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1" r:id="rId3"/>
    <p:sldId id="262" r:id="rId4"/>
    <p:sldId id="263" r:id="rId5"/>
    <p:sldId id="264" r:id="rId6"/>
    <p:sldId id="265" r:id="rId7"/>
    <p:sldId id="266" r:id="rId8"/>
    <p:sldId id="267" r:id="rId9"/>
    <p:sldId id="268" r:id="rId10"/>
    <p:sldId id="269" r:id="rId11"/>
    <p:sldId id="272" r:id="rId12"/>
    <p:sldId id="273" r:id="rId13"/>
    <p:sldId id="274" r:id="rId14"/>
    <p:sldId id="275" r:id="rId15"/>
    <p:sldId id="27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r>
              <a:rPr lang="en-IN" dirty="0">
                <a:latin typeface="Rockwell" panose="02060603020205020403" pitchFamily="18" charset="0"/>
              </a:rPr>
              <a:t>10)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r>
              <a:rPr lang="en-IN" dirty="0">
                <a:latin typeface="Rockwell" panose="02060603020205020403" pitchFamily="18" charset="0"/>
              </a:rPr>
              <a:t>11)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2850697" y="2257230"/>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2080727" y="774441"/>
            <a:ext cx="8070979" cy="923330"/>
          </a:xfrm>
          <a:prstGeom prst="rect">
            <a:avLst/>
          </a:prstGeom>
          <a:noFill/>
        </p:spPr>
        <p:txBody>
          <a:bodyPr wrap="square" rtlCol="0">
            <a:spAutoFit/>
          </a:bodyPr>
          <a:lstStyle/>
          <a:p>
            <a:r>
              <a:rPr lang="en-IN" dirty="0"/>
              <a:t>When using Visual studio, if clicking on methods, class names doesn’t take you to their definition, then check plugin dialog and uncheck, </a:t>
            </a:r>
            <a:r>
              <a:rPr lang="en-IN" dirty="0" err="1"/>
              <a:t>ClangCodeModel</a:t>
            </a:r>
            <a:r>
              <a:rPr lang="en-IN" dirty="0"/>
              <a:t>.</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36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sp>
        <p:nvSpPr>
          <p:cNvPr id="3" name="TextBox 2">
            <a:extLst>
              <a:ext uri="{FF2B5EF4-FFF2-40B4-BE49-F238E27FC236}">
                <a16:creationId xmlns:a16="http://schemas.microsoft.com/office/drawing/2014/main" id="{5EC6B74A-28EF-48B6-AD5A-4FE46C9DEF9B}"/>
              </a:ext>
            </a:extLst>
          </p:cNvPr>
          <p:cNvSpPr txBox="1"/>
          <p:nvPr/>
        </p:nvSpPr>
        <p:spPr>
          <a:xfrm>
            <a:off x="1363638" y="259716"/>
            <a:ext cx="7046753" cy="461665"/>
          </a:xfrm>
          <a:prstGeom prst="rect">
            <a:avLst/>
          </a:prstGeom>
          <a:noFill/>
        </p:spPr>
        <p:txBody>
          <a:bodyPr wrap="square" rtlCol="0">
            <a:spAutoFit/>
          </a:bodyPr>
          <a:lstStyle/>
          <a:p>
            <a:r>
              <a:rPr lang="en-IN" sz="2400" b="1" dirty="0"/>
              <a:t>Visual Studio 2019 with Qt Creator as compiler</a:t>
            </a: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38" y="1959695"/>
            <a:ext cx="8870197" cy="4738873"/>
          </a:xfrm>
          <a:prstGeom prst="rect">
            <a:avLst/>
          </a:prstGeom>
        </p:spPr>
      </p:pic>
    </p:spTree>
    <p:extLst>
      <p:ext uri="{BB962C8B-B14F-4D97-AF65-F5344CB8AC3E}">
        <p14:creationId xmlns:p14="http://schemas.microsoft.com/office/powerpoint/2010/main" val="32707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9E58-EE47-45FF-A0D5-41669FB04738}"/>
              </a:ext>
            </a:extLst>
          </p:cNvPr>
          <p:cNvSpPr>
            <a:spLocks noGrp="1"/>
          </p:cNvSpPr>
          <p:nvPr>
            <p:ph type="title"/>
          </p:nvPr>
        </p:nvSpPr>
        <p:spPr/>
        <p:txBody>
          <a:bodyPr/>
          <a:lstStyle/>
          <a:p>
            <a:r>
              <a:rPr lang="en-IN" b="1" i="0" dirty="0" err="1">
                <a:latin typeface="Arial" panose="020B0604020202020204" pitchFamily="34" charset="0"/>
                <a:cs typeface="Arial" panose="020B0604020202020204" pitchFamily="34" charset="0"/>
              </a:rPr>
              <a:t>qDebug</a:t>
            </a:r>
            <a:r>
              <a:rPr lang="en-IN" b="1" i="0" dirty="0">
                <a:latin typeface="Arial" panose="020B0604020202020204" pitchFamily="34" charset="0"/>
                <a:cs typeface="Arial" panose="020B0604020202020204" pitchFamily="34" charset="0"/>
              </a:rPr>
              <a:t>() vs std::</a:t>
            </a:r>
            <a:r>
              <a:rPr lang="en-IN" b="1" i="0" dirty="0" err="1">
                <a:latin typeface="Arial" panose="020B0604020202020204" pitchFamily="34" charset="0"/>
                <a:cs typeface="Arial" panose="020B0604020202020204" pitchFamily="34" charset="0"/>
              </a:rPr>
              <a:t>cout</a:t>
            </a:r>
            <a:r>
              <a:rPr lang="en-IN" b="1" i="0" dirty="0">
                <a:latin typeface="Arial" panose="020B0604020202020204" pitchFamily="34" charset="0"/>
                <a:cs typeface="Arial" panose="020B0604020202020204" pitchFamily="34" charset="0"/>
              </a:rPr>
              <a:t>&lt;&lt;</a:t>
            </a:r>
          </a:p>
        </p:txBody>
      </p:sp>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Tree>
    <p:extLst>
      <p:ext uri="{BB962C8B-B14F-4D97-AF65-F5344CB8AC3E}">
        <p14:creationId xmlns:p14="http://schemas.microsoft.com/office/powerpoint/2010/main" val="86476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2035-B2A2-4F02-8201-0213DC3C60DE}"/>
              </a:ext>
            </a:extLst>
          </p:cNvPr>
          <p:cNvSpPr>
            <a:spLocks noGrp="1"/>
          </p:cNvSpPr>
          <p:nvPr>
            <p:ph type="title"/>
          </p:nvPr>
        </p:nvSpPr>
        <p:spPr/>
        <p:txBody>
          <a:bodyPr>
            <a:normAutofit/>
          </a:bodyPr>
          <a:lstStyle/>
          <a:p>
            <a:r>
              <a:rPr lang="en-IN" sz="3600" dirty="0">
                <a:latin typeface="Rockwell" panose="02060603020205020403" pitchFamily="18" charset="0"/>
                <a:ea typeface="+mn-ea"/>
                <a:cs typeface="+mn-cs"/>
              </a:rPr>
              <a:t>Connect using macros vs method address</a:t>
            </a:r>
          </a:p>
        </p:txBody>
      </p:sp>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a:t>
            </a:r>
            <a:r>
              <a:rPr lang="en-IN" sz="2600" dirty="0" err="1">
                <a:latin typeface="Rockwell" panose="02060603020205020403" pitchFamily="18" charset="0"/>
              </a:rPr>
              <a:t>this,&amp;Student</a:t>
            </a:r>
            <a:r>
              <a:rPr lang="en-IN" sz="2600" dirty="0">
                <a:latin typeface="Rockwell" panose="02060603020205020403" pitchFamily="18" charset="0"/>
              </a:rPr>
              <a:t>::</a:t>
            </a:r>
            <a:r>
              <a:rPr lang="en-IN" sz="2600" dirty="0" err="1">
                <a:latin typeface="Rockwell" panose="02060603020205020403" pitchFamily="18" charset="0"/>
              </a:rPr>
              <a:t>mySignal,this,&amp;Student</a:t>
            </a:r>
            <a:r>
              <a:rPr lang="en-IN" sz="2600" dirty="0">
                <a:latin typeface="Rockwell" panose="02060603020205020403" pitchFamily="18" charset="0"/>
              </a:rPr>
              <a: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a:t>
            </a:r>
            <a:r>
              <a:rPr lang="en-IN" sz="2600" dirty="0" err="1">
                <a:latin typeface="Rockwell" panose="02060603020205020403" pitchFamily="18" charset="0"/>
              </a:rPr>
              <a:t>this,SIGNAL</a:t>
            </a:r>
            <a:r>
              <a:rPr lang="en-IN" sz="2600" dirty="0">
                <a:latin typeface="Rockwell" panose="02060603020205020403" pitchFamily="18" charset="0"/>
              </a:rPr>
              <a:t>(</a:t>
            </a:r>
            <a:r>
              <a:rPr lang="en-IN" sz="2600" dirty="0" err="1">
                <a:latin typeface="Rockwell" panose="02060603020205020403" pitchFamily="18" charset="0"/>
              </a:rPr>
              <a:t>mySignal</a:t>
            </a:r>
            <a:r>
              <a:rPr lang="en-IN" sz="2600" dirty="0">
                <a:latin typeface="Rockwell" panose="02060603020205020403" pitchFamily="18" charset="0"/>
              </a:rPr>
              <a:t>()),</a:t>
            </a:r>
            <a:r>
              <a:rPr lang="en-IN" sz="2600" dirty="0" err="1">
                <a:latin typeface="Rockwell" panose="02060603020205020403" pitchFamily="18" charset="0"/>
              </a:rPr>
              <a:t>this,SLOT</a:t>
            </a:r>
            <a:r>
              <a:rPr lang="en-IN" sz="2600" dirty="0">
                <a:latin typeface="Rockwell" panose="02060603020205020403" pitchFamily="18" charset="0"/>
              </a:rPr>
              <a:t>(</a:t>
            </a:r>
            <a:r>
              <a:rPr lang="en-IN" sz="2600" dirty="0" err="1">
                <a:latin typeface="Rockwell" panose="02060603020205020403" pitchFamily="18" charset="0"/>
              </a:rPr>
              <a:t>mySlot</a:t>
            </a:r>
            <a:r>
              <a:rPr lang="en-IN" sz="2600" dirty="0">
                <a:latin typeface="Rockwell" panose="02060603020205020403" pitchFamily="18" charset="0"/>
              </a:rPr>
              <a:t>()));   // Old method   IMP: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300" dirty="0">
              <a:latin typeface="Rockwell" panose="02060603020205020403" pitchFamily="18" charset="0"/>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p>
        </p:txBody>
      </p:sp>
    </p:spTree>
    <p:extLst>
      <p:ext uri="{BB962C8B-B14F-4D97-AF65-F5344CB8AC3E}">
        <p14:creationId xmlns:p14="http://schemas.microsoft.com/office/powerpoint/2010/main" val="341528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5CAF-E025-4D29-A1D4-89649CE51431}"/>
              </a:ext>
            </a:extLst>
          </p:cNvPr>
          <p:cNvSpPr>
            <a:spLocks noGrp="1"/>
          </p:cNvSpPr>
          <p:nvPr>
            <p:ph type="title"/>
          </p:nvPr>
        </p:nvSpPr>
        <p:spPr/>
        <p:txBody>
          <a:bodyPr>
            <a:normAutofit/>
          </a:bodyPr>
          <a:lstStyle/>
          <a:p>
            <a:r>
              <a:rPr lang="en-IN" sz="2400" dirty="0">
                <a:latin typeface="Rockwell" panose="02060603020205020403" pitchFamily="18" charset="0"/>
                <a:ea typeface="+mn-ea"/>
                <a:cs typeface="+mn-cs"/>
              </a:rPr>
              <a:t>How to check if connection is successful</a:t>
            </a:r>
          </a:p>
        </p:txBody>
      </p:sp>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376E7A-7EDF-4E33-B73D-3C81426D2206}"/>
              </a:ext>
            </a:extLst>
          </p:cNvPr>
          <p:cNvSpPr/>
          <p:nvPr/>
        </p:nvSpPr>
        <p:spPr>
          <a:xfrm>
            <a:off x="206928" y="1014218"/>
            <a:ext cx="11778143" cy="5355312"/>
          </a:xfrm>
          <a:prstGeom prst="rect">
            <a:avLst/>
          </a:prstGeom>
        </p:spPr>
        <p:txBody>
          <a:bodyPr wrap="square">
            <a:spAutoFit/>
          </a:bodyPr>
          <a:lstStyle/>
          <a:p>
            <a:r>
              <a:rPr lang="en-IN" dirty="0">
                <a:latin typeface="Rockwell" panose="02060603020205020403" pitchFamily="18" charset="0"/>
              </a:rPr>
              <a:t>There are some rules that make life with signals and slots easier and cover the most common reason for defective connections. If I forgot something please tell me.</a:t>
            </a:r>
          </a:p>
          <a:p>
            <a:endParaRPr lang="en-IN" dirty="0">
              <a:latin typeface="Rockwell" panose="02060603020205020403" pitchFamily="18" charset="0"/>
            </a:endParaRPr>
          </a:p>
          <a:p>
            <a:r>
              <a:rPr lang="en-IN" dirty="0">
                <a:latin typeface="Rockwell" panose="02060603020205020403" pitchFamily="18" charset="0"/>
              </a:rPr>
              <a:t>1) Check the debug console output:</a:t>
            </a:r>
          </a:p>
          <a:p>
            <a:r>
              <a:rPr lang="en-IN" dirty="0">
                <a:latin typeface="Rockwell" panose="02060603020205020403" pitchFamily="18" charset="0"/>
              </a:rPr>
              <a:t>When execution errors occur, the debug output can show you the reason.</a:t>
            </a:r>
          </a:p>
          <a:p>
            <a:endParaRPr lang="en-IN" dirty="0">
              <a:latin typeface="Rockwell" panose="02060603020205020403" pitchFamily="18" charset="0"/>
            </a:endParaRPr>
          </a:p>
          <a:p>
            <a:r>
              <a:rPr lang="en-IN" dirty="0">
                <a:latin typeface="Rockwell" panose="02060603020205020403" pitchFamily="18" charset="0"/>
              </a:rPr>
              <a:t>2) Use the full signature of signal and slot:</a:t>
            </a:r>
          </a:p>
          <a:p>
            <a:r>
              <a:rPr lang="en-IN" dirty="0">
                <a:latin typeface="Rockwell" panose="02060603020205020403" pitchFamily="18" charset="0"/>
              </a:rPr>
              <a:t>Instead of connect(that, SIGNAL(</a:t>
            </a:r>
            <a:r>
              <a:rPr lang="en-IN" dirty="0" err="1">
                <a:latin typeface="Rockwell" panose="02060603020205020403" pitchFamily="18" charset="0"/>
              </a:rPr>
              <a:t>mySignal</a:t>
            </a:r>
            <a:r>
              <a:rPr lang="en-IN" dirty="0">
                <a:latin typeface="Rockwell" panose="02060603020205020403" pitchFamily="18" charset="0"/>
              </a:rPr>
              <a:t>), this, SLOT(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Write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and check your spelling and capitalization.</a:t>
            </a:r>
          </a:p>
          <a:p>
            <a:endParaRPr lang="en-IN" dirty="0">
              <a:latin typeface="Rockwell" panose="02060603020205020403" pitchFamily="18" charset="0"/>
            </a:endParaRPr>
          </a:p>
          <a:p>
            <a:r>
              <a:rPr lang="en-IN" dirty="0">
                <a:latin typeface="Rockwell" panose="02060603020205020403" pitchFamily="18" charset="0"/>
              </a:rPr>
              <a:t>3) Use existing overloads:</a:t>
            </a:r>
          </a:p>
          <a:p>
            <a:r>
              <a:rPr lang="en-IN" dirty="0">
                <a:latin typeface="Rockwell" panose="02060603020205020403" pitchFamily="18" charset="0"/>
              </a:rPr>
              <a:t>Carefully check if you are using the desired overloads of signal and slot and if the overloads you used actually exist.</a:t>
            </a:r>
          </a:p>
          <a:p>
            <a:endParaRPr lang="en-IN" dirty="0">
              <a:latin typeface="Rockwell" panose="02060603020205020403" pitchFamily="18" charset="0"/>
            </a:endParaRPr>
          </a:p>
          <a:p>
            <a:r>
              <a:rPr lang="en-IN" dirty="0">
                <a:latin typeface="Rockwell" panose="02060603020205020403" pitchFamily="18" charset="0"/>
              </a:rPr>
              <a:t>4) Your signal and slot must be compatible:</a:t>
            </a:r>
          </a:p>
          <a:p>
            <a:r>
              <a:rPr lang="en-IN" dirty="0">
                <a:latin typeface="Rockwell" panose="02060603020205020403" pitchFamily="18" charset="0"/>
              </a:rPr>
              <a:t>This especially means the parameters must be of the same type (references are tolerated) and have the same order. Compile-time syntax also needs the same number of parameters. Old runtime syntax allows connecting signals to slots with less parameters.</a:t>
            </a:r>
          </a:p>
        </p:txBody>
      </p:sp>
      <p:sp>
        <p:nvSpPr>
          <p:cNvPr id="5" name="TextBox 4">
            <a:extLst>
              <a:ext uri="{FF2B5EF4-FFF2-40B4-BE49-F238E27FC236}">
                <a16:creationId xmlns:a16="http://schemas.microsoft.com/office/drawing/2014/main" id="{00BAD9A8-8EC6-4E72-923C-57EC4155D6CC}"/>
              </a:ext>
            </a:extLst>
          </p:cNvPr>
          <p:cNvSpPr txBox="1"/>
          <p:nvPr/>
        </p:nvSpPr>
        <p:spPr>
          <a:xfrm>
            <a:off x="587229" y="192947"/>
            <a:ext cx="6149131" cy="523220"/>
          </a:xfrm>
          <a:prstGeom prst="rect">
            <a:avLst/>
          </a:prstGeom>
          <a:noFill/>
        </p:spPr>
        <p:txBody>
          <a:bodyPr wrap="square" rtlCol="0">
            <a:spAutoFit/>
          </a:bodyPr>
          <a:lstStyle/>
          <a:p>
            <a:r>
              <a:rPr lang="en-IN" sz="2800" b="1" dirty="0"/>
              <a:t>QT SIGNALS AND SLOTS </a:t>
            </a:r>
          </a:p>
        </p:txBody>
      </p:sp>
    </p:spTree>
    <p:extLst>
      <p:ext uri="{BB962C8B-B14F-4D97-AF65-F5344CB8AC3E}">
        <p14:creationId xmlns:p14="http://schemas.microsoft.com/office/powerpoint/2010/main" val="52070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r>
              <a:rPr lang="en-IN" dirty="0">
                <a:latin typeface="Rockwell" panose="02060603020205020403" pitchFamily="18" charset="0"/>
              </a:rPr>
              <a:t>5)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r>
              <a:rPr lang="en-IN" dirty="0">
                <a:latin typeface="Rockwell" panose="02060603020205020403" pitchFamily="18" charset="0"/>
              </a:rPr>
              <a:t>6)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55927" y="553673"/>
            <a:ext cx="12080146" cy="5632311"/>
          </a:xfrm>
          <a:prstGeom prst="rect">
            <a:avLst/>
          </a:prstGeom>
        </p:spPr>
        <p:txBody>
          <a:bodyPr wrap="square">
            <a:spAutoFit/>
          </a:bodyPr>
          <a:lstStyle/>
          <a:p>
            <a:r>
              <a:rPr lang="en-IN" dirty="0">
                <a:latin typeface="Rockwell" panose="02060603020205020403" pitchFamily="18" charset="0"/>
              </a:rPr>
              <a:t>7) You need register custom types for queued connections:</a:t>
            </a:r>
          </a:p>
          <a:p>
            <a:endParaRPr lang="en-IN" dirty="0">
              <a:latin typeface="Rockwell" panose="02060603020205020403" pitchFamily="18" charset="0"/>
            </a:endParaRP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r>
              <a:rPr lang="en-IN" dirty="0">
                <a:latin typeface="Rockwell" panose="02060603020205020403" pitchFamily="18" charset="0"/>
              </a:rPr>
              <a:t>8) 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765366"/>
            <a:ext cx="11744587" cy="4801314"/>
          </a:xfrm>
          <a:prstGeom prst="rect">
            <a:avLst/>
          </a:prstGeom>
        </p:spPr>
        <p:txBody>
          <a:bodyPr wrap="square">
            <a:spAutoFit/>
          </a:bodyPr>
          <a:lstStyle/>
          <a:p>
            <a:r>
              <a:rPr lang="en-IN" dirty="0">
                <a:latin typeface="Rockwell" panose="02060603020205020403" pitchFamily="18" charset="0"/>
              </a:rPr>
              <a:t>9) 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61</TotalTime>
  <Words>1361</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Elephant</vt:lpstr>
      <vt:lpstr>Rockwell</vt:lpstr>
      <vt:lpstr>BrushVTI</vt:lpstr>
      <vt:lpstr>Qt Learnings</vt:lpstr>
      <vt:lpstr>PowerPoint Presentation</vt:lpstr>
      <vt:lpstr>qDebug() vs std::cout&lt;&lt;</vt:lpstr>
      <vt:lpstr>Connect using macros vs method address</vt:lpstr>
      <vt:lpstr>How to check if connection is successful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40</cp:revision>
  <dcterms:created xsi:type="dcterms:W3CDTF">2020-04-27T06:53:24Z</dcterms:created>
  <dcterms:modified xsi:type="dcterms:W3CDTF">2020-06-23T13:11:20Z</dcterms:modified>
</cp:coreProperties>
</file>