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77" r:id="rId3"/>
    <p:sldId id="261" r:id="rId4"/>
    <p:sldId id="262" r:id="rId5"/>
    <p:sldId id="264" r:id="rId6"/>
    <p:sldId id="263" r:id="rId7"/>
    <p:sldId id="266" r:id="rId8"/>
    <p:sldId id="267" r:id="rId9"/>
    <p:sldId id="268" r:id="rId10"/>
    <p:sldId id="269" r:id="rId11"/>
    <p:sldId id="272" r:id="rId12"/>
    <p:sldId id="273" r:id="rId13"/>
    <p:sldId id="274" r:id="rId14"/>
    <p:sldId id="275" r:id="rId15"/>
    <p:sldId id="276" r:id="rId16"/>
    <p:sldId id="278" r:id="rId17"/>
    <p:sldId id="279" r:id="rId18"/>
    <p:sldId id="282" r:id="rId19"/>
    <p:sldId id="281" r:id="rId20"/>
    <p:sldId id="280" r:id="rId21"/>
    <p:sldId id="283" r:id="rId22"/>
    <p:sldId id="284" r:id="rId23"/>
    <p:sldId id="285" r:id="rId24"/>
    <p:sldId id="286" r:id="rId25"/>
    <p:sldId id="287" r:id="rId26"/>
    <p:sldId id="288" r:id="rId27"/>
    <p:sldId id="289" r:id="rId28"/>
    <p:sldId id="290" r:id="rId29"/>
    <p:sldId id="291" r:id="rId30"/>
    <p:sldId id="292"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9/15/2020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9/15/2020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9/15/2020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9/15/2020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9/15/2020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9/15/2020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9/15/2020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9/15/2020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9/15/2020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9/15/2020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9/15/2020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9/15/2020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9/15/2020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qt.io/qt-5.11/qtquick-performance.html#models-and-views" TargetMode="External"/><Relationship Id="rId13" Type="http://schemas.openxmlformats.org/officeDocument/2006/relationships/hyperlink" Target="https://doc.qt.io/qt-5.11/qtqml-javascript-dynamicobjectcreation.html" TargetMode="External"/><Relationship Id="rId3" Type="http://schemas.openxmlformats.org/officeDocument/2006/relationships/hyperlink" Target="https://doc.qt.io/qt-5.11/qtquick-bestpractices.html#type-safety" TargetMode="External"/><Relationship Id="rId7" Type="http://schemas.openxmlformats.org/officeDocument/2006/relationships/hyperlink" Target="https://doc.qt.io/qt-5.11/qtquick-performance.html#lazy-initialization" TargetMode="External"/><Relationship Id="rId12" Type="http://schemas.openxmlformats.org/officeDocument/2006/relationships/hyperlink" Target="https://doc.qt.io/qt-5.11/qml-qtqml-qt.html#createQmlObject-method" TargetMode="External"/><Relationship Id="rId2" Type="http://schemas.openxmlformats.org/officeDocument/2006/relationships/hyperlink" Target="https://doc.qt.io/qt-5.11/qtquick-performance.html#property-bindings" TargetMode="External"/><Relationship Id="rId1" Type="http://schemas.openxmlformats.org/officeDocument/2006/relationships/slideLayout" Target="../slideLayouts/slideLayout2.xml"/><Relationship Id="rId6" Type="http://schemas.openxmlformats.org/officeDocument/2006/relationships/hyperlink" Target="https://doc.qt.io/qt-5.11/qtquicklayouts-overview.html" TargetMode="External"/><Relationship Id="rId11" Type="http://schemas.openxmlformats.org/officeDocument/2006/relationships/hyperlink" Target="https://doc.qt.io/qt-5.11/qml-qtqml-qt.html#createComponent-method" TargetMode="External"/><Relationship Id="rId5" Type="http://schemas.openxmlformats.org/officeDocument/2006/relationships/hyperlink" Target="https://doc.qt.io/qt-5.11/qtquick-bestpractices.html#using-qt-quick-layouts" TargetMode="External"/><Relationship Id="rId10" Type="http://schemas.openxmlformats.org/officeDocument/2006/relationships/hyperlink" Target="https://doc.qt.io/qt-5.11/qtquick-modelviewsdata-modelview.html#models" TargetMode="External"/><Relationship Id="rId4" Type="http://schemas.openxmlformats.org/officeDocument/2006/relationships/hyperlink" Target="https://doc.qt.io/qt-5.11/qtquick-performance.html#javascript-code" TargetMode="External"/><Relationship Id="rId9" Type="http://schemas.openxmlformats.org/officeDocument/2006/relationships/hyperlink" Target="https://doc.qt.io/qt-5.11/qtquick-modelviewsdata-cppmodels.html#qabstractitemmodel-subclas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oc.qt.io/qt-5.11/qtqml-tutorials-extending-qml-example.html" TargetMode="External"/><Relationship Id="rId3" Type="http://schemas.openxmlformats.org/officeDocument/2006/relationships/hyperlink" Target="https://doc.qt.io/qt-5.11/qtquick-bestpractices.html" TargetMode="External"/><Relationship Id="rId7" Type="http://schemas.openxmlformats.org/officeDocument/2006/relationships/hyperlink" Target="https://doc.qt.io/qt-5.11/qtqml-cppintegration-exposecppattributes.html" TargetMode="External"/><Relationship Id="rId2" Type="http://schemas.openxmlformats.org/officeDocument/2006/relationships/hyperlink" Target="https://doc.qt.io/qt-5.11/qml-codingconventions.html#qml-object-declarations" TargetMode="External"/><Relationship Id="rId1" Type="http://schemas.openxmlformats.org/officeDocument/2006/relationships/slideLayout" Target="../slideLayouts/slideLayout2.xml"/><Relationship Id="rId6" Type="http://schemas.openxmlformats.org/officeDocument/2006/relationships/hyperlink" Target="https://doc.qt.io/qt-5.11/qtqml-cppintegration-overview.html#choosing-the-correct-integration-method-between-c-and-qml" TargetMode="External"/><Relationship Id="rId5" Type="http://schemas.openxmlformats.org/officeDocument/2006/relationships/hyperlink" Target="https://doc.qt.io/qt-5.11/qtqml-cppintegration-topic.html" TargetMode="External"/><Relationship Id="rId10" Type="http://schemas.openxmlformats.org/officeDocument/2006/relationships/hyperlink" Target="http://doc.qt.io/qt-5/qml-qtqml-instantiator.html" TargetMode="External"/><Relationship Id="rId4" Type="http://schemas.openxmlformats.org/officeDocument/2006/relationships/hyperlink" Target="https://doc.qt.io/qt-5.11/qtquick-performance.html" TargetMode="External"/><Relationship Id="rId9" Type="http://schemas.openxmlformats.org/officeDocument/2006/relationships/hyperlink" Target="https://doc.qt.io/qt-5.11/qtqml-cppintegration-data.html#data-ownershipand%20C++"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qt.io/qtcreator/creator-qml-performance-monitor.html" TargetMode="External"/><Relationship Id="rId2" Type="http://schemas.openxmlformats.org/officeDocument/2006/relationships/hyperlink" Target="https://doc.qt.io/qt-5/qtquick-performance.html" TargetMode="External"/><Relationship Id="rId1" Type="http://schemas.openxmlformats.org/officeDocument/2006/relationships/slideLayout" Target="../slideLayouts/slideLayout2.xml"/><Relationship Id="rId5" Type="http://schemas.openxmlformats.org/officeDocument/2006/relationships/hyperlink" Target="https://doc.qt.io/archives/4.6/model-view-programming.html" TargetMode="External"/><Relationship Id="rId4" Type="http://schemas.openxmlformats.org/officeDocument/2006/relationships/hyperlink" Target="https://doc.qt.io/archives/4.6/model-view-creating-model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iki.qt.io/New_Signal_Slot_Syntax#Overload" TargetMode="External"/><Relationship Id="rId2" Type="http://schemas.openxmlformats.org/officeDocument/2006/relationships/hyperlink" Target="https://wiki.qt.io/New_Signal_Slot_Synta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Qt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5C1717-0F60-4846-AE1F-2C67779BC68A}"/>
              </a:ext>
            </a:extLst>
          </p:cNvPr>
          <p:cNvSpPr/>
          <p:nvPr/>
        </p:nvSpPr>
        <p:spPr>
          <a:xfrm>
            <a:off x="159391" y="1443841"/>
            <a:ext cx="11610363" cy="4524315"/>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Your objects must be alive:</a:t>
            </a:r>
          </a:p>
          <a:p>
            <a:r>
              <a:rPr lang="en-IN" dirty="0">
                <a:latin typeface="Rockwell" panose="02060603020205020403" pitchFamily="18" charset="0"/>
              </a:rPr>
              <a:t>As soon as either the sender object or the receiver object is destroyed, Qt automatically discards the connection. If the signal isn't emitted: Does the sender object still exist? If the slot isn't called: Does the receiver object still exist?</a:t>
            </a:r>
          </a:p>
          <a:p>
            <a:r>
              <a:rPr lang="en-IN" dirty="0">
                <a:latin typeface="Rockwell" panose="02060603020205020403" pitchFamily="18" charset="0"/>
              </a:rPr>
              <a:t>To check the lifetime of both objects use a debugger break point or some </a:t>
            </a:r>
            <a:r>
              <a:rPr lang="en-IN" dirty="0" err="1">
                <a:latin typeface="Rockwell" panose="02060603020205020403" pitchFamily="18" charset="0"/>
              </a:rPr>
              <a:t>qDebug</a:t>
            </a:r>
            <a:r>
              <a:rPr lang="en-IN" dirty="0">
                <a:latin typeface="Rockwell" panose="02060603020205020403" pitchFamily="18" charset="0"/>
              </a:rPr>
              <a:t>() output in the constructors/destructors.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It still does not work:</a:t>
            </a:r>
          </a:p>
          <a:p>
            <a:r>
              <a:rPr lang="en-IN" dirty="0">
                <a:latin typeface="Rockwell" panose="02060603020205020403" pitchFamily="18" charset="0"/>
              </a:rPr>
              <a:t>To do a very quick and dirty check of your connection emit the signal by your self using some dummy arguments and see if it is called:</a:t>
            </a:r>
          </a:p>
          <a:p>
            <a:endParaRPr lang="en-IN" dirty="0">
              <a:latin typeface="Rockwell" panose="02060603020205020403" pitchFamily="18" charset="0"/>
            </a:endParaRP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emit that-&gt;</a:t>
            </a:r>
            <a:r>
              <a:rPr lang="en-IN" dirty="0" err="1">
                <a:latin typeface="Rockwell" panose="02060603020205020403" pitchFamily="18" charset="0"/>
              </a:rPr>
              <a:t>mySignal</a:t>
            </a:r>
            <a:r>
              <a:rPr lang="en-IN" dirty="0">
                <a:latin typeface="Rockwell" panose="02060603020205020403" pitchFamily="18" charset="0"/>
              </a:rPr>
              <a:t>(0); // Ugly, don't forget to remove it immediately</a:t>
            </a:r>
          </a:p>
          <a:p>
            <a:r>
              <a:rPr lang="en-IN" dirty="0">
                <a:latin typeface="Rockwell" panose="02060603020205020403" pitchFamily="18" charset="0"/>
              </a:rPr>
              <a:t>Finally of course it is possible that the signal simply is not emitted. If you followed the above rules, probably something is wrong in your program's logic. Read the documentation. Use the debugger. And if there is now other way, ask at </a:t>
            </a:r>
            <a:r>
              <a:rPr lang="en-IN" dirty="0" err="1">
                <a:latin typeface="Rockwell" panose="02060603020205020403" pitchFamily="18" charset="0"/>
              </a:rPr>
              <a:t>stackoverflow</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F6838CBA-BEA5-4A57-838A-35E5FA2C0DD9}"/>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208236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3978AC-32A6-497D-934D-7B3EF83E0120}"/>
              </a:ext>
            </a:extLst>
          </p:cNvPr>
          <p:cNvPicPr>
            <a:picLocks noChangeAspect="1"/>
          </p:cNvPicPr>
          <p:nvPr/>
        </p:nvPicPr>
        <p:blipFill>
          <a:blip r:embed="rId2"/>
          <a:stretch>
            <a:fillRect/>
          </a:stretch>
        </p:blipFill>
        <p:spPr>
          <a:xfrm>
            <a:off x="803783" y="2374676"/>
            <a:ext cx="6229350" cy="4191000"/>
          </a:xfrm>
          <a:prstGeom prst="rect">
            <a:avLst/>
          </a:prstGeom>
        </p:spPr>
      </p:pic>
      <p:sp>
        <p:nvSpPr>
          <p:cNvPr id="3" name="TextBox 2">
            <a:extLst>
              <a:ext uri="{FF2B5EF4-FFF2-40B4-BE49-F238E27FC236}">
                <a16:creationId xmlns:a16="http://schemas.microsoft.com/office/drawing/2014/main" id="{91B18C1E-403F-4A94-A1A6-7E77C8EEFE41}"/>
              </a:ext>
            </a:extLst>
          </p:cNvPr>
          <p:cNvSpPr txBox="1"/>
          <p:nvPr/>
        </p:nvSpPr>
        <p:spPr>
          <a:xfrm>
            <a:off x="731369" y="1437171"/>
            <a:ext cx="10729262" cy="646331"/>
          </a:xfrm>
          <a:prstGeom prst="rect">
            <a:avLst/>
          </a:prstGeom>
          <a:noFill/>
        </p:spPr>
        <p:txBody>
          <a:bodyPr wrap="square" rtlCol="0">
            <a:spAutoFit/>
          </a:bodyPr>
          <a:lstStyle/>
          <a:p>
            <a:r>
              <a:rPr lang="en-IN" dirty="0"/>
              <a:t>When using Visual studio compiler with QT Creator, if clicking on methods, class names doesn’t take you to their definition, then check plugin dialog and uncheck, </a:t>
            </a:r>
            <a:r>
              <a:rPr lang="en-IN" dirty="0" err="1"/>
              <a:t>ClangCodeModel</a:t>
            </a:r>
            <a:r>
              <a:rPr lang="en-IN" dirty="0"/>
              <a:t>.</a:t>
            </a:r>
          </a:p>
        </p:txBody>
      </p:sp>
      <p:sp>
        <p:nvSpPr>
          <p:cNvPr id="4" name="Rectangle: Rounded Corners 3">
            <a:extLst>
              <a:ext uri="{FF2B5EF4-FFF2-40B4-BE49-F238E27FC236}">
                <a16:creationId xmlns:a16="http://schemas.microsoft.com/office/drawing/2014/main" id="{C755DC65-1146-4D60-A256-C1E02F1B9F66}"/>
              </a:ext>
            </a:extLst>
          </p:cNvPr>
          <p:cNvSpPr/>
          <p:nvPr/>
        </p:nvSpPr>
        <p:spPr>
          <a:xfrm>
            <a:off x="803783" y="679508"/>
            <a:ext cx="7551652" cy="466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QT Creator </a:t>
            </a:r>
            <a:r>
              <a:rPr lang="en-IN" dirty="0" err="1"/>
              <a:t>intellisense</a:t>
            </a:r>
            <a:r>
              <a:rPr lang="en-IN" dirty="0"/>
              <a:t> not working ? </a:t>
            </a:r>
          </a:p>
        </p:txBody>
      </p:sp>
    </p:spTree>
    <p:extLst>
      <p:ext uri="{BB962C8B-B14F-4D97-AF65-F5344CB8AC3E}">
        <p14:creationId xmlns:p14="http://schemas.microsoft.com/office/powerpoint/2010/main" val="316159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99ED-ABE2-4428-85F3-7675082CF6E4}"/>
              </a:ext>
            </a:extLst>
          </p:cNvPr>
          <p:cNvSpPr/>
          <p:nvPr/>
        </p:nvSpPr>
        <p:spPr>
          <a:xfrm>
            <a:off x="335560" y="63912"/>
            <a:ext cx="11434194" cy="5563767"/>
          </a:xfrm>
          <a:prstGeom prst="rect">
            <a:avLst/>
          </a:prstGeom>
        </p:spPr>
        <p:txBody>
          <a:bodyPr wrap="square">
            <a:spAutoFit/>
          </a:bodyPr>
          <a:lstStyle/>
          <a:p>
            <a:pPr>
              <a:lnSpc>
                <a:spcPct val="107000"/>
              </a:lnSpc>
              <a:spcBef>
                <a:spcPts val="2250"/>
              </a:spcBef>
              <a:spcAft>
                <a:spcPts val="0"/>
              </a:spcAft>
            </a:pPr>
            <a:endParaRPr lang="en-IN" sz="3600" kern="1800" spc="-10" dirty="0">
              <a:solidFill>
                <a:srgbClr val="333333"/>
              </a:solidFill>
              <a:latin typeface="Rockwell" panose="02060603020205020403" pitchFamily="18" charset="0"/>
              <a:ea typeface="Times New Roman" panose="02020603050405020304" pitchFamily="18" charset="0"/>
              <a:cs typeface="Times New Roman" panose="02020603050405020304" pitchFamily="18" charset="0"/>
            </a:endParaRPr>
          </a:p>
          <a:p>
            <a:pPr>
              <a:lnSpc>
                <a:spcPct val="107000"/>
              </a:lnSpc>
              <a:spcBef>
                <a:spcPts val="2250"/>
              </a:spcBef>
              <a:spcAft>
                <a:spcPts val="0"/>
              </a:spcAf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Keep binding expressions as simple as possible.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Avoid updating bound property when it's not necessary (triggering </a:t>
            </a: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re-evaluation of binding expressions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Property bindings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more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concrete types instead of var.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Using var vs concrete types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Avoid using massive JavaScript functions in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JavaScript code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fro</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simple Row, Column types instead if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RowLayout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ColumLayout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If usage of Layout type is unavoidable read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Layouts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Qt Quick Layouts overview</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Use Loader for lazy instantiation.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Loader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Almost all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views should have data models.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Data Models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QAbstractItemModel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 subclass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qml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ListModel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Don't use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Qt.createComponent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Qt.createQmlObject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Everything that is described here: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3"/>
              </a:rPr>
              <a:t>Dynamic object creation</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should be avoided.</a:t>
            </a:r>
          </a:p>
          <a:p>
            <a:pPr>
              <a:lnSpc>
                <a:spcPct val="107000"/>
              </a:lnSpc>
              <a:spcAft>
                <a:spcPts val="800"/>
              </a:spcAft>
            </a:pPr>
            <a:r>
              <a:rPr lang="en-IN" sz="2000" dirty="0">
                <a:latin typeface="Rockwell" panose="02060603020205020403" pitchFamily="18" charset="0"/>
                <a:ea typeface="Calibri" panose="020F0502020204030204" pitchFamily="34" charset="0"/>
                <a:cs typeface="Times New Roman" panose="02020603050405020304" pitchFamily="18" charset="0"/>
              </a:rPr>
              <a:t> </a:t>
            </a:r>
            <a:endParaRPr lang="en-IN" sz="2000" dirty="0">
              <a:effectLst/>
              <a:latin typeface="Rockwell" panose="02060603020205020403" pitchFamily="18"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7D3D5CCE-1238-4271-A7D8-462A3A6E9ACF}"/>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123577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F73E2D-028F-4561-BF89-CFA8377C78AE}"/>
              </a:ext>
            </a:extLst>
          </p:cNvPr>
          <p:cNvSpPr/>
          <p:nvPr/>
        </p:nvSpPr>
        <p:spPr>
          <a:xfrm>
            <a:off x="657137" y="1063474"/>
            <a:ext cx="10936447" cy="5382756"/>
          </a:xfrm>
          <a:prstGeom prst="rect">
            <a:avLst/>
          </a:prstGeom>
        </p:spPr>
        <p:txBody>
          <a:bodyPr wrap="square">
            <a:spAutoFit/>
          </a:bodyPr>
          <a:lstStyle/>
          <a:p>
            <a:pPr marL="342900" lvl="0" indent="-342900">
              <a:lnSpc>
                <a:spcPct val="107000"/>
              </a:lnSpc>
              <a:spcAft>
                <a:spcPts val="800"/>
              </a:spcAft>
              <a:buSzPts val="1000"/>
              <a:buFont typeface="Wingdings" panose="05000000000000000000" pitchFamily="2" charset="2"/>
              <a:buChar char=""/>
              <a:tabLst>
                <a:tab pos="457200" algn="l"/>
              </a:tabLs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Keep QML object attributes in the same order: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https://doc.qt.io/qt-5.11/qml-codingconventions.html#qml-object-declarations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documentation to read:</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Qt Quick Best Practices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Performance Considerations And Suggestions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Integration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Overview - QML and C++ Integration</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Exposing Attributes of C++ Types to QML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Writing QML Extensions with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Data Type Conversion Between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Open question 1: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vs Repeater vs Loader ???</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is a combination of Repeater and Loader. It's useful when you have a model that you use to create many objects dynamically. Also supports asynchronous loading.</a:t>
            </a:r>
            <a:endParaRPr lang="en-IN" sz="2000" dirty="0">
              <a:latin typeface="Rockwell" panose="02060603020205020403" pitchFamily="18" charset="0"/>
              <a:ea typeface="Calibri" panose="020F050202020403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F5D915C-E345-4F48-A6DF-B65AA2E7CDBC}"/>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69070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226D2659-7454-4577-8C5B-7D50EA347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2170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BC49B5D-D199-4A8D-9F97-87EB6B8A3CE1}"/>
              </a:ext>
            </a:extLst>
          </p:cNvPr>
          <p:cNvSpPr/>
          <p:nvPr/>
        </p:nvSpPr>
        <p:spPr>
          <a:xfrm>
            <a:off x="1392571" y="2684477"/>
            <a:ext cx="10008067" cy="2155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QElapsedTimer timer;</a:t>
            </a:r>
          </a:p>
          <a:p>
            <a:r>
              <a:rPr lang="en-IN"/>
              <a:t>timer.start();</a:t>
            </a:r>
          </a:p>
          <a:p>
            <a:r>
              <a:rPr lang="en-IN"/>
              <a:t>slowOperation();  // we want to measure the time of this slowOperation()</a:t>
            </a:r>
          </a:p>
          <a:p>
            <a:r>
              <a:rPr lang="en-IN"/>
              <a:t>qDebug() &lt;&lt; timer.elapsed();</a:t>
            </a:r>
          </a:p>
        </p:txBody>
      </p:sp>
      <p:sp>
        <p:nvSpPr>
          <p:cNvPr id="6" name="Rectangle: Rounded Corners 5">
            <a:extLst>
              <a:ext uri="{FF2B5EF4-FFF2-40B4-BE49-F238E27FC236}">
                <a16:creationId xmlns:a16="http://schemas.microsoft.com/office/drawing/2014/main" id="{ADE8898B-C848-49C9-A47B-338A16385CE0}"/>
              </a:ext>
            </a:extLst>
          </p:cNvPr>
          <p:cNvSpPr/>
          <p:nvPr/>
        </p:nvSpPr>
        <p:spPr>
          <a:xfrm>
            <a:off x="3078759" y="671119"/>
            <a:ext cx="8053431"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time required to execute function</a:t>
            </a:r>
          </a:p>
        </p:txBody>
      </p:sp>
    </p:spTree>
    <p:extLst>
      <p:ext uri="{BB962C8B-B14F-4D97-AF65-F5344CB8AC3E}">
        <p14:creationId xmlns:p14="http://schemas.microsoft.com/office/powerpoint/2010/main" val="5545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1437A-F056-48E6-A53D-871DBEE7B4CD}"/>
              </a:ext>
            </a:extLst>
          </p:cNvPr>
          <p:cNvSpPr txBox="1"/>
          <p:nvPr/>
        </p:nvSpPr>
        <p:spPr>
          <a:xfrm>
            <a:off x="5875090" y="2097248"/>
            <a:ext cx="6000926" cy="1077218"/>
          </a:xfrm>
          <a:prstGeom prst="rect">
            <a:avLst/>
          </a:prstGeom>
          <a:noFill/>
        </p:spPr>
        <p:txBody>
          <a:bodyPr wrap="square">
            <a:spAutoFit/>
          </a:bodyPr>
          <a:lstStyle/>
          <a:p>
            <a:r>
              <a:rPr lang="en-IN" sz="1600" dirty="0" err="1"/>
              <a:t>model.display</a:t>
            </a:r>
            <a:r>
              <a:rPr lang="en-IN" sz="1600" dirty="0"/>
              <a:t> // </a:t>
            </a:r>
            <a:r>
              <a:rPr lang="en-IN" sz="1600" dirty="0" err="1"/>
              <a:t>model.data</a:t>
            </a:r>
            <a:r>
              <a:rPr lang="en-IN" sz="1600" dirty="0"/>
              <a:t>(index, Qt::</a:t>
            </a:r>
            <a:r>
              <a:rPr lang="en-IN" sz="1600" dirty="0" err="1"/>
              <a:t>DisplayRole</a:t>
            </a:r>
            <a:r>
              <a:rPr lang="en-IN" sz="1600" dirty="0"/>
              <a:t>) in </a:t>
            </a:r>
            <a:r>
              <a:rPr lang="en-IN" sz="1600" dirty="0" err="1"/>
              <a:t>c++</a:t>
            </a:r>
            <a:endParaRPr lang="en-IN" sz="1600" dirty="0"/>
          </a:p>
          <a:p>
            <a:r>
              <a:rPr lang="en-IN" sz="1600" dirty="0" err="1"/>
              <a:t>model.decoration</a:t>
            </a:r>
            <a:r>
              <a:rPr lang="en-IN" sz="1600" dirty="0"/>
              <a:t> // Qt::</a:t>
            </a:r>
            <a:r>
              <a:rPr lang="en-IN" sz="1600" dirty="0" err="1"/>
              <a:t>DecorationRole</a:t>
            </a:r>
            <a:endParaRPr lang="en-IN" sz="1600" dirty="0"/>
          </a:p>
          <a:p>
            <a:r>
              <a:rPr lang="en-IN" sz="1600" dirty="0" err="1"/>
              <a:t>model.edit</a:t>
            </a:r>
            <a:r>
              <a:rPr lang="en-IN" sz="1600" dirty="0"/>
              <a:t> // Qt::</a:t>
            </a:r>
            <a:r>
              <a:rPr lang="en-IN" sz="1600" dirty="0" err="1"/>
              <a:t>EditRole</a:t>
            </a:r>
            <a:endParaRPr lang="en-IN" sz="1600" dirty="0"/>
          </a:p>
          <a:p>
            <a:r>
              <a:rPr lang="en-IN" sz="1600" dirty="0" err="1"/>
              <a:t>model.toolTip</a:t>
            </a:r>
            <a:r>
              <a:rPr lang="en-IN" sz="1600" dirty="0"/>
              <a:t> // Qt::</a:t>
            </a:r>
            <a:r>
              <a:rPr lang="en-IN" sz="1600" dirty="0" err="1"/>
              <a:t>ToolTipRole</a:t>
            </a:r>
            <a:endParaRPr lang="en-IN" sz="1600" dirty="0"/>
          </a:p>
        </p:txBody>
      </p:sp>
      <p:sp>
        <p:nvSpPr>
          <p:cNvPr id="7" name="TextBox 6">
            <a:extLst>
              <a:ext uri="{FF2B5EF4-FFF2-40B4-BE49-F238E27FC236}">
                <a16:creationId xmlns:a16="http://schemas.microsoft.com/office/drawing/2014/main" id="{C04A7D88-8655-4779-ABDB-7529A5C3882E}"/>
              </a:ext>
            </a:extLst>
          </p:cNvPr>
          <p:cNvSpPr txBox="1"/>
          <p:nvPr/>
        </p:nvSpPr>
        <p:spPr>
          <a:xfrm>
            <a:off x="473277" y="1548567"/>
            <a:ext cx="5013123" cy="4431983"/>
          </a:xfrm>
          <a:prstGeom prst="rect">
            <a:avLst/>
          </a:prstGeom>
          <a:noFill/>
        </p:spPr>
        <p:txBody>
          <a:bodyPr wrap="square">
            <a:spAutoFit/>
          </a:bodyPr>
          <a:lstStyle/>
          <a:p>
            <a:r>
              <a:rPr lang="en-IN" sz="1600" dirty="0" err="1"/>
              <a:t>ListView</a:t>
            </a:r>
            <a:r>
              <a:rPr lang="en-IN" sz="1600" dirty="0"/>
              <a:t> {</a:t>
            </a:r>
          </a:p>
          <a:p>
            <a:r>
              <a:rPr lang="en-IN" sz="1600" dirty="0"/>
              <a:t>        </a:t>
            </a:r>
            <a:r>
              <a:rPr lang="en-IN" sz="1600" dirty="0" err="1"/>
              <a:t>anchors.centerIn</a:t>
            </a:r>
            <a:r>
              <a:rPr lang="en-IN" sz="1600" dirty="0"/>
              <a:t>: parent</a:t>
            </a:r>
          </a:p>
          <a:p>
            <a:r>
              <a:rPr lang="en-IN" sz="1600" dirty="0"/>
              <a:t>        width: 400</a:t>
            </a:r>
          </a:p>
          <a:p>
            <a:r>
              <a:rPr lang="en-IN" sz="1600" dirty="0"/>
              <a:t>        height: 400</a:t>
            </a:r>
          </a:p>
          <a:p>
            <a:r>
              <a:rPr lang="en-IN" sz="1600" dirty="0"/>
              <a:t>        model: </a:t>
            </a:r>
            <a:r>
              <a:rPr lang="en-IN" sz="1600" dirty="0" err="1"/>
              <a:t>studentmodel</a:t>
            </a:r>
            <a:endParaRPr lang="en-IN" sz="1600" dirty="0"/>
          </a:p>
          <a:p>
            <a:endParaRPr lang="en-IN" sz="1600" dirty="0"/>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index%2==0?"red":"green"</a:t>
            </a:r>
          </a:p>
          <a:p>
            <a:r>
              <a:rPr lang="en-IN" sz="1600" dirty="0"/>
              <a:t>            Text {</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16</a:t>
            </a:r>
          </a:p>
          <a:p>
            <a:r>
              <a:rPr lang="en-IN" sz="1600" dirty="0"/>
              <a:t>                text: </a:t>
            </a:r>
            <a:r>
              <a:rPr lang="en-IN" sz="1600" b="1" dirty="0" err="1"/>
              <a:t>model.display</a:t>
            </a:r>
            <a:endParaRPr lang="en-IN" sz="1600" b="1" dirty="0"/>
          </a:p>
          <a:p>
            <a:r>
              <a:rPr lang="en-IN" sz="1600" dirty="0"/>
              <a:t>            }</a:t>
            </a:r>
          </a:p>
          <a:p>
            <a:r>
              <a:rPr lang="en-IN" sz="1600" dirty="0"/>
              <a:t>        }</a:t>
            </a:r>
          </a:p>
          <a:p>
            <a:r>
              <a:rPr lang="en-IN" sz="1600" dirty="0"/>
              <a:t>    }</a:t>
            </a:r>
          </a:p>
        </p:txBody>
      </p:sp>
      <p:sp>
        <p:nvSpPr>
          <p:cNvPr id="2" name="Rectangle: Rounded Corners 1">
            <a:extLst>
              <a:ext uri="{FF2B5EF4-FFF2-40B4-BE49-F238E27FC236}">
                <a16:creationId xmlns:a16="http://schemas.microsoft.com/office/drawing/2014/main" id="{C20F42D0-AB3A-44AA-9CF5-A690D29604A0}"/>
              </a:ext>
            </a:extLst>
          </p:cNvPr>
          <p:cNvSpPr/>
          <p:nvPr/>
        </p:nvSpPr>
        <p:spPr>
          <a:xfrm>
            <a:off x="473277" y="330662"/>
            <a:ext cx="5780016" cy="511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latin typeface="Rockwell" panose="02060603020205020403" pitchFamily="18" charset="0"/>
              </a:rPr>
              <a:t>Showing content of </a:t>
            </a:r>
            <a:r>
              <a:rPr lang="en-IN" sz="1800" dirty="0" err="1">
                <a:latin typeface="Rockwell" panose="02060603020205020403" pitchFamily="18" charset="0"/>
              </a:rPr>
              <a:t>AbstractListModel</a:t>
            </a:r>
            <a:r>
              <a:rPr lang="en-IN" sz="1800" dirty="0">
                <a:latin typeface="Rockwell" panose="02060603020205020403" pitchFamily="18" charset="0"/>
              </a:rPr>
              <a:t> without roles. </a:t>
            </a:r>
          </a:p>
        </p:txBody>
      </p:sp>
    </p:spTree>
    <p:extLst>
      <p:ext uri="{BB962C8B-B14F-4D97-AF65-F5344CB8AC3E}">
        <p14:creationId xmlns:p14="http://schemas.microsoft.com/office/powerpoint/2010/main" val="7340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35EC94-8E2A-496A-AD7F-932EBED8C487}"/>
              </a:ext>
            </a:extLst>
          </p:cNvPr>
          <p:cNvSpPr txBox="1"/>
          <p:nvPr/>
        </p:nvSpPr>
        <p:spPr>
          <a:xfrm>
            <a:off x="419451" y="1071229"/>
            <a:ext cx="9804632" cy="4924425"/>
          </a:xfrm>
          <a:prstGeom prst="rect">
            <a:avLst/>
          </a:prstGeom>
          <a:noFill/>
        </p:spPr>
        <p:txBody>
          <a:bodyPr wrap="square">
            <a:spAutoFit/>
          </a:bodyPr>
          <a:lstStyle/>
          <a:p>
            <a:r>
              <a:rPr lang="en-IN" sz="1600" dirty="0"/>
              <a:t>property var names: ["Girish","</a:t>
            </a:r>
            <a:r>
              <a:rPr lang="en-IN" sz="1600" dirty="0" err="1"/>
              <a:t>Ajit</a:t>
            </a:r>
            <a:r>
              <a:rPr lang="en-IN" sz="1600" dirty="0"/>
              <a:t>","Sachin","</a:t>
            </a:r>
            <a:r>
              <a:rPr lang="en-IN" sz="1600" dirty="0" err="1"/>
              <a:t>Suhas</a:t>
            </a:r>
            <a:r>
              <a:rPr lang="en-IN" sz="1600" dirty="0"/>
              <a:t>","</a:t>
            </a:r>
            <a:r>
              <a:rPr lang="en-IN" sz="1600" dirty="0" err="1"/>
              <a:t>Ramesh","Suresh</a:t>
            </a:r>
            <a:r>
              <a:rPr lang="en-IN" sz="1600" dirty="0"/>
              <a:t>"];</a:t>
            </a:r>
          </a:p>
          <a:p>
            <a:endParaRPr lang="en-IN" sz="1600" dirty="0"/>
          </a:p>
          <a:p>
            <a:r>
              <a:rPr lang="en-IN" sz="1600" dirty="0" err="1"/>
              <a:t>ListView</a:t>
            </a:r>
            <a:r>
              <a:rPr lang="en-IN" sz="1600" dirty="0"/>
              <a:t> {</a:t>
            </a:r>
          </a:p>
          <a:p>
            <a:r>
              <a:rPr lang="en-IN" sz="1600" dirty="0"/>
              <a:t>        </a:t>
            </a:r>
            <a:r>
              <a:rPr lang="en-IN" sz="1600" dirty="0" err="1"/>
              <a:t>anchors.top</a:t>
            </a:r>
            <a:r>
              <a:rPr lang="en-IN" sz="1600" dirty="0"/>
              <a:t>: b1.bottom</a:t>
            </a:r>
          </a:p>
          <a:p>
            <a:r>
              <a:rPr lang="en-IN" sz="1600" dirty="0"/>
              <a:t>        spacing: 10</a:t>
            </a:r>
          </a:p>
          <a:p>
            <a:r>
              <a:rPr lang="en-IN" sz="1600" dirty="0"/>
              <a:t>        width: 300</a:t>
            </a:r>
          </a:p>
          <a:p>
            <a:r>
              <a:rPr lang="en-IN" sz="1600" dirty="0"/>
              <a:t>        height: 400</a:t>
            </a:r>
          </a:p>
          <a:p>
            <a:r>
              <a:rPr lang="en-IN" sz="1600" dirty="0"/>
              <a:t>        </a:t>
            </a:r>
            <a:r>
              <a:rPr lang="en-IN" sz="1600" b="1" dirty="0"/>
              <a:t>model: names</a:t>
            </a:r>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index%2==0?"green":"lightblue"</a:t>
            </a:r>
          </a:p>
          <a:p>
            <a:r>
              <a:rPr lang="en-IN" sz="1600" dirty="0"/>
              <a:t>            Text {</a:t>
            </a:r>
          </a:p>
          <a:p>
            <a:r>
              <a:rPr lang="en-IN" sz="1600" dirty="0"/>
              <a:t>                </a:t>
            </a:r>
            <a:r>
              <a:rPr lang="en-IN" sz="1600" dirty="0" err="1"/>
              <a:t>anchors.centerIn</a:t>
            </a:r>
            <a:r>
              <a:rPr lang="en-IN" sz="1600" dirty="0"/>
              <a:t>: parent</a:t>
            </a:r>
          </a:p>
          <a:p>
            <a:r>
              <a:rPr lang="en-IN" sz="1600" dirty="0"/>
              <a:t>                text: </a:t>
            </a:r>
            <a:r>
              <a:rPr lang="en-IN" sz="1600" b="1" dirty="0" err="1"/>
              <a:t>model.modelData</a:t>
            </a:r>
            <a:endParaRPr lang="en-IN" sz="1600" b="1" dirty="0"/>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3" name="Rectangle: Rounded Corners 2">
            <a:extLst>
              <a:ext uri="{FF2B5EF4-FFF2-40B4-BE49-F238E27FC236}">
                <a16:creationId xmlns:a16="http://schemas.microsoft.com/office/drawing/2014/main" id="{8CA85930-22DC-4D5F-B384-F47D9A928775}"/>
              </a:ext>
            </a:extLst>
          </p:cNvPr>
          <p:cNvSpPr/>
          <p:nvPr/>
        </p:nvSpPr>
        <p:spPr>
          <a:xfrm>
            <a:off x="562063" y="318781"/>
            <a:ext cx="4437776" cy="49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a:latin typeface="Rockwell" panose="02060603020205020403" pitchFamily="18" charset="0"/>
              </a:rPr>
              <a:t>Showing how to use Array in QML </a:t>
            </a:r>
            <a:endParaRPr lang="en-IN" sz="1600" b="1" dirty="0"/>
          </a:p>
        </p:txBody>
      </p:sp>
    </p:spTree>
    <p:extLst>
      <p:ext uri="{BB962C8B-B14F-4D97-AF65-F5344CB8AC3E}">
        <p14:creationId xmlns:p14="http://schemas.microsoft.com/office/powerpoint/2010/main" val="315107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368BA0-CA8B-41FD-BECD-8C170436C0A1}"/>
              </a:ext>
            </a:extLst>
          </p:cNvPr>
          <p:cNvSpPr txBox="1"/>
          <p:nvPr/>
        </p:nvSpPr>
        <p:spPr>
          <a:xfrm>
            <a:off x="411061" y="1140903"/>
            <a:ext cx="7642370" cy="5262979"/>
          </a:xfrm>
          <a:prstGeom prst="rect">
            <a:avLst/>
          </a:prstGeom>
          <a:noFill/>
        </p:spPr>
        <p:txBody>
          <a:bodyPr wrap="square">
            <a:spAutoFit/>
          </a:bodyPr>
          <a:lstStyle/>
          <a:p>
            <a:r>
              <a:rPr lang="en-IN" sz="1600" dirty="0" err="1"/>
              <a:t>ListView</a:t>
            </a:r>
            <a:r>
              <a:rPr lang="en-IN" sz="1600" dirty="0"/>
              <a:t> {</a:t>
            </a:r>
          </a:p>
          <a:p>
            <a:r>
              <a:rPr lang="en-IN" sz="1600" dirty="0"/>
              <a:t>        spacing: 10</a:t>
            </a:r>
          </a:p>
          <a:p>
            <a:r>
              <a:rPr lang="en-IN" sz="1600" dirty="0"/>
              <a:t>        width: 400</a:t>
            </a:r>
          </a:p>
          <a:p>
            <a:r>
              <a:rPr lang="en-IN" sz="1600" dirty="0"/>
              <a:t>        height: 400</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{name: </a:t>
            </a:r>
            <a:r>
              <a:rPr lang="en-IN" sz="1600" dirty="0" err="1"/>
              <a:t>qsTr</a:t>
            </a:r>
            <a:r>
              <a:rPr lang="en-IN" sz="1600" dirty="0"/>
              <a:t>(“Girish")}</a:t>
            </a:r>
          </a:p>
          <a:p>
            <a:r>
              <a:rPr lang="en-IN" sz="1600" dirty="0"/>
              <a:t>            </a:t>
            </a:r>
            <a:r>
              <a:rPr lang="en-IN" sz="1600" dirty="0" err="1"/>
              <a:t>ListElement</a:t>
            </a:r>
            <a:r>
              <a:rPr lang="en-IN" sz="1600" dirty="0"/>
              <a:t>{name: </a:t>
            </a:r>
            <a:r>
              <a:rPr lang="en-IN" sz="1600" dirty="0" err="1"/>
              <a:t>qsTr</a:t>
            </a:r>
            <a:r>
              <a:rPr lang="en-IN" sz="1600" dirty="0"/>
              <a:t>(“</a:t>
            </a:r>
            <a:r>
              <a:rPr lang="en-IN" sz="1600" dirty="0" err="1"/>
              <a:t>Ajit</a:t>
            </a:r>
            <a:r>
              <a:rPr lang="en-IN" sz="1600" dirty="0"/>
              <a:t>")}</a:t>
            </a:r>
          </a:p>
          <a:p>
            <a:r>
              <a:rPr lang="en-IN" sz="1600" dirty="0"/>
              <a:t>            </a:t>
            </a:r>
            <a:r>
              <a:rPr lang="en-IN" sz="1600" dirty="0" err="1"/>
              <a:t>ListElement</a:t>
            </a:r>
            <a:r>
              <a:rPr lang="en-IN" sz="1600" dirty="0"/>
              <a:t>{name: </a:t>
            </a:r>
            <a:r>
              <a:rPr lang="en-IN" sz="1600" dirty="0" err="1"/>
              <a:t>qsTr</a:t>
            </a:r>
            <a:r>
              <a:rPr lang="en-IN" sz="1600" dirty="0"/>
              <a:t>(“</a:t>
            </a:r>
            <a:r>
              <a:rPr lang="en-IN" sz="1600" dirty="0" err="1"/>
              <a:t>Suhas</a:t>
            </a:r>
            <a:r>
              <a:rPr lang="en-IN" sz="1600" dirty="0"/>
              <a:t>")}</a:t>
            </a:r>
          </a:p>
          <a:p>
            <a:r>
              <a:rPr lang="en-IN" sz="1600" dirty="0"/>
              <a:t>       }</a:t>
            </a:r>
          </a:p>
          <a:p>
            <a:endParaRPr lang="en-IN" sz="1600" dirty="0"/>
          </a:p>
          <a:p>
            <a:r>
              <a:rPr lang="en-IN" sz="1600" dirty="0"/>
              <a:t>        delegate: Rectangle {</a:t>
            </a:r>
          </a:p>
          <a:p>
            <a:r>
              <a:rPr lang="en-IN" sz="1600" dirty="0"/>
              <a:t>            width: 200</a:t>
            </a:r>
          </a:p>
          <a:p>
            <a:r>
              <a:rPr lang="en-IN" sz="1600" dirty="0"/>
              <a:t>            height: 50</a:t>
            </a:r>
          </a:p>
          <a:p>
            <a:r>
              <a:rPr lang="en-IN" sz="1600" dirty="0"/>
              <a:t>            </a:t>
            </a:r>
            <a:r>
              <a:rPr lang="en-IN" sz="1600" dirty="0" err="1"/>
              <a:t>color</a:t>
            </a:r>
            <a:r>
              <a:rPr lang="en-IN" sz="1600" dirty="0"/>
              <a:t>: index%2?"lightgreen":"steelblue"</a:t>
            </a:r>
          </a:p>
          <a:p>
            <a:r>
              <a:rPr lang="en-IN" sz="1600" dirty="0"/>
              <a:t>            Text {</a:t>
            </a:r>
          </a:p>
          <a:p>
            <a:r>
              <a:rPr lang="en-IN" sz="1600" dirty="0"/>
              <a:t>                text: </a:t>
            </a:r>
            <a:r>
              <a:rPr lang="en-IN" sz="1600" b="1" dirty="0"/>
              <a:t>model.name</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C5C02E05-E9DE-40F5-B924-CDD07C3C525B}"/>
              </a:ext>
            </a:extLst>
          </p:cNvPr>
          <p:cNvSpPr/>
          <p:nvPr/>
        </p:nvSpPr>
        <p:spPr>
          <a:xfrm>
            <a:off x="511728" y="335560"/>
            <a:ext cx="6694415" cy="53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Accessing Model values of QML model  in </a:t>
            </a:r>
            <a:r>
              <a:rPr lang="en-IN" dirty="0" err="1"/>
              <a:t>ListView</a:t>
            </a:r>
            <a:endParaRPr lang="en-IN" dirty="0"/>
          </a:p>
        </p:txBody>
      </p:sp>
    </p:spTree>
    <p:extLst>
      <p:ext uri="{BB962C8B-B14F-4D97-AF65-F5344CB8AC3E}">
        <p14:creationId xmlns:p14="http://schemas.microsoft.com/office/powerpoint/2010/main" val="3213026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3F1FE7-8248-4874-B1F7-6A5432BA25A1}"/>
              </a:ext>
            </a:extLst>
          </p:cNvPr>
          <p:cNvSpPr txBox="1"/>
          <p:nvPr/>
        </p:nvSpPr>
        <p:spPr>
          <a:xfrm>
            <a:off x="580937" y="1265170"/>
            <a:ext cx="9980802" cy="4154984"/>
          </a:xfrm>
          <a:prstGeom prst="rect">
            <a:avLst/>
          </a:prstGeom>
          <a:noFill/>
        </p:spPr>
        <p:txBody>
          <a:bodyPr wrap="square">
            <a:spAutoFit/>
          </a:bodyPr>
          <a:lstStyle/>
          <a:p>
            <a:r>
              <a:rPr lang="en-IN" sz="1600" dirty="0" err="1"/>
              <a:t>ComboBox</a:t>
            </a:r>
            <a:r>
              <a:rPr lang="en-IN" sz="1600" dirty="0"/>
              <a:t> {</a:t>
            </a:r>
          </a:p>
          <a:p>
            <a:r>
              <a:rPr lang="en-IN" sz="1600" dirty="0"/>
              <a:t>        width: 200</a:t>
            </a:r>
          </a:p>
          <a:p>
            <a:r>
              <a:rPr lang="en-IN" sz="1600" dirty="0"/>
              <a:t>        height: 100</a:t>
            </a:r>
          </a:p>
          <a:p>
            <a:r>
              <a:rPr lang="en-IN" sz="1600" dirty="0"/>
              <a:t>        //  model: 4</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 {name:"1"}</a:t>
            </a:r>
          </a:p>
          <a:p>
            <a:r>
              <a:rPr lang="en-IN" sz="1600" dirty="0"/>
              <a:t>            </a:t>
            </a:r>
            <a:r>
              <a:rPr lang="en-IN" sz="1600" dirty="0" err="1"/>
              <a:t>ListElement</a:t>
            </a:r>
            <a:r>
              <a:rPr lang="en-IN" sz="1600" dirty="0"/>
              <a:t> {name:"2"}</a:t>
            </a:r>
          </a:p>
          <a:p>
            <a:r>
              <a:rPr lang="en-IN" sz="1600" dirty="0"/>
              <a:t>            </a:t>
            </a:r>
            <a:r>
              <a:rPr lang="en-IN" sz="1600" dirty="0" err="1"/>
              <a:t>ListElement</a:t>
            </a:r>
            <a:r>
              <a:rPr lang="en-IN" sz="1600" dirty="0"/>
              <a:t> {name:"3"}</a:t>
            </a:r>
          </a:p>
          <a:p>
            <a:r>
              <a:rPr lang="en-IN" sz="1600" dirty="0"/>
              <a:t>            </a:t>
            </a:r>
            <a:r>
              <a:rPr lang="en-IN" sz="1600" dirty="0" err="1"/>
              <a:t>ListElement</a:t>
            </a:r>
            <a:r>
              <a:rPr lang="en-IN" sz="1600" dirty="0"/>
              <a:t> {name:"4"}</a:t>
            </a:r>
          </a:p>
          <a:p>
            <a:r>
              <a:rPr lang="en-IN" sz="1600" dirty="0"/>
              <a:t>        }</a:t>
            </a:r>
          </a:p>
          <a:p>
            <a:endParaRPr lang="en-IN" sz="1600" dirty="0"/>
          </a:p>
          <a:p>
            <a:r>
              <a:rPr lang="en-IN" sz="1600" dirty="0"/>
              <a:t>      </a:t>
            </a:r>
            <a:r>
              <a:rPr lang="en-IN" sz="1600" dirty="0" err="1"/>
              <a:t>onCurrentIndexChanged</a:t>
            </a:r>
            <a:r>
              <a:rPr lang="en-IN" sz="1600" dirty="0"/>
              <a:t>: {</a:t>
            </a:r>
          </a:p>
          <a:p>
            <a:r>
              <a:rPr lang="en-IN" sz="1600" dirty="0"/>
              <a:t>            console.log(currentIndex+1);</a:t>
            </a:r>
          </a:p>
          <a:p>
            <a:r>
              <a:rPr lang="en-IN" sz="1600" dirty="0"/>
              <a:t>            console.log(</a:t>
            </a:r>
            <a:r>
              <a:rPr lang="en-IN" sz="1600" b="1" dirty="0" err="1"/>
              <a:t>model.get</a:t>
            </a:r>
            <a:r>
              <a:rPr lang="en-IN" sz="1600" b="1" dirty="0"/>
              <a:t>(</a:t>
            </a:r>
            <a:r>
              <a:rPr lang="en-IN" sz="1600" b="1" dirty="0" err="1"/>
              <a:t>currentIndex</a:t>
            </a:r>
            <a:r>
              <a:rPr lang="en-IN" sz="1600" b="1" dirty="0"/>
              <a:t>)["name"]</a:t>
            </a:r>
            <a:r>
              <a:rPr lang="en-IN" sz="1600" dirty="0"/>
              <a:t>);</a:t>
            </a:r>
          </a:p>
          <a:p>
            <a:r>
              <a:rPr lang="en-IN" sz="1600" dirty="0"/>
              <a:t>        }</a:t>
            </a:r>
          </a:p>
          <a:p>
            <a:r>
              <a:rPr lang="en-IN" sz="1600" dirty="0"/>
              <a:t>    }</a:t>
            </a:r>
          </a:p>
        </p:txBody>
      </p:sp>
      <p:sp>
        <p:nvSpPr>
          <p:cNvPr id="5" name="Rectangle: Rounded Corners 4">
            <a:extLst>
              <a:ext uri="{FF2B5EF4-FFF2-40B4-BE49-F238E27FC236}">
                <a16:creationId xmlns:a16="http://schemas.microsoft.com/office/drawing/2014/main" id="{95686B10-C50F-40F2-A7BB-48D1ACA1A348}"/>
              </a:ext>
            </a:extLst>
          </p:cNvPr>
          <p:cNvSpPr/>
          <p:nvPr/>
        </p:nvSpPr>
        <p:spPr>
          <a:xfrm>
            <a:off x="520118" y="486561"/>
            <a:ext cx="8003097" cy="486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access element of model for given role?</a:t>
            </a:r>
          </a:p>
        </p:txBody>
      </p:sp>
    </p:spTree>
    <p:extLst>
      <p:ext uri="{BB962C8B-B14F-4D97-AF65-F5344CB8AC3E}">
        <p14:creationId xmlns:p14="http://schemas.microsoft.com/office/powerpoint/2010/main" val="417589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094E0E-D056-48F0-98CF-295D991EE612}"/>
              </a:ext>
            </a:extLst>
          </p:cNvPr>
          <p:cNvSpPr txBox="1"/>
          <p:nvPr/>
        </p:nvSpPr>
        <p:spPr>
          <a:xfrm>
            <a:off x="849386" y="1660912"/>
            <a:ext cx="6094602" cy="369332"/>
          </a:xfrm>
          <a:prstGeom prst="rect">
            <a:avLst/>
          </a:prstGeom>
          <a:noFill/>
        </p:spPr>
        <p:txBody>
          <a:bodyPr wrap="square">
            <a:spAutoFit/>
          </a:bodyPr>
          <a:lstStyle/>
          <a:p>
            <a:r>
              <a:rPr lang="en-IN" dirty="0">
                <a:hlinkClick r:id="rId2"/>
              </a:rPr>
              <a:t>https://doc.qt.io/qt-5/qtquick-performance.html</a:t>
            </a:r>
            <a:endParaRPr lang="en-IN" dirty="0"/>
          </a:p>
        </p:txBody>
      </p:sp>
      <p:sp>
        <p:nvSpPr>
          <p:cNvPr id="6" name="TextBox 5">
            <a:extLst>
              <a:ext uri="{FF2B5EF4-FFF2-40B4-BE49-F238E27FC236}">
                <a16:creationId xmlns:a16="http://schemas.microsoft.com/office/drawing/2014/main" id="{D2616CFF-D943-4BA0-8A7C-477AB2D8E549}"/>
              </a:ext>
            </a:extLst>
          </p:cNvPr>
          <p:cNvSpPr txBox="1"/>
          <p:nvPr/>
        </p:nvSpPr>
        <p:spPr>
          <a:xfrm>
            <a:off x="849386" y="2369484"/>
            <a:ext cx="9888522" cy="369332"/>
          </a:xfrm>
          <a:prstGeom prst="rect">
            <a:avLst/>
          </a:prstGeom>
          <a:noFill/>
        </p:spPr>
        <p:txBody>
          <a:bodyPr wrap="square">
            <a:spAutoFit/>
          </a:bodyPr>
          <a:lstStyle/>
          <a:p>
            <a:r>
              <a:rPr lang="en-IN" dirty="0">
                <a:hlinkClick r:id="rId3"/>
              </a:rPr>
              <a:t>https://doc.qt.io/qtcreator/creator-qml-performance-monitor.html</a:t>
            </a:r>
            <a:endParaRPr lang="en-IN" dirty="0"/>
          </a:p>
        </p:txBody>
      </p:sp>
      <p:sp>
        <p:nvSpPr>
          <p:cNvPr id="7" name="TextBox 6">
            <a:extLst>
              <a:ext uri="{FF2B5EF4-FFF2-40B4-BE49-F238E27FC236}">
                <a16:creationId xmlns:a16="http://schemas.microsoft.com/office/drawing/2014/main" id="{6A443C5F-4298-4347-89AA-F221F6F897ED}"/>
              </a:ext>
            </a:extLst>
          </p:cNvPr>
          <p:cNvSpPr txBox="1"/>
          <p:nvPr/>
        </p:nvSpPr>
        <p:spPr>
          <a:xfrm>
            <a:off x="849385" y="3078056"/>
            <a:ext cx="8185557" cy="369332"/>
          </a:xfrm>
          <a:prstGeom prst="rect">
            <a:avLst/>
          </a:prstGeom>
          <a:noFill/>
        </p:spPr>
        <p:txBody>
          <a:bodyPr wrap="square">
            <a:spAutoFit/>
          </a:bodyPr>
          <a:lstStyle/>
          <a:p>
            <a:r>
              <a:rPr lang="en-IN" dirty="0">
                <a:hlinkClick r:id="rId4"/>
              </a:rPr>
              <a:t>https://doc.qt.io/archives/4.6/model-view-creating-models.html</a:t>
            </a:r>
            <a:endParaRPr lang="en-IN" dirty="0"/>
          </a:p>
        </p:txBody>
      </p:sp>
      <p:sp>
        <p:nvSpPr>
          <p:cNvPr id="8" name="TextBox 7">
            <a:extLst>
              <a:ext uri="{FF2B5EF4-FFF2-40B4-BE49-F238E27FC236}">
                <a16:creationId xmlns:a16="http://schemas.microsoft.com/office/drawing/2014/main" id="{EA03F338-0F0E-4196-803B-0349E60D9CFF}"/>
              </a:ext>
            </a:extLst>
          </p:cNvPr>
          <p:cNvSpPr txBox="1"/>
          <p:nvPr/>
        </p:nvSpPr>
        <p:spPr>
          <a:xfrm>
            <a:off x="849385" y="3727689"/>
            <a:ext cx="7615106" cy="369332"/>
          </a:xfrm>
          <a:prstGeom prst="rect">
            <a:avLst/>
          </a:prstGeom>
          <a:noFill/>
        </p:spPr>
        <p:txBody>
          <a:bodyPr wrap="square">
            <a:spAutoFit/>
          </a:bodyPr>
          <a:lstStyle/>
          <a:p>
            <a:r>
              <a:rPr lang="en-IN" dirty="0">
                <a:hlinkClick r:id="rId5"/>
              </a:rPr>
              <a:t>https://doc.qt.io/archives/4.6/model-view-programming.html</a:t>
            </a:r>
            <a:endParaRPr lang="en-IN" dirty="0"/>
          </a:p>
        </p:txBody>
      </p:sp>
      <p:sp>
        <p:nvSpPr>
          <p:cNvPr id="2" name="Rectangle: Rounded Corners 1">
            <a:extLst>
              <a:ext uri="{FF2B5EF4-FFF2-40B4-BE49-F238E27FC236}">
                <a16:creationId xmlns:a16="http://schemas.microsoft.com/office/drawing/2014/main" id="{4C29C54C-E94B-478F-ADC2-19E357BD8A17}"/>
              </a:ext>
            </a:extLst>
          </p:cNvPr>
          <p:cNvSpPr/>
          <p:nvPr/>
        </p:nvSpPr>
        <p:spPr>
          <a:xfrm>
            <a:off x="478172" y="587445"/>
            <a:ext cx="7986319" cy="44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Useful Links (Keep reading them whenever got time)</a:t>
            </a:r>
          </a:p>
        </p:txBody>
      </p:sp>
    </p:spTree>
    <p:extLst>
      <p:ext uri="{BB962C8B-B14F-4D97-AF65-F5344CB8AC3E}">
        <p14:creationId xmlns:p14="http://schemas.microsoft.com/office/powerpoint/2010/main" val="2618984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38EB20-244D-4768-BF67-5A118225EF68}"/>
              </a:ext>
            </a:extLst>
          </p:cNvPr>
          <p:cNvSpPr txBox="1"/>
          <p:nvPr/>
        </p:nvSpPr>
        <p:spPr>
          <a:xfrm>
            <a:off x="312490" y="1652631"/>
            <a:ext cx="6094602" cy="4431983"/>
          </a:xfrm>
          <a:prstGeom prst="rect">
            <a:avLst/>
          </a:prstGeom>
          <a:noFill/>
        </p:spPr>
        <p:txBody>
          <a:bodyPr wrap="square">
            <a:spAutoFit/>
          </a:bodyPr>
          <a:lstStyle/>
          <a:p>
            <a:r>
              <a:rPr lang="en-IN" sz="1600" dirty="0">
                <a:latin typeface="Rockwell" panose="02060603020205020403" pitchFamily="18" charset="0"/>
              </a:rPr>
              <a:t> </a:t>
            </a:r>
            <a:r>
              <a:rPr lang="en-IN" sz="1600" dirty="0" err="1"/>
              <a:t>MouseArea</a:t>
            </a:r>
            <a:r>
              <a:rPr lang="en-IN" sz="1600" dirty="0"/>
              <a:t> {</a:t>
            </a:r>
          </a:p>
          <a:p>
            <a:r>
              <a:rPr lang="en-IN" sz="1600" dirty="0"/>
              <a:t>            </a:t>
            </a:r>
            <a:r>
              <a:rPr lang="en-IN" sz="1600" dirty="0" err="1"/>
              <a:t>anchors.fill</a:t>
            </a:r>
            <a:r>
              <a:rPr lang="en-IN" sz="1600" dirty="0"/>
              <a:t>: parent</a:t>
            </a:r>
          </a:p>
          <a:p>
            <a:r>
              <a:rPr lang="en-IN" sz="1600" dirty="0"/>
              <a:t>            </a:t>
            </a:r>
            <a:r>
              <a:rPr lang="en-IN" sz="1600" dirty="0" err="1"/>
              <a:t>acceptedButtons</a:t>
            </a:r>
            <a:r>
              <a:rPr lang="en-IN" sz="1600" dirty="0"/>
              <a:t>: </a:t>
            </a:r>
            <a:r>
              <a:rPr lang="en-IN" sz="1600" dirty="0" err="1"/>
              <a:t>Qt.AllButtons</a:t>
            </a:r>
            <a:r>
              <a:rPr lang="en-IN" sz="1600" dirty="0"/>
              <a:t>;</a:t>
            </a:r>
          </a:p>
          <a:p>
            <a:r>
              <a:rPr lang="en-IN" sz="1600" dirty="0"/>
              <a:t>            </a:t>
            </a:r>
            <a:r>
              <a:rPr lang="en-IN" sz="1600" dirty="0" err="1"/>
              <a:t>onClicked</a:t>
            </a:r>
            <a:r>
              <a:rPr lang="en-IN" sz="1600" dirty="0"/>
              <a:t>: {</a:t>
            </a:r>
          </a:p>
          <a:p>
            <a:r>
              <a:rPr lang="en-IN" sz="1600" dirty="0"/>
              <a:t>                console.log("Mouse pressed")</a:t>
            </a:r>
          </a:p>
          <a:p>
            <a:r>
              <a:rPr lang="en-IN" sz="1600" dirty="0"/>
              <a:t>                if (</a:t>
            </a:r>
            <a:r>
              <a:rPr lang="en-IN" sz="1600" dirty="0" err="1"/>
              <a:t>mouse.button</a:t>
            </a:r>
            <a:r>
              <a:rPr lang="en-IN" sz="1600" dirty="0"/>
              <a:t> == </a:t>
            </a:r>
            <a:r>
              <a:rPr lang="en-IN" sz="1600" dirty="0" err="1"/>
              <a:t>Qt.MidButton</a:t>
            </a:r>
            <a:r>
              <a:rPr lang="en-IN" sz="1600" dirty="0"/>
              <a:t>) {</a:t>
            </a:r>
          </a:p>
          <a:p>
            <a:r>
              <a:rPr lang="en-IN" sz="1600" dirty="0"/>
              <a:t>                    </a:t>
            </a:r>
            <a:r>
              <a:rPr lang="en-IN" sz="1600" dirty="0" err="1"/>
              <a:t>rect.color</a:t>
            </a:r>
            <a:r>
              <a:rPr lang="en-IN" sz="1600" dirty="0"/>
              <a:t>="red"</a:t>
            </a:r>
          </a:p>
          <a:p>
            <a:r>
              <a:rPr lang="en-IN" sz="1600" dirty="0"/>
              <a:t>                    console.log("middle button")</a:t>
            </a:r>
          </a:p>
          <a:p>
            <a:r>
              <a:rPr lang="en-IN" sz="1600" dirty="0"/>
              <a:t>                } else if (</a:t>
            </a:r>
            <a:r>
              <a:rPr lang="en-IN" sz="1600" dirty="0" err="1"/>
              <a:t>mouse.button</a:t>
            </a:r>
            <a:r>
              <a:rPr lang="en-IN" sz="1600" dirty="0"/>
              <a:t> == </a:t>
            </a:r>
            <a:r>
              <a:rPr lang="en-IN" sz="1600" dirty="0" err="1"/>
              <a:t>Qt.RightButton</a:t>
            </a:r>
            <a:r>
              <a:rPr lang="en-IN" sz="1600" dirty="0"/>
              <a:t>) {</a:t>
            </a:r>
          </a:p>
          <a:p>
            <a:r>
              <a:rPr lang="en-IN" sz="1600" dirty="0"/>
              <a:t>                    console.log("right button")</a:t>
            </a:r>
          </a:p>
          <a:p>
            <a:r>
              <a:rPr lang="en-IN" sz="1600" dirty="0"/>
              <a:t>                    </a:t>
            </a:r>
            <a:r>
              <a:rPr lang="en-IN" sz="1600" dirty="0" err="1"/>
              <a:t>rect.color</a:t>
            </a:r>
            <a:r>
              <a:rPr lang="en-IN" sz="1600" dirty="0"/>
              <a:t> = "green"</a:t>
            </a:r>
          </a:p>
          <a:p>
            <a:r>
              <a:rPr lang="en-IN" sz="1600" dirty="0"/>
              <a:t>                } else if (</a:t>
            </a:r>
            <a:r>
              <a:rPr lang="en-IN" sz="1600" dirty="0" err="1"/>
              <a:t>mouse.button</a:t>
            </a:r>
            <a:r>
              <a:rPr lang="en-IN" sz="1600" dirty="0"/>
              <a:t> == </a:t>
            </a:r>
            <a:r>
              <a:rPr lang="en-IN" sz="1600" dirty="0" err="1"/>
              <a:t>Qt.LeftButton</a:t>
            </a:r>
            <a:r>
              <a:rPr lang="en-IN" sz="1600" dirty="0"/>
              <a:t>) {</a:t>
            </a:r>
          </a:p>
          <a:p>
            <a:r>
              <a:rPr lang="en-IN" sz="1600" dirty="0"/>
              <a:t>                    console.log("left button")</a:t>
            </a:r>
          </a:p>
          <a:p>
            <a:r>
              <a:rPr lang="en-IN" sz="1600" dirty="0"/>
              <a:t>                    </a:t>
            </a:r>
            <a:r>
              <a:rPr lang="en-IN" sz="1600" dirty="0" err="1"/>
              <a:t>rect.color</a:t>
            </a:r>
            <a:r>
              <a:rPr lang="en-IN" sz="1600" dirty="0"/>
              <a:t> = "blue"</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9D2A0C8F-1630-4C91-8125-0FE47FD7E964}"/>
              </a:ext>
            </a:extLst>
          </p:cNvPr>
          <p:cNvSpPr/>
          <p:nvPr/>
        </p:nvSpPr>
        <p:spPr>
          <a:xfrm>
            <a:off x="8405769" y="1451295"/>
            <a:ext cx="2835479" cy="402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is required* </a:t>
            </a:r>
          </a:p>
        </p:txBody>
      </p:sp>
      <p:cxnSp>
        <p:nvCxnSpPr>
          <p:cNvPr id="8" name="Straight Arrow Connector 7">
            <a:extLst>
              <a:ext uri="{FF2B5EF4-FFF2-40B4-BE49-F238E27FC236}">
                <a16:creationId xmlns:a16="http://schemas.microsoft.com/office/drawing/2014/main" id="{B90F836A-DE35-49F6-A852-D701FE11CE94}"/>
              </a:ext>
            </a:extLst>
          </p:cNvPr>
          <p:cNvCxnSpPr>
            <a:cxnSpLocks/>
            <a:stCxn id="6" idx="1"/>
          </p:cNvCxnSpPr>
          <p:nvPr/>
        </p:nvCxnSpPr>
        <p:spPr>
          <a:xfrm flipH="1">
            <a:off x="4815281" y="1652631"/>
            <a:ext cx="3590488" cy="69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1F3E8EBE-3A51-43BA-8B3D-6AC3AA960FAD}"/>
              </a:ext>
            </a:extLst>
          </p:cNvPr>
          <p:cNvSpPr/>
          <p:nvPr/>
        </p:nvSpPr>
        <p:spPr>
          <a:xfrm>
            <a:off x="402672" y="553673"/>
            <a:ext cx="7357145" cy="604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b="1" dirty="0"/>
              <a:t>Accept clicks from all mouse buttons(left, middle, right)</a:t>
            </a:r>
          </a:p>
        </p:txBody>
      </p:sp>
    </p:spTree>
    <p:extLst>
      <p:ext uri="{BB962C8B-B14F-4D97-AF65-F5344CB8AC3E}">
        <p14:creationId xmlns:p14="http://schemas.microsoft.com/office/powerpoint/2010/main" val="2402070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EF0E769-71AA-4C93-8E71-C63CD6B96614}"/>
              </a:ext>
            </a:extLst>
          </p:cNvPr>
          <p:cNvSpPr/>
          <p:nvPr/>
        </p:nvSpPr>
        <p:spPr>
          <a:xfrm>
            <a:off x="922789" y="450377"/>
            <a:ext cx="8296712"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Steps for Creating Deployment folder for QML application</a:t>
            </a:r>
          </a:p>
        </p:txBody>
      </p:sp>
      <p:sp>
        <p:nvSpPr>
          <p:cNvPr id="3" name="TextBox 2">
            <a:extLst>
              <a:ext uri="{FF2B5EF4-FFF2-40B4-BE49-F238E27FC236}">
                <a16:creationId xmlns:a16="http://schemas.microsoft.com/office/drawing/2014/main" id="{B01F5903-33F0-4934-9059-289802516EA8}"/>
              </a:ext>
            </a:extLst>
          </p:cNvPr>
          <p:cNvSpPr txBox="1"/>
          <p:nvPr/>
        </p:nvSpPr>
        <p:spPr>
          <a:xfrm>
            <a:off x="167780" y="2013358"/>
            <a:ext cx="12105314" cy="3781869"/>
          </a:xfrm>
          <a:prstGeom prst="rect">
            <a:avLst/>
          </a:prstGeom>
          <a:noFill/>
        </p:spPr>
        <p:txBody>
          <a:bodyPr wrap="square" rtlCol="0">
            <a:spAutoFit/>
          </a:bodyPr>
          <a:lstStyle/>
          <a:p>
            <a:pPr>
              <a:lnSpc>
                <a:spcPct val="150000"/>
              </a:lnSpc>
            </a:pPr>
            <a:r>
              <a:rPr lang="en-IN" dirty="0">
                <a:latin typeface="Rockwell" panose="02060603020205020403" pitchFamily="18" charset="0"/>
              </a:rPr>
              <a:t>1. Create your application (</a:t>
            </a:r>
            <a:r>
              <a:rPr lang="en-IN" dirty="0" err="1">
                <a:latin typeface="Rockwell" panose="02060603020205020403" pitchFamily="18" charset="0"/>
              </a:rPr>
              <a:t>e.g</a:t>
            </a:r>
            <a:r>
              <a:rPr lang="en-IN" dirty="0">
                <a:latin typeface="Rockwell" panose="02060603020205020403" pitchFamily="18" charset="0"/>
              </a:rPr>
              <a:t> D:\test\q1 )</a:t>
            </a:r>
          </a:p>
          <a:p>
            <a:pPr>
              <a:lnSpc>
                <a:spcPct val="150000"/>
              </a:lnSpc>
            </a:pPr>
            <a:r>
              <a:rPr lang="en-IN" dirty="0">
                <a:latin typeface="Rockwell" panose="02060603020205020403" pitchFamily="18" charset="0"/>
              </a:rPr>
              <a:t>2. Build your application in debug/release</a:t>
            </a:r>
          </a:p>
          <a:p>
            <a:pPr>
              <a:lnSpc>
                <a:spcPct val="150000"/>
              </a:lnSpc>
            </a:pPr>
            <a:r>
              <a:rPr lang="en-IN" dirty="0">
                <a:latin typeface="Rockwell" panose="02060603020205020403" pitchFamily="18" charset="0"/>
              </a:rPr>
              <a:t>3. It will create separate build folder (</a:t>
            </a:r>
            <a:r>
              <a:rPr lang="en-IN" dirty="0" err="1">
                <a:latin typeface="Rockwell" panose="02060603020205020403" pitchFamily="18" charset="0"/>
              </a:rPr>
              <a:t>e.g</a:t>
            </a:r>
            <a:r>
              <a:rPr lang="en-IN" dirty="0">
                <a:latin typeface="Rockwell" panose="02060603020205020403" pitchFamily="18" charset="0"/>
              </a:rPr>
              <a:t> D:\test\ .\build-q1-Desktop_Qt_5_14_2_MSVC2017_64bit-Debug</a:t>
            </a:r>
          </a:p>
          <a:p>
            <a:pPr>
              <a:lnSpc>
                <a:spcPct val="150000"/>
              </a:lnSpc>
            </a:pPr>
            <a:r>
              <a:rPr lang="en-IN" dirty="0">
                <a:latin typeface="Rockwell" panose="02060603020205020403" pitchFamily="18" charset="0"/>
              </a:rPr>
              <a:t>4. Create new folder for deployment (</a:t>
            </a:r>
            <a:r>
              <a:rPr lang="en-IN" dirty="0" err="1">
                <a:latin typeface="Rockwell" panose="02060603020205020403" pitchFamily="18" charset="0"/>
              </a:rPr>
              <a:t>e.g</a:t>
            </a:r>
            <a:r>
              <a:rPr lang="en-IN" dirty="0">
                <a:latin typeface="Rockwell" panose="02060603020205020403" pitchFamily="18" charset="0"/>
              </a:rPr>
              <a:t> D:\test\q1Distribution)</a:t>
            </a:r>
          </a:p>
          <a:p>
            <a:pPr>
              <a:lnSpc>
                <a:spcPct val="150000"/>
              </a:lnSpc>
            </a:pPr>
            <a:r>
              <a:rPr lang="en-IN">
                <a:latin typeface="Rockwell" panose="02060603020205020403" pitchFamily="18" charset="0"/>
              </a:rPr>
              <a:t>5. </a:t>
            </a:r>
            <a:r>
              <a:rPr lang="en-IN" dirty="0">
                <a:latin typeface="Rockwell" panose="02060603020205020403" pitchFamily="18" charset="0"/>
              </a:rPr>
              <a:t>Fire following command in parent folder of source and build.</a:t>
            </a:r>
          </a:p>
          <a:p>
            <a:pPr>
              <a:lnSpc>
                <a:spcPct val="150000"/>
              </a:lnSpc>
            </a:pPr>
            <a:r>
              <a:rPr lang="en-IN" dirty="0">
                <a:latin typeface="Rockwell" panose="02060603020205020403" pitchFamily="18" charset="0"/>
              </a:rPr>
              <a:t>     </a:t>
            </a:r>
            <a:r>
              <a:rPr lang="en-IN" dirty="0" err="1">
                <a:latin typeface="Rockwell" panose="02060603020205020403" pitchFamily="18" charset="0"/>
              </a:rPr>
              <a:t>windeployqt</a:t>
            </a:r>
            <a:r>
              <a:rPr lang="en-IN" dirty="0">
                <a:latin typeface="Rockwell" panose="02060603020205020403" pitchFamily="18" charset="0"/>
              </a:rPr>
              <a:t> &lt;executable path&gt; --</a:t>
            </a:r>
            <a:r>
              <a:rPr lang="en-IN" dirty="0" err="1">
                <a:latin typeface="Rockwell" panose="02060603020205020403" pitchFamily="18" charset="0"/>
              </a:rPr>
              <a:t>dir</a:t>
            </a:r>
            <a:r>
              <a:rPr lang="en-IN" dirty="0">
                <a:latin typeface="Rockwell" panose="02060603020205020403" pitchFamily="18" charset="0"/>
              </a:rPr>
              <a:t> &lt;deployment folder path&gt; --</a:t>
            </a:r>
            <a:r>
              <a:rPr lang="en-IN" dirty="0" err="1">
                <a:latin typeface="Rockwell" panose="02060603020205020403" pitchFamily="18" charset="0"/>
              </a:rPr>
              <a:t>qmldir</a:t>
            </a:r>
            <a:r>
              <a:rPr lang="en-IN" dirty="0">
                <a:latin typeface="Rockwell" panose="02060603020205020403" pitchFamily="18" charset="0"/>
              </a:rPr>
              <a:t> &lt;</a:t>
            </a:r>
            <a:r>
              <a:rPr lang="en-IN" dirty="0" err="1">
                <a:latin typeface="Rockwell" panose="02060603020205020403" pitchFamily="18" charset="0"/>
              </a:rPr>
              <a:t>qmlfiles</a:t>
            </a:r>
            <a:r>
              <a:rPr lang="en-IN" dirty="0">
                <a:latin typeface="Rockwell" panose="02060603020205020403" pitchFamily="18" charset="0"/>
              </a:rPr>
              <a:t> path&gt;</a:t>
            </a:r>
          </a:p>
          <a:p>
            <a:pPr>
              <a:lnSpc>
                <a:spcPct val="150000"/>
              </a:lnSpc>
            </a:pPr>
            <a:r>
              <a:rPr lang="en-IN" b="1" dirty="0">
                <a:latin typeface="Rockwell" panose="02060603020205020403" pitchFamily="18" charset="0"/>
              </a:rPr>
              <a:t>example</a:t>
            </a:r>
            <a:endParaRPr lang="en-IN" dirty="0">
              <a:latin typeface="Rockwell" panose="02060603020205020403" pitchFamily="18" charset="0"/>
            </a:endParaRPr>
          </a:p>
          <a:p>
            <a:pPr>
              <a:lnSpc>
                <a:spcPct val="150000"/>
              </a:lnSpc>
            </a:pPr>
            <a:r>
              <a:rPr lang="en-IN" dirty="0">
                <a:latin typeface="Rockwell" panose="02060603020205020403" pitchFamily="18" charset="0"/>
              </a:rPr>
              <a:t>D:\test&gt;windeployqt .\build-q1-Desktop_Qt_5_14_2_MSVC2017_64bit-Debug\debug\q1.exe </a:t>
            </a:r>
          </a:p>
          <a:p>
            <a:pPr>
              <a:lnSpc>
                <a:spcPct val="150000"/>
              </a:lnSpc>
            </a:pPr>
            <a:r>
              <a:rPr lang="en-IN" dirty="0">
                <a:latin typeface="Rockwell" panose="02060603020205020403" pitchFamily="18" charset="0"/>
              </a:rPr>
              <a:t>--</a:t>
            </a:r>
            <a:r>
              <a:rPr lang="en-IN" dirty="0" err="1">
                <a:latin typeface="Rockwell" panose="02060603020205020403" pitchFamily="18" charset="0"/>
              </a:rPr>
              <a:t>dir</a:t>
            </a:r>
            <a:r>
              <a:rPr lang="en-IN" dirty="0">
                <a:latin typeface="Rockwell" panose="02060603020205020403" pitchFamily="18" charset="0"/>
              </a:rPr>
              <a:t> D:\test\q1Distribution --</a:t>
            </a:r>
            <a:r>
              <a:rPr lang="en-IN" dirty="0" err="1">
                <a:latin typeface="Rockwell" panose="02060603020205020403" pitchFamily="18" charset="0"/>
              </a:rPr>
              <a:t>qmldir</a:t>
            </a:r>
            <a:r>
              <a:rPr lang="en-IN" dirty="0">
                <a:latin typeface="Rockwell" panose="02060603020205020403" pitchFamily="18" charset="0"/>
              </a:rPr>
              <a:t> D:\test\q1</a:t>
            </a:r>
          </a:p>
        </p:txBody>
      </p:sp>
    </p:spTree>
    <p:extLst>
      <p:ext uri="{BB962C8B-B14F-4D97-AF65-F5344CB8AC3E}">
        <p14:creationId xmlns:p14="http://schemas.microsoft.com/office/powerpoint/2010/main" val="2004854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FA7CD53-ADAB-4C42-8185-4BF4EBE6A751}"/>
              </a:ext>
            </a:extLst>
          </p:cNvPr>
          <p:cNvSpPr/>
          <p:nvPr/>
        </p:nvSpPr>
        <p:spPr>
          <a:xfrm>
            <a:off x="570452" y="494950"/>
            <a:ext cx="8573548"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Painful error of “Dependent (that clearly exists) does not exist error when building Qt Creator project”</a:t>
            </a:r>
          </a:p>
        </p:txBody>
      </p:sp>
      <p:sp>
        <p:nvSpPr>
          <p:cNvPr id="5" name="TextBox 4">
            <a:extLst>
              <a:ext uri="{FF2B5EF4-FFF2-40B4-BE49-F238E27FC236}">
                <a16:creationId xmlns:a16="http://schemas.microsoft.com/office/drawing/2014/main" id="{0A48B29A-6F6C-4D65-832D-1BC9C8CB9E51}"/>
              </a:ext>
            </a:extLst>
          </p:cNvPr>
          <p:cNvSpPr txBox="1"/>
          <p:nvPr/>
        </p:nvSpPr>
        <p:spPr>
          <a:xfrm>
            <a:off x="505436" y="2228671"/>
            <a:ext cx="6094602" cy="1200329"/>
          </a:xfrm>
          <a:prstGeom prst="rect">
            <a:avLst/>
          </a:prstGeom>
          <a:noFill/>
        </p:spPr>
        <p:txBody>
          <a:bodyPr wrap="square">
            <a:spAutoFit/>
          </a:bodyPr>
          <a:lstStyle/>
          <a:p>
            <a:r>
              <a:rPr lang="en-IN" dirty="0">
                <a:latin typeface="Rockwell" panose="02060603020205020403" pitchFamily="18" charset="0"/>
              </a:rPr>
              <a:t>Add following line in .pro file which will convert all paths to absolute paths. </a:t>
            </a:r>
          </a:p>
          <a:p>
            <a:endParaRPr lang="en-IN" dirty="0">
              <a:latin typeface="Rockwell" panose="02060603020205020403" pitchFamily="18" charset="0"/>
            </a:endParaRPr>
          </a:p>
          <a:p>
            <a:r>
              <a:rPr lang="en-IN" dirty="0">
                <a:latin typeface="Rockwell" panose="02060603020205020403" pitchFamily="18" charset="0"/>
              </a:rPr>
              <a:t>QMAKE_PROJECT_DEPTH = 0</a:t>
            </a:r>
          </a:p>
        </p:txBody>
      </p:sp>
    </p:spTree>
    <p:extLst>
      <p:ext uri="{BB962C8B-B14F-4D97-AF65-F5344CB8AC3E}">
        <p14:creationId xmlns:p14="http://schemas.microsoft.com/office/powerpoint/2010/main" val="2852913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44D6A2-A95C-42A7-95A0-91ADB2EAA650}"/>
              </a:ext>
            </a:extLst>
          </p:cNvPr>
          <p:cNvSpPr txBox="1"/>
          <p:nvPr/>
        </p:nvSpPr>
        <p:spPr>
          <a:xfrm>
            <a:off x="310392" y="1719743"/>
            <a:ext cx="10947633" cy="2862322"/>
          </a:xfrm>
          <a:prstGeom prst="rect">
            <a:avLst/>
          </a:prstGeom>
          <a:noFill/>
        </p:spPr>
        <p:txBody>
          <a:bodyPr wrap="square" rtlCol="0">
            <a:spAutoFit/>
          </a:bodyPr>
          <a:lstStyle/>
          <a:p>
            <a:r>
              <a:rPr lang="en-IN" dirty="0">
                <a:latin typeface="Rockwell" panose="02060603020205020403" pitchFamily="18" charset="0"/>
              </a:rPr>
              <a:t>Simply fire following command inside QT project folder. </a:t>
            </a:r>
          </a:p>
          <a:p>
            <a:endParaRPr lang="en-IN" dirty="0">
              <a:latin typeface="Rockwell" panose="02060603020205020403" pitchFamily="18" charset="0"/>
            </a:endParaRPr>
          </a:p>
          <a:p>
            <a:r>
              <a:rPr lang="en-IN" b="1" dirty="0" err="1">
                <a:latin typeface="Rockwell" panose="02060603020205020403" pitchFamily="18" charset="0"/>
              </a:rPr>
              <a:t>qmake</a:t>
            </a:r>
            <a:r>
              <a:rPr lang="en-IN" b="1" dirty="0">
                <a:latin typeface="Rockwell" panose="02060603020205020403" pitchFamily="18" charset="0"/>
              </a:rPr>
              <a:t> -</a:t>
            </a:r>
            <a:r>
              <a:rPr lang="en-IN" b="1" dirty="0" err="1">
                <a:latin typeface="Rockwell" panose="02060603020205020403" pitchFamily="18" charset="0"/>
              </a:rPr>
              <a:t>tp</a:t>
            </a:r>
            <a:r>
              <a:rPr lang="en-IN" b="1" dirty="0">
                <a:latin typeface="Rockwell" panose="02060603020205020403" pitchFamily="18" charset="0"/>
              </a:rPr>
              <a:t> </a:t>
            </a:r>
            <a:r>
              <a:rPr lang="en-IN" b="1" dirty="0" err="1">
                <a:latin typeface="Rockwell" panose="02060603020205020403" pitchFamily="18" charset="0"/>
              </a:rPr>
              <a:t>vc</a:t>
            </a:r>
            <a:endParaRPr lang="en-IN" b="1" dirty="0">
              <a:latin typeface="Rockwell" panose="02060603020205020403" pitchFamily="18" charset="0"/>
            </a:endParaRPr>
          </a:p>
          <a:p>
            <a:endParaRPr lang="en-IN" b="1" dirty="0">
              <a:latin typeface="Rockwell" panose="02060603020205020403" pitchFamily="18" charset="0"/>
            </a:endParaRPr>
          </a:p>
          <a:p>
            <a:endParaRPr lang="en-IN" b="1" dirty="0">
              <a:latin typeface="Rockwell" panose="02060603020205020403" pitchFamily="18" charset="0"/>
            </a:endParaRPr>
          </a:p>
          <a:p>
            <a:r>
              <a:rPr lang="en-IN" b="1" dirty="0">
                <a:latin typeface="Rockwell" panose="02060603020205020403" pitchFamily="18" charset="0"/>
              </a:rPr>
              <a:t>Note</a:t>
            </a:r>
            <a:r>
              <a:rPr lang="en-IN" dirty="0">
                <a:latin typeface="Rockwell" panose="02060603020205020403" pitchFamily="18" charset="0"/>
              </a:rPr>
              <a:t> :  your environment variable PATH should store path to </a:t>
            </a:r>
          </a:p>
          <a:p>
            <a:r>
              <a:rPr lang="en-IN" dirty="0" err="1">
                <a:latin typeface="Rockwell" panose="02060603020205020403" pitchFamily="18" charset="0"/>
              </a:rPr>
              <a:t>cl.Exe</a:t>
            </a:r>
            <a:r>
              <a:rPr lang="en-IN" dirty="0">
                <a:latin typeface="Rockwell" panose="02060603020205020403" pitchFamily="18" charset="0"/>
              </a:rPr>
              <a:t> of visual studio.  For </a:t>
            </a:r>
            <a:r>
              <a:rPr lang="en-IN" dirty="0" err="1">
                <a:latin typeface="Rockwell" panose="02060603020205020403" pitchFamily="18" charset="0"/>
              </a:rPr>
              <a:t>e.g</a:t>
            </a:r>
            <a:r>
              <a:rPr lang="en-IN" dirty="0">
                <a:latin typeface="Rockwell" panose="02060603020205020403" pitchFamily="18" charset="0"/>
              </a:rPr>
              <a:t> </a:t>
            </a:r>
          </a:p>
          <a:p>
            <a:r>
              <a:rPr lang="en-IN" dirty="0">
                <a:latin typeface="Rockwell" panose="02060603020205020403" pitchFamily="18" charset="0"/>
              </a:rPr>
              <a:t>C:\Program Files (x86)\Microsoft Visual Studio\2019\Professional\VC\Tools\MSVC\14.20.27508\bin\Hostx64\x64</a:t>
            </a:r>
          </a:p>
          <a:p>
            <a:endParaRPr lang="en-IN" b="1"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605AB097-C0BC-42CA-BEF0-BC2B8AF7D36F}"/>
              </a:ext>
            </a:extLst>
          </p:cNvPr>
          <p:cNvSpPr/>
          <p:nvPr/>
        </p:nvSpPr>
        <p:spPr>
          <a:xfrm>
            <a:off x="494950" y="654342"/>
            <a:ext cx="6870584" cy="486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Convert QT project(.pro) to Visual Studio Project</a:t>
            </a:r>
          </a:p>
        </p:txBody>
      </p:sp>
    </p:spTree>
    <p:extLst>
      <p:ext uri="{BB962C8B-B14F-4D97-AF65-F5344CB8AC3E}">
        <p14:creationId xmlns:p14="http://schemas.microsoft.com/office/powerpoint/2010/main" val="2703201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6C203-1CC0-4D6E-976A-EA1CE36D2E90}"/>
              </a:ext>
            </a:extLst>
          </p:cNvPr>
          <p:cNvSpPr txBox="1"/>
          <p:nvPr/>
        </p:nvSpPr>
        <p:spPr>
          <a:xfrm>
            <a:off x="6495176" y="612844"/>
            <a:ext cx="6094602" cy="5632311"/>
          </a:xfrm>
          <a:prstGeom prst="rect">
            <a:avLst/>
          </a:prstGeom>
          <a:noFill/>
        </p:spPr>
        <p:txBody>
          <a:bodyPr wrap="square">
            <a:spAutoFit/>
          </a:bodyPr>
          <a:lstStyle/>
          <a:p>
            <a:endParaRPr lang="en-IN" sz="1200" dirty="0"/>
          </a:p>
          <a:p>
            <a:r>
              <a:rPr lang="en-IN" sz="1200" dirty="0"/>
              <a:t>    Dialog {</a:t>
            </a:r>
          </a:p>
          <a:p>
            <a:r>
              <a:rPr lang="en-IN" sz="1200" dirty="0"/>
              <a:t>        id: d1</a:t>
            </a:r>
          </a:p>
          <a:p>
            <a:endParaRPr lang="en-IN" sz="1200" dirty="0"/>
          </a:p>
          <a:p>
            <a:r>
              <a:rPr lang="en-IN" sz="1200" dirty="0"/>
              <a:t>        </a:t>
            </a:r>
            <a:r>
              <a:rPr lang="en-IN" sz="1200" dirty="0" err="1"/>
              <a:t>onVisibleChanged</a:t>
            </a:r>
            <a:r>
              <a:rPr lang="en-IN" sz="1200" dirty="0"/>
              <a:t>:  {</a:t>
            </a:r>
          </a:p>
          <a:p>
            <a:r>
              <a:rPr lang="en-IN" sz="1200" dirty="0"/>
              <a:t>            </a:t>
            </a:r>
            <a:r>
              <a:rPr lang="en-IN" sz="1200" dirty="0" err="1"/>
              <a:t>textitem.setMyFocus</a:t>
            </a:r>
            <a:r>
              <a:rPr lang="en-IN" sz="1200" dirty="0"/>
              <a:t>();</a:t>
            </a:r>
          </a:p>
          <a:p>
            <a:r>
              <a:rPr lang="en-IN" sz="1200" dirty="0"/>
              <a:t>        }</a:t>
            </a:r>
          </a:p>
          <a:p>
            <a:endParaRPr lang="en-IN" sz="1200" dirty="0"/>
          </a:p>
          <a:p>
            <a:r>
              <a:rPr lang="en-IN" sz="1200" dirty="0"/>
              <a:t>        property alias </a:t>
            </a:r>
            <a:r>
              <a:rPr lang="en-IN" sz="1200" dirty="0" err="1"/>
              <a:t>textitem</a:t>
            </a:r>
            <a:r>
              <a:rPr lang="en-IN" sz="1200" dirty="0"/>
              <a:t>: </a:t>
            </a:r>
            <a:r>
              <a:rPr lang="en-IN" sz="1200" dirty="0" err="1"/>
              <a:t>myloader.item</a:t>
            </a:r>
            <a:endParaRPr lang="en-IN" sz="1200" dirty="0"/>
          </a:p>
          <a:p>
            <a:r>
              <a:rPr lang="en-IN" sz="1200" dirty="0"/>
              <a:t>        Loader {</a:t>
            </a:r>
          </a:p>
          <a:p>
            <a:r>
              <a:rPr lang="en-IN" sz="1200" dirty="0"/>
              <a:t>            id: </a:t>
            </a:r>
            <a:r>
              <a:rPr lang="en-IN" sz="1200" dirty="0" err="1"/>
              <a:t>myloader</a:t>
            </a:r>
            <a:endParaRPr lang="en-IN" sz="1200" dirty="0"/>
          </a:p>
          <a:p>
            <a:endParaRPr lang="en-IN" sz="1200" dirty="0"/>
          </a:p>
          <a:p>
            <a:r>
              <a:rPr lang="en-IN" sz="1200" dirty="0"/>
              <a:t>            </a:t>
            </a:r>
            <a:r>
              <a:rPr lang="en-IN" sz="1200" dirty="0" err="1"/>
              <a:t>anchors.fill</a:t>
            </a:r>
            <a:r>
              <a:rPr lang="en-IN" sz="1200" dirty="0"/>
              <a:t>: parent</a:t>
            </a:r>
          </a:p>
          <a:p>
            <a:r>
              <a:rPr lang="en-IN" sz="1200" dirty="0"/>
              <a:t>            </a:t>
            </a:r>
            <a:r>
              <a:rPr lang="en-IN" sz="1200" dirty="0" err="1"/>
              <a:t>sourceComponent</a:t>
            </a:r>
            <a:r>
              <a:rPr lang="en-IN" sz="1200" dirty="0"/>
              <a:t>: Column {</a:t>
            </a:r>
          </a:p>
          <a:p>
            <a:r>
              <a:rPr lang="en-IN" sz="1200" dirty="0"/>
              <a:t>                function </a:t>
            </a:r>
            <a:r>
              <a:rPr lang="en-IN" sz="1200" dirty="0" err="1"/>
              <a:t>setMyFocus</a:t>
            </a:r>
            <a:r>
              <a:rPr lang="en-IN" sz="1200" dirty="0"/>
              <a:t>() {</a:t>
            </a:r>
          </a:p>
          <a:p>
            <a:r>
              <a:rPr lang="en-IN" sz="1200" dirty="0"/>
              <a:t>                    </a:t>
            </a:r>
            <a:r>
              <a:rPr lang="en-IN" sz="1200" dirty="0" err="1"/>
              <a:t>mytext.forceActiveFocus</a:t>
            </a:r>
            <a:r>
              <a:rPr lang="en-IN" sz="1200" dirty="0"/>
              <a:t>();</a:t>
            </a:r>
          </a:p>
          <a:p>
            <a:r>
              <a:rPr lang="en-IN" sz="1200" dirty="0"/>
              <a:t>                }</a:t>
            </a:r>
          </a:p>
          <a:p>
            <a:endParaRPr lang="en-IN" sz="1200" dirty="0"/>
          </a:p>
          <a:p>
            <a:r>
              <a:rPr lang="en-IN" sz="1200" dirty="0"/>
              <a:t>                Rectangle {</a:t>
            </a:r>
          </a:p>
          <a:p>
            <a:r>
              <a:rPr lang="en-IN" sz="1200" dirty="0"/>
              <a:t>                    width: 200</a:t>
            </a:r>
          </a:p>
          <a:p>
            <a:r>
              <a:rPr lang="en-IN" sz="1200" dirty="0"/>
              <a:t>                    height: 200</a:t>
            </a:r>
          </a:p>
          <a:p>
            <a:r>
              <a:rPr lang="en-IN" sz="1200" dirty="0"/>
              <a:t>                    </a:t>
            </a:r>
            <a:r>
              <a:rPr lang="en-IN" sz="1200" dirty="0" err="1"/>
              <a:t>color</a:t>
            </a:r>
            <a:r>
              <a:rPr lang="en-IN" sz="1200" dirty="0"/>
              <a:t>: "red"</a:t>
            </a:r>
          </a:p>
          <a:p>
            <a:r>
              <a:rPr lang="en-IN" sz="1200" dirty="0"/>
              <a:t>                    </a:t>
            </a:r>
            <a:r>
              <a:rPr lang="en-IN" sz="1200" dirty="0" err="1"/>
              <a:t>TextField</a:t>
            </a:r>
            <a:r>
              <a:rPr lang="en-IN" sz="1200" dirty="0"/>
              <a:t> {</a:t>
            </a:r>
          </a:p>
          <a:p>
            <a:r>
              <a:rPr lang="en-IN" sz="1200" dirty="0"/>
              <a:t>                        id: </a:t>
            </a:r>
            <a:r>
              <a:rPr lang="en-IN" sz="1200" dirty="0" err="1"/>
              <a:t>mytext</a:t>
            </a:r>
            <a:endParaRPr lang="en-IN" sz="1200" dirty="0"/>
          </a:p>
          <a:p>
            <a:r>
              <a:rPr lang="en-IN" sz="1200" dirty="0"/>
              <a:t>                        </a:t>
            </a:r>
            <a:r>
              <a:rPr lang="en-IN" sz="1200" dirty="0" err="1"/>
              <a:t>anchors.centerIn</a:t>
            </a:r>
            <a:r>
              <a:rPr lang="en-IN" sz="1200" dirty="0"/>
              <a:t>: parent</a:t>
            </a:r>
          </a:p>
          <a:p>
            <a:r>
              <a:rPr lang="en-IN" sz="1200" dirty="0"/>
              <a:t>                    }</a:t>
            </a:r>
          </a:p>
          <a:p>
            <a:r>
              <a:rPr lang="en-IN" sz="1200" dirty="0"/>
              <a:t>                }</a:t>
            </a:r>
          </a:p>
          <a:p>
            <a:r>
              <a:rPr lang="en-IN" sz="1200" dirty="0"/>
              <a:t>            }</a:t>
            </a:r>
          </a:p>
          <a:p>
            <a:r>
              <a:rPr lang="en-IN" sz="1200" dirty="0"/>
              <a:t>        }</a:t>
            </a:r>
          </a:p>
          <a:p>
            <a:r>
              <a:rPr lang="en-IN" sz="1200" dirty="0"/>
              <a:t>    }</a:t>
            </a:r>
          </a:p>
        </p:txBody>
      </p:sp>
      <p:sp>
        <p:nvSpPr>
          <p:cNvPr id="5" name="Rectangle: Rounded Corners 4">
            <a:extLst>
              <a:ext uri="{FF2B5EF4-FFF2-40B4-BE49-F238E27FC236}">
                <a16:creationId xmlns:a16="http://schemas.microsoft.com/office/drawing/2014/main" id="{62DC719D-9D50-4758-8DFD-F4E824F13EF2}"/>
              </a:ext>
            </a:extLst>
          </p:cNvPr>
          <p:cNvSpPr/>
          <p:nvPr/>
        </p:nvSpPr>
        <p:spPr>
          <a:xfrm>
            <a:off x="780176" y="771787"/>
            <a:ext cx="5637402" cy="645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Setting attributes on items inside loader object</a:t>
            </a:r>
          </a:p>
        </p:txBody>
      </p:sp>
      <p:sp>
        <p:nvSpPr>
          <p:cNvPr id="6" name="TextBox 5">
            <a:extLst>
              <a:ext uri="{FF2B5EF4-FFF2-40B4-BE49-F238E27FC236}">
                <a16:creationId xmlns:a16="http://schemas.microsoft.com/office/drawing/2014/main" id="{5DFD992A-A513-401B-9052-CF918773ADEF}"/>
              </a:ext>
            </a:extLst>
          </p:cNvPr>
          <p:cNvSpPr txBox="1"/>
          <p:nvPr/>
        </p:nvSpPr>
        <p:spPr>
          <a:xfrm>
            <a:off x="545284" y="1912690"/>
            <a:ext cx="5301843" cy="2031325"/>
          </a:xfrm>
          <a:prstGeom prst="rect">
            <a:avLst/>
          </a:prstGeom>
          <a:noFill/>
        </p:spPr>
        <p:txBody>
          <a:bodyPr wrap="square" rtlCol="0">
            <a:spAutoFit/>
          </a:bodyPr>
          <a:lstStyle/>
          <a:p>
            <a:r>
              <a:rPr lang="en-IN" dirty="0"/>
              <a:t>In this example we are setting focus on the textbox which is part of dynamically loaded component inside loader.</a:t>
            </a:r>
          </a:p>
          <a:p>
            <a:endParaRPr lang="en-IN" dirty="0"/>
          </a:p>
          <a:p>
            <a:r>
              <a:rPr lang="en-IN" dirty="0"/>
              <a:t>Idea is to create alias for loader component. </a:t>
            </a:r>
          </a:p>
          <a:p>
            <a:r>
              <a:rPr lang="en-IN" dirty="0"/>
              <a:t>And using the alias we can update property </a:t>
            </a:r>
            <a:r>
              <a:rPr lang="en-IN"/>
              <a:t>of component.</a:t>
            </a:r>
            <a:endParaRPr lang="en-IN" dirty="0"/>
          </a:p>
        </p:txBody>
      </p:sp>
    </p:spTree>
    <p:extLst>
      <p:ext uri="{BB962C8B-B14F-4D97-AF65-F5344CB8AC3E}">
        <p14:creationId xmlns:p14="http://schemas.microsoft.com/office/powerpoint/2010/main" val="2301521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780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760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82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72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52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DB6DD-EE45-4090-B3E8-DD5F9898BC3A}"/>
              </a:ext>
            </a:extLst>
          </p:cNvPr>
          <p:cNvSpPr txBox="1"/>
          <p:nvPr/>
        </p:nvSpPr>
        <p:spPr>
          <a:xfrm>
            <a:off x="376438" y="901902"/>
            <a:ext cx="11815561" cy="1323439"/>
          </a:xfrm>
          <a:prstGeom prst="rect">
            <a:avLst/>
          </a:prstGeom>
          <a:noFill/>
        </p:spPr>
        <p:txBody>
          <a:bodyPr wrap="square" rtlCol="0">
            <a:spAutoFit/>
          </a:bodyPr>
          <a:lstStyle/>
          <a:p>
            <a:r>
              <a:rPr lang="en-IN" sz="1600" dirty="0">
                <a:latin typeface="Rockwell" panose="02060603020205020403" pitchFamily="18" charset="0"/>
              </a:rPr>
              <a:t>When using Visual studio 2019 for developing application using QT. Simply install QT opensource on your machine, Select MSVC 2017 64 in various options in QT installation. Once that is selected you can complete setup of QT. </a:t>
            </a:r>
          </a:p>
          <a:p>
            <a:r>
              <a:rPr lang="en-IN" sz="1600" dirty="0">
                <a:latin typeface="Rockwell" panose="02060603020205020403" pitchFamily="18" charset="0"/>
              </a:rPr>
              <a:t>Then Open Tools options and add a kit for visual studio.</a:t>
            </a:r>
          </a:p>
          <a:p>
            <a:r>
              <a:rPr lang="en-IN" sz="1600" dirty="0">
                <a:latin typeface="Rockwell" panose="02060603020205020403" pitchFamily="18" charset="0"/>
              </a:rPr>
              <a:t>Select settings as per following page. </a:t>
            </a:r>
          </a:p>
          <a:p>
            <a:endParaRPr lang="en-IN" sz="1600" dirty="0">
              <a:latin typeface="Rockwell" panose="02060603020205020403" pitchFamily="18" charset="0"/>
            </a:endParaRPr>
          </a:p>
        </p:txBody>
      </p:sp>
      <p:pic>
        <p:nvPicPr>
          <p:cNvPr id="4" name="Picture 3" descr="A screenshot of a computer screen&#10;&#10;Description automatically generated">
            <a:extLst>
              <a:ext uri="{FF2B5EF4-FFF2-40B4-BE49-F238E27FC236}">
                <a16:creationId xmlns:a16="http://schemas.microsoft.com/office/drawing/2014/main" id="{58349DD6-64F2-48E5-B30B-29565D414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40" y="2001640"/>
            <a:ext cx="8870197" cy="4738873"/>
          </a:xfrm>
          <a:prstGeom prst="rect">
            <a:avLst/>
          </a:prstGeom>
        </p:spPr>
      </p:pic>
      <p:sp>
        <p:nvSpPr>
          <p:cNvPr id="5" name="Rectangle: Rounded Corners 4">
            <a:extLst>
              <a:ext uri="{FF2B5EF4-FFF2-40B4-BE49-F238E27FC236}">
                <a16:creationId xmlns:a16="http://schemas.microsoft.com/office/drawing/2014/main" id="{E3B885D3-8649-4B49-AAFB-3E31F6A103A8}"/>
              </a:ext>
            </a:extLst>
          </p:cNvPr>
          <p:cNvSpPr/>
          <p:nvPr/>
        </p:nvSpPr>
        <p:spPr>
          <a:xfrm>
            <a:off x="376438" y="335560"/>
            <a:ext cx="8390057" cy="444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Rockwell" panose="02060603020205020403" pitchFamily="18" charset="0"/>
              </a:rPr>
              <a:t>Visual Studio 2019 with Qt Creator as compiler</a:t>
            </a:r>
          </a:p>
        </p:txBody>
      </p:sp>
    </p:spTree>
    <p:extLst>
      <p:ext uri="{BB962C8B-B14F-4D97-AF65-F5344CB8AC3E}">
        <p14:creationId xmlns:p14="http://schemas.microsoft.com/office/powerpoint/2010/main" val="3270717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9123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35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B3BA7-EC9D-4A7B-B7D7-3BC6CD7C894A}"/>
              </a:ext>
            </a:extLst>
          </p:cNvPr>
          <p:cNvSpPr>
            <a:spLocks noGrp="1"/>
          </p:cNvSpPr>
          <p:nvPr>
            <p:ph idx="1"/>
          </p:nvPr>
        </p:nvSpPr>
        <p:spPr/>
        <p:txBody>
          <a:bodyPr>
            <a:normAutofit/>
          </a:bodyPr>
          <a:lstStyle/>
          <a:p>
            <a:r>
              <a:rPr lang="en-IN" sz="1800" dirty="0">
                <a:latin typeface="Rockwell" panose="02060603020205020403" pitchFamily="18" charset="0"/>
              </a:rPr>
              <a:t>In Qt project we often use </a:t>
            </a:r>
            <a:r>
              <a:rPr lang="en-IN" sz="1800" dirty="0" err="1">
                <a:latin typeface="Rockwell" panose="02060603020205020403" pitchFamily="18" charset="0"/>
              </a:rPr>
              <a:t>qDebug</a:t>
            </a:r>
            <a:r>
              <a:rPr lang="en-IN" sz="1800" dirty="0">
                <a:latin typeface="Rockwell" panose="02060603020205020403" pitchFamily="18" charset="0"/>
              </a:rPr>
              <a:t>() and rightly so.</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“message” will send message to output stream but will not actually print on monitor. </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std::flush is required to print message immediately. Otherwise you will see all messages printed at the end of program. </a:t>
            </a:r>
          </a:p>
          <a:p>
            <a:r>
              <a:rPr lang="en-IN" sz="1800" dirty="0" err="1">
                <a:latin typeface="Rockwell" panose="02060603020205020403" pitchFamily="18" charset="0"/>
              </a:rPr>
              <a:t>qDebug</a:t>
            </a:r>
            <a:r>
              <a:rPr lang="en-IN" sz="1800" dirty="0">
                <a:latin typeface="Rockwell" panose="02060603020205020403" pitchFamily="18" charset="0"/>
              </a:rPr>
              <a:t>() on the other hand </a:t>
            </a:r>
            <a:r>
              <a:rPr lang="en-IN" sz="1600" dirty="0">
                <a:latin typeface="Rockwell" panose="02060603020205020403" pitchFamily="18" charset="0"/>
              </a:rPr>
              <a:t>will</a:t>
            </a:r>
            <a:r>
              <a:rPr lang="en-IN" sz="1800" dirty="0">
                <a:latin typeface="Rockwell" panose="02060603020205020403" pitchFamily="18" charset="0"/>
              </a:rPr>
              <a:t> output immediately and will also add newline feed. </a:t>
            </a:r>
          </a:p>
        </p:txBody>
      </p:sp>
      <p:sp>
        <p:nvSpPr>
          <p:cNvPr id="4" name="Rectangle: Rounded Corners 3">
            <a:extLst>
              <a:ext uri="{FF2B5EF4-FFF2-40B4-BE49-F238E27FC236}">
                <a16:creationId xmlns:a16="http://schemas.microsoft.com/office/drawing/2014/main" id="{6FA57963-FCCC-4D3B-AD79-6D71543AEC65}"/>
              </a:ext>
            </a:extLst>
          </p:cNvPr>
          <p:cNvSpPr/>
          <p:nvPr/>
        </p:nvSpPr>
        <p:spPr>
          <a:xfrm>
            <a:off x="1224094" y="778079"/>
            <a:ext cx="5788404"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qDebug</a:t>
            </a:r>
            <a:r>
              <a:rPr lang="en-IN" dirty="0"/>
              <a:t>()</a:t>
            </a:r>
            <a:r>
              <a:rPr lang="en-IN" b="1" i="0" dirty="0">
                <a:latin typeface="Arial" panose="020B0604020202020204" pitchFamily="34" charset="0"/>
                <a:cs typeface="Arial" panose="020B0604020202020204" pitchFamily="34" charset="0"/>
              </a:rPr>
              <a:t> </a:t>
            </a:r>
            <a:r>
              <a:rPr lang="en-IN" dirty="0"/>
              <a:t>vs</a:t>
            </a:r>
            <a:r>
              <a:rPr lang="en-IN" b="1" i="0" dirty="0">
                <a:latin typeface="Arial" panose="020B0604020202020204" pitchFamily="34" charset="0"/>
                <a:cs typeface="Arial" panose="020B0604020202020204" pitchFamily="34" charset="0"/>
              </a:rPr>
              <a:t> </a:t>
            </a:r>
            <a:r>
              <a:rPr lang="en-IN" dirty="0"/>
              <a:t>std::</a:t>
            </a:r>
            <a:r>
              <a:rPr lang="en-IN" dirty="0" err="1"/>
              <a:t>cout</a:t>
            </a:r>
            <a:r>
              <a:rPr lang="en-IN" dirty="0"/>
              <a:t>&lt;&lt;</a:t>
            </a:r>
          </a:p>
        </p:txBody>
      </p:sp>
    </p:spTree>
    <p:extLst>
      <p:ext uri="{BB962C8B-B14F-4D97-AF65-F5344CB8AC3E}">
        <p14:creationId xmlns:p14="http://schemas.microsoft.com/office/powerpoint/2010/main" val="86476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B214A-91F0-4814-B967-3F1D78DC6229}"/>
              </a:ext>
            </a:extLst>
          </p:cNvPr>
          <p:cNvSpPr>
            <a:spLocks noGrp="1"/>
          </p:cNvSpPr>
          <p:nvPr>
            <p:ph idx="1"/>
          </p:nvPr>
        </p:nvSpPr>
        <p:spPr>
          <a:xfrm>
            <a:off x="552974" y="1760010"/>
            <a:ext cx="10515600" cy="4160520"/>
          </a:xfrm>
        </p:spPr>
        <p:txBody>
          <a:bodyPr/>
          <a:lstStyle/>
          <a:p>
            <a:r>
              <a:rPr lang="en-IN" sz="1600" dirty="0">
                <a:latin typeface="Rockwell" panose="02060603020205020403" pitchFamily="18" charset="0"/>
              </a:rPr>
              <a:t>Connect(</a:t>
            </a:r>
            <a:r>
              <a:rPr lang="en-IN" sz="1600" dirty="0" err="1">
                <a:latin typeface="Rockwell" panose="02060603020205020403" pitchFamily="18" charset="0"/>
              </a:rPr>
              <a:t>sender,signal,receiver,slot</a:t>
            </a:r>
            <a:r>
              <a:rPr lang="en-IN" sz="1600" dirty="0">
                <a:latin typeface="Rockwell" panose="02060603020205020403" pitchFamily="18" charset="0"/>
              </a:rPr>
              <a:t>) is successful or not ?</a:t>
            </a:r>
          </a:p>
          <a:p>
            <a:endParaRPr lang="en-IN" sz="1600" dirty="0">
              <a:latin typeface="Rockwell" panose="02060603020205020403" pitchFamily="18" charset="0"/>
            </a:endParaRPr>
          </a:p>
          <a:p>
            <a:r>
              <a:rPr lang="en-IN" sz="1600" dirty="0">
                <a:latin typeface="Rockwell" panose="02060603020205020403" pitchFamily="18" charset="0"/>
              </a:rPr>
              <a:t>Use </a:t>
            </a:r>
            <a:r>
              <a:rPr lang="en-IN" sz="1600" dirty="0" err="1">
                <a:latin typeface="Rockwell" panose="02060603020205020403" pitchFamily="18" charset="0"/>
              </a:rPr>
              <a:t>qDebug</a:t>
            </a:r>
            <a:r>
              <a:rPr lang="en-IN" sz="1600" dirty="0">
                <a:latin typeface="Rockwell" panose="02060603020205020403" pitchFamily="18" charset="0"/>
              </a:rPr>
              <a:t>() &lt;&lt; connect() to print. If connection is successful it will print true.</a:t>
            </a:r>
          </a:p>
        </p:txBody>
      </p:sp>
      <p:sp>
        <p:nvSpPr>
          <p:cNvPr id="4" name="Rectangle: Rounded Corners 3">
            <a:extLst>
              <a:ext uri="{FF2B5EF4-FFF2-40B4-BE49-F238E27FC236}">
                <a16:creationId xmlns:a16="http://schemas.microsoft.com/office/drawing/2014/main" id="{642800E3-EA74-410B-820D-DEB27F9E9127}"/>
              </a:ext>
            </a:extLst>
          </p:cNvPr>
          <p:cNvSpPr/>
          <p:nvPr/>
        </p:nvSpPr>
        <p:spPr>
          <a:xfrm>
            <a:off x="611697" y="685800"/>
            <a:ext cx="6653169" cy="37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if connection is successful ? </a:t>
            </a:r>
          </a:p>
        </p:txBody>
      </p:sp>
    </p:spTree>
    <p:extLst>
      <p:ext uri="{BB962C8B-B14F-4D97-AF65-F5344CB8AC3E}">
        <p14:creationId xmlns:p14="http://schemas.microsoft.com/office/powerpoint/2010/main" val="13508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726B3-AC83-4A41-8982-D1B76636B662}"/>
              </a:ext>
            </a:extLst>
          </p:cNvPr>
          <p:cNvSpPr>
            <a:spLocks noGrp="1"/>
          </p:cNvSpPr>
          <p:nvPr>
            <p:ph idx="1"/>
          </p:nvPr>
        </p:nvSpPr>
        <p:spPr>
          <a:xfrm>
            <a:off x="302004" y="1690687"/>
            <a:ext cx="11501306" cy="4970171"/>
          </a:xfrm>
        </p:spPr>
        <p:txBody>
          <a:bodyPr>
            <a:normAutofit fontScale="70000" lnSpcReduction="20000"/>
          </a:bodyPr>
          <a:lstStyle/>
          <a:p>
            <a:r>
              <a:rPr lang="en-IN" dirty="0">
                <a:latin typeface="Rockwell" panose="02060603020205020403" pitchFamily="18" charset="0"/>
              </a:rPr>
              <a:t> </a:t>
            </a:r>
            <a:r>
              <a:rPr lang="en-IN" sz="2600" dirty="0">
                <a:latin typeface="Rockwell" panose="02060603020205020403" pitchFamily="18" charset="0"/>
              </a:rPr>
              <a:t>Following are 2 methods to connect signals to slots in QT. </a:t>
            </a:r>
          </a:p>
          <a:p>
            <a:pPr marL="0" indent="0">
              <a:buNone/>
            </a:pPr>
            <a:r>
              <a:rPr lang="en-IN" sz="2600" dirty="0">
                <a:latin typeface="Rockwell" panose="02060603020205020403" pitchFamily="18" charset="0"/>
              </a:rPr>
              <a:t>connect(this, &amp;Student::</a:t>
            </a:r>
            <a:r>
              <a:rPr lang="en-IN" sz="2600" dirty="0" err="1">
                <a:latin typeface="Rockwell" panose="02060603020205020403" pitchFamily="18" charset="0"/>
              </a:rPr>
              <a:t>mySignal</a:t>
            </a:r>
            <a:r>
              <a:rPr lang="en-IN" sz="2600" dirty="0">
                <a:latin typeface="Rockwell" panose="02060603020205020403" pitchFamily="18" charset="0"/>
              </a:rPr>
              <a:t>, this, &amp;Student::</a:t>
            </a:r>
            <a:r>
              <a:rPr lang="en-IN" sz="2600" dirty="0" err="1">
                <a:latin typeface="Rockwell" panose="02060603020205020403" pitchFamily="18" charset="0"/>
              </a:rPr>
              <a:t>mySlot</a:t>
            </a:r>
            <a:r>
              <a:rPr lang="en-IN" sz="2600" dirty="0">
                <a:latin typeface="Rockwell" panose="02060603020205020403" pitchFamily="18" charset="0"/>
              </a:rPr>
              <a:t>);  // new method</a:t>
            </a:r>
          </a:p>
          <a:p>
            <a:pPr marL="0" indent="0">
              <a:buNone/>
            </a:pPr>
            <a:r>
              <a:rPr lang="en-IN" sz="2600" dirty="0">
                <a:latin typeface="Rockwell" panose="02060603020205020403" pitchFamily="18" charset="0"/>
              </a:rPr>
              <a:t>connect(this, SIGNAL(</a:t>
            </a:r>
            <a:r>
              <a:rPr lang="en-IN" sz="2600" dirty="0" err="1">
                <a:latin typeface="Rockwell" panose="02060603020205020403" pitchFamily="18" charset="0"/>
              </a:rPr>
              <a:t>mySignal</a:t>
            </a:r>
            <a:r>
              <a:rPr lang="en-IN" sz="2600" dirty="0">
                <a:latin typeface="Rockwell" panose="02060603020205020403" pitchFamily="18" charset="0"/>
              </a:rPr>
              <a:t>()), this, SLOT(</a:t>
            </a:r>
            <a:r>
              <a:rPr lang="en-IN" sz="2600" dirty="0" err="1">
                <a:latin typeface="Rockwell" panose="02060603020205020403" pitchFamily="18" charset="0"/>
              </a:rPr>
              <a:t>mySlot</a:t>
            </a:r>
            <a:r>
              <a:rPr lang="en-IN" sz="2600" dirty="0">
                <a:latin typeface="Rockwell" panose="02060603020205020403" pitchFamily="18" charset="0"/>
              </a:rPr>
              <a:t>()));   // Old method   </a:t>
            </a:r>
          </a:p>
          <a:p>
            <a:pPr marL="0" indent="0">
              <a:buNone/>
            </a:pPr>
            <a:r>
              <a:rPr lang="en-IN" sz="2600" b="1" dirty="0">
                <a:latin typeface="Rockwell" panose="02060603020205020403" pitchFamily="18" charset="0"/>
              </a:rPr>
              <a:t>IMP</a:t>
            </a:r>
            <a:r>
              <a:rPr lang="en-IN" sz="2600" dirty="0">
                <a:latin typeface="Rockwell" panose="02060603020205020403" pitchFamily="18" charset="0"/>
              </a:rPr>
              <a:t>: Read </a:t>
            </a:r>
            <a:r>
              <a:rPr lang="en-IN" sz="2600" dirty="0">
                <a:latin typeface="Rockwell" panose="02060603020205020403" pitchFamily="18" charset="0"/>
                <a:hlinkClick r:id="rId2">
                  <a:extLst>
                    <a:ext uri="{A12FA001-AC4F-418D-AE19-62706E023703}">
                      <ahyp:hlinkClr xmlns:ahyp="http://schemas.microsoft.com/office/drawing/2018/hyperlinkcolor" val="tx"/>
                    </a:ext>
                  </a:extLst>
                </a:hlinkClick>
              </a:rPr>
              <a:t>https://wiki.qt.io/New_Signal_Slot_Syntax</a:t>
            </a:r>
            <a:endParaRPr lang="en-IN" sz="2600" dirty="0">
              <a:latin typeface="Rockwell" panose="02060603020205020403" pitchFamily="18" charset="0"/>
            </a:endParaRPr>
          </a:p>
          <a:p>
            <a:pPr marL="0" indent="0">
              <a:buNone/>
            </a:pPr>
            <a:endParaRPr lang="en-IN" sz="2600" dirty="0">
              <a:solidFill>
                <a:schemeClr val="lt1"/>
              </a:solidFill>
            </a:endParaRPr>
          </a:p>
          <a:p>
            <a:pPr marL="0" indent="0">
              <a:buNone/>
            </a:pPr>
            <a:r>
              <a:rPr lang="en-IN" sz="2300" b="1" dirty="0">
                <a:latin typeface="Rockwell" panose="02060603020205020403" pitchFamily="18" charset="0"/>
              </a:rPr>
              <a:t>Pros</a:t>
            </a:r>
          </a:p>
          <a:p>
            <a:r>
              <a:rPr lang="en-IN" sz="2600" dirty="0">
                <a:latin typeface="Rockwell" panose="02060603020205020403" pitchFamily="18" charset="0"/>
              </a:rPr>
              <a:t>Compile time check </a:t>
            </a:r>
            <a:r>
              <a:rPr lang="en-IN" sz="2300" dirty="0">
                <a:latin typeface="Rockwell" panose="02060603020205020403" pitchFamily="18" charset="0"/>
              </a:rPr>
              <a:t>of</a:t>
            </a:r>
            <a:r>
              <a:rPr lang="en-IN" sz="2600" dirty="0">
                <a:latin typeface="Rockwell" panose="02060603020205020403" pitchFamily="18" charset="0"/>
              </a:rPr>
              <a:t> the existence of the signals and slot, of the types, or if the Q_OBJECT is missing.</a:t>
            </a:r>
          </a:p>
          <a:p>
            <a:r>
              <a:rPr lang="en-IN" sz="2600" dirty="0">
                <a:latin typeface="Rockwell" panose="02060603020205020403" pitchFamily="18" charset="0"/>
              </a:rPr>
              <a:t>Argument can be by typedefs or with different namespace specifier, and it works.</a:t>
            </a:r>
          </a:p>
          <a:p>
            <a:r>
              <a:rPr lang="en-IN" sz="2600" dirty="0">
                <a:latin typeface="Rockwell" panose="02060603020205020403" pitchFamily="18" charset="0"/>
              </a:rPr>
              <a:t>Possibility to automatically cast the types if there is implicit conversion (e.g. from </a:t>
            </a:r>
            <a:r>
              <a:rPr lang="en-IN" sz="2600" dirty="0" err="1">
                <a:latin typeface="Rockwell" panose="02060603020205020403" pitchFamily="18" charset="0"/>
              </a:rPr>
              <a:t>QString</a:t>
            </a:r>
            <a:r>
              <a:rPr lang="en-IN" sz="2600" dirty="0">
                <a:latin typeface="Rockwell" panose="02060603020205020403" pitchFamily="18" charset="0"/>
              </a:rPr>
              <a:t> to </a:t>
            </a:r>
            <a:r>
              <a:rPr lang="en-IN" sz="2600" dirty="0" err="1">
                <a:latin typeface="Rockwell" panose="02060603020205020403" pitchFamily="18" charset="0"/>
              </a:rPr>
              <a:t>QVariant</a:t>
            </a:r>
            <a:r>
              <a:rPr lang="en-IN" sz="2600" dirty="0">
                <a:latin typeface="Rockwell" panose="02060603020205020403" pitchFamily="18" charset="0"/>
              </a:rPr>
              <a:t>)</a:t>
            </a:r>
          </a:p>
          <a:p>
            <a:r>
              <a:rPr lang="en-IN" sz="2600" dirty="0">
                <a:latin typeface="Rockwell" panose="02060603020205020403" pitchFamily="18" charset="0"/>
              </a:rPr>
              <a:t>It is possible to connect to any member function of </a:t>
            </a:r>
            <a:r>
              <a:rPr lang="en-IN" sz="2600" dirty="0" err="1">
                <a:latin typeface="Rockwell" panose="02060603020205020403" pitchFamily="18" charset="0"/>
              </a:rPr>
              <a:t>QObject</a:t>
            </a:r>
            <a:r>
              <a:rPr lang="en-IN" sz="2600" dirty="0">
                <a:latin typeface="Rockwell" panose="02060603020205020403" pitchFamily="18" charset="0"/>
              </a:rPr>
              <a:t>, not only slots.</a:t>
            </a:r>
          </a:p>
          <a:p>
            <a:pPr marL="0" indent="0">
              <a:buNone/>
            </a:pPr>
            <a:r>
              <a:rPr lang="en-IN" sz="2300" b="1" dirty="0">
                <a:latin typeface="Rockwell" panose="02060603020205020403" pitchFamily="18" charset="0"/>
              </a:rPr>
              <a:t>Cons</a:t>
            </a:r>
          </a:p>
          <a:p>
            <a:r>
              <a:rPr lang="en-IN" sz="2600" dirty="0">
                <a:latin typeface="Rockwell" panose="02060603020205020403" pitchFamily="18" charset="0"/>
              </a:rPr>
              <a:t>More complicated syntax? (you need to specify the type of your object)</a:t>
            </a:r>
          </a:p>
          <a:p>
            <a:r>
              <a:rPr lang="en-IN" sz="2600" dirty="0">
                <a:latin typeface="Rockwell" panose="02060603020205020403" pitchFamily="18" charset="0"/>
              </a:rPr>
              <a:t>Very complicated syntax in cases of overloads? (see </a:t>
            </a:r>
            <a:r>
              <a:rPr lang="en-IN" sz="2600" dirty="0">
                <a:latin typeface="Rockwell" panose="02060603020205020403" pitchFamily="18" charset="0"/>
                <a:hlinkClick r:id="rId3">
                  <a:extLst>
                    <a:ext uri="{A12FA001-AC4F-418D-AE19-62706E023703}">
                      <ahyp:hlinkClr xmlns:ahyp="http://schemas.microsoft.com/office/drawing/2018/hyperlinkcolor" val="tx"/>
                    </a:ext>
                  </a:extLst>
                </a:hlinkClick>
              </a:rPr>
              <a:t>below</a:t>
            </a:r>
            <a:r>
              <a:rPr lang="en-IN" sz="2600" dirty="0">
                <a:latin typeface="Rockwell" panose="02060603020205020403" pitchFamily="18" charset="0"/>
              </a:rPr>
              <a:t>)</a:t>
            </a:r>
          </a:p>
          <a:p>
            <a:r>
              <a:rPr lang="en-IN" sz="2600" dirty="0">
                <a:latin typeface="Rockwell" panose="02060603020205020403" pitchFamily="18" charset="0"/>
              </a:rPr>
              <a:t>Default arguments in slot is not supported anymore.</a:t>
            </a:r>
          </a:p>
          <a:p>
            <a:pPr marL="0" indent="0">
              <a:buNone/>
            </a:pPr>
            <a:endParaRPr lang="en-IN" sz="2000"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86D1065C-8B22-4B45-BC57-78D77890C9AA}"/>
              </a:ext>
            </a:extLst>
          </p:cNvPr>
          <p:cNvSpPr/>
          <p:nvPr/>
        </p:nvSpPr>
        <p:spPr>
          <a:xfrm>
            <a:off x="511728" y="612396"/>
            <a:ext cx="7592037" cy="61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Connect</a:t>
            </a:r>
            <a:r>
              <a:rPr lang="en-IN" sz="1800" dirty="0">
                <a:latin typeface="Rockwell" panose="02060603020205020403" pitchFamily="18" charset="0"/>
                <a:ea typeface="+mn-ea"/>
                <a:cs typeface="+mn-cs"/>
              </a:rPr>
              <a:t> </a:t>
            </a:r>
            <a:r>
              <a:rPr lang="en-IN" dirty="0"/>
              <a:t>using</a:t>
            </a:r>
            <a:r>
              <a:rPr lang="en-IN" sz="1800" dirty="0">
                <a:latin typeface="Rockwell" panose="02060603020205020403" pitchFamily="18" charset="0"/>
                <a:ea typeface="+mn-ea"/>
                <a:cs typeface="+mn-cs"/>
              </a:rPr>
              <a:t> </a:t>
            </a:r>
            <a:r>
              <a:rPr lang="en-IN" dirty="0"/>
              <a:t>macros</a:t>
            </a:r>
            <a:r>
              <a:rPr lang="en-IN" sz="1800" dirty="0">
                <a:latin typeface="Rockwell" panose="02060603020205020403" pitchFamily="18" charset="0"/>
                <a:ea typeface="+mn-ea"/>
                <a:cs typeface="+mn-cs"/>
              </a:rPr>
              <a:t> </a:t>
            </a:r>
            <a:r>
              <a:rPr lang="en-IN" dirty="0"/>
              <a:t>vs</a:t>
            </a:r>
            <a:r>
              <a:rPr lang="en-IN" sz="1800" dirty="0">
                <a:latin typeface="Rockwell" panose="02060603020205020403" pitchFamily="18" charset="0"/>
                <a:ea typeface="+mn-ea"/>
                <a:cs typeface="+mn-cs"/>
              </a:rPr>
              <a:t> </a:t>
            </a:r>
            <a:r>
              <a:rPr lang="en-IN" dirty="0"/>
              <a:t>method</a:t>
            </a:r>
            <a:r>
              <a:rPr lang="en-IN" sz="1800" dirty="0">
                <a:latin typeface="Rockwell" panose="02060603020205020403" pitchFamily="18" charset="0"/>
                <a:ea typeface="+mn-ea"/>
                <a:cs typeface="+mn-cs"/>
              </a:rPr>
              <a:t> </a:t>
            </a:r>
            <a:r>
              <a:rPr lang="en-IN" dirty="0"/>
              <a:t>address</a:t>
            </a:r>
          </a:p>
        </p:txBody>
      </p:sp>
    </p:spTree>
    <p:extLst>
      <p:ext uri="{BB962C8B-B14F-4D97-AF65-F5344CB8AC3E}">
        <p14:creationId xmlns:p14="http://schemas.microsoft.com/office/powerpoint/2010/main" val="341528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AE07E-A412-4C52-A637-57CC0641FCE8}"/>
              </a:ext>
            </a:extLst>
          </p:cNvPr>
          <p:cNvSpPr/>
          <p:nvPr/>
        </p:nvSpPr>
        <p:spPr>
          <a:xfrm>
            <a:off x="138418" y="720766"/>
            <a:ext cx="11915163" cy="5909310"/>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Always check return value of connect method (programmers should never ignore return values):</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always use something like</a:t>
            </a:r>
          </a:p>
          <a:p>
            <a:r>
              <a:rPr lang="en-IN" dirty="0">
                <a:latin typeface="Rockwell" panose="02060603020205020403" pitchFamily="18" charset="0"/>
              </a:rPr>
              <a:t>bool success = 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Q_ASSERT(success);</a:t>
            </a:r>
          </a:p>
          <a:p>
            <a:endParaRPr lang="en-IN" dirty="0">
              <a:latin typeface="Rockwell" panose="02060603020205020403" pitchFamily="18" charset="0"/>
            </a:endParaRPr>
          </a:p>
          <a:p>
            <a:r>
              <a:rPr lang="en-IN" dirty="0">
                <a:latin typeface="Rockwell" panose="02060603020205020403" pitchFamily="18" charset="0"/>
              </a:rPr>
              <a:t>Or if you like throw an exception or implement full error handling. You may also use a macro like that:</a:t>
            </a:r>
          </a:p>
          <a:p>
            <a:r>
              <a:rPr lang="en-IN" dirty="0">
                <a:latin typeface="Rockwell" panose="02060603020205020403" pitchFamily="18" charset="0"/>
              </a:rPr>
              <a:t>#ifndef QT_NO_DEBUG</a:t>
            </a:r>
          </a:p>
          <a:p>
            <a:r>
              <a:rPr lang="en-IN" dirty="0">
                <a:latin typeface="Rockwell" panose="02060603020205020403" pitchFamily="18" charset="0"/>
              </a:rPr>
              <a:t>#define CHECK_TRUE(instruction) Q_ASSERT(instruction)</a:t>
            </a:r>
          </a:p>
          <a:p>
            <a:r>
              <a:rPr lang="en-IN" dirty="0">
                <a:latin typeface="Rockwell" panose="02060603020205020403" pitchFamily="18" charset="0"/>
              </a:rPr>
              <a:t>#else</a:t>
            </a:r>
          </a:p>
          <a:p>
            <a:r>
              <a:rPr lang="en-IN" dirty="0">
                <a:latin typeface="Rockwell" panose="02060603020205020403" pitchFamily="18" charset="0"/>
              </a:rPr>
              <a:t>#define CHECK_TRUE(instruction) (instruction)</a:t>
            </a:r>
          </a:p>
          <a:p>
            <a:r>
              <a:rPr lang="en-IN" dirty="0">
                <a:latin typeface="Rockwell" panose="02060603020205020403" pitchFamily="18" charset="0"/>
              </a:rPr>
              <a:t>#endif </a:t>
            </a:r>
          </a:p>
          <a:p>
            <a:r>
              <a:rPr lang="en-IN" dirty="0">
                <a:latin typeface="Rockwell" panose="02060603020205020403" pitchFamily="18" charset="0"/>
              </a:rPr>
              <a:t>CHECK_TRUE(connect(that,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You need an event loop for queued connections:</a:t>
            </a:r>
          </a:p>
          <a:p>
            <a:r>
              <a:rPr lang="en-IN" dirty="0">
                <a:latin typeface="Rockwell" panose="02060603020205020403" pitchFamily="18" charset="0"/>
              </a:rPr>
              <a:t>I.e. when ever you connect signals/slots of two objects owned by different threads (so called queued connections) you need to call exec(); in the slot's thread!</a:t>
            </a:r>
          </a:p>
          <a:p>
            <a:endParaRPr lang="en-IN" dirty="0">
              <a:latin typeface="Rockwell" panose="02060603020205020403" pitchFamily="18" charset="0"/>
            </a:endParaRPr>
          </a:p>
          <a:p>
            <a:r>
              <a:rPr lang="en-IN" dirty="0">
                <a:latin typeface="Rockwell" panose="02060603020205020403" pitchFamily="18" charset="0"/>
              </a:rPr>
              <a:t>The event loop also needs to be actually served. Whenever the slot's thread is stuck in some kind of busy loop, queued connections are NOT executed!</a:t>
            </a:r>
          </a:p>
        </p:txBody>
      </p:sp>
    </p:spTree>
    <p:extLst>
      <p:ext uri="{BB962C8B-B14F-4D97-AF65-F5344CB8AC3E}">
        <p14:creationId xmlns:p14="http://schemas.microsoft.com/office/powerpoint/2010/main" val="257775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FF2B44-298D-426D-A890-D996E80E7DE8}"/>
              </a:ext>
            </a:extLst>
          </p:cNvPr>
          <p:cNvSpPr/>
          <p:nvPr/>
        </p:nvSpPr>
        <p:spPr>
          <a:xfrm>
            <a:off x="151001" y="1410408"/>
            <a:ext cx="12080146" cy="5355312"/>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 need register custom types for queued connections:</a:t>
            </a:r>
          </a:p>
          <a:p>
            <a:r>
              <a:rPr lang="en-IN" dirty="0">
                <a:latin typeface="Rockwell" panose="02060603020205020403" pitchFamily="18" charset="0"/>
              </a:rPr>
              <a:t>So when using custom types in queued connections you must register them for this purpose.</a:t>
            </a:r>
          </a:p>
          <a:p>
            <a:r>
              <a:rPr lang="en-IN" dirty="0">
                <a:latin typeface="Rockwell" panose="02060603020205020403" pitchFamily="18" charset="0"/>
              </a:rPr>
              <a:t>First declare the type using the following macro:</a:t>
            </a:r>
          </a:p>
          <a:p>
            <a:r>
              <a:rPr lang="en-IN" dirty="0">
                <a:latin typeface="Rockwell" panose="02060603020205020403" pitchFamily="18" charset="0"/>
              </a:rPr>
              <a:t>Q_DECLARE_METATYPE(</a:t>
            </a:r>
            <a:r>
              <a:rPr lang="en-IN" dirty="0" err="1">
                <a:latin typeface="Rockwell" panose="02060603020205020403" pitchFamily="18" charset="0"/>
              </a:rPr>
              <a:t>MyType</a:t>
            </a:r>
            <a:r>
              <a:rPr lang="en-IN" dirty="0">
                <a:latin typeface="Rockwell" panose="02060603020205020403" pitchFamily="18" charset="0"/>
              </a:rPr>
              <a:t>)</a:t>
            </a:r>
          </a:p>
          <a:p>
            <a:r>
              <a:rPr lang="en-IN" dirty="0">
                <a:latin typeface="Rockwell" panose="02060603020205020403" pitchFamily="18" charset="0"/>
              </a:rPr>
              <a:t>Then use one of the following calls: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MyTypedefType</a:t>
            </a:r>
            <a:r>
              <a:rPr lang="en-IN" dirty="0">
                <a:latin typeface="Rockwell" panose="02060603020205020403" pitchFamily="18" charset="0"/>
              </a:rPr>
              <a:t>&gt;("</a:t>
            </a:r>
            <a:r>
              <a:rPr lang="en-IN" dirty="0" err="1">
                <a:latin typeface="Rockwell" panose="02060603020205020403" pitchFamily="18" charset="0"/>
              </a:rPr>
              <a:t>MyTypedefType</a:t>
            </a:r>
            <a:r>
              <a:rPr lang="en-IN" dirty="0">
                <a:latin typeface="Rockwell" panose="02060603020205020403" pitchFamily="18" charset="0"/>
              </a:rPr>
              <a:t>"); // For typedef defined types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a:t>
            </a:r>
            <a:r>
              <a:rPr lang="en-IN" dirty="0">
                <a:latin typeface="Rockwell" panose="02060603020205020403" pitchFamily="18" charset="0"/>
              </a:rPr>
              <a:t>&gt;(); // For other types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Prefer new compile time syntax over old run-time checked syntax:</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use this syntax</a:t>
            </a:r>
          </a:p>
          <a:p>
            <a:r>
              <a:rPr lang="en-IN" dirty="0">
                <a:latin typeface="Rockwell" panose="02060603020205020403" pitchFamily="18" charset="0"/>
              </a:rPr>
              <a:t>connect(that,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a:t>
            </a:r>
          </a:p>
          <a:p>
            <a:r>
              <a:rPr lang="en-IN" dirty="0">
                <a:latin typeface="Rockwell" panose="02060603020205020403" pitchFamily="18" charset="0"/>
              </a:rPr>
              <a:t>which checks signal and slot during compile time and even does not need the destination being an actual slot.</a:t>
            </a:r>
          </a:p>
          <a:p>
            <a:r>
              <a:rPr lang="en-IN" dirty="0">
                <a:latin typeface="Rockwell" panose="02060603020205020403" pitchFamily="18" charset="0"/>
              </a:rPr>
              <a:t>If your signal is overloaded use the following syntax:</a:t>
            </a:r>
          </a:p>
          <a:p>
            <a:r>
              <a:rPr lang="en-IN" dirty="0">
                <a:latin typeface="Rockwell" panose="02060603020205020403" pitchFamily="18" charset="0"/>
              </a:rPr>
              <a:t>connect(that, </a:t>
            </a:r>
            <a:r>
              <a:rPr lang="en-IN" dirty="0" err="1">
                <a:latin typeface="Rockwell" panose="02060603020205020403" pitchFamily="18" charset="0"/>
              </a:rPr>
              <a:t>static_cast</a:t>
            </a:r>
            <a:r>
              <a:rPr lang="en-IN" dirty="0">
                <a:latin typeface="Rockwell" panose="02060603020205020403" pitchFamily="18" charset="0"/>
              </a:rPr>
              <a:t>&lt;void (</a:t>
            </a:r>
            <a:r>
              <a:rPr lang="en-IN" dirty="0" err="1">
                <a:latin typeface="Rockwell" panose="02060603020205020403" pitchFamily="18" charset="0"/>
              </a:rPr>
              <a:t>ThatObject</a:t>
            </a:r>
            <a:r>
              <a:rPr lang="en-IN" dirty="0">
                <a:latin typeface="Rockwell" panose="02060603020205020403" pitchFamily="18" charset="0"/>
              </a:rPr>
              <a:t>::*)(int)&gt;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&lt;Qt5.7</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&lt;int&gt;::of(&amp;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C++11</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C++14</a:t>
            </a:r>
          </a:p>
          <a:p>
            <a:r>
              <a:rPr lang="en-IN" dirty="0">
                <a:latin typeface="Rockwell" panose="02060603020205020403" pitchFamily="18" charset="0"/>
              </a:rPr>
              <a:t>Also do not mix </a:t>
            </a:r>
            <a:r>
              <a:rPr lang="en-IN" dirty="0" err="1">
                <a:latin typeface="Rockwell" panose="02060603020205020403" pitchFamily="18" charset="0"/>
              </a:rPr>
              <a:t>const</a:t>
            </a:r>
            <a:r>
              <a:rPr lang="en-IN" dirty="0">
                <a:latin typeface="Rockwell" panose="02060603020205020403" pitchFamily="18" charset="0"/>
              </a:rPr>
              <a:t>/non-</a:t>
            </a:r>
            <a:r>
              <a:rPr lang="en-IN" dirty="0" err="1">
                <a:latin typeface="Rockwell" panose="02060603020205020403" pitchFamily="18" charset="0"/>
              </a:rPr>
              <a:t>const</a:t>
            </a:r>
            <a:r>
              <a:rPr lang="en-IN" dirty="0">
                <a:latin typeface="Rockwell" panose="02060603020205020403" pitchFamily="18" charset="0"/>
              </a:rPr>
              <a:t> signals/slots for that syntax (normally signals and slots will be non-</a:t>
            </a:r>
            <a:r>
              <a:rPr lang="en-IN" dirty="0" err="1">
                <a:latin typeface="Rockwell" panose="02060603020205020403" pitchFamily="18" charset="0"/>
              </a:rPr>
              <a:t>const</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D2E77790-CD52-4CE3-920E-A5C56B42068E}"/>
              </a:ext>
            </a:extLst>
          </p:cNvPr>
          <p:cNvSpPr/>
          <p:nvPr/>
        </p:nvSpPr>
        <p:spPr>
          <a:xfrm>
            <a:off x="260058" y="511728"/>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187378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50E8C-E7C5-4E70-B959-E6823C11F0F8}"/>
              </a:ext>
            </a:extLst>
          </p:cNvPr>
          <p:cNvSpPr/>
          <p:nvPr/>
        </p:nvSpPr>
        <p:spPr>
          <a:xfrm>
            <a:off x="223706" y="1520375"/>
            <a:ext cx="11744587" cy="4801314"/>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Your classes need a Q_OBJECT macro:</a:t>
            </a:r>
          </a:p>
          <a:p>
            <a:r>
              <a:rPr lang="en-IN" dirty="0">
                <a:latin typeface="Rockwell" panose="02060603020205020403" pitchFamily="18" charset="0"/>
              </a:rPr>
              <a:t>In classes where you are using "signals" and "slots" specifications you need to add a Q_OBJECT macro like this:</a:t>
            </a:r>
          </a:p>
          <a:p>
            <a:r>
              <a:rPr lang="en-IN" dirty="0">
                <a:latin typeface="Rockwell" panose="02060603020205020403" pitchFamily="18" charset="0"/>
              </a:rPr>
              <a:t>class </a:t>
            </a:r>
            <a:r>
              <a:rPr lang="en-IN" dirty="0" err="1">
                <a:latin typeface="Rockwell" panose="02060603020205020403" pitchFamily="18" charset="0"/>
              </a:rPr>
              <a:t>SomeClass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signals:</a:t>
            </a:r>
          </a:p>
          <a:p>
            <a:r>
              <a:rPr lang="en-IN" dirty="0">
                <a:latin typeface="Rockwell" panose="02060603020205020403" pitchFamily="18" charset="0"/>
              </a:rPr>
              <a:t>   void </a:t>
            </a:r>
            <a:r>
              <a:rPr lang="en-IN" dirty="0" err="1">
                <a:latin typeface="Rockwell" panose="02060603020205020403" pitchFamily="18" charset="0"/>
              </a:rPr>
              <a:t>MySignal</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class </a:t>
            </a:r>
            <a:r>
              <a:rPr lang="en-IN" dirty="0" err="1">
                <a:latin typeface="Rockwell" panose="02060603020205020403" pitchFamily="18" charset="0"/>
              </a:rPr>
              <a:t>SomeMoreClass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public slots:</a:t>
            </a:r>
          </a:p>
          <a:p>
            <a:r>
              <a:rPr lang="en-IN" dirty="0">
                <a:latin typeface="Rockwell" panose="02060603020205020403" pitchFamily="18" charset="0"/>
              </a:rPr>
              <a:t>   void </a:t>
            </a:r>
            <a:r>
              <a:rPr lang="en-IN" dirty="0" err="1">
                <a:latin typeface="Rockwell" panose="02060603020205020403" pitchFamily="18" charset="0"/>
              </a:rPr>
              <a:t>MySlot</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This macro adds necessary meta information to the class.</a:t>
            </a:r>
          </a:p>
          <a:p>
            <a:endParaRPr lang="en-IN" dirty="0">
              <a:latin typeface="Rockwell" panose="02060603020205020403" pitchFamily="18" charset="0"/>
            </a:endParaRPr>
          </a:p>
        </p:txBody>
      </p:sp>
      <p:sp>
        <p:nvSpPr>
          <p:cNvPr id="6" name="Rectangle: Rounded Corners 5">
            <a:extLst>
              <a:ext uri="{FF2B5EF4-FFF2-40B4-BE49-F238E27FC236}">
                <a16:creationId xmlns:a16="http://schemas.microsoft.com/office/drawing/2014/main" id="{18AAC392-6FB8-4E27-A082-BCAECC943B33}"/>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3327822942"/>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272</TotalTime>
  <Words>2503</Words>
  <Application>Microsoft Office PowerPoint</Application>
  <PresentationFormat>Widescreen</PresentationFormat>
  <Paragraphs>290</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Century Gothic</vt:lpstr>
      <vt:lpstr>Elephant</vt:lpstr>
      <vt:lpstr>Rockwell</vt:lpstr>
      <vt:lpstr>Wingdings</vt:lpstr>
      <vt:lpstr>BrushVTI</vt:lpstr>
      <vt:lpstr>Qt Learnings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Girish Lande</cp:lastModifiedBy>
  <cp:revision>144</cp:revision>
  <dcterms:created xsi:type="dcterms:W3CDTF">2020-04-27T06:53:24Z</dcterms:created>
  <dcterms:modified xsi:type="dcterms:W3CDTF">2020-09-15T09:06:56Z</dcterms:modified>
</cp:coreProperties>
</file>