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0" r:id="rId3"/>
    <p:sldId id="270" r:id="rId4"/>
    <p:sldId id="261" r:id="rId5"/>
    <p:sldId id="263"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6/12/2020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6/12/2020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oc.qt.io/qt-5/threads-technolog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Multithreading</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EF62F6-3F72-4B2D-9154-3006564825B4}"/>
              </a:ext>
            </a:extLst>
          </p:cNvPr>
          <p:cNvSpPr/>
          <p:nvPr/>
        </p:nvSpPr>
        <p:spPr>
          <a:xfrm>
            <a:off x="232095" y="3846557"/>
            <a:ext cx="11727809" cy="2677656"/>
          </a:xfrm>
          <a:prstGeom prst="rect">
            <a:avLst/>
          </a:prstGeom>
        </p:spPr>
        <p:txBody>
          <a:bodyPr wrap="square">
            <a:spAutoFit/>
          </a:bodyPr>
          <a:lstStyle/>
          <a:p>
            <a:r>
              <a:rPr lang="en-IN" sz="1400" dirty="0"/>
              <a:t>In that example, the thread will exit after the run function has returned. There will not be any event loop running in the thread unless you call exec().</a:t>
            </a:r>
          </a:p>
          <a:p>
            <a:endParaRPr lang="en-IN" sz="1400" dirty="0"/>
          </a:p>
          <a:p>
            <a:r>
              <a:rPr lang="en-IN" sz="1400" dirty="0"/>
              <a:t>It is important to remember that a </a:t>
            </a:r>
            <a:r>
              <a:rPr lang="en-IN" sz="1400" dirty="0" err="1"/>
              <a:t>QThread</a:t>
            </a:r>
            <a:r>
              <a:rPr lang="en-IN" sz="1400" dirty="0"/>
              <a:t> instance lives in the old thread that instantiated it, not in the new thread that calls run(). This means that all of </a:t>
            </a:r>
            <a:r>
              <a:rPr lang="en-IN" sz="1400" dirty="0" err="1"/>
              <a:t>QThread's</a:t>
            </a:r>
            <a:r>
              <a:rPr lang="en-IN" sz="1400" dirty="0"/>
              <a:t> queued slots will execute in the old thread. Thus, a developer who wishes to invoke slots in the new thread must use the worker-object approach; new slots should not be implemented directly into a </a:t>
            </a:r>
            <a:r>
              <a:rPr lang="en-IN" sz="1400" dirty="0" err="1"/>
              <a:t>subclassed</a:t>
            </a:r>
            <a:r>
              <a:rPr lang="en-IN" sz="1400" dirty="0"/>
              <a:t> </a:t>
            </a:r>
            <a:r>
              <a:rPr lang="en-IN" sz="1400" dirty="0" err="1"/>
              <a:t>QThread</a:t>
            </a:r>
            <a:r>
              <a:rPr lang="en-IN" sz="1400" dirty="0"/>
              <a:t>.</a:t>
            </a:r>
          </a:p>
          <a:p>
            <a:endParaRPr lang="en-IN" sz="1400" dirty="0"/>
          </a:p>
          <a:p>
            <a:r>
              <a:rPr lang="en-IN" sz="1400" dirty="0"/>
              <a:t>When </a:t>
            </a:r>
            <a:r>
              <a:rPr lang="en-IN" sz="1400" dirty="0" err="1"/>
              <a:t>subclassing</a:t>
            </a:r>
            <a:r>
              <a:rPr lang="en-IN" sz="1400" dirty="0"/>
              <a:t> </a:t>
            </a:r>
            <a:r>
              <a:rPr lang="en-IN" sz="1400" dirty="0" err="1"/>
              <a:t>QThread</a:t>
            </a:r>
            <a:r>
              <a:rPr lang="en-IN" sz="1400" dirty="0"/>
              <a:t>, keep in mind </a:t>
            </a:r>
            <a:r>
              <a:rPr lang="en-IN" sz="1200" dirty="0"/>
              <a:t>that</a:t>
            </a:r>
            <a:r>
              <a:rPr lang="en-IN" sz="1400" dirty="0"/>
              <a:t> the constructor executes in the old thread while run() executes in the new thread. If a member variable is accessed from both functions, then the variable is accessed from two different threads. Check that it is safe to do so.</a:t>
            </a:r>
          </a:p>
          <a:p>
            <a:endParaRPr lang="en-IN" sz="1400" dirty="0"/>
          </a:p>
          <a:p>
            <a:r>
              <a:rPr lang="en-IN" sz="1400" dirty="0"/>
              <a:t>Note: Care must be taken when interacting with objects across different threads. See Synchronizing Threads for details.</a:t>
            </a:r>
          </a:p>
        </p:txBody>
      </p:sp>
      <p:sp>
        <p:nvSpPr>
          <p:cNvPr id="3" name="Rectangle 2">
            <a:extLst>
              <a:ext uri="{FF2B5EF4-FFF2-40B4-BE49-F238E27FC236}">
                <a16:creationId xmlns:a16="http://schemas.microsoft.com/office/drawing/2014/main" id="{863E6B75-3E60-40B5-B928-4D28058B3291}"/>
              </a:ext>
            </a:extLst>
          </p:cNvPr>
          <p:cNvSpPr/>
          <p:nvPr/>
        </p:nvSpPr>
        <p:spPr>
          <a:xfrm>
            <a:off x="4974672" y="197346"/>
            <a:ext cx="6392410" cy="3308598"/>
          </a:xfrm>
          <a:prstGeom prst="rect">
            <a:avLst/>
          </a:prstGeom>
        </p:spPr>
        <p:txBody>
          <a:bodyPr wrap="square">
            <a:spAutoFit/>
          </a:bodyPr>
          <a:lstStyle/>
          <a:p>
            <a:r>
              <a:rPr lang="en-IN" sz="1100" dirty="0"/>
              <a:t>class </a:t>
            </a:r>
            <a:r>
              <a:rPr lang="en-IN" sz="1100" dirty="0" err="1"/>
              <a:t>WorkerThread</a:t>
            </a:r>
            <a:r>
              <a:rPr lang="en-IN" sz="1100" dirty="0"/>
              <a:t> : public </a:t>
            </a:r>
            <a:r>
              <a:rPr lang="en-IN" sz="1100" dirty="0" err="1"/>
              <a:t>QThread</a:t>
            </a:r>
            <a:endParaRPr lang="en-IN" sz="1100" dirty="0"/>
          </a:p>
          <a:p>
            <a:r>
              <a:rPr lang="en-IN" sz="1100" dirty="0"/>
              <a:t>{</a:t>
            </a:r>
          </a:p>
          <a:p>
            <a:r>
              <a:rPr lang="en-IN" sz="1100" dirty="0"/>
              <a:t>    Q_OBJECT</a:t>
            </a:r>
          </a:p>
          <a:p>
            <a:r>
              <a:rPr lang="en-IN" sz="1100" dirty="0"/>
              <a:t>    void run() {</a:t>
            </a:r>
          </a:p>
          <a:p>
            <a:r>
              <a:rPr lang="en-IN" sz="1100" dirty="0"/>
              <a:t>        </a:t>
            </a:r>
            <a:r>
              <a:rPr lang="en-IN" sz="1100" dirty="0" err="1"/>
              <a:t>QString</a:t>
            </a:r>
            <a:r>
              <a:rPr lang="en-IN" sz="1100" dirty="0"/>
              <a:t> result;</a:t>
            </a:r>
          </a:p>
          <a:p>
            <a:r>
              <a:rPr lang="en-IN" sz="1100" dirty="0"/>
              <a:t>        /* expensive or blocking operation  */</a:t>
            </a:r>
          </a:p>
          <a:p>
            <a:r>
              <a:rPr lang="en-IN" sz="1100" dirty="0"/>
              <a:t>        emit </a:t>
            </a:r>
            <a:r>
              <a:rPr lang="en-IN" sz="1100" dirty="0" err="1"/>
              <a:t>resultReady</a:t>
            </a:r>
            <a:r>
              <a:rPr lang="en-IN" sz="1100" dirty="0"/>
              <a:t>(result);</a:t>
            </a:r>
          </a:p>
          <a:p>
            <a:r>
              <a:rPr lang="en-IN" sz="1100" dirty="0"/>
              <a:t>    }</a:t>
            </a:r>
          </a:p>
          <a:p>
            <a:r>
              <a:rPr lang="en-IN" sz="1100" dirty="0"/>
              <a:t>signals:</a:t>
            </a:r>
          </a:p>
          <a:p>
            <a:r>
              <a:rPr lang="en-IN" sz="1100" dirty="0"/>
              <a:t>    void </a:t>
            </a:r>
            <a:r>
              <a:rPr lang="en-IN" sz="1100" dirty="0" err="1"/>
              <a:t>resultReady</a:t>
            </a:r>
            <a:r>
              <a:rPr lang="en-IN" sz="1100" dirty="0"/>
              <a:t>(</a:t>
            </a:r>
            <a:r>
              <a:rPr lang="en-IN" sz="1100" dirty="0" err="1"/>
              <a:t>const</a:t>
            </a:r>
            <a:r>
              <a:rPr lang="en-IN" sz="1100" dirty="0"/>
              <a:t> </a:t>
            </a:r>
            <a:r>
              <a:rPr lang="en-IN" sz="1100" dirty="0" err="1"/>
              <a:t>QString</a:t>
            </a:r>
            <a:r>
              <a:rPr lang="en-IN" sz="1100" dirty="0"/>
              <a:t> &amp;s);</a:t>
            </a:r>
          </a:p>
          <a:p>
            <a:r>
              <a:rPr lang="en-IN" sz="1100" dirty="0"/>
              <a:t>};</a:t>
            </a:r>
          </a:p>
          <a:p>
            <a:endParaRPr lang="en-IN" sz="1100" dirty="0"/>
          </a:p>
          <a:p>
            <a:r>
              <a:rPr lang="en-IN" sz="1100" dirty="0"/>
              <a:t>void </a:t>
            </a:r>
            <a:r>
              <a:rPr lang="en-IN" sz="1100" dirty="0" err="1"/>
              <a:t>MyObject</a:t>
            </a:r>
            <a:r>
              <a:rPr lang="en-IN" sz="1100" dirty="0"/>
              <a:t>::</a:t>
            </a:r>
            <a:r>
              <a:rPr lang="en-IN" sz="1100" dirty="0" err="1"/>
              <a:t>startWorkInAThread</a:t>
            </a:r>
            <a:r>
              <a:rPr lang="en-IN" sz="1100" dirty="0"/>
              <a:t>()</a:t>
            </a:r>
          </a:p>
          <a:p>
            <a:r>
              <a:rPr lang="en-IN" sz="1100" dirty="0"/>
              <a:t>{</a:t>
            </a:r>
          </a:p>
          <a:p>
            <a:r>
              <a:rPr lang="en-IN" sz="1100" dirty="0"/>
              <a:t>    </a:t>
            </a:r>
            <a:r>
              <a:rPr lang="en-IN" sz="1100" dirty="0" err="1"/>
              <a:t>WorkerThread</a:t>
            </a:r>
            <a:r>
              <a:rPr lang="en-IN" sz="1100" dirty="0"/>
              <a:t> *</a:t>
            </a:r>
            <a:r>
              <a:rPr lang="en-IN" sz="1100" dirty="0" err="1"/>
              <a:t>workerThread</a:t>
            </a:r>
            <a:r>
              <a:rPr lang="en-IN" sz="1100" dirty="0"/>
              <a:t> = new </a:t>
            </a:r>
            <a:r>
              <a:rPr lang="en-IN" sz="1100" dirty="0" err="1"/>
              <a:t>WorkerThread</a:t>
            </a:r>
            <a:r>
              <a:rPr lang="en-IN" sz="1100" dirty="0"/>
              <a:t>(this);</a:t>
            </a:r>
          </a:p>
          <a:p>
            <a:r>
              <a:rPr lang="en-IN" sz="1100" dirty="0"/>
              <a:t>    connect(</a:t>
            </a:r>
            <a:r>
              <a:rPr lang="en-IN" sz="1100" dirty="0" err="1"/>
              <a:t>workerThread</a:t>
            </a:r>
            <a:r>
              <a:rPr lang="en-IN" sz="1100" dirty="0"/>
              <a:t>, SIGNAL(</a:t>
            </a:r>
            <a:r>
              <a:rPr lang="en-IN" sz="1100" dirty="0" err="1"/>
              <a:t>resultReady</a:t>
            </a:r>
            <a:r>
              <a:rPr lang="en-IN" sz="1100" dirty="0"/>
              <a:t>(</a:t>
            </a:r>
            <a:r>
              <a:rPr lang="en-IN" sz="1100" dirty="0" err="1"/>
              <a:t>QString</a:t>
            </a:r>
            <a:r>
              <a:rPr lang="en-IN" sz="1100" dirty="0"/>
              <a:t>)), this, SLOT(</a:t>
            </a:r>
            <a:r>
              <a:rPr lang="en-IN" sz="1100" dirty="0" err="1"/>
              <a:t>handleResults</a:t>
            </a:r>
            <a:r>
              <a:rPr lang="en-IN" sz="1100" dirty="0"/>
              <a:t>(</a:t>
            </a:r>
            <a:r>
              <a:rPr lang="en-IN" sz="1100" dirty="0" err="1"/>
              <a:t>QString</a:t>
            </a:r>
            <a:r>
              <a:rPr lang="en-IN" sz="1100" dirty="0"/>
              <a:t>)));</a:t>
            </a:r>
          </a:p>
          <a:p>
            <a:r>
              <a:rPr lang="en-IN" sz="1100" dirty="0"/>
              <a:t>    connect(</a:t>
            </a:r>
            <a:r>
              <a:rPr lang="en-IN" sz="1100" dirty="0" err="1"/>
              <a:t>workerThread</a:t>
            </a:r>
            <a:r>
              <a:rPr lang="en-IN" sz="1100" dirty="0"/>
              <a:t>, SIGNAL(finished()), </a:t>
            </a:r>
            <a:r>
              <a:rPr lang="en-IN" sz="1100" dirty="0" err="1"/>
              <a:t>workerThread</a:t>
            </a:r>
            <a:r>
              <a:rPr lang="en-IN" sz="1100" dirty="0"/>
              <a:t>, SLOT(</a:t>
            </a:r>
            <a:r>
              <a:rPr lang="en-IN" sz="1100" dirty="0" err="1"/>
              <a:t>deleteLater</a:t>
            </a:r>
            <a:r>
              <a:rPr lang="en-IN" sz="1100" dirty="0"/>
              <a:t>()));</a:t>
            </a:r>
          </a:p>
          <a:p>
            <a:r>
              <a:rPr lang="en-IN" sz="1100" dirty="0"/>
              <a:t>    </a:t>
            </a:r>
            <a:r>
              <a:rPr lang="en-IN" sz="1100" dirty="0" err="1"/>
              <a:t>workerThread</a:t>
            </a:r>
            <a:r>
              <a:rPr lang="en-IN" sz="1100" dirty="0"/>
              <a:t>-&gt;start();</a:t>
            </a:r>
          </a:p>
          <a:p>
            <a:r>
              <a:rPr lang="en-IN" sz="1100" dirty="0"/>
              <a:t>}</a:t>
            </a:r>
          </a:p>
        </p:txBody>
      </p:sp>
    </p:spTree>
    <p:extLst>
      <p:ext uri="{BB962C8B-B14F-4D97-AF65-F5344CB8AC3E}">
        <p14:creationId xmlns:p14="http://schemas.microsoft.com/office/powerpoint/2010/main" val="166552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A0332-FCE9-4BDC-8BE4-7A68949A60D1}"/>
              </a:ext>
            </a:extLst>
          </p:cNvPr>
          <p:cNvPicPr>
            <a:picLocks noChangeAspect="1"/>
          </p:cNvPicPr>
          <p:nvPr/>
        </p:nvPicPr>
        <p:blipFill>
          <a:blip r:embed="rId2"/>
          <a:stretch>
            <a:fillRect/>
          </a:stretch>
        </p:blipFill>
        <p:spPr>
          <a:xfrm>
            <a:off x="2341886" y="2113481"/>
            <a:ext cx="6257925" cy="4105275"/>
          </a:xfrm>
          <a:prstGeom prst="rect">
            <a:avLst/>
          </a:prstGeom>
        </p:spPr>
      </p:pic>
      <p:sp>
        <p:nvSpPr>
          <p:cNvPr id="3" name="TextBox 2">
            <a:extLst>
              <a:ext uri="{FF2B5EF4-FFF2-40B4-BE49-F238E27FC236}">
                <a16:creationId xmlns:a16="http://schemas.microsoft.com/office/drawing/2014/main" id="{E8009893-71BF-4481-A387-AA4AEEFD3202}"/>
              </a:ext>
            </a:extLst>
          </p:cNvPr>
          <p:cNvSpPr txBox="1"/>
          <p:nvPr/>
        </p:nvSpPr>
        <p:spPr>
          <a:xfrm>
            <a:off x="1940767" y="867747"/>
            <a:ext cx="9181323" cy="1200329"/>
          </a:xfrm>
          <a:prstGeom prst="rect">
            <a:avLst/>
          </a:prstGeom>
          <a:noFill/>
        </p:spPr>
        <p:txBody>
          <a:bodyPr wrap="square" rtlCol="0">
            <a:spAutoFit/>
          </a:bodyPr>
          <a:lstStyle/>
          <a:p>
            <a:r>
              <a:rPr lang="en-IN" dirty="0"/>
              <a:t>QT creator when used with visual studio compiler, Doesn’t support auto completion, Following symbol definition on </a:t>
            </a:r>
            <a:r>
              <a:rPr lang="en-IN" dirty="0" err="1"/>
              <a:t>CTRL+click</a:t>
            </a:r>
            <a:r>
              <a:rPr lang="en-IN" dirty="0"/>
              <a:t>. </a:t>
            </a:r>
          </a:p>
          <a:p>
            <a:r>
              <a:rPr lang="en-IN" dirty="0"/>
              <a:t>When such </a:t>
            </a:r>
            <a:r>
              <a:rPr lang="en-IN" dirty="0" err="1"/>
              <a:t>behavior</a:t>
            </a:r>
            <a:r>
              <a:rPr lang="en-IN" dirty="0"/>
              <a:t> occurs then uncheck </a:t>
            </a:r>
            <a:r>
              <a:rPr lang="en-IN" dirty="0" err="1"/>
              <a:t>ClangCodeModel</a:t>
            </a:r>
            <a:r>
              <a:rPr lang="en-IN" dirty="0"/>
              <a:t> in </a:t>
            </a:r>
            <a:r>
              <a:rPr lang="en-IN" dirty="0" err="1"/>
              <a:t>QtCreator</a:t>
            </a:r>
            <a:r>
              <a:rPr lang="en-IN" dirty="0"/>
              <a:t> plugins Dialog.</a:t>
            </a:r>
          </a:p>
        </p:txBody>
      </p:sp>
    </p:spTree>
    <p:extLst>
      <p:ext uri="{BB962C8B-B14F-4D97-AF65-F5344CB8AC3E}">
        <p14:creationId xmlns:p14="http://schemas.microsoft.com/office/powerpoint/2010/main" val="370343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33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sz="3200" dirty="0"/>
              <a:t>Multithreading technologies in QT</a:t>
            </a:r>
          </a:p>
        </p:txBody>
      </p:sp>
      <p:sp>
        <p:nvSpPr>
          <p:cNvPr id="7" name="Rectangle 6">
            <a:extLst>
              <a:ext uri="{FF2B5EF4-FFF2-40B4-BE49-F238E27FC236}">
                <a16:creationId xmlns:a16="http://schemas.microsoft.com/office/drawing/2014/main" id="{E4DE0C62-EC1A-46F0-8635-CDC8B15675A7}"/>
              </a:ext>
            </a:extLst>
          </p:cNvPr>
          <p:cNvSpPr/>
          <p:nvPr/>
        </p:nvSpPr>
        <p:spPr>
          <a:xfrm>
            <a:off x="159391" y="1385558"/>
            <a:ext cx="11526473" cy="2031325"/>
          </a:xfrm>
          <a:prstGeom prst="rect">
            <a:avLst/>
          </a:prstGeom>
        </p:spPr>
        <p:txBody>
          <a:bodyPr wrap="square">
            <a:spAutoFit/>
          </a:bodyPr>
          <a:lstStyle/>
          <a:p>
            <a:r>
              <a:rPr lang="en-IN" b="1" dirty="0"/>
              <a:t>Background</a:t>
            </a:r>
            <a:r>
              <a:rPr lang="en-IN" dirty="0"/>
              <a:t>: Threads in an operating system are a very simple thing. Write a function, maybe bundle it with some data and push it onto a newly created thread. Use a mutex or other method to safely communicate with the thread if necessary. Whether it are Win32, POSIX or other threads, they all basically work the same and are quite fool-proof.</a:t>
            </a:r>
            <a:r>
              <a:rPr lang="en-IN" dirty="0">
                <a:solidFill>
                  <a:srgbClr val="09102B"/>
                </a:solidFill>
                <a:latin typeface="Titillium Web"/>
              </a:rPr>
              <a:t> </a:t>
            </a:r>
            <a:r>
              <a:rPr lang="en-IN" dirty="0"/>
              <a:t>threads in Qt are just like this, and they would be right. However, there are several different ways to use threads in Qt, and it might not be obvious which approach to choose. The article, </a:t>
            </a:r>
            <a:r>
              <a:rPr lang="en-IN" dirty="0">
                <a:hlinkClick r:id="rId2"/>
              </a:rPr>
              <a:t>Multithreading Technologies in Qt</a:t>
            </a:r>
            <a:r>
              <a:rPr lang="en-IN" dirty="0"/>
              <a:t>, compares the different approaches.</a:t>
            </a:r>
          </a:p>
        </p:txBody>
      </p:sp>
      <p:sp>
        <p:nvSpPr>
          <p:cNvPr id="8" name="Rectangle 7">
            <a:extLst>
              <a:ext uri="{FF2B5EF4-FFF2-40B4-BE49-F238E27FC236}">
                <a16:creationId xmlns:a16="http://schemas.microsoft.com/office/drawing/2014/main" id="{C3418212-6D59-4AB9-BDC7-0F8E198C26FF}"/>
              </a:ext>
            </a:extLst>
          </p:cNvPr>
          <p:cNvSpPr/>
          <p:nvPr/>
        </p:nvSpPr>
        <p:spPr>
          <a:xfrm>
            <a:off x="522913" y="4437776"/>
            <a:ext cx="2550253" cy="178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Multithreading in Qt</a:t>
            </a:r>
          </a:p>
        </p:txBody>
      </p:sp>
      <p:sp>
        <p:nvSpPr>
          <p:cNvPr id="9" name="Rectangle: Rounded Corners 8">
            <a:extLst>
              <a:ext uri="{FF2B5EF4-FFF2-40B4-BE49-F238E27FC236}">
                <a16:creationId xmlns:a16="http://schemas.microsoft.com/office/drawing/2014/main" id="{BC6A25FB-7704-41BB-A0CA-0E0D8E921191}"/>
              </a:ext>
            </a:extLst>
          </p:cNvPr>
          <p:cNvSpPr/>
          <p:nvPr/>
        </p:nvSpPr>
        <p:spPr>
          <a:xfrm>
            <a:off x="4471332" y="342900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a:t>
            </a:r>
            <a:r>
              <a:rPr lang="en-IN" dirty="0"/>
              <a:t> class </a:t>
            </a:r>
          </a:p>
        </p:txBody>
      </p:sp>
      <p:sp>
        <p:nvSpPr>
          <p:cNvPr id="10" name="Oval 9">
            <a:extLst>
              <a:ext uri="{FF2B5EF4-FFF2-40B4-BE49-F238E27FC236}">
                <a16:creationId xmlns:a16="http://schemas.microsoft.com/office/drawing/2014/main" id="{2EC86969-7824-4280-A214-535093208224}"/>
              </a:ext>
            </a:extLst>
          </p:cNvPr>
          <p:cNvSpPr/>
          <p:nvPr/>
        </p:nvSpPr>
        <p:spPr>
          <a:xfrm>
            <a:off x="4211273" y="4437776"/>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Subclass </a:t>
            </a:r>
            <a:r>
              <a:rPr lang="en-IN" dirty="0" err="1"/>
              <a:t>QThread</a:t>
            </a:r>
            <a:endParaRPr lang="en-IN" dirty="0"/>
          </a:p>
        </p:txBody>
      </p:sp>
      <p:sp>
        <p:nvSpPr>
          <p:cNvPr id="11" name="Oval 10">
            <a:extLst>
              <a:ext uri="{FF2B5EF4-FFF2-40B4-BE49-F238E27FC236}">
                <a16:creationId xmlns:a16="http://schemas.microsoft.com/office/drawing/2014/main" id="{3B2F2698-3E51-4F3E-9DF7-E5B141E87330}"/>
              </a:ext>
            </a:extLst>
          </p:cNvPr>
          <p:cNvSpPr/>
          <p:nvPr/>
        </p:nvSpPr>
        <p:spPr>
          <a:xfrm>
            <a:off x="7861882" y="4437776"/>
            <a:ext cx="3491918"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Worker object + </a:t>
            </a:r>
            <a:r>
              <a:rPr lang="en-IN" dirty="0" err="1"/>
              <a:t>QThread</a:t>
            </a:r>
            <a:endParaRPr lang="en-IN" dirty="0"/>
          </a:p>
        </p:txBody>
      </p:sp>
      <p:sp>
        <p:nvSpPr>
          <p:cNvPr id="12" name="Rectangle: Rounded Corners 11">
            <a:extLst>
              <a:ext uri="{FF2B5EF4-FFF2-40B4-BE49-F238E27FC236}">
                <a16:creationId xmlns:a16="http://schemas.microsoft.com/office/drawing/2014/main" id="{F8CBD3A2-17AE-45FF-AF87-1E28434F90A2}"/>
              </a:ext>
            </a:extLst>
          </p:cNvPr>
          <p:cNvSpPr/>
          <p:nvPr/>
        </p:nvSpPr>
        <p:spPr>
          <a:xfrm>
            <a:off x="4471332" y="557798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QthreadPool</a:t>
            </a:r>
            <a:r>
              <a:rPr lang="en-IN" dirty="0"/>
              <a:t> </a:t>
            </a:r>
          </a:p>
        </p:txBody>
      </p:sp>
      <p:sp>
        <p:nvSpPr>
          <p:cNvPr id="13" name="Rectangle: Rounded Corners 12">
            <a:extLst>
              <a:ext uri="{FF2B5EF4-FFF2-40B4-BE49-F238E27FC236}">
                <a16:creationId xmlns:a16="http://schemas.microsoft.com/office/drawing/2014/main" id="{5F1E5330-9FDF-4804-8A86-E0E144CFF13D}"/>
              </a:ext>
            </a:extLst>
          </p:cNvPr>
          <p:cNvSpPr/>
          <p:nvPr/>
        </p:nvSpPr>
        <p:spPr>
          <a:xfrm>
            <a:off x="4471332" y="6255899"/>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QtConcurrent</a:t>
            </a:r>
            <a:r>
              <a:rPr lang="en-IN" dirty="0"/>
              <a:t> </a:t>
            </a:r>
          </a:p>
        </p:txBody>
      </p:sp>
      <p:cxnSp>
        <p:nvCxnSpPr>
          <p:cNvPr id="15" name="Straight Arrow Connector 14">
            <a:extLst>
              <a:ext uri="{FF2B5EF4-FFF2-40B4-BE49-F238E27FC236}">
                <a16:creationId xmlns:a16="http://schemas.microsoft.com/office/drawing/2014/main" id="{DC9DA03A-53B4-4069-887B-48681853A976}"/>
              </a:ext>
            </a:extLst>
          </p:cNvPr>
          <p:cNvCxnSpPr>
            <a:stCxn id="8" idx="3"/>
            <a:endCxn id="9" idx="1"/>
          </p:cNvCxnSpPr>
          <p:nvPr/>
        </p:nvCxnSpPr>
        <p:spPr>
          <a:xfrm flipV="1">
            <a:off x="3073166" y="3665976"/>
            <a:ext cx="1398166" cy="16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27D932-569B-4CF3-99FD-4C10CB35E665}"/>
              </a:ext>
            </a:extLst>
          </p:cNvPr>
          <p:cNvCxnSpPr>
            <a:stCxn id="8" idx="3"/>
            <a:endCxn id="12" idx="1"/>
          </p:cNvCxnSpPr>
          <p:nvPr/>
        </p:nvCxnSpPr>
        <p:spPr>
          <a:xfrm>
            <a:off x="3073166" y="5331204"/>
            <a:ext cx="1398166" cy="48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05681F-472C-463F-B0A3-5F2F50C74F7C}"/>
              </a:ext>
            </a:extLst>
          </p:cNvPr>
          <p:cNvCxnSpPr>
            <a:stCxn id="8" idx="3"/>
            <a:endCxn id="13" idx="1"/>
          </p:cNvCxnSpPr>
          <p:nvPr/>
        </p:nvCxnSpPr>
        <p:spPr>
          <a:xfrm>
            <a:off x="3073166" y="5331204"/>
            <a:ext cx="1398166" cy="116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93C072-9C54-45B5-9CB9-02F06E46B371}"/>
              </a:ext>
            </a:extLst>
          </p:cNvPr>
          <p:cNvCxnSpPr>
            <a:stCxn id="9" idx="2"/>
            <a:endCxn id="10" idx="0"/>
          </p:cNvCxnSpPr>
          <p:nvPr/>
        </p:nvCxnSpPr>
        <p:spPr>
          <a:xfrm flipH="1">
            <a:off x="5796793" y="3902951"/>
            <a:ext cx="1635853" cy="5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CDE0B9-5488-458A-8824-C45C8AC0DFD8}"/>
              </a:ext>
            </a:extLst>
          </p:cNvPr>
          <p:cNvCxnSpPr>
            <a:stCxn id="9" idx="2"/>
            <a:endCxn id="11" idx="0"/>
          </p:cNvCxnSpPr>
          <p:nvPr/>
        </p:nvCxnSpPr>
        <p:spPr>
          <a:xfrm>
            <a:off x="7432646" y="3902951"/>
            <a:ext cx="2175195" cy="5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8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73-DE14-4C9F-9E10-1E5D9BCCF60B}"/>
              </a:ext>
            </a:extLst>
          </p:cNvPr>
          <p:cNvSpPr>
            <a:spLocks noGrp="1"/>
          </p:cNvSpPr>
          <p:nvPr>
            <p:ph type="title"/>
          </p:nvPr>
        </p:nvSpPr>
        <p:spPr/>
        <p:txBody>
          <a:bodyPr/>
          <a:lstStyle/>
          <a:p>
            <a:r>
              <a:rPr lang="en-IN" dirty="0" err="1"/>
              <a:t>Qthread</a:t>
            </a:r>
            <a:r>
              <a:rPr lang="en-IN" dirty="0"/>
              <a:t> </a:t>
            </a:r>
            <a:r>
              <a:rPr lang="en-IN" sz="1800" dirty="0"/>
              <a:t>(read QT documentation of this class)</a:t>
            </a:r>
            <a:endParaRPr lang="en-IN" dirty="0"/>
          </a:p>
        </p:txBody>
      </p:sp>
      <p:sp>
        <p:nvSpPr>
          <p:cNvPr id="4" name="Rectangle 3">
            <a:extLst>
              <a:ext uri="{FF2B5EF4-FFF2-40B4-BE49-F238E27FC236}">
                <a16:creationId xmlns:a16="http://schemas.microsoft.com/office/drawing/2014/main" id="{4DDEABC8-59FC-4D76-BBBF-6DF1C28E265C}"/>
              </a:ext>
            </a:extLst>
          </p:cNvPr>
          <p:cNvSpPr/>
          <p:nvPr/>
        </p:nvSpPr>
        <p:spPr>
          <a:xfrm>
            <a:off x="402671" y="1940148"/>
            <a:ext cx="11518085" cy="4708981"/>
          </a:xfrm>
          <a:prstGeom prst="rect">
            <a:avLst/>
          </a:prstGeom>
        </p:spPr>
        <p:txBody>
          <a:bodyPr wrap="square">
            <a:spAutoFit/>
          </a:bodyPr>
          <a:lstStyle/>
          <a:p>
            <a:r>
              <a:rPr lang="en-IN" sz="1200" b="1" dirty="0"/>
              <a:t>Managing threads</a:t>
            </a:r>
          </a:p>
          <a:p>
            <a:r>
              <a:rPr lang="en-IN" sz="1200" dirty="0" err="1"/>
              <a:t>QThread</a:t>
            </a:r>
            <a:r>
              <a:rPr lang="en-IN" sz="1200" dirty="0"/>
              <a:t> will </a:t>
            </a:r>
            <a:r>
              <a:rPr lang="en-IN" sz="1200" dirty="0" err="1"/>
              <a:t>notifiy</a:t>
            </a:r>
            <a:r>
              <a:rPr lang="en-IN" sz="1200" dirty="0"/>
              <a:t> you via a signal when the thread is started(), finished(), and terminated(), or you can use </a:t>
            </a:r>
            <a:r>
              <a:rPr lang="en-IN" sz="1200" dirty="0" err="1"/>
              <a:t>isFinished</a:t>
            </a:r>
            <a:r>
              <a:rPr lang="en-IN" sz="1200" dirty="0"/>
              <a:t>() and </a:t>
            </a:r>
            <a:r>
              <a:rPr lang="en-IN" sz="1200" dirty="0" err="1"/>
              <a:t>isRunning</a:t>
            </a:r>
            <a:r>
              <a:rPr lang="en-IN" sz="1200" dirty="0"/>
              <a:t>() to query the state of the thread.</a:t>
            </a:r>
          </a:p>
          <a:p>
            <a:endParaRPr lang="en-IN" sz="1200" dirty="0"/>
          </a:p>
          <a:p>
            <a:r>
              <a:rPr lang="en-IN" sz="1200" dirty="0"/>
              <a:t>You can stop the thread by calling exit() or quit(). In extreme cases, you may want to forcibly terminate() an executing thread. However, doing so is dangerous and discouraged. Please read the documentation for terminate() and </a:t>
            </a:r>
            <a:r>
              <a:rPr lang="en-IN" sz="1200" dirty="0" err="1"/>
              <a:t>setTerminationEnabled</a:t>
            </a:r>
            <a:r>
              <a:rPr lang="en-IN" sz="1200" dirty="0"/>
              <a:t>() for detailed information.</a:t>
            </a:r>
          </a:p>
          <a:p>
            <a:endParaRPr lang="en-IN" sz="1200" dirty="0"/>
          </a:p>
          <a:p>
            <a:r>
              <a:rPr lang="en-IN" sz="1200" dirty="0"/>
              <a:t>From Qt 4.8 onwards, it is possible to deallocate objects that live in a thread that has just ended, by connecting the finished() signal to </a:t>
            </a:r>
            <a:r>
              <a:rPr lang="en-IN" sz="1200" dirty="0" err="1"/>
              <a:t>QObject</a:t>
            </a:r>
            <a:r>
              <a:rPr lang="en-IN" sz="1200" dirty="0"/>
              <a:t>::</a:t>
            </a:r>
            <a:r>
              <a:rPr lang="en-IN" sz="1200" dirty="0" err="1"/>
              <a:t>deleteLater</a:t>
            </a:r>
            <a:r>
              <a:rPr lang="en-IN" sz="1200" dirty="0"/>
              <a:t>().</a:t>
            </a:r>
          </a:p>
          <a:p>
            <a:endParaRPr lang="en-IN" sz="1200" dirty="0"/>
          </a:p>
          <a:p>
            <a:r>
              <a:rPr lang="en-IN" sz="1200" dirty="0"/>
              <a:t>Use wait() to block the calling thread, until the other thread has finished execution (or until a specified time has passed).</a:t>
            </a:r>
          </a:p>
          <a:p>
            <a:endParaRPr lang="en-IN" sz="1200" dirty="0"/>
          </a:p>
          <a:p>
            <a:r>
              <a:rPr lang="en-IN" sz="1200" dirty="0"/>
              <a:t>The static functions </a:t>
            </a:r>
            <a:r>
              <a:rPr lang="en-IN" sz="1200" dirty="0" err="1"/>
              <a:t>currentThreadId</a:t>
            </a:r>
            <a:r>
              <a:rPr lang="en-IN" sz="1200" dirty="0"/>
              <a:t>() and </a:t>
            </a:r>
            <a:r>
              <a:rPr lang="en-IN" sz="1200" dirty="0" err="1"/>
              <a:t>currentThread</a:t>
            </a:r>
            <a:r>
              <a:rPr lang="en-IN" sz="1200" dirty="0"/>
              <a:t>() return identifiers for the currently executing thread. The former returns a platform specific ID for the thread; the latter returns a </a:t>
            </a:r>
            <a:r>
              <a:rPr lang="en-IN" sz="1200" dirty="0" err="1"/>
              <a:t>QThread</a:t>
            </a:r>
            <a:r>
              <a:rPr lang="en-IN" sz="1200" dirty="0"/>
              <a:t> pointer.</a:t>
            </a:r>
          </a:p>
          <a:p>
            <a:endParaRPr lang="en-IN" sz="1200" dirty="0"/>
          </a:p>
          <a:p>
            <a:r>
              <a:rPr lang="en-IN" sz="1200" dirty="0"/>
              <a:t>To choose the name that your thread will be given (as identified by the command </a:t>
            </a:r>
            <a:r>
              <a:rPr lang="en-IN" sz="1200" dirty="0" err="1"/>
              <a:t>ps</a:t>
            </a:r>
            <a:r>
              <a:rPr lang="en-IN" sz="1200" dirty="0"/>
              <a:t> -L on Linux, for example), you can call </a:t>
            </a:r>
            <a:r>
              <a:rPr lang="en-IN" sz="1200" dirty="0" err="1"/>
              <a:t>setObjectName</a:t>
            </a:r>
            <a:r>
              <a:rPr lang="en-IN" sz="1200" dirty="0"/>
              <a:t>() before starting the thread. If you don't call </a:t>
            </a:r>
            <a:r>
              <a:rPr lang="en-IN" sz="1200" dirty="0" err="1"/>
              <a:t>setObjectName</a:t>
            </a:r>
            <a:r>
              <a:rPr lang="en-IN" sz="1200" dirty="0"/>
              <a:t>(), the name given to your thread will be the class name of the runtime type of your thread object (for example, "</a:t>
            </a:r>
            <a:r>
              <a:rPr lang="en-IN" sz="1200" dirty="0" err="1"/>
              <a:t>RenderThread</a:t>
            </a:r>
            <a:r>
              <a:rPr lang="en-IN" sz="1200" dirty="0"/>
              <a:t>" in the case of the Mandelbrot Example, as that is the name of the </a:t>
            </a:r>
            <a:r>
              <a:rPr lang="en-IN" sz="1200" dirty="0" err="1"/>
              <a:t>QThread</a:t>
            </a:r>
            <a:r>
              <a:rPr lang="en-IN" sz="1200" dirty="0"/>
              <a:t> subclass). Note that this is currently not available with release builds on Windows.</a:t>
            </a:r>
          </a:p>
          <a:p>
            <a:endParaRPr lang="en-IN" sz="1200" dirty="0"/>
          </a:p>
          <a:p>
            <a:r>
              <a:rPr lang="en-IN" sz="1200" dirty="0" err="1"/>
              <a:t>QThread</a:t>
            </a:r>
            <a:r>
              <a:rPr lang="en-IN" sz="1200" dirty="0"/>
              <a:t> also provides static, platform independent sleep functions: sleep(), </a:t>
            </a:r>
            <a:r>
              <a:rPr lang="en-IN" sz="1200" dirty="0" err="1"/>
              <a:t>msleep</a:t>
            </a:r>
            <a:r>
              <a:rPr lang="en-IN" sz="1200" dirty="0"/>
              <a:t>(), and </a:t>
            </a:r>
            <a:r>
              <a:rPr lang="en-IN" sz="1200" dirty="0" err="1"/>
              <a:t>usleep</a:t>
            </a:r>
            <a:r>
              <a:rPr lang="en-IN" sz="1200" dirty="0"/>
              <a:t>() allow full second, millisecond, and microsecond resolution respectively.</a:t>
            </a:r>
          </a:p>
          <a:p>
            <a:endParaRPr lang="en-IN" sz="1200" dirty="0"/>
          </a:p>
          <a:p>
            <a:r>
              <a:rPr lang="en-IN" sz="1200" dirty="0"/>
              <a:t>Note: wait() and the sleep() functions should be unnecessary in general, since Qt is an event-driven framework. Instead of wait(), consider listening for the finished() signal. Instead of the sleep() functions, consider using </a:t>
            </a:r>
            <a:r>
              <a:rPr lang="en-IN" sz="1200" dirty="0" err="1"/>
              <a:t>QTimer</a:t>
            </a:r>
            <a:r>
              <a:rPr lang="en-IN" sz="1200" dirty="0"/>
              <a:t>.</a:t>
            </a:r>
          </a:p>
        </p:txBody>
      </p:sp>
    </p:spTree>
    <p:extLst>
      <p:ext uri="{BB962C8B-B14F-4D97-AF65-F5344CB8AC3E}">
        <p14:creationId xmlns:p14="http://schemas.microsoft.com/office/powerpoint/2010/main" val="402235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solidFill>
                  <a:srgbClr val="09102B"/>
                </a:solidFill>
                <a:latin typeface="Titillium Web"/>
              </a:rPr>
              <a:t>Using Worker class (most favoured method)</a:t>
            </a:r>
            <a:endParaRPr lang="en-IN" dirty="0"/>
          </a:p>
        </p:txBody>
      </p:sp>
      <p:sp>
        <p:nvSpPr>
          <p:cNvPr id="6" name="Rectangle 5">
            <a:extLst>
              <a:ext uri="{FF2B5EF4-FFF2-40B4-BE49-F238E27FC236}">
                <a16:creationId xmlns:a16="http://schemas.microsoft.com/office/drawing/2014/main" id="{CF65007C-B91C-4C6A-BA65-EB0E2C0700C3}"/>
              </a:ext>
            </a:extLst>
          </p:cNvPr>
          <p:cNvSpPr/>
          <p:nvPr/>
        </p:nvSpPr>
        <p:spPr>
          <a:xfrm>
            <a:off x="631971" y="1964932"/>
            <a:ext cx="6096000" cy="646331"/>
          </a:xfrm>
          <a:prstGeom prst="rect">
            <a:avLst/>
          </a:prstGeom>
        </p:spPr>
        <p:txBody>
          <a:bodyPr>
            <a:spAutoFit/>
          </a:bodyPr>
          <a:lstStyle/>
          <a:p>
            <a:r>
              <a:rPr lang="en-IN" dirty="0">
                <a:solidFill>
                  <a:srgbClr val="09102B"/>
                </a:solidFill>
                <a:latin typeface="Titillium Web"/>
              </a:rPr>
              <a:t>This method is intended for use cases which involve event-driven programming and signals + slots across threads.</a:t>
            </a:r>
            <a:endParaRPr lang="en-IN" dirty="0"/>
          </a:p>
        </p:txBody>
      </p:sp>
      <p:sp>
        <p:nvSpPr>
          <p:cNvPr id="3" name="Rectangle 2">
            <a:extLst>
              <a:ext uri="{FF2B5EF4-FFF2-40B4-BE49-F238E27FC236}">
                <a16:creationId xmlns:a16="http://schemas.microsoft.com/office/drawing/2014/main" id="{6DA2FB44-43B6-42C8-9A8A-DD3B67ABF66F}"/>
              </a:ext>
            </a:extLst>
          </p:cNvPr>
          <p:cNvSpPr/>
          <p:nvPr/>
        </p:nvSpPr>
        <p:spPr>
          <a:xfrm>
            <a:off x="573247" y="3494124"/>
            <a:ext cx="11221673" cy="1754326"/>
          </a:xfrm>
          <a:prstGeom prst="rect">
            <a:avLst/>
          </a:prstGeom>
        </p:spPr>
        <p:txBody>
          <a:bodyPr wrap="square">
            <a:spAutoFit/>
          </a:bodyPr>
          <a:lstStyle/>
          <a:p>
            <a:r>
              <a:rPr lang="en-IN" b="1" dirty="0">
                <a:solidFill>
                  <a:srgbClr val="000000"/>
                </a:solidFill>
                <a:latin typeface="Titillium Web"/>
              </a:rPr>
              <a:t>Usage with Worker class</a:t>
            </a:r>
          </a:p>
          <a:p>
            <a:r>
              <a:rPr lang="en-IN" dirty="0">
                <a:solidFill>
                  <a:srgbClr val="09102B"/>
                </a:solidFill>
                <a:latin typeface="Titillium Web"/>
              </a:rPr>
              <a:t>The main thing in this example to keep in mind when using a </a:t>
            </a:r>
            <a:r>
              <a:rPr lang="en-IN" dirty="0" err="1">
                <a:solidFill>
                  <a:srgbClr val="09102B"/>
                </a:solidFill>
                <a:latin typeface="Titillium Web"/>
              </a:rPr>
              <a:t>QThread</a:t>
            </a:r>
            <a:r>
              <a:rPr lang="en-IN" dirty="0">
                <a:solidFill>
                  <a:srgbClr val="09102B"/>
                </a:solidFill>
                <a:latin typeface="Titillium Web"/>
              </a:rPr>
              <a:t> is that it's not a thread. It's a wrapper around a thread object. This wrapper provides the signals, slots and methods to easily use the thread object within a Qt project. To use it, prepare a </a:t>
            </a:r>
            <a:r>
              <a:rPr lang="en-IN" dirty="0" err="1">
                <a:solidFill>
                  <a:srgbClr val="09102B"/>
                </a:solidFill>
                <a:latin typeface="Titillium Web"/>
              </a:rPr>
              <a:t>QObject</a:t>
            </a:r>
            <a:r>
              <a:rPr lang="en-IN" dirty="0">
                <a:solidFill>
                  <a:srgbClr val="09102B"/>
                </a:solidFill>
                <a:latin typeface="Titillium Web"/>
              </a:rPr>
              <a:t> subclass with all your desired functionality in it. Then create a new </a:t>
            </a:r>
            <a:r>
              <a:rPr lang="en-IN" dirty="0" err="1">
                <a:solidFill>
                  <a:srgbClr val="09102B"/>
                </a:solidFill>
                <a:latin typeface="Titillium Web"/>
              </a:rPr>
              <a:t>QThread</a:t>
            </a:r>
            <a:r>
              <a:rPr lang="en-IN" dirty="0">
                <a:solidFill>
                  <a:srgbClr val="09102B"/>
                </a:solidFill>
                <a:latin typeface="Titillium Web"/>
              </a:rPr>
              <a:t> instance, push the </a:t>
            </a:r>
            <a:r>
              <a:rPr lang="en-IN" dirty="0" err="1">
                <a:solidFill>
                  <a:srgbClr val="09102B"/>
                </a:solidFill>
                <a:latin typeface="Titillium Web"/>
              </a:rPr>
              <a:t>QObject</a:t>
            </a:r>
            <a:r>
              <a:rPr lang="en-IN" dirty="0">
                <a:solidFill>
                  <a:srgbClr val="09102B"/>
                </a:solidFill>
                <a:latin typeface="Titillium Web"/>
              </a:rPr>
              <a:t> onto it using </a:t>
            </a:r>
            <a:r>
              <a:rPr lang="en-IN" dirty="0" err="1">
                <a:solidFill>
                  <a:srgbClr val="09102B"/>
                </a:solidFill>
                <a:latin typeface="Titillium Web"/>
              </a:rPr>
              <a:t>moveToThread</a:t>
            </a:r>
            <a:r>
              <a:rPr lang="en-IN" dirty="0">
                <a:solidFill>
                  <a:srgbClr val="09102B"/>
                </a:solidFill>
                <a:latin typeface="Titillium Web"/>
              </a:rPr>
              <a:t>(</a:t>
            </a:r>
            <a:r>
              <a:rPr lang="en-IN" dirty="0" err="1">
                <a:solidFill>
                  <a:srgbClr val="09102B"/>
                </a:solidFill>
                <a:latin typeface="Titillium Web"/>
              </a:rPr>
              <a:t>QThread</a:t>
            </a:r>
            <a:r>
              <a:rPr lang="en-IN" dirty="0">
                <a:solidFill>
                  <a:srgbClr val="09102B"/>
                </a:solidFill>
                <a:latin typeface="Titillium Web"/>
              </a:rPr>
              <a:t>*) of the </a:t>
            </a:r>
            <a:r>
              <a:rPr lang="en-IN" dirty="0" err="1">
                <a:solidFill>
                  <a:srgbClr val="09102B"/>
                </a:solidFill>
                <a:latin typeface="Titillium Web"/>
              </a:rPr>
              <a:t>QObject</a:t>
            </a:r>
            <a:r>
              <a:rPr lang="en-IN" dirty="0">
                <a:solidFill>
                  <a:srgbClr val="09102B"/>
                </a:solidFill>
                <a:latin typeface="Titillium Web"/>
              </a:rPr>
              <a:t> instance and call start() on the </a:t>
            </a:r>
            <a:r>
              <a:rPr lang="en-IN" dirty="0" err="1">
                <a:solidFill>
                  <a:srgbClr val="09102B"/>
                </a:solidFill>
                <a:latin typeface="Titillium Web"/>
              </a:rPr>
              <a:t>QThread</a:t>
            </a:r>
            <a:r>
              <a:rPr lang="en-IN" dirty="0">
                <a:solidFill>
                  <a:srgbClr val="09102B"/>
                </a:solidFill>
                <a:latin typeface="Titillium Web"/>
              </a:rPr>
              <a:t> instance. That's all. You set up the proper signal/slot connections to make it quit properly and such, and that's all.</a:t>
            </a:r>
            <a:endParaRPr lang="en-IN" b="0" i="0" dirty="0">
              <a:solidFill>
                <a:srgbClr val="09102B"/>
              </a:solidFill>
              <a:effectLst/>
              <a:latin typeface="Titillium Web"/>
            </a:endParaRPr>
          </a:p>
        </p:txBody>
      </p:sp>
      <p:sp>
        <p:nvSpPr>
          <p:cNvPr id="7" name="Oval 6">
            <a:extLst>
              <a:ext uri="{FF2B5EF4-FFF2-40B4-BE49-F238E27FC236}">
                <a16:creationId xmlns:a16="http://schemas.microsoft.com/office/drawing/2014/main" id="{CB549ABC-DFAE-48A7-95BE-E5C703FDBF23}"/>
              </a:ext>
            </a:extLst>
          </p:cNvPr>
          <p:cNvSpPr/>
          <p:nvPr/>
        </p:nvSpPr>
        <p:spPr>
          <a:xfrm>
            <a:off x="6811861" y="1986211"/>
            <a:ext cx="45419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Worker object + </a:t>
            </a:r>
            <a:r>
              <a:rPr lang="en-IN" dirty="0" err="1"/>
              <a:t>QThread</a:t>
            </a:r>
            <a:endParaRPr lang="en-IN" dirty="0"/>
          </a:p>
        </p:txBody>
      </p:sp>
    </p:spTree>
    <p:extLst>
      <p:ext uri="{BB962C8B-B14F-4D97-AF65-F5344CB8AC3E}">
        <p14:creationId xmlns:p14="http://schemas.microsoft.com/office/powerpoint/2010/main" val="31409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1" y="1963797"/>
            <a:ext cx="6096000" cy="4524315"/>
          </a:xfrm>
          <a:prstGeom prst="rect">
            <a:avLst/>
          </a:prstGeom>
        </p:spPr>
        <p:txBody>
          <a:bodyPr>
            <a:spAutoFit/>
          </a:bodyPr>
          <a:lstStyle/>
          <a:p>
            <a:r>
              <a:rPr lang="en-IN" dirty="0"/>
              <a:t>For a basic example, check this class declaration for the Worker class:</a:t>
            </a:r>
          </a:p>
          <a:p>
            <a:endParaRPr lang="en-IN" dirty="0"/>
          </a:p>
          <a:p>
            <a:r>
              <a:rPr lang="en-IN" dirty="0"/>
              <a:t>class Worker : public </a:t>
            </a:r>
            <a:r>
              <a:rPr lang="en-IN" dirty="0" err="1"/>
              <a:t>QObject</a:t>
            </a:r>
            <a:r>
              <a:rPr lang="en-IN" dirty="0"/>
              <a:t> {</a:t>
            </a:r>
          </a:p>
          <a:p>
            <a:r>
              <a:rPr lang="en-IN" dirty="0"/>
              <a:t>    Q_OBJECT</a:t>
            </a:r>
          </a:p>
          <a:p>
            <a:r>
              <a:rPr lang="en-IN" dirty="0"/>
              <a:t>public:</a:t>
            </a:r>
          </a:p>
          <a:p>
            <a:r>
              <a:rPr lang="en-IN" dirty="0"/>
              <a:t>    Worker();</a:t>
            </a:r>
          </a:p>
          <a:p>
            <a:r>
              <a:rPr lang="en-IN" dirty="0"/>
              <a:t>    ~Worker();</a:t>
            </a:r>
          </a:p>
          <a:p>
            <a:r>
              <a:rPr lang="en-IN" dirty="0"/>
              <a:t>public slots:</a:t>
            </a:r>
          </a:p>
          <a:p>
            <a:r>
              <a:rPr lang="en-IN" dirty="0"/>
              <a:t>    void process();</a:t>
            </a:r>
          </a:p>
          <a:p>
            <a:r>
              <a:rPr lang="en-IN" dirty="0"/>
              <a:t>signals:</a:t>
            </a:r>
          </a:p>
          <a:p>
            <a:r>
              <a:rPr lang="en-IN" dirty="0"/>
              <a:t>    void finished();</a:t>
            </a:r>
          </a:p>
          <a:p>
            <a:r>
              <a:rPr lang="en-IN" dirty="0"/>
              <a:t>    void error(</a:t>
            </a:r>
            <a:r>
              <a:rPr lang="en-IN" dirty="0" err="1"/>
              <a:t>QString</a:t>
            </a:r>
            <a:r>
              <a:rPr lang="en-IN" dirty="0"/>
              <a:t> err);</a:t>
            </a:r>
          </a:p>
          <a:p>
            <a:r>
              <a:rPr lang="en-IN" dirty="0"/>
              <a:t>private:</a:t>
            </a:r>
          </a:p>
          <a:p>
            <a:r>
              <a:rPr lang="en-IN" dirty="0"/>
              <a:t>    // add your variables here</a:t>
            </a:r>
          </a:p>
          <a:p>
            <a:r>
              <a:rPr lang="en-IN" dirty="0"/>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Declare Worker class</a:t>
            </a:r>
          </a:p>
          <a:p>
            <a:pPr algn="ctr"/>
            <a:endParaRPr lang="en-IN" dirty="0"/>
          </a:p>
        </p:txBody>
      </p:sp>
      <p:sp>
        <p:nvSpPr>
          <p:cNvPr id="3" name="Rectangle 2">
            <a:extLst>
              <a:ext uri="{FF2B5EF4-FFF2-40B4-BE49-F238E27FC236}">
                <a16:creationId xmlns:a16="http://schemas.microsoft.com/office/drawing/2014/main" id="{B12521E0-3456-4CAC-B536-D6392BCF1858}"/>
              </a:ext>
            </a:extLst>
          </p:cNvPr>
          <p:cNvSpPr/>
          <p:nvPr/>
        </p:nvSpPr>
        <p:spPr>
          <a:xfrm>
            <a:off x="5570290" y="3682767"/>
            <a:ext cx="6459523" cy="11409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We add at least one public slot which will be used to trigger the instance and make it start processing data once the thread has started. Now, let's see what the implementation for this basic class looks like.</a:t>
            </a:r>
          </a:p>
        </p:txBody>
      </p:sp>
      <p:cxnSp>
        <p:nvCxnSpPr>
          <p:cNvPr id="9" name="Straight Arrow Connector 8">
            <a:extLst>
              <a:ext uri="{FF2B5EF4-FFF2-40B4-BE49-F238E27FC236}">
                <a16:creationId xmlns:a16="http://schemas.microsoft.com/office/drawing/2014/main" id="{CCD43829-9D1B-419E-82E4-ED82FC04B2E4}"/>
              </a:ext>
            </a:extLst>
          </p:cNvPr>
          <p:cNvCxnSpPr>
            <a:stCxn id="3" idx="1"/>
          </p:cNvCxnSpPr>
          <p:nvPr/>
        </p:nvCxnSpPr>
        <p:spPr>
          <a:xfrm flipH="1">
            <a:off x="3271706" y="4253219"/>
            <a:ext cx="2298584" cy="36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48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1" y="1963797"/>
            <a:ext cx="6096000" cy="4247317"/>
          </a:xfrm>
          <a:prstGeom prst="rect">
            <a:avLst/>
          </a:prstGeom>
        </p:spPr>
        <p:txBody>
          <a:bodyPr>
            <a:spAutoFit/>
          </a:bodyPr>
          <a:lstStyle/>
          <a:p>
            <a:r>
              <a:rPr lang="en-IN" dirty="0"/>
              <a:t>Worker::Worker() { // Constructor</a:t>
            </a:r>
          </a:p>
          <a:p>
            <a:r>
              <a:rPr lang="en-IN" dirty="0"/>
              <a:t>    // you could copy data from constructor arguments to internal variables here.</a:t>
            </a:r>
          </a:p>
          <a:p>
            <a:r>
              <a:rPr lang="en-IN" dirty="0"/>
              <a:t>}</a:t>
            </a:r>
          </a:p>
          <a:p>
            <a:endParaRPr lang="en-IN" dirty="0"/>
          </a:p>
          <a:p>
            <a:r>
              <a:rPr lang="en-IN" dirty="0"/>
              <a:t>Worker::~Worker() { // Destructor</a:t>
            </a:r>
          </a:p>
          <a:p>
            <a:r>
              <a:rPr lang="en-IN" dirty="0"/>
              <a:t>    // free resources</a:t>
            </a:r>
          </a:p>
          <a:p>
            <a:r>
              <a:rPr lang="en-IN" dirty="0"/>
              <a:t>}</a:t>
            </a:r>
          </a:p>
          <a:p>
            <a:endParaRPr lang="en-IN" dirty="0"/>
          </a:p>
          <a:p>
            <a:r>
              <a:rPr lang="en-IN" dirty="0"/>
              <a:t>void Worker::process() { // Process. Start processing data.</a:t>
            </a:r>
          </a:p>
          <a:p>
            <a:r>
              <a:rPr lang="en-IN" dirty="0"/>
              <a:t>    // allocate resources using new here</a:t>
            </a:r>
          </a:p>
          <a:p>
            <a:r>
              <a:rPr lang="en-IN" dirty="0"/>
              <a:t>    </a:t>
            </a:r>
            <a:r>
              <a:rPr lang="en-IN" dirty="0" err="1"/>
              <a:t>qDebug</a:t>
            </a:r>
            <a:r>
              <a:rPr lang="en-IN" dirty="0"/>
              <a:t>("Hello World!");</a:t>
            </a:r>
          </a:p>
          <a:p>
            <a:r>
              <a:rPr lang="en-IN" dirty="0"/>
              <a:t>    emit finished();</a:t>
            </a:r>
          </a:p>
          <a:p>
            <a:r>
              <a:rPr lang="en-IN" dirty="0"/>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define Worker class</a:t>
            </a:r>
          </a:p>
          <a:p>
            <a:pPr algn="ctr"/>
            <a:endParaRPr lang="en-IN" dirty="0"/>
          </a:p>
        </p:txBody>
      </p:sp>
      <p:sp>
        <p:nvSpPr>
          <p:cNvPr id="10" name="Rectangle 9">
            <a:extLst>
              <a:ext uri="{FF2B5EF4-FFF2-40B4-BE49-F238E27FC236}">
                <a16:creationId xmlns:a16="http://schemas.microsoft.com/office/drawing/2014/main" id="{62C4B7C7-108D-4DEB-A553-3F778A5AA53D}"/>
              </a:ext>
            </a:extLst>
          </p:cNvPr>
          <p:cNvSpPr/>
          <p:nvPr/>
        </p:nvSpPr>
        <p:spPr>
          <a:xfrm>
            <a:off x="7197754" y="3061982"/>
            <a:ext cx="4328719"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 your processing(probably time consuming operation) in this slot </a:t>
            </a:r>
          </a:p>
        </p:txBody>
      </p:sp>
      <p:cxnSp>
        <p:nvCxnSpPr>
          <p:cNvPr id="12" name="Straight Arrow Connector 11">
            <a:extLst>
              <a:ext uri="{FF2B5EF4-FFF2-40B4-BE49-F238E27FC236}">
                <a16:creationId xmlns:a16="http://schemas.microsoft.com/office/drawing/2014/main" id="{34847DAE-AB47-43BF-BD6B-2A80E29425B1}"/>
              </a:ext>
            </a:extLst>
          </p:cNvPr>
          <p:cNvCxnSpPr>
            <a:cxnSpLocks/>
            <a:stCxn id="10" idx="1"/>
          </p:cNvCxnSpPr>
          <p:nvPr/>
        </p:nvCxnSpPr>
        <p:spPr>
          <a:xfrm flipH="1">
            <a:off x="4127384" y="3548544"/>
            <a:ext cx="3070370" cy="94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1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86AD5-8D08-47AC-9411-27642662933A}"/>
              </a:ext>
            </a:extLst>
          </p:cNvPr>
          <p:cNvPicPr>
            <a:picLocks noChangeAspect="1"/>
          </p:cNvPicPr>
          <p:nvPr/>
        </p:nvPicPr>
        <p:blipFill>
          <a:blip r:embed="rId2"/>
          <a:stretch>
            <a:fillRect/>
          </a:stretch>
        </p:blipFill>
        <p:spPr>
          <a:xfrm>
            <a:off x="3294514" y="110280"/>
            <a:ext cx="5248275" cy="1924050"/>
          </a:xfrm>
          <a:prstGeom prst="rect">
            <a:avLst/>
          </a:prstGeom>
        </p:spPr>
      </p:pic>
      <p:sp>
        <p:nvSpPr>
          <p:cNvPr id="4" name="Rectangle: Rounded Corners 3">
            <a:extLst>
              <a:ext uri="{FF2B5EF4-FFF2-40B4-BE49-F238E27FC236}">
                <a16:creationId xmlns:a16="http://schemas.microsoft.com/office/drawing/2014/main" id="{86CF4385-4F4D-4504-8C7A-26E03A858A66}"/>
              </a:ext>
            </a:extLst>
          </p:cNvPr>
          <p:cNvSpPr/>
          <p:nvPr/>
        </p:nvSpPr>
        <p:spPr>
          <a:xfrm>
            <a:off x="6576968" y="2533475"/>
            <a:ext cx="5377344" cy="37834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a:t>When a QObject is moved to another thread, all its children will be automatically moved too. moveToThread() will fail if the QObject has a parent. If QObjects are created within QThread::run(), they cannot become children of the QThread object because the QThread does not live in the thread that calls QThread::run().</a:t>
            </a:r>
            <a:endParaRPr lang="en-IN" dirty="0"/>
          </a:p>
        </p:txBody>
      </p:sp>
      <p:sp>
        <p:nvSpPr>
          <p:cNvPr id="6" name="Rectangle: Rounded Corners 5">
            <a:extLst>
              <a:ext uri="{FF2B5EF4-FFF2-40B4-BE49-F238E27FC236}">
                <a16:creationId xmlns:a16="http://schemas.microsoft.com/office/drawing/2014/main" id="{3D7F2930-4261-4486-AE7E-E822F17984A9}"/>
              </a:ext>
            </a:extLst>
          </p:cNvPr>
          <p:cNvSpPr/>
          <p:nvPr/>
        </p:nvSpPr>
        <p:spPr>
          <a:xfrm>
            <a:off x="130247" y="2533475"/>
            <a:ext cx="5788404" cy="3783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one extremely important thing to note here is that you should NEVER allocate heap objects (using new) in the constructor of the </a:t>
            </a:r>
            <a:r>
              <a:rPr lang="en-IN" dirty="0" err="1"/>
              <a:t>QObject</a:t>
            </a:r>
            <a:r>
              <a:rPr lang="en-IN" dirty="0"/>
              <a:t> class as this allocation is then performed on the main thread and not on the new </a:t>
            </a:r>
            <a:r>
              <a:rPr lang="en-IN" dirty="0" err="1"/>
              <a:t>QThread</a:t>
            </a:r>
            <a:r>
              <a:rPr lang="en-IN" dirty="0"/>
              <a:t> instance, meaning that the newly created object is then owned by the main thread and not the </a:t>
            </a:r>
            <a:r>
              <a:rPr lang="en-IN" dirty="0" err="1"/>
              <a:t>QThread</a:t>
            </a:r>
            <a:r>
              <a:rPr lang="en-IN" dirty="0"/>
              <a:t> instance. This will make your code fail to work. Instead, allocate such resources in the main function slot such as process() in this case as when that is called the object will be on the new thread instance and thus it will own the resource.</a:t>
            </a:r>
          </a:p>
        </p:txBody>
      </p:sp>
    </p:spTree>
    <p:extLst>
      <p:ext uri="{BB962C8B-B14F-4D97-AF65-F5344CB8AC3E}">
        <p14:creationId xmlns:p14="http://schemas.microsoft.com/office/powerpoint/2010/main" val="258405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B45C9B5-F2C0-49D1-816D-DF85A8608099}"/>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Create a new Worker instance</a:t>
            </a:r>
            <a:endParaRPr lang="en-IN" dirty="0"/>
          </a:p>
        </p:txBody>
      </p:sp>
      <p:sp>
        <p:nvSpPr>
          <p:cNvPr id="5" name="Rectangle 4">
            <a:extLst>
              <a:ext uri="{FF2B5EF4-FFF2-40B4-BE49-F238E27FC236}">
                <a16:creationId xmlns:a16="http://schemas.microsoft.com/office/drawing/2014/main" id="{B5E3AB7E-A9C1-4D9C-B715-E5E3BF916665}"/>
              </a:ext>
            </a:extLst>
          </p:cNvPr>
          <p:cNvSpPr/>
          <p:nvPr/>
        </p:nvSpPr>
        <p:spPr>
          <a:xfrm>
            <a:off x="246077" y="1913301"/>
            <a:ext cx="10592499" cy="2800767"/>
          </a:xfrm>
          <a:prstGeom prst="rect">
            <a:avLst/>
          </a:prstGeom>
        </p:spPr>
        <p:txBody>
          <a:bodyPr wrap="square">
            <a:spAutoFit/>
          </a:bodyPr>
          <a:lstStyle/>
          <a:p>
            <a:r>
              <a:rPr lang="en-IN" sz="1600" dirty="0"/>
              <a:t>Now, let's see how to use this new construction by creating a new Worker instance and putting it on a </a:t>
            </a:r>
            <a:r>
              <a:rPr lang="en-IN" sz="1600" dirty="0" err="1"/>
              <a:t>QThread</a:t>
            </a:r>
            <a:r>
              <a:rPr lang="en-IN" sz="1600" dirty="0"/>
              <a:t> instance:</a:t>
            </a:r>
          </a:p>
          <a:p>
            <a:r>
              <a:rPr lang="en-IN" sz="1600" dirty="0" err="1"/>
              <a:t>QThread</a:t>
            </a:r>
            <a:r>
              <a:rPr lang="en-IN" sz="1600" dirty="0"/>
              <a:t>* thread = new </a:t>
            </a:r>
            <a:r>
              <a:rPr lang="en-IN" sz="1600" dirty="0" err="1"/>
              <a:t>QThread</a:t>
            </a:r>
            <a:r>
              <a:rPr lang="en-IN" sz="1600" dirty="0"/>
              <a:t>;</a:t>
            </a:r>
          </a:p>
          <a:p>
            <a:r>
              <a:rPr lang="en-IN" sz="1600" dirty="0"/>
              <a:t>Worker* worker = new Worker();</a:t>
            </a:r>
          </a:p>
          <a:p>
            <a:r>
              <a:rPr lang="en-IN" sz="1600" dirty="0"/>
              <a:t>worker-&gt;</a:t>
            </a:r>
            <a:r>
              <a:rPr lang="en-IN" sz="1600" dirty="0" err="1"/>
              <a:t>moveToThread</a:t>
            </a:r>
            <a:r>
              <a:rPr lang="en-IN" sz="1600" dirty="0"/>
              <a:t>(thread);</a:t>
            </a:r>
          </a:p>
          <a:p>
            <a:r>
              <a:rPr lang="en-IN" sz="1600" dirty="0"/>
              <a:t>connect(worker, SIGNAL (error(</a:t>
            </a:r>
            <a:r>
              <a:rPr lang="en-IN" sz="1600" dirty="0" err="1"/>
              <a:t>QString</a:t>
            </a:r>
            <a:r>
              <a:rPr lang="en-IN" sz="1600" dirty="0"/>
              <a:t>)), this, SLOT (</a:t>
            </a:r>
            <a:r>
              <a:rPr lang="en-IN" sz="1600" dirty="0" err="1"/>
              <a:t>errorString</a:t>
            </a:r>
            <a:r>
              <a:rPr lang="en-IN" sz="1600" dirty="0"/>
              <a:t>(</a:t>
            </a:r>
            <a:r>
              <a:rPr lang="en-IN" sz="1600" dirty="0" err="1"/>
              <a:t>QString</a:t>
            </a:r>
            <a:r>
              <a:rPr lang="en-IN" sz="1600" dirty="0"/>
              <a:t>)));</a:t>
            </a:r>
          </a:p>
          <a:p>
            <a:r>
              <a:rPr lang="en-IN" sz="1600" dirty="0"/>
              <a:t>connect(thread, SIGNAL (started()), worker, SLOT (process()));</a:t>
            </a:r>
          </a:p>
          <a:p>
            <a:r>
              <a:rPr lang="en-IN" sz="1600" dirty="0"/>
              <a:t>connect(worker, SIGNAL (finished()), thread, SLOT (quit()));</a:t>
            </a:r>
          </a:p>
          <a:p>
            <a:r>
              <a:rPr lang="en-IN" sz="1600" dirty="0"/>
              <a:t>connect(worker, SIGNAL (finished()), worker, SLOT (</a:t>
            </a:r>
            <a:r>
              <a:rPr lang="en-IN" sz="1600" dirty="0" err="1"/>
              <a:t>deleteLater</a:t>
            </a:r>
            <a:r>
              <a:rPr lang="en-IN" sz="1600" dirty="0"/>
              <a:t>()));</a:t>
            </a:r>
          </a:p>
          <a:p>
            <a:r>
              <a:rPr lang="en-IN" sz="1600" dirty="0"/>
              <a:t>connect(thread, SIGNAL (finished()), thread, SLOT (</a:t>
            </a:r>
            <a:r>
              <a:rPr lang="en-IN" sz="1600" dirty="0" err="1"/>
              <a:t>deleteLater</a:t>
            </a:r>
            <a:r>
              <a:rPr lang="en-IN" sz="1600" dirty="0"/>
              <a:t>()));</a:t>
            </a:r>
          </a:p>
          <a:p>
            <a:r>
              <a:rPr lang="en-IN" sz="1600" dirty="0"/>
              <a:t>thread-&gt;start();</a:t>
            </a:r>
          </a:p>
        </p:txBody>
      </p:sp>
      <p:sp>
        <p:nvSpPr>
          <p:cNvPr id="7" name="Rectangle 6">
            <a:extLst>
              <a:ext uri="{FF2B5EF4-FFF2-40B4-BE49-F238E27FC236}">
                <a16:creationId xmlns:a16="http://schemas.microsoft.com/office/drawing/2014/main" id="{67F13296-5D5D-4575-998E-F67D2F67A069}"/>
              </a:ext>
            </a:extLst>
          </p:cNvPr>
          <p:cNvSpPr/>
          <p:nvPr/>
        </p:nvSpPr>
        <p:spPr>
          <a:xfrm>
            <a:off x="8045043" y="3336720"/>
            <a:ext cx="3020036"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The connect() series here is the most crucial part. </a:t>
            </a:r>
          </a:p>
        </p:txBody>
      </p:sp>
      <p:sp>
        <p:nvSpPr>
          <p:cNvPr id="8" name="Right Brace 7">
            <a:extLst>
              <a:ext uri="{FF2B5EF4-FFF2-40B4-BE49-F238E27FC236}">
                <a16:creationId xmlns:a16="http://schemas.microsoft.com/office/drawing/2014/main" id="{CFBD5198-343F-4A74-A2B3-ECC6C0C65260}"/>
              </a:ext>
            </a:extLst>
          </p:cNvPr>
          <p:cNvSpPr/>
          <p:nvPr/>
        </p:nvSpPr>
        <p:spPr>
          <a:xfrm>
            <a:off x="7499758" y="3124412"/>
            <a:ext cx="369115" cy="1344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B31DBE10-A533-4C2E-A750-7A6A23AB1FDE}"/>
              </a:ext>
            </a:extLst>
          </p:cNvPr>
          <p:cNvSpPr/>
          <p:nvPr/>
        </p:nvSpPr>
        <p:spPr>
          <a:xfrm>
            <a:off x="120242" y="5068011"/>
            <a:ext cx="12136074" cy="1600438"/>
          </a:xfrm>
          <a:prstGeom prst="rect">
            <a:avLst/>
          </a:prstGeom>
        </p:spPr>
        <p:txBody>
          <a:bodyPr wrap="square">
            <a:spAutoFit/>
          </a:bodyPr>
          <a:lstStyle/>
          <a:p>
            <a:r>
              <a:rPr lang="en-IN" sz="1400" dirty="0"/>
              <a:t>The first connect() line hooks up the error message signal from the worker to an error processing function in the main thread. The second connects the thread's started() signal to the processing() slot in the worker, causing it to start.</a:t>
            </a:r>
          </a:p>
          <a:p>
            <a:endParaRPr lang="en-IN" sz="1400" dirty="0"/>
          </a:p>
          <a:p>
            <a:r>
              <a:rPr lang="en-IN" sz="1400" dirty="0"/>
              <a:t>Then the clean-up: when the worker instance emits finished(), as we did in the example, it will signal the thread to quit, i.e. shut down. We then mark the worker instance using the same finished() signal for deletion. Finally, to prevent nasty crashes because the thread hasn't fully shut down yet when it is deleted, we connect the finished() of the thread (not the worker!) to its own </a:t>
            </a:r>
            <a:r>
              <a:rPr lang="en-IN" sz="1400" dirty="0" err="1"/>
              <a:t>deleteLater</a:t>
            </a:r>
            <a:r>
              <a:rPr lang="en-IN" sz="1400" dirty="0"/>
              <a:t>() slot. This will cause the thread to be deleted only after it has fully shut down.</a:t>
            </a:r>
          </a:p>
        </p:txBody>
      </p:sp>
    </p:spTree>
    <p:extLst>
      <p:ext uri="{BB962C8B-B14F-4D97-AF65-F5344CB8AC3E}">
        <p14:creationId xmlns:p14="http://schemas.microsoft.com/office/powerpoint/2010/main" val="326264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0772FE-5B72-4EFA-85D1-36D804D79C9B}"/>
              </a:ext>
            </a:extLst>
          </p:cNvPr>
          <p:cNvSpPr/>
          <p:nvPr/>
        </p:nvSpPr>
        <p:spPr>
          <a:xfrm>
            <a:off x="178966" y="2512707"/>
            <a:ext cx="12013034" cy="4185761"/>
          </a:xfrm>
          <a:prstGeom prst="rect">
            <a:avLst/>
          </a:prstGeom>
        </p:spPr>
        <p:txBody>
          <a:bodyPr wrap="square">
            <a:spAutoFit/>
          </a:bodyPr>
          <a:lstStyle/>
          <a:p>
            <a:r>
              <a:rPr lang="en-IN" sz="1400" dirty="0"/>
              <a:t>class </a:t>
            </a:r>
            <a:r>
              <a:rPr lang="en-IN" sz="1400" dirty="0" err="1"/>
              <a:t>WorkerThread</a:t>
            </a:r>
            <a:r>
              <a:rPr lang="en-IN" sz="1400" dirty="0"/>
              <a:t> : public </a:t>
            </a:r>
            <a:r>
              <a:rPr lang="en-IN" sz="1400" dirty="0" err="1"/>
              <a:t>QThread</a:t>
            </a:r>
            <a:endParaRPr lang="en-IN" sz="1400" dirty="0"/>
          </a:p>
          <a:p>
            <a:r>
              <a:rPr lang="en-IN" sz="1400" dirty="0"/>
              <a:t>{</a:t>
            </a:r>
          </a:p>
          <a:p>
            <a:r>
              <a:rPr lang="en-IN" sz="1400" dirty="0"/>
              <a:t>    Q_OBJECT</a:t>
            </a:r>
          </a:p>
          <a:p>
            <a:r>
              <a:rPr lang="en-IN" sz="1400" dirty="0"/>
              <a:t>    void run() {</a:t>
            </a:r>
          </a:p>
          <a:p>
            <a:r>
              <a:rPr lang="en-IN" sz="1400" dirty="0"/>
              <a:t>        </a:t>
            </a:r>
            <a:r>
              <a:rPr lang="en-IN" sz="1400" dirty="0" err="1"/>
              <a:t>QString</a:t>
            </a:r>
            <a:r>
              <a:rPr lang="en-IN" sz="1400" dirty="0"/>
              <a:t> result;</a:t>
            </a:r>
          </a:p>
          <a:p>
            <a:r>
              <a:rPr lang="en-IN" sz="1400" dirty="0"/>
              <a:t>        /* expensive or blocking operation  */</a:t>
            </a:r>
          </a:p>
          <a:p>
            <a:r>
              <a:rPr lang="en-IN" sz="1400" dirty="0"/>
              <a:t>        emit </a:t>
            </a:r>
            <a:r>
              <a:rPr lang="en-IN" sz="1400" dirty="0" err="1"/>
              <a:t>resultReady</a:t>
            </a:r>
            <a:r>
              <a:rPr lang="en-IN" sz="1400" dirty="0"/>
              <a:t>(result);</a:t>
            </a:r>
          </a:p>
          <a:p>
            <a:r>
              <a:rPr lang="en-IN" sz="1400" dirty="0"/>
              <a:t>    }</a:t>
            </a:r>
          </a:p>
          <a:p>
            <a:r>
              <a:rPr lang="en-IN" sz="1400" dirty="0"/>
              <a:t>signals:</a:t>
            </a:r>
          </a:p>
          <a:p>
            <a:r>
              <a:rPr lang="en-IN" sz="1400" dirty="0"/>
              <a:t>    void </a:t>
            </a:r>
            <a:r>
              <a:rPr lang="en-IN" sz="1400" dirty="0" err="1"/>
              <a:t>resultReady</a:t>
            </a:r>
            <a:r>
              <a:rPr lang="en-IN" sz="1400" dirty="0"/>
              <a:t>(</a:t>
            </a:r>
            <a:r>
              <a:rPr lang="en-IN" sz="1400" dirty="0" err="1"/>
              <a:t>const</a:t>
            </a:r>
            <a:r>
              <a:rPr lang="en-IN" sz="1400" dirty="0"/>
              <a:t> </a:t>
            </a:r>
            <a:r>
              <a:rPr lang="en-IN" sz="1400" dirty="0" err="1"/>
              <a:t>QString</a:t>
            </a:r>
            <a:r>
              <a:rPr lang="en-IN" sz="1400" dirty="0"/>
              <a:t> &amp;s);</a:t>
            </a:r>
          </a:p>
          <a:p>
            <a:r>
              <a:rPr lang="en-IN" sz="1400" dirty="0"/>
              <a:t>};</a:t>
            </a:r>
          </a:p>
          <a:p>
            <a:endParaRPr lang="en-IN" sz="1400" dirty="0"/>
          </a:p>
          <a:p>
            <a:r>
              <a:rPr lang="en-IN" sz="1400" dirty="0"/>
              <a:t>void </a:t>
            </a:r>
            <a:r>
              <a:rPr lang="en-IN" sz="1400" dirty="0" err="1"/>
              <a:t>MyObject</a:t>
            </a:r>
            <a:r>
              <a:rPr lang="en-IN" sz="1400" dirty="0"/>
              <a:t>::</a:t>
            </a:r>
            <a:r>
              <a:rPr lang="en-IN" sz="1400" dirty="0" err="1"/>
              <a:t>startWorkInAThread</a:t>
            </a:r>
            <a:r>
              <a:rPr lang="en-IN" sz="1400" dirty="0"/>
              <a:t>()</a:t>
            </a:r>
          </a:p>
          <a:p>
            <a:r>
              <a:rPr lang="en-IN" sz="1400" dirty="0"/>
              <a:t>{</a:t>
            </a:r>
          </a:p>
          <a:p>
            <a:r>
              <a:rPr lang="en-IN" sz="1400" dirty="0"/>
              <a:t>    </a:t>
            </a:r>
            <a:r>
              <a:rPr lang="en-IN" sz="1400" dirty="0" err="1"/>
              <a:t>WorkerThread</a:t>
            </a:r>
            <a:r>
              <a:rPr lang="en-IN" sz="1400" dirty="0"/>
              <a:t> *</a:t>
            </a:r>
            <a:r>
              <a:rPr lang="en-IN" sz="1400" dirty="0" err="1"/>
              <a:t>workerThread</a:t>
            </a:r>
            <a:r>
              <a:rPr lang="en-IN" sz="1400" dirty="0"/>
              <a:t> = new </a:t>
            </a:r>
            <a:r>
              <a:rPr lang="en-IN" sz="1400" dirty="0" err="1"/>
              <a:t>WorkerThread</a:t>
            </a:r>
            <a:r>
              <a:rPr lang="en-IN" sz="1400" dirty="0"/>
              <a:t>(this);</a:t>
            </a:r>
          </a:p>
          <a:p>
            <a:r>
              <a:rPr lang="en-IN" sz="1400" dirty="0"/>
              <a:t>    connect(</a:t>
            </a:r>
            <a:r>
              <a:rPr lang="en-IN" sz="1400" dirty="0" err="1"/>
              <a:t>workerThread</a:t>
            </a:r>
            <a:r>
              <a:rPr lang="en-IN" sz="1400" dirty="0"/>
              <a:t>, SIGNAL(</a:t>
            </a:r>
            <a:r>
              <a:rPr lang="en-IN" sz="1400" dirty="0" err="1"/>
              <a:t>resultReady</a:t>
            </a:r>
            <a:r>
              <a:rPr lang="en-IN" sz="1400" dirty="0"/>
              <a:t>(</a:t>
            </a:r>
            <a:r>
              <a:rPr lang="en-IN" sz="1400" dirty="0" err="1"/>
              <a:t>QString</a:t>
            </a:r>
            <a:r>
              <a:rPr lang="en-IN" sz="1400" dirty="0"/>
              <a:t>)), this, SLOT(</a:t>
            </a:r>
            <a:r>
              <a:rPr lang="en-IN" sz="1400" dirty="0" err="1"/>
              <a:t>handleResults</a:t>
            </a:r>
            <a:r>
              <a:rPr lang="en-IN" sz="1400" dirty="0"/>
              <a:t>(</a:t>
            </a:r>
            <a:r>
              <a:rPr lang="en-IN" sz="1400" dirty="0" err="1"/>
              <a:t>QString</a:t>
            </a:r>
            <a:r>
              <a:rPr lang="en-IN" sz="1400" dirty="0"/>
              <a:t>)));</a:t>
            </a:r>
          </a:p>
          <a:p>
            <a:r>
              <a:rPr lang="en-IN" sz="1400" dirty="0"/>
              <a:t>    connect(</a:t>
            </a:r>
            <a:r>
              <a:rPr lang="en-IN" sz="1400" dirty="0" err="1"/>
              <a:t>workerThread</a:t>
            </a:r>
            <a:r>
              <a:rPr lang="en-IN" sz="1400" dirty="0"/>
              <a:t>, SIGNAL(finished()), </a:t>
            </a:r>
            <a:r>
              <a:rPr lang="en-IN" sz="1400" dirty="0" err="1"/>
              <a:t>workerThread</a:t>
            </a:r>
            <a:r>
              <a:rPr lang="en-IN" sz="1400" dirty="0"/>
              <a:t>, SLOT(</a:t>
            </a:r>
            <a:r>
              <a:rPr lang="en-IN" sz="1400" dirty="0" err="1"/>
              <a:t>deleteLater</a:t>
            </a:r>
            <a:r>
              <a:rPr lang="en-IN" sz="1400" dirty="0"/>
              <a:t>()));</a:t>
            </a:r>
          </a:p>
          <a:p>
            <a:r>
              <a:rPr lang="en-IN" sz="1400" dirty="0"/>
              <a:t>    </a:t>
            </a:r>
            <a:r>
              <a:rPr lang="en-IN" sz="1400" dirty="0" err="1"/>
              <a:t>workerThread</a:t>
            </a:r>
            <a:r>
              <a:rPr lang="en-IN" sz="1400" dirty="0"/>
              <a:t>-&gt;start();</a:t>
            </a:r>
          </a:p>
          <a:p>
            <a:r>
              <a:rPr lang="en-IN" sz="1400" dirty="0"/>
              <a:t>}</a:t>
            </a:r>
          </a:p>
        </p:txBody>
      </p:sp>
      <p:sp>
        <p:nvSpPr>
          <p:cNvPr id="6" name="Rectangle: Rounded Corners 5">
            <a:extLst>
              <a:ext uri="{FF2B5EF4-FFF2-40B4-BE49-F238E27FC236}">
                <a16:creationId xmlns:a16="http://schemas.microsoft.com/office/drawing/2014/main" id="{2A8D35F3-6009-40F5-B1D6-A43525C70A98}"/>
              </a:ext>
            </a:extLst>
          </p:cNvPr>
          <p:cNvSpPr/>
          <p:nvPr/>
        </p:nvSpPr>
        <p:spPr>
          <a:xfrm>
            <a:off x="3254928" y="1019366"/>
            <a:ext cx="7667538" cy="1057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404244"/>
                </a:solidFill>
                <a:latin typeface="Titillium Web"/>
              </a:rPr>
              <a:t>Another way to make code run in a separate thread, is to subclass </a:t>
            </a:r>
            <a:r>
              <a:rPr lang="en-IN" dirty="0" err="1">
                <a:solidFill>
                  <a:srgbClr val="404244"/>
                </a:solidFill>
                <a:latin typeface="Titillium Web"/>
              </a:rPr>
              <a:t>QThread</a:t>
            </a:r>
            <a:r>
              <a:rPr lang="en-IN" dirty="0">
                <a:solidFill>
                  <a:srgbClr val="404244"/>
                </a:solidFill>
                <a:latin typeface="Titillium Web"/>
              </a:rPr>
              <a:t> and reimplement run(). For example:</a:t>
            </a:r>
          </a:p>
        </p:txBody>
      </p:sp>
      <p:sp>
        <p:nvSpPr>
          <p:cNvPr id="7" name="Oval 6">
            <a:extLst>
              <a:ext uri="{FF2B5EF4-FFF2-40B4-BE49-F238E27FC236}">
                <a16:creationId xmlns:a16="http://schemas.microsoft.com/office/drawing/2014/main" id="{2B35FA74-6C10-469A-B23A-5B7B6A0B9B60}"/>
              </a:ext>
            </a:extLst>
          </p:cNvPr>
          <p:cNvSpPr/>
          <p:nvPr/>
        </p:nvSpPr>
        <p:spPr>
          <a:xfrm>
            <a:off x="8758106" y="2697061"/>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Subclass </a:t>
            </a:r>
            <a:r>
              <a:rPr lang="en-IN" dirty="0" err="1"/>
              <a:t>QThread</a:t>
            </a:r>
            <a:endParaRPr lang="en-IN" dirty="0"/>
          </a:p>
        </p:txBody>
      </p:sp>
      <p:sp>
        <p:nvSpPr>
          <p:cNvPr id="8" name="Rectangle: Rounded Corners 7">
            <a:extLst>
              <a:ext uri="{FF2B5EF4-FFF2-40B4-BE49-F238E27FC236}">
                <a16:creationId xmlns:a16="http://schemas.microsoft.com/office/drawing/2014/main" id="{37C1C4FE-1F8E-43C1-B4BF-FD2C785635FE}"/>
              </a:ext>
            </a:extLst>
          </p:cNvPr>
          <p:cNvSpPr/>
          <p:nvPr/>
        </p:nvSpPr>
        <p:spPr>
          <a:xfrm>
            <a:off x="3137483" y="167780"/>
            <a:ext cx="4764946" cy="5956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Method 2 (</a:t>
            </a:r>
            <a:r>
              <a:rPr lang="en-IN" dirty="0" err="1"/>
              <a:t>Subclassing</a:t>
            </a:r>
            <a:r>
              <a:rPr lang="en-IN" dirty="0"/>
              <a:t> </a:t>
            </a:r>
            <a:r>
              <a:rPr lang="en-IN" dirty="0" err="1"/>
              <a:t>Qthread</a:t>
            </a:r>
            <a:r>
              <a:rPr lang="en-IN" dirty="0"/>
              <a:t>)</a:t>
            </a:r>
          </a:p>
        </p:txBody>
      </p:sp>
    </p:spTree>
    <p:extLst>
      <p:ext uri="{BB962C8B-B14F-4D97-AF65-F5344CB8AC3E}">
        <p14:creationId xmlns:p14="http://schemas.microsoft.com/office/powerpoint/2010/main" val="269385018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85</TotalTime>
  <Words>1745</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Elephant</vt:lpstr>
      <vt:lpstr>Titillium Web</vt:lpstr>
      <vt:lpstr>BrushVTI</vt:lpstr>
      <vt:lpstr>Qt Multithreading</vt:lpstr>
      <vt:lpstr>Multithreading technologies in QT</vt:lpstr>
      <vt:lpstr>Qthread (read QT documentation of this class)</vt:lpstr>
      <vt:lpstr>Using Worker class (most favoured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55</cp:revision>
  <dcterms:created xsi:type="dcterms:W3CDTF">2020-04-27T06:53:24Z</dcterms:created>
  <dcterms:modified xsi:type="dcterms:W3CDTF">2020-06-12T10:11:22Z</dcterms:modified>
</cp:coreProperties>
</file>