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95" r:id="rId23"/>
    <p:sldId id="294" r:id="rId24"/>
    <p:sldId id="285" r:id="rId25"/>
    <p:sldId id="286" r:id="rId26"/>
    <p:sldId id="287" r:id="rId27"/>
    <p:sldId id="288" r:id="rId28"/>
    <p:sldId id="289" r:id="rId29"/>
    <p:sldId id="290" r:id="rId30"/>
    <p:sldId id="291" r:id="rId31"/>
    <p:sldId id="292" r:id="rId32"/>
    <p:sldId id="293" r:id="rId33"/>
    <p:sldId id="296" r:id="rId34"/>
    <p:sldId id="297" r:id="rId35"/>
    <p:sldId id="299" r:id="rId36"/>
    <p:sldId id="300" r:id="rId37"/>
    <p:sldId id="301" r:id="rId38"/>
    <p:sldId id="302" r:id="rId39"/>
    <p:sldId id="303" r:id="rId40"/>
    <p:sldId id="304"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8/27/2021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8/27/2021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343948" y="2910980"/>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43948" y="578840"/>
            <a:ext cx="6115575"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5028364"/>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dirty="0">
                <a:latin typeface="Rockwell" panose="02060603020205020403" pitchFamily="18" charset="0"/>
              </a:rPr>
              <a:t>5. 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sz="1600" dirty="0">
                <a:latin typeface="Rockwell" panose="02060603020205020403" pitchFamily="18" charset="0"/>
              </a:rPr>
              <a:t>D:\test&gt;windeployqt .\build-q1-Desktop_Qt_5_14_2_MSVC2017_64bit-Debug\debug\q1.exe </a:t>
            </a:r>
          </a:p>
          <a:p>
            <a:pPr>
              <a:lnSpc>
                <a:spcPct val="150000"/>
              </a:lnSpc>
            </a:pPr>
            <a:r>
              <a:rPr lang="en-IN" sz="1600" dirty="0">
                <a:latin typeface="Rockwell" panose="02060603020205020403" pitchFamily="18" charset="0"/>
              </a:rPr>
              <a:t>--</a:t>
            </a:r>
            <a:r>
              <a:rPr lang="en-IN" sz="1600" dirty="0" err="1">
                <a:latin typeface="Rockwell" panose="02060603020205020403" pitchFamily="18" charset="0"/>
              </a:rPr>
              <a:t>dir</a:t>
            </a:r>
            <a:r>
              <a:rPr lang="en-IN" sz="1600" dirty="0">
                <a:latin typeface="Rockwell" panose="02060603020205020403" pitchFamily="18" charset="0"/>
              </a:rPr>
              <a:t> D:\test\q1Distribution --</a:t>
            </a:r>
            <a:r>
              <a:rPr lang="en-IN" sz="1600" dirty="0" err="1">
                <a:latin typeface="Rockwell" panose="02060603020205020403" pitchFamily="18" charset="0"/>
              </a:rPr>
              <a:t>qmldir</a:t>
            </a:r>
            <a:r>
              <a:rPr lang="en-IN" sz="1600" dirty="0">
                <a:latin typeface="Rockwell" panose="02060603020205020403" pitchFamily="18" charset="0"/>
              </a:rPr>
              <a:t> D:\test\q1</a:t>
            </a:r>
          </a:p>
          <a:p>
            <a:pPr>
              <a:lnSpc>
                <a:spcPct val="150000"/>
              </a:lnSpc>
            </a:pPr>
            <a:endParaRPr lang="en-IN" dirty="0">
              <a:latin typeface="Rockwell" panose="02060603020205020403" pitchFamily="18" charset="0"/>
            </a:endParaRPr>
          </a:p>
          <a:p>
            <a:pPr>
              <a:lnSpc>
                <a:spcPct val="150000"/>
              </a:lnSpc>
            </a:pPr>
            <a:r>
              <a:rPr lang="en-IN" sz="1600" dirty="0" err="1">
                <a:latin typeface="Rockwell" panose="02060603020205020403" pitchFamily="18" charset="0"/>
              </a:rPr>
              <a:t>windeployqt</a:t>
            </a:r>
            <a:r>
              <a:rPr lang="en-IN" sz="1600" dirty="0">
                <a:latin typeface="Rockwell" panose="02060603020205020403" pitchFamily="18" charset="0"/>
              </a:rPr>
              <a:t> ./build-ecgSimulatorUI-Desktop_Qt_5_14_2_MSVC2017_64bit-Release\release\ecgSimulatorUI.exe --</a:t>
            </a:r>
            <a:r>
              <a:rPr lang="en-IN" sz="1600" dirty="0" err="1">
                <a:latin typeface="Rockwell" panose="02060603020205020403" pitchFamily="18" charset="0"/>
              </a:rPr>
              <a:t>dir</a:t>
            </a:r>
            <a:r>
              <a:rPr lang="en-IN" sz="1600" dirty="0">
                <a:latin typeface="Rockwell" panose="02060603020205020403" pitchFamily="18" charset="0"/>
              </a:rPr>
              <a:t> D:\test\ECGSimulatorUI --</a:t>
            </a:r>
            <a:r>
              <a:rPr lang="en-IN" sz="1600" dirty="0" err="1">
                <a:latin typeface="Rockwell" panose="02060603020205020403" pitchFamily="18" charset="0"/>
              </a:rPr>
              <a:t>qmldir</a:t>
            </a:r>
            <a:r>
              <a:rPr lang="en-IN" sz="1600" dirty="0">
                <a:latin typeface="Rockwell" panose="02060603020205020403" pitchFamily="18" charset="0"/>
              </a:rPr>
              <a:t> D:\ConsoleDevelopment\Tools\ecgSimulatorUI</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2AB0484-907C-45C2-B029-B979698DC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203" y="2667524"/>
            <a:ext cx="6961905" cy="4190476"/>
          </a:xfrm>
          <a:prstGeom prst="rect">
            <a:avLst/>
          </a:prstGeom>
        </p:spPr>
      </p:pic>
      <p:sp>
        <p:nvSpPr>
          <p:cNvPr id="6" name="Rectangle: Rounded Corners 5">
            <a:extLst>
              <a:ext uri="{FF2B5EF4-FFF2-40B4-BE49-F238E27FC236}">
                <a16:creationId xmlns:a16="http://schemas.microsoft.com/office/drawing/2014/main" id="{D79AA524-2811-4B8A-8D6D-6CE54B199223}"/>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Required </a:t>
            </a:r>
            <a:r>
              <a:rPr lang="en-IN" dirty="0" err="1"/>
              <a:t>dlls</a:t>
            </a:r>
            <a:r>
              <a:rPr lang="en-IN" dirty="0"/>
              <a:t> for deployment folder to work </a:t>
            </a:r>
          </a:p>
        </p:txBody>
      </p:sp>
    </p:spTree>
    <p:extLst>
      <p:ext uri="{BB962C8B-B14F-4D97-AF65-F5344CB8AC3E}">
        <p14:creationId xmlns:p14="http://schemas.microsoft.com/office/powerpoint/2010/main" val="321053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95336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pic>
        <p:nvPicPr>
          <p:cNvPr id="5" name="Picture 4" descr="A black and white logo&#10;&#10;Description automatically generated with medium confidence">
            <a:extLst>
              <a:ext uri="{FF2B5EF4-FFF2-40B4-BE49-F238E27FC236}">
                <a16:creationId xmlns:a16="http://schemas.microsoft.com/office/drawing/2014/main" id="{71325A47-0A2E-4C71-BD26-8286F90E5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419" y="1267421"/>
            <a:ext cx="4611068" cy="1883483"/>
          </a:xfrm>
          <a:prstGeom prst="rect">
            <a:avLst/>
          </a:prstGeom>
        </p:spPr>
      </p:pic>
    </p:spTree>
    <p:extLst>
      <p:ext uri="{BB962C8B-B14F-4D97-AF65-F5344CB8AC3E}">
        <p14:creationId xmlns:p14="http://schemas.microsoft.com/office/powerpoint/2010/main" val="270320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3D01C-AF48-4113-83D3-1FF56D904379}"/>
              </a:ext>
            </a:extLst>
          </p:cNvPr>
          <p:cNvSpPr txBox="1"/>
          <p:nvPr/>
        </p:nvSpPr>
        <p:spPr>
          <a:xfrm>
            <a:off x="3047300" y="1584438"/>
            <a:ext cx="8772787" cy="2862322"/>
          </a:xfrm>
          <a:prstGeom prst="rect">
            <a:avLst/>
          </a:prstGeom>
          <a:noFill/>
        </p:spPr>
        <p:txBody>
          <a:bodyPr wrap="square">
            <a:spAutoFit/>
          </a:bodyPr>
          <a:lstStyle/>
          <a:p>
            <a:r>
              <a:rPr lang="en-IN" dirty="0"/>
              <a:t>Button {</a:t>
            </a:r>
          </a:p>
          <a:p>
            <a:r>
              <a:rPr lang="en-IN" dirty="0"/>
              <a:t>    id: _button</a:t>
            </a:r>
          </a:p>
          <a:p>
            <a:r>
              <a:rPr lang="en-IN" dirty="0"/>
              <a:t>    text: "Button"</a:t>
            </a:r>
          </a:p>
          <a:p>
            <a:endParaRPr lang="en-IN" dirty="0"/>
          </a:p>
          <a:p>
            <a:r>
              <a:rPr lang="en-IN" dirty="0"/>
              <a:t>    function activate() { </a:t>
            </a:r>
            <a:r>
              <a:rPr lang="en-IN" dirty="0" err="1"/>
              <a:t>console.debug</a:t>
            </a:r>
            <a:r>
              <a:rPr lang="en-IN" dirty="0"/>
              <a:t>("Button activated"); }</a:t>
            </a:r>
          </a:p>
          <a:p>
            <a:endParaRPr lang="en-IN" dirty="0"/>
          </a:p>
          <a:p>
            <a:r>
              <a:rPr lang="en-IN" dirty="0"/>
              <a:t>    </a:t>
            </a:r>
            <a:r>
              <a:rPr lang="en-IN" dirty="0" err="1"/>
              <a:t>onClicked</a:t>
            </a:r>
            <a:r>
              <a:rPr lang="en-IN" dirty="0"/>
              <a:t>: _</a:t>
            </a:r>
            <a:r>
              <a:rPr lang="en-IN" dirty="0" err="1"/>
              <a:t>button.activate</a:t>
            </a:r>
            <a:r>
              <a:rPr lang="en-IN" dirty="0"/>
              <a:t>()</a:t>
            </a:r>
          </a:p>
          <a:p>
            <a:r>
              <a:rPr lang="en-IN" dirty="0"/>
              <a:t>    </a:t>
            </a:r>
            <a:r>
              <a:rPr lang="en-IN" dirty="0" err="1"/>
              <a:t>Keys.onReturnPressed</a:t>
            </a:r>
            <a:r>
              <a:rPr lang="en-IN" dirty="0"/>
              <a:t>: _</a:t>
            </a:r>
            <a:r>
              <a:rPr lang="en-IN" dirty="0" err="1"/>
              <a:t>button.activate</a:t>
            </a:r>
            <a:r>
              <a:rPr lang="en-IN" dirty="0"/>
              <a:t>() // Enter key</a:t>
            </a:r>
          </a:p>
          <a:p>
            <a:r>
              <a:rPr lang="en-IN" dirty="0"/>
              <a:t>    </a:t>
            </a:r>
            <a:r>
              <a:rPr lang="en-IN" dirty="0" err="1"/>
              <a:t>Keys.onEnterPressed</a:t>
            </a:r>
            <a:r>
              <a:rPr lang="en-IN" dirty="0"/>
              <a:t>: _</a:t>
            </a:r>
            <a:r>
              <a:rPr lang="en-IN" dirty="0" err="1"/>
              <a:t>button.activate</a:t>
            </a:r>
            <a:r>
              <a:rPr lang="en-IN" dirty="0"/>
              <a:t>() // Numpad enter key</a:t>
            </a:r>
          </a:p>
          <a:p>
            <a:r>
              <a:rPr lang="en-IN" dirty="0"/>
              <a:t>}</a:t>
            </a:r>
          </a:p>
        </p:txBody>
      </p:sp>
      <p:sp>
        <p:nvSpPr>
          <p:cNvPr id="5" name="Rectangle: Rounded Corners 4">
            <a:extLst>
              <a:ext uri="{FF2B5EF4-FFF2-40B4-BE49-F238E27FC236}">
                <a16:creationId xmlns:a16="http://schemas.microsoft.com/office/drawing/2014/main" id="{83008E45-67CF-46EE-855F-516BA773CACF}"/>
              </a:ext>
            </a:extLst>
          </p:cNvPr>
          <p:cNvSpPr/>
          <p:nvPr/>
        </p:nvSpPr>
        <p:spPr>
          <a:xfrm>
            <a:off x="343948" y="394284"/>
            <a:ext cx="8772787"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trigger a button click when the enter key is pressed in QML</a:t>
            </a:r>
          </a:p>
        </p:txBody>
      </p:sp>
    </p:spTree>
    <p:extLst>
      <p:ext uri="{BB962C8B-B14F-4D97-AF65-F5344CB8AC3E}">
        <p14:creationId xmlns:p14="http://schemas.microsoft.com/office/powerpoint/2010/main" val="127878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F418D-E484-4291-89C9-89BDA4D53633}"/>
              </a:ext>
            </a:extLst>
          </p:cNvPr>
          <p:cNvSpPr txBox="1"/>
          <p:nvPr/>
        </p:nvSpPr>
        <p:spPr>
          <a:xfrm>
            <a:off x="648000" y="2232000"/>
            <a:ext cx="8784000" cy="1152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 Create a progress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QProgressDialog</a:t>
            </a:r>
            <a:r>
              <a:rPr lang="en-IN" sz="1800" b="0" i="0" u="none" strike="noStrike" kern="1200" cap="none" dirty="0">
                <a:ln>
                  <a:noFill/>
                </a:ln>
                <a:latin typeface="Liberation Sans" pitchFamily="18"/>
                <a:ea typeface="Segoe UI" pitchFamily="2"/>
                <a:cs typeface="Tahoma" pitchFamily="2"/>
              </a:rPr>
              <a:t>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dialog.setLabelText</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QString</a:t>
            </a:r>
            <a:r>
              <a:rPr lang="en-IN" sz="1800" b="0" i="0" u="none" strike="noStrike" kern="1200" cap="none" dirty="0">
                <a:ln>
                  <a:noFill/>
                </a:ln>
                <a:latin typeface="Liberation Sans" pitchFamily="18"/>
                <a:ea typeface="Segoe UI" pitchFamily="2"/>
                <a:cs typeface="Tahoma" pitchFamily="2"/>
              </a:rPr>
              <a:t>("Progressing using %1 thread(s)...").</a:t>
            </a:r>
            <a:r>
              <a:rPr lang="en-IN" sz="1800" b="0" i="0" u="none" strike="noStrike" kern="1200" cap="none" dirty="0" err="1">
                <a:ln>
                  <a:noFill/>
                </a:ln>
                <a:latin typeface="Liberation Sans" pitchFamily="18"/>
                <a:ea typeface="Segoe UI" pitchFamily="2"/>
                <a:cs typeface="Tahoma" pitchFamily="2"/>
              </a:rPr>
              <a:t>arg</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idealThreadCount</a:t>
            </a:r>
            <a:r>
              <a:rPr lang="en-IN" sz="1800" b="0" i="0" u="none" strike="noStrike" kern="1200" cap="none" dirty="0">
                <a:ln>
                  <a:noFill/>
                </a:ln>
                <a:latin typeface="Liberation Sans" pitchFamily="18"/>
                <a:ea typeface="Segoe UI" pitchFamily="2"/>
                <a:cs typeface="Tahoma" pitchFamily="2"/>
              </a:rPr>
              <a:t>()));</a:t>
            </a:r>
          </a:p>
        </p:txBody>
      </p:sp>
      <p:sp>
        <p:nvSpPr>
          <p:cNvPr id="4" name="TextBox 3">
            <a:extLst>
              <a:ext uri="{FF2B5EF4-FFF2-40B4-BE49-F238E27FC236}">
                <a16:creationId xmlns:a16="http://schemas.microsoft.com/office/drawing/2014/main" id="{CF51285C-39A8-4404-9492-5000F4726906}"/>
              </a:ext>
            </a:extLst>
          </p:cNvPr>
          <p:cNvSpPr txBox="1"/>
          <p:nvPr/>
        </p:nvSpPr>
        <p:spPr>
          <a:xfrm>
            <a:off x="258480" y="3499920"/>
            <a:ext cx="9655200" cy="6026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endParaRPr lang="en-IN" sz="18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ui-&gt;label-&gt;setText(QString("Progressing at %1 percentage..").arg(QString::number(value)));</a:t>
            </a:r>
          </a:p>
        </p:txBody>
      </p:sp>
      <p:sp>
        <p:nvSpPr>
          <p:cNvPr id="5" name="Rectangle: Rounded Corners 4">
            <a:extLst>
              <a:ext uri="{FF2B5EF4-FFF2-40B4-BE49-F238E27FC236}">
                <a16:creationId xmlns:a16="http://schemas.microsoft.com/office/drawing/2014/main" id="{DCB73D28-2568-462A-9822-B1268B37EC53}"/>
              </a:ext>
            </a:extLst>
          </p:cNvPr>
          <p:cNvSpPr/>
          <p:nvPr/>
        </p:nvSpPr>
        <p:spPr>
          <a:xfrm>
            <a:off x="699686" y="562063"/>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Use dynamic string in message</a:t>
            </a:r>
          </a:p>
        </p:txBody>
      </p:sp>
    </p:spTree>
    <p:extLst>
      <p:ext uri="{BB962C8B-B14F-4D97-AF65-F5344CB8AC3E}">
        <p14:creationId xmlns:p14="http://schemas.microsoft.com/office/powerpoint/2010/main" val="414376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5B4C-4FDB-4C03-B773-81B8A6823896}"/>
              </a:ext>
            </a:extLst>
          </p:cNvPr>
          <p:cNvSpPr txBox="1"/>
          <p:nvPr/>
        </p:nvSpPr>
        <p:spPr>
          <a:xfrm>
            <a:off x="648000" y="2232000"/>
            <a:ext cx="7992000" cy="1177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#include &lt;QTextStream&gt;</a:t>
            </a:r>
          </a:p>
          <a:p>
            <a:pPr marL="0" marR="0" lvl="0" indent="0" rtl="0" hangingPunct="0">
              <a:lnSpc>
                <a:spcPct val="100000"/>
              </a:lnSpc>
              <a:spcBef>
                <a:spcPts val="0"/>
              </a:spcBef>
              <a:spcAft>
                <a:spcPts val="0"/>
              </a:spcAft>
              <a:buNone/>
              <a:tabLst/>
            </a:pPr>
            <a:endParaRPr lang="en-IN" sz="13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QTextStream out(stdout);</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foreach(QString a, strings)</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    out &lt;&lt; a &lt;&lt; endl;</a:t>
            </a:r>
          </a:p>
        </p:txBody>
      </p:sp>
      <p:sp>
        <p:nvSpPr>
          <p:cNvPr id="3" name="Title 2">
            <a:extLst>
              <a:ext uri="{FF2B5EF4-FFF2-40B4-BE49-F238E27FC236}">
                <a16:creationId xmlns:a16="http://schemas.microsoft.com/office/drawing/2014/main" id="{68C6219C-3267-463B-9EFA-7FF0B0A17E87}"/>
              </a:ext>
            </a:extLst>
          </p:cNvPr>
          <p:cNvSpPr txBox="1">
            <a:spLocks/>
          </p:cNvSpPr>
          <p:nvPr/>
        </p:nvSpPr>
        <p:spPr>
          <a:xfrm>
            <a:off x="503999" y="301320"/>
            <a:ext cx="9071640"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endParaRPr lang="en-IN" sz="3600" i="0" dirty="0">
              <a:cs typeface="Tahoma" pitchFamily="2"/>
            </a:endParaRPr>
          </a:p>
        </p:txBody>
      </p:sp>
      <p:sp>
        <p:nvSpPr>
          <p:cNvPr id="6" name="Rectangle: Rounded Corners 5">
            <a:extLst>
              <a:ext uri="{FF2B5EF4-FFF2-40B4-BE49-F238E27FC236}">
                <a16:creationId xmlns:a16="http://schemas.microsoft.com/office/drawing/2014/main" id="{A5CA824A-C1DA-4781-9929-553925830432}"/>
              </a:ext>
            </a:extLst>
          </p:cNvPr>
          <p:cNvSpPr/>
          <p:nvPr/>
        </p:nvSpPr>
        <p:spPr>
          <a:xfrm>
            <a:off x="648000" y="800082"/>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print to console when using Qt?</a:t>
            </a:r>
          </a:p>
        </p:txBody>
      </p:sp>
    </p:spTree>
    <p:extLst>
      <p:ext uri="{BB962C8B-B14F-4D97-AF65-F5344CB8AC3E}">
        <p14:creationId xmlns:p14="http://schemas.microsoft.com/office/powerpoint/2010/main" val="8118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7CBF5-C3B7-4B03-BCF6-BF89C10FF25E}"/>
              </a:ext>
            </a:extLst>
          </p:cNvPr>
          <p:cNvSpPr txBox="1"/>
          <p:nvPr/>
        </p:nvSpPr>
        <p:spPr>
          <a:xfrm>
            <a:off x="576000" y="2365560"/>
            <a:ext cx="5650200" cy="18824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::Window, Qt::white);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WindowText</a:t>
            </a:r>
            <a:r>
              <a:rPr lang="en-IN" sz="1800" b="0" i="0" u="none" strike="noStrike" kern="1200" cap="none" dirty="0">
                <a:ln>
                  <a:noFill/>
                </a:ln>
                <a:latin typeface="Liberation Sans" pitchFamily="18"/>
                <a:ea typeface="Segoe UI" pitchFamily="2"/>
                <a:cs typeface="Tahoma" pitchFamily="2"/>
              </a:rPr>
              <a:t>, Qt::blue);</a:t>
            </a: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setAutoFillBackground</a:t>
            </a:r>
            <a:r>
              <a:rPr lang="en-IN" sz="1800" b="0" i="0" u="none" strike="noStrike" kern="1200" cap="none" dirty="0">
                <a:ln>
                  <a:noFill/>
                </a:ln>
                <a:latin typeface="Liberation Sans" pitchFamily="18"/>
                <a:ea typeface="Segoe UI" pitchFamily="2"/>
                <a:cs typeface="Tahoma" pitchFamily="2"/>
              </a:rPr>
              <a:t>(true);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setText</a:t>
            </a:r>
            <a:r>
              <a:rPr lang="en-IN" sz="1800" b="0" i="0" u="none" strike="noStrike" kern="1200" cap="none" dirty="0">
                <a:ln>
                  <a:noFill/>
                </a:ln>
                <a:latin typeface="Liberation Sans" pitchFamily="18"/>
                <a:ea typeface="Segoe UI" pitchFamily="2"/>
                <a:cs typeface="Tahoma" pitchFamily="2"/>
              </a:rPr>
              <a:t>("Hello World");</a:t>
            </a:r>
          </a:p>
        </p:txBody>
      </p:sp>
      <p:sp>
        <p:nvSpPr>
          <p:cNvPr id="6" name="Rectangle: Rounded Corners 5">
            <a:extLst>
              <a:ext uri="{FF2B5EF4-FFF2-40B4-BE49-F238E27FC236}">
                <a16:creationId xmlns:a16="http://schemas.microsoft.com/office/drawing/2014/main" id="{F0D4FAEC-1658-4AEA-B7E7-5ECD7501E74D}"/>
              </a:ext>
            </a:extLst>
          </p:cNvPr>
          <p:cNvSpPr/>
          <p:nvPr/>
        </p:nvSpPr>
        <p:spPr>
          <a:xfrm>
            <a:off x="576000" y="774915"/>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set </a:t>
            </a:r>
            <a:r>
              <a:rPr lang="en-IN" sz="1800" i="0" dirty="0" err="1">
                <a:cs typeface="Tahoma" pitchFamily="2"/>
              </a:rPr>
              <a:t>color</a:t>
            </a:r>
            <a:r>
              <a:rPr lang="en-IN" sz="1800" i="0" dirty="0">
                <a:cs typeface="Tahoma" pitchFamily="2"/>
              </a:rPr>
              <a:t> of text and background of a </a:t>
            </a:r>
            <a:r>
              <a:rPr lang="en-IN" sz="1800" i="0" dirty="0" err="1">
                <a:cs typeface="Tahoma" pitchFamily="2"/>
              </a:rPr>
              <a:t>QLabel</a:t>
            </a:r>
            <a:r>
              <a:rPr lang="en-IN" sz="1800" i="0" dirty="0">
                <a:cs typeface="Tahoma" pitchFamily="2"/>
              </a:rPr>
              <a:t>?</a:t>
            </a:r>
          </a:p>
        </p:txBody>
      </p:sp>
    </p:spTree>
    <p:extLst>
      <p:ext uri="{BB962C8B-B14F-4D97-AF65-F5344CB8AC3E}">
        <p14:creationId xmlns:p14="http://schemas.microsoft.com/office/powerpoint/2010/main" val="40067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8AEBD-6076-4E83-9727-B43F4DC4EB44}"/>
              </a:ext>
            </a:extLst>
          </p:cNvPr>
          <p:cNvSpPr txBox="1"/>
          <p:nvPr/>
        </p:nvSpPr>
        <p:spPr>
          <a:xfrm>
            <a:off x="575999" y="2365560"/>
            <a:ext cx="10841181" cy="2138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1. Derive your thread class from </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 and override run()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2. Using thread pool. Derive your class from </a:t>
            </a:r>
            <a:r>
              <a:rPr lang="en-IN" sz="1800" b="0" i="0" u="none" strike="noStrike" kern="1200" cap="none" dirty="0" err="1">
                <a:ln>
                  <a:noFill/>
                </a:ln>
                <a:latin typeface="Liberation Sans" pitchFamily="18"/>
                <a:ea typeface="Segoe UI" pitchFamily="2"/>
                <a:cs typeface="Tahoma" pitchFamily="2"/>
              </a:rPr>
              <a:t>Qrunnable</a:t>
            </a:r>
            <a:r>
              <a:rPr lang="en-IN" sz="1800" b="0" i="0" u="none" strike="noStrike" kern="1200" cap="none" dirty="0">
                <a:ln>
                  <a:noFill/>
                </a:ln>
                <a:latin typeface="Liberation Sans" pitchFamily="18"/>
                <a:ea typeface="Segoe UI" pitchFamily="2"/>
                <a:cs typeface="Tahoma" pitchFamily="2"/>
              </a:rPr>
              <a:t>. Then use </a:t>
            </a:r>
            <a:r>
              <a:rPr lang="en-IN" sz="1800" b="0" i="0" u="none" strike="noStrike" kern="1200" cap="none" dirty="0" err="1">
                <a:ln>
                  <a:noFill/>
                </a:ln>
                <a:latin typeface="Liberation Sans" pitchFamily="18"/>
                <a:ea typeface="Segoe UI" pitchFamily="2"/>
                <a:cs typeface="Tahoma" pitchFamily="2"/>
              </a:rPr>
              <a:t>threadpool</a:t>
            </a:r>
            <a:r>
              <a:rPr lang="en-IN" sz="1800" b="0" i="0" u="none" strike="noStrike" kern="1200" cap="none" dirty="0">
                <a:ln>
                  <a:noFill/>
                </a:ln>
                <a:latin typeface="Liberation Sans" pitchFamily="18"/>
                <a:ea typeface="Segoe UI" pitchFamily="2"/>
                <a:cs typeface="Tahoma" pitchFamily="2"/>
              </a:rPr>
              <a:t> instance and </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pass your class object to start() method to run your run() method in multithreading.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3. Using </a:t>
            </a:r>
            <a:r>
              <a:rPr lang="en-IN" sz="1800" b="0" i="0" u="none" strike="noStrike" kern="1200" cap="none" dirty="0" err="1">
                <a:ln>
                  <a:noFill/>
                </a:ln>
                <a:latin typeface="Liberation Sans" pitchFamily="18"/>
                <a:ea typeface="Segoe UI" pitchFamily="2"/>
                <a:cs typeface="Tahoma" pitchFamily="2"/>
              </a:rPr>
              <a:t>QtConcurrent</a:t>
            </a:r>
            <a:r>
              <a:rPr lang="en-IN" sz="1800" b="0" i="0" u="none" strike="noStrike" kern="1200" cap="none" dirty="0">
                <a:ln>
                  <a:noFill/>
                </a:ln>
                <a:latin typeface="Liberation Sans" pitchFamily="18"/>
                <a:ea typeface="Segoe UI" pitchFamily="2"/>
                <a:cs typeface="Tahoma" pitchFamily="2"/>
              </a:rPr>
              <a:t>()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p>
        </p:txBody>
      </p:sp>
      <p:sp>
        <p:nvSpPr>
          <p:cNvPr id="4" name="Rectangle: Rounded Corners 3">
            <a:extLst>
              <a:ext uri="{FF2B5EF4-FFF2-40B4-BE49-F238E27FC236}">
                <a16:creationId xmlns:a16="http://schemas.microsoft.com/office/drawing/2014/main" id="{CF1BAE53-EFFA-4A0F-9120-84E2B110B315}"/>
              </a:ext>
            </a:extLst>
          </p:cNvPr>
          <p:cNvSpPr/>
          <p:nvPr/>
        </p:nvSpPr>
        <p:spPr>
          <a:xfrm>
            <a:off x="575999" y="59451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err="1">
                <a:cs typeface="Tahoma" pitchFamily="2"/>
              </a:rPr>
              <a:t>MultiThreading</a:t>
            </a:r>
            <a:r>
              <a:rPr lang="en-IN" sz="1800" i="0" dirty="0">
                <a:cs typeface="Tahoma" pitchFamily="2"/>
              </a:rPr>
              <a:t> in QT</a:t>
            </a:r>
          </a:p>
        </p:txBody>
      </p:sp>
    </p:spTree>
    <p:extLst>
      <p:ext uri="{BB962C8B-B14F-4D97-AF65-F5344CB8AC3E}">
        <p14:creationId xmlns:p14="http://schemas.microsoft.com/office/powerpoint/2010/main" val="364552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4083-9162-42B4-B4C5-161AEE361382}"/>
              </a:ext>
            </a:extLst>
          </p:cNvPr>
          <p:cNvSpPr txBox="1"/>
          <p:nvPr/>
        </p:nvSpPr>
        <p:spPr>
          <a:xfrm>
            <a:off x="503999" y="1989546"/>
            <a:ext cx="10841181" cy="4060876"/>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dirty="0">
                <a:latin typeface="Liberation Sans" pitchFamily="18"/>
                <a:ea typeface="Segoe UI" pitchFamily="2"/>
                <a:cs typeface="Tahoma" pitchFamily="2"/>
              </a:rPr>
              <a:t>I</a:t>
            </a:r>
            <a:r>
              <a:rPr lang="en-IN" dirty="0">
                <a:latin typeface="Liberation Sans" pitchFamily="18"/>
                <a:ea typeface="Segoe UI" pitchFamily="2"/>
                <a:cs typeface="Tahoma" pitchFamily="2"/>
              </a:rPr>
              <a:t>f you are working on multiple qt creator projects then </a:t>
            </a:r>
            <a:r>
              <a:rPr lang="en-IN" dirty="0" err="1">
                <a:latin typeface="Liberation Sans" pitchFamily="18"/>
                <a:ea typeface="Segoe UI" pitchFamily="2"/>
                <a:cs typeface="Tahoma" pitchFamily="2"/>
              </a:rPr>
              <a:t>qDebug</a:t>
            </a:r>
            <a:r>
              <a:rPr lang="en-IN" dirty="0">
                <a:latin typeface="Liberation Sans" pitchFamily="18"/>
                <a:ea typeface="Segoe UI" pitchFamily="2"/>
                <a:cs typeface="Tahoma" pitchFamily="2"/>
              </a:rPr>
              <a:t>() stops working. In such cases you can use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Following functions. Add them in header and include that header. </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&amp;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static </a:t>
            </a: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stdout</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return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void log(</a:t>
            </a:r>
            <a:r>
              <a:rPr lang="en-IN" dirty="0" err="1">
                <a:latin typeface="Liberation Sans" pitchFamily="18"/>
                <a:ea typeface="Segoe UI" pitchFamily="2"/>
                <a:cs typeface="Tahoma" pitchFamily="2"/>
              </a:rPr>
              <a:t>QString</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 &lt;&lt;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&lt;&lt; flush;</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p:txBody>
      </p:sp>
      <p:sp>
        <p:nvSpPr>
          <p:cNvPr id="6" name="Rectangle: Rounded Corners 5">
            <a:extLst>
              <a:ext uri="{FF2B5EF4-FFF2-40B4-BE49-F238E27FC236}">
                <a16:creationId xmlns:a16="http://schemas.microsoft.com/office/drawing/2014/main" id="{B67376BC-B438-4E58-884E-632AE46469CC}"/>
              </a:ext>
            </a:extLst>
          </p:cNvPr>
          <p:cNvSpPr/>
          <p:nvPr/>
        </p:nvSpPr>
        <p:spPr>
          <a:xfrm>
            <a:off x="593545" y="68925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i="0" dirty="0">
                <a:cs typeface="Tahoma" pitchFamily="2"/>
              </a:rPr>
              <a:t>Std output in QT Creator  for debugging</a:t>
            </a:r>
          </a:p>
        </p:txBody>
      </p:sp>
    </p:spTree>
    <p:extLst>
      <p:ext uri="{BB962C8B-B14F-4D97-AF65-F5344CB8AC3E}">
        <p14:creationId xmlns:p14="http://schemas.microsoft.com/office/powerpoint/2010/main" val="117912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51728-1C63-4D6B-9651-EF9A892EC63A}"/>
              </a:ext>
            </a:extLst>
          </p:cNvPr>
          <p:cNvSpPr/>
          <p:nvPr/>
        </p:nvSpPr>
        <p:spPr>
          <a:xfrm>
            <a:off x="1921079" y="738231"/>
            <a:ext cx="7902429" cy="72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Calling a function on Timer</a:t>
            </a:r>
            <a:endParaRPr lang="en-IN" dirty="0"/>
          </a:p>
        </p:txBody>
      </p:sp>
      <p:sp>
        <p:nvSpPr>
          <p:cNvPr id="3" name="TextBox 2">
            <a:extLst>
              <a:ext uri="{FF2B5EF4-FFF2-40B4-BE49-F238E27FC236}">
                <a16:creationId xmlns:a16="http://schemas.microsoft.com/office/drawing/2014/main" id="{D61793F0-5D87-43B4-A77C-21F1190B158A}"/>
              </a:ext>
            </a:extLst>
          </p:cNvPr>
          <p:cNvSpPr txBox="1"/>
          <p:nvPr/>
        </p:nvSpPr>
        <p:spPr>
          <a:xfrm>
            <a:off x="1342239" y="1971413"/>
            <a:ext cx="9068499" cy="4524315"/>
          </a:xfrm>
          <a:prstGeom prst="rect">
            <a:avLst/>
          </a:prstGeom>
          <a:noFill/>
        </p:spPr>
        <p:txBody>
          <a:bodyPr wrap="square" rtlCol="0">
            <a:spAutoFit/>
          </a:bodyPr>
          <a:lstStyle/>
          <a:p>
            <a:r>
              <a:rPr lang="en-US" dirty="0"/>
              <a:t>When we call some function on a timer as follows</a:t>
            </a:r>
          </a:p>
          <a:p>
            <a:endParaRPr lang="en-US" dirty="0"/>
          </a:p>
          <a:p>
            <a:r>
              <a:rPr lang="en-US" dirty="0" err="1"/>
              <a:t>QTimer</a:t>
            </a:r>
            <a:r>
              <a:rPr lang="en-US" dirty="0"/>
              <a:t>* t1 = new </a:t>
            </a:r>
            <a:r>
              <a:rPr lang="en-US" dirty="0" err="1"/>
              <a:t>QTimer</a:t>
            </a:r>
            <a:r>
              <a:rPr lang="en-US" dirty="0"/>
              <a:t>(this);</a:t>
            </a:r>
          </a:p>
          <a:p>
            <a:r>
              <a:rPr lang="en-US" dirty="0"/>
              <a:t>    t1-&gt;</a:t>
            </a:r>
            <a:r>
              <a:rPr lang="en-US" dirty="0" err="1"/>
              <a:t>setInterval</a:t>
            </a:r>
            <a:r>
              <a:rPr lang="en-US" dirty="0"/>
              <a:t>(1000);</a:t>
            </a:r>
          </a:p>
          <a:p>
            <a:r>
              <a:rPr lang="en-US" dirty="0"/>
              <a:t>    connect(t1,&amp;QTimer::</a:t>
            </a:r>
            <a:r>
              <a:rPr lang="en-US" dirty="0" err="1"/>
              <a:t>timeout,this,&amp;Student</a:t>
            </a:r>
            <a:r>
              <a:rPr lang="en-US" dirty="0"/>
              <a:t>::func1);</a:t>
            </a:r>
          </a:p>
          <a:p>
            <a:r>
              <a:rPr lang="en-US" dirty="0"/>
              <a:t>    t1-&gt;start();</a:t>
            </a:r>
          </a:p>
          <a:p>
            <a:endParaRPr lang="en-US" dirty="0"/>
          </a:p>
          <a:p>
            <a:r>
              <a:rPr lang="en-US" dirty="0"/>
              <a:t>It uses different thread from main thread. BUT very importantly </a:t>
            </a:r>
          </a:p>
          <a:p>
            <a:r>
              <a:rPr lang="en-US" dirty="0"/>
              <a:t>Every call is done on the same thread.</a:t>
            </a:r>
          </a:p>
          <a:p>
            <a:endParaRPr lang="en-US" dirty="0"/>
          </a:p>
          <a:p>
            <a:r>
              <a:rPr lang="en-US" dirty="0"/>
              <a:t>Hence Even if your interval is set to 1000 </a:t>
            </a:r>
            <a:r>
              <a:rPr lang="en-US" dirty="0" err="1"/>
              <a:t>ms</a:t>
            </a:r>
            <a:r>
              <a:rPr lang="en-US" dirty="0"/>
              <a:t> it will not call function second time if first call is not done. This is very important to remember and crucial point. </a:t>
            </a:r>
          </a:p>
          <a:p>
            <a:r>
              <a:rPr lang="en-US" dirty="0"/>
              <a:t>This way you can call a function as fast as possible , say every 1 </a:t>
            </a:r>
            <a:r>
              <a:rPr lang="en-US" dirty="0" err="1"/>
              <a:t>ms</a:t>
            </a:r>
            <a:r>
              <a:rPr lang="en-US" dirty="0"/>
              <a:t> and don’t worry about the calls being pushed in the stack. </a:t>
            </a:r>
          </a:p>
          <a:p>
            <a:endParaRPr lang="en-US" dirty="0"/>
          </a:p>
          <a:p>
            <a:endParaRPr lang="en-US" dirty="0"/>
          </a:p>
        </p:txBody>
      </p:sp>
    </p:spTree>
    <p:extLst>
      <p:ext uri="{BB962C8B-B14F-4D97-AF65-F5344CB8AC3E}">
        <p14:creationId xmlns:p14="http://schemas.microsoft.com/office/powerpoint/2010/main" val="334335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a:xfrm>
            <a:off x="736974" y="249531"/>
            <a:ext cx="5705856" cy="996696"/>
          </a:xfrm>
        </p:spPr>
        <p:txBody>
          <a:bodyPr>
            <a:normAutofit fontScale="90000"/>
          </a:bodyPr>
          <a:lstStyle/>
          <a:p>
            <a:r>
              <a:rPr lang="en-US" i="0" dirty="0"/>
              <a:t>Q_OBJECT </a:t>
            </a:r>
            <a:r>
              <a:rPr lang="en-US" dirty="0"/>
              <a:t>macro</a:t>
            </a:r>
            <a:endParaRPr lang="en-IN" dirty="0"/>
          </a:p>
        </p:txBody>
      </p:sp>
      <p:sp>
        <p:nvSpPr>
          <p:cNvPr id="5" name="Rectangle 4">
            <a:extLst>
              <a:ext uri="{FF2B5EF4-FFF2-40B4-BE49-F238E27FC236}">
                <a16:creationId xmlns:a16="http://schemas.microsoft.com/office/drawing/2014/main" id="{6CC6D317-3788-4F71-9FB1-8849A266F5B8}"/>
              </a:ext>
            </a:extLst>
          </p:cNvPr>
          <p:cNvSpPr/>
          <p:nvPr/>
        </p:nvSpPr>
        <p:spPr>
          <a:xfrm>
            <a:off x="822121" y="1954635"/>
            <a:ext cx="9001387" cy="147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Q_OBJECT macro is important. </a:t>
            </a:r>
          </a:p>
          <a:p>
            <a:r>
              <a:rPr lang="en-US" sz="1800" dirty="0"/>
              <a:t>This Creates test file test_moc.cpp</a:t>
            </a:r>
          </a:p>
          <a:p>
            <a:endParaRPr lang="en-US" sz="1800" dirty="0"/>
          </a:p>
          <a:p>
            <a:r>
              <a:rPr lang="en-US" sz="1800" dirty="0"/>
              <a:t>Without this file SIGNALS and SLOTS will not work</a:t>
            </a:r>
            <a:endParaRPr lang="en-IN" sz="1800" dirty="0"/>
          </a:p>
        </p:txBody>
      </p:sp>
      <p:sp>
        <p:nvSpPr>
          <p:cNvPr id="6" name="Rectangle 5">
            <a:extLst>
              <a:ext uri="{FF2B5EF4-FFF2-40B4-BE49-F238E27FC236}">
                <a16:creationId xmlns:a16="http://schemas.microsoft.com/office/drawing/2014/main" id="{CDC01340-7A20-454D-9573-FA68B0F0AD19}"/>
              </a:ext>
            </a:extLst>
          </p:cNvPr>
          <p:cNvSpPr/>
          <p:nvPr/>
        </p:nvSpPr>
        <p:spPr>
          <a:xfrm>
            <a:off x="822121" y="3976382"/>
            <a:ext cx="9001387" cy="1040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Qobject</a:t>
            </a:r>
            <a:r>
              <a:rPr lang="en-US" dirty="0"/>
              <a:t> cannot be copied. It disables the copy operation. You must send </a:t>
            </a:r>
            <a:r>
              <a:rPr lang="en-US" dirty="0" err="1"/>
              <a:t>Qobject</a:t>
            </a:r>
            <a:r>
              <a:rPr lang="en-US" dirty="0"/>
              <a:t> by pointer </a:t>
            </a:r>
            <a:r>
              <a:rPr lang="en-US"/>
              <a:t>or reference. </a:t>
            </a:r>
            <a:endParaRPr lang="en-IN"/>
          </a:p>
        </p:txBody>
      </p:sp>
    </p:spTree>
    <p:extLst>
      <p:ext uri="{BB962C8B-B14F-4D97-AF65-F5344CB8AC3E}">
        <p14:creationId xmlns:p14="http://schemas.microsoft.com/office/powerpoint/2010/main" val="392622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06AF7-11E0-4FC2-B220-5F31B575070D}"/>
              </a:ext>
            </a:extLst>
          </p:cNvPr>
          <p:cNvSpPr/>
          <p:nvPr/>
        </p:nvSpPr>
        <p:spPr>
          <a:xfrm>
            <a:off x="545284" y="394283"/>
            <a:ext cx="8699384"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and slots </a:t>
            </a:r>
            <a:endParaRPr lang="en-IN" dirty="0"/>
          </a:p>
        </p:txBody>
      </p:sp>
      <p:sp>
        <p:nvSpPr>
          <p:cNvPr id="5" name="TextBox 4">
            <a:extLst>
              <a:ext uri="{FF2B5EF4-FFF2-40B4-BE49-F238E27FC236}">
                <a16:creationId xmlns:a16="http://schemas.microsoft.com/office/drawing/2014/main" id="{731EFC22-5E1C-4134-96D0-085DCE3EC24A}"/>
              </a:ext>
            </a:extLst>
          </p:cNvPr>
          <p:cNvSpPr txBox="1"/>
          <p:nvPr/>
        </p:nvSpPr>
        <p:spPr>
          <a:xfrm>
            <a:off x="780176" y="1627464"/>
            <a:ext cx="9672507" cy="3693319"/>
          </a:xfrm>
          <a:prstGeom prst="rect">
            <a:avLst/>
          </a:prstGeom>
          <a:noFill/>
        </p:spPr>
        <p:txBody>
          <a:bodyPr wrap="square" rtlCol="0">
            <a:spAutoFit/>
          </a:bodyPr>
          <a:lstStyle/>
          <a:p>
            <a:r>
              <a:rPr lang="en-US" dirty="0"/>
              <a:t>Do not write implementation for signals.</a:t>
            </a:r>
          </a:p>
          <a:p>
            <a:endParaRPr lang="en-US" dirty="0"/>
          </a:p>
          <a:p>
            <a:r>
              <a:rPr lang="en-US" dirty="0"/>
              <a:t>Always public</a:t>
            </a:r>
          </a:p>
          <a:p>
            <a:r>
              <a:rPr lang="en-US" dirty="0"/>
              <a:t>Always defined</a:t>
            </a:r>
          </a:p>
          <a:p>
            <a:r>
              <a:rPr lang="en-US" dirty="0"/>
              <a:t>But Never implemented </a:t>
            </a:r>
          </a:p>
          <a:p>
            <a:endParaRPr lang="en-US" dirty="0"/>
          </a:p>
          <a:p>
            <a:r>
              <a:rPr lang="en-US" dirty="0"/>
              <a:t>SLOT</a:t>
            </a:r>
          </a:p>
          <a:p>
            <a:endParaRPr lang="en-US" dirty="0"/>
          </a:p>
          <a:p>
            <a:r>
              <a:rPr lang="en-US" dirty="0"/>
              <a:t>Can be public private or protected</a:t>
            </a:r>
          </a:p>
          <a:p>
            <a:r>
              <a:rPr lang="en-US" dirty="0"/>
              <a:t>Always defined and implemented</a:t>
            </a:r>
          </a:p>
          <a:p>
            <a:r>
              <a:rPr lang="en-US" dirty="0"/>
              <a:t>Should match the signature of the signal</a:t>
            </a:r>
          </a:p>
          <a:p>
            <a:r>
              <a:rPr lang="en-US" dirty="0"/>
              <a:t>You can call a slot like a normal function</a:t>
            </a:r>
          </a:p>
          <a:p>
            <a:endParaRPr lang="en-IN" dirty="0"/>
          </a:p>
        </p:txBody>
      </p:sp>
    </p:spTree>
    <p:extLst>
      <p:ext uri="{BB962C8B-B14F-4D97-AF65-F5344CB8AC3E}">
        <p14:creationId xmlns:p14="http://schemas.microsoft.com/office/powerpoint/2010/main" val="3061761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35789F-16B8-463E-9CE4-75B3F2C7D128}"/>
              </a:ext>
            </a:extLst>
          </p:cNvPr>
          <p:cNvSpPr txBox="1"/>
          <p:nvPr/>
        </p:nvSpPr>
        <p:spPr>
          <a:xfrm>
            <a:off x="1409350" y="3274495"/>
            <a:ext cx="8313490"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Qt's </a:t>
            </a:r>
            <a:r>
              <a:rPr lang="en-US" b="0" i="0" dirty="0" err="1">
                <a:solidFill>
                  <a:srgbClr val="202124"/>
                </a:solidFill>
                <a:effectLst/>
                <a:latin typeface="arial" panose="020B0604020202020204" pitchFamily="34" charset="0"/>
              </a:rPr>
              <a:t>qFuzzyCompare</a:t>
            </a:r>
            <a:r>
              <a:rPr lang="en-US" b="0" i="0" dirty="0">
                <a:solidFill>
                  <a:srgbClr val="202124"/>
                </a:solidFill>
                <a:effectLst/>
                <a:latin typeface="arial" panose="020B0604020202020204" pitchFamily="34" charset="0"/>
              </a:rPr>
              <a:t> function is </a:t>
            </a:r>
            <a:r>
              <a:rPr lang="en-US" b="1" i="0" dirty="0">
                <a:solidFill>
                  <a:srgbClr val="202124"/>
                </a:solidFill>
                <a:effectLst/>
                <a:latin typeface="arial" panose="020B0604020202020204" pitchFamily="34" charset="0"/>
              </a:rPr>
              <a:t>useful for approximate comparison of two float or double values</a:t>
            </a:r>
            <a:r>
              <a:rPr lang="en-US" b="0" i="0" dirty="0">
                <a:solidFill>
                  <a:srgbClr val="202124"/>
                </a:solidFill>
                <a:effectLst/>
                <a:latin typeface="arial" panose="020B0604020202020204" pitchFamily="34" charset="0"/>
              </a:rPr>
              <a:t>. ... In this case, only if p1 and p2 are exactly equal the function will detect that and return true, but otherwise, if values are only approximately equal, it will return false</a:t>
            </a:r>
            <a:endParaRPr lang="en-IN" dirty="0"/>
          </a:p>
        </p:txBody>
      </p:sp>
      <p:sp>
        <p:nvSpPr>
          <p:cNvPr id="4" name="Rectangle 3">
            <a:extLst>
              <a:ext uri="{FF2B5EF4-FFF2-40B4-BE49-F238E27FC236}">
                <a16:creationId xmlns:a16="http://schemas.microsoft.com/office/drawing/2014/main" id="{9BEFBBB5-C949-41EC-AF3F-9BBAE1A004C6}"/>
              </a:ext>
            </a:extLst>
          </p:cNvPr>
          <p:cNvSpPr/>
          <p:nvPr/>
        </p:nvSpPr>
        <p:spPr>
          <a:xfrm>
            <a:off x="838899" y="352338"/>
            <a:ext cx="8254767" cy="5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Fuzzy compare in QT</a:t>
            </a:r>
            <a:endParaRPr lang="en-IN" dirty="0"/>
          </a:p>
        </p:txBody>
      </p:sp>
    </p:spTree>
    <p:extLst>
      <p:ext uri="{BB962C8B-B14F-4D97-AF65-F5344CB8AC3E}">
        <p14:creationId xmlns:p14="http://schemas.microsoft.com/office/powerpoint/2010/main" val="355456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18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759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1891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8391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37649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107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422</TotalTime>
  <Words>3192</Words>
  <Application>Microsoft Office PowerPoint</Application>
  <PresentationFormat>Widescreen</PresentationFormat>
  <Paragraphs>379</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vt:lpstr>
      <vt:lpstr>Century Gothic</vt:lpstr>
      <vt:lpstr>Elephant</vt:lpstr>
      <vt:lpstr>Liberation Sans</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Q_OBJECT macro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175</cp:revision>
  <dcterms:created xsi:type="dcterms:W3CDTF">2020-04-27T06:53:24Z</dcterms:created>
  <dcterms:modified xsi:type="dcterms:W3CDTF">2021-08-27T11:45:07Z</dcterms:modified>
</cp:coreProperties>
</file>