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6" r:id="rId2"/>
    <p:sldId id="287" r:id="rId3"/>
    <p:sldId id="288" r:id="rId4"/>
    <p:sldId id="289" r:id="rId5"/>
    <p:sldId id="290" r:id="rId6"/>
    <p:sldId id="291" r:id="rId7"/>
    <p:sldId id="292" r:id="rId8"/>
    <p:sldId id="29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6/24/2021</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46763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6/24/2021</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498794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6/24/2021</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965791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6/24/2021</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72186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6/24/2021</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68686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6/24/2021</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61417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6/24/2021</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35384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6/24/2021</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82685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6/24/2021</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515812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6/24/2021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89712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6/24/2021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50645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6/24/2021</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744796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6/24/2021</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2414343743"/>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0" r:id="rId6"/>
    <p:sldLayoutId id="2147483675" r:id="rId7"/>
    <p:sldLayoutId id="2147483676" r:id="rId8"/>
    <p:sldLayoutId id="2147483677" r:id="rId9"/>
    <p:sldLayoutId id="2147483678" r:id="rId10"/>
    <p:sldLayoutId id="2147483679" r:id="rId11"/>
    <p:sldLayoutId id="2147483681"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youtu.be/fpnqsDmJ0Y8"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C93D702E-F4E0-47FC-A74C-ECD9647A8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DFDED7-D340-455F-817E-2D4901453F6F}"/>
              </a:ext>
            </a:extLst>
          </p:cNvPr>
          <p:cNvSpPr>
            <a:spLocks noGrp="1"/>
          </p:cNvSpPr>
          <p:nvPr>
            <p:ph type="ctrTitle"/>
          </p:nvPr>
        </p:nvSpPr>
        <p:spPr>
          <a:xfrm>
            <a:off x="1524000" y="3851974"/>
            <a:ext cx="9144000" cy="1152663"/>
          </a:xfrm>
        </p:spPr>
        <p:txBody>
          <a:bodyPr>
            <a:normAutofit/>
          </a:bodyPr>
          <a:lstStyle/>
          <a:p>
            <a:pPr algn="ctr"/>
            <a:r>
              <a:rPr lang="en-IN" dirty="0"/>
              <a:t>VTK Learnings</a:t>
            </a:r>
          </a:p>
        </p:txBody>
      </p:sp>
      <p:sp>
        <p:nvSpPr>
          <p:cNvPr id="3" name="Subtitle 2">
            <a:extLst>
              <a:ext uri="{FF2B5EF4-FFF2-40B4-BE49-F238E27FC236}">
                <a16:creationId xmlns:a16="http://schemas.microsoft.com/office/drawing/2014/main" id="{D28A6947-3E80-4393-BC78-8AB19EBE0B0C}"/>
              </a:ext>
            </a:extLst>
          </p:cNvPr>
          <p:cNvSpPr>
            <a:spLocks noGrp="1"/>
          </p:cNvSpPr>
          <p:nvPr>
            <p:ph type="subTitle" idx="1"/>
          </p:nvPr>
        </p:nvSpPr>
        <p:spPr>
          <a:xfrm>
            <a:off x="1524000" y="5071718"/>
            <a:ext cx="9144000" cy="646785"/>
          </a:xfrm>
        </p:spPr>
        <p:txBody>
          <a:bodyPr>
            <a:normAutofit/>
          </a:bodyPr>
          <a:lstStyle/>
          <a:p>
            <a:pPr algn="ctr"/>
            <a:r>
              <a:rPr lang="en-IN" dirty="0"/>
              <a:t>By Girish Lande</a:t>
            </a:r>
          </a:p>
        </p:txBody>
      </p:sp>
      <p:pic>
        <p:nvPicPr>
          <p:cNvPr id="18" name="Picture 3">
            <a:extLst>
              <a:ext uri="{FF2B5EF4-FFF2-40B4-BE49-F238E27FC236}">
                <a16:creationId xmlns:a16="http://schemas.microsoft.com/office/drawing/2014/main" id="{3B85D596-1446-4D95-B612-D8B6223F4BF4}"/>
              </a:ext>
            </a:extLst>
          </p:cNvPr>
          <p:cNvPicPr>
            <a:picLocks noChangeAspect="1"/>
          </p:cNvPicPr>
          <p:nvPr/>
        </p:nvPicPr>
        <p:blipFill rotWithShape="1">
          <a:blip r:embed="rId2"/>
          <a:srcRect t="44087" b="1655"/>
          <a:stretch/>
        </p:blipFill>
        <p:spPr>
          <a:xfrm>
            <a:off x="838201" y="10"/>
            <a:ext cx="10484412" cy="3811394"/>
          </a:xfrm>
          <a:custGeom>
            <a:avLst/>
            <a:gdLst/>
            <a:ahLst/>
            <a:cxnLst/>
            <a:rect l="l" t="t" r="r" b="b"/>
            <a:pathLst>
              <a:path w="10484412" h="3811404">
                <a:moveTo>
                  <a:pt x="0" y="3811403"/>
                </a:moveTo>
                <a:lnTo>
                  <a:pt x="10484412" y="3811403"/>
                </a:lnTo>
                <a:lnTo>
                  <a:pt x="10484412" y="3811404"/>
                </a:lnTo>
                <a:lnTo>
                  <a:pt x="0" y="3811404"/>
                </a:lnTo>
                <a:close/>
                <a:moveTo>
                  <a:pt x="181717" y="0"/>
                </a:moveTo>
                <a:lnTo>
                  <a:pt x="10224015" y="0"/>
                </a:lnTo>
                <a:cubicBezTo>
                  <a:pt x="10261561" y="45054"/>
                  <a:pt x="10301611" y="85103"/>
                  <a:pt x="10369193" y="110134"/>
                </a:cubicBezTo>
                <a:cubicBezTo>
                  <a:pt x="10321635" y="167704"/>
                  <a:pt x="10236530" y="182722"/>
                  <a:pt x="10173954" y="222771"/>
                </a:cubicBezTo>
                <a:cubicBezTo>
                  <a:pt x="10168948" y="255310"/>
                  <a:pt x="10269071" y="245298"/>
                  <a:pt x="10241537" y="317887"/>
                </a:cubicBezTo>
                <a:cubicBezTo>
                  <a:pt x="10206494" y="418008"/>
                  <a:pt x="10241537" y="528142"/>
                  <a:pt x="10071328" y="573196"/>
                </a:cubicBezTo>
                <a:cubicBezTo>
                  <a:pt x="10023770" y="668312"/>
                  <a:pt x="10008751" y="820997"/>
                  <a:pt x="10113880" y="913610"/>
                </a:cubicBezTo>
                <a:cubicBezTo>
                  <a:pt x="10271573" y="1048774"/>
                  <a:pt x="10244040" y="1138885"/>
                  <a:pt x="10036285" y="1216478"/>
                </a:cubicBezTo>
                <a:cubicBezTo>
                  <a:pt x="10011255" y="1226491"/>
                  <a:pt x="9978715" y="1231497"/>
                  <a:pt x="9966200" y="1256528"/>
                </a:cubicBezTo>
                <a:cubicBezTo>
                  <a:pt x="9986224" y="1289067"/>
                  <a:pt x="10031280" y="1281557"/>
                  <a:pt x="10063819" y="1289067"/>
                </a:cubicBezTo>
                <a:cubicBezTo>
                  <a:pt x="10211500" y="1324110"/>
                  <a:pt x="10214003" y="1324110"/>
                  <a:pt x="10176457" y="1441752"/>
                </a:cubicBezTo>
                <a:cubicBezTo>
                  <a:pt x="10163942" y="1476795"/>
                  <a:pt x="10188972" y="1491813"/>
                  <a:pt x="10211500" y="1511838"/>
                </a:cubicBezTo>
                <a:cubicBezTo>
                  <a:pt x="10296604" y="1591936"/>
                  <a:pt x="10296604" y="1594439"/>
                  <a:pt x="10206494" y="1664523"/>
                </a:cubicBezTo>
                <a:cubicBezTo>
                  <a:pt x="10181463" y="1684547"/>
                  <a:pt x="10163942" y="1704572"/>
                  <a:pt x="10151426" y="1732106"/>
                </a:cubicBezTo>
                <a:cubicBezTo>
                  <a:pt x="10128899" y="1782166"/>
                  <a:pt x="10128899" y="1822216"/>
                  <a:pt x="10208996" y="1847246"/>
                </a:cubicBezTo>
                <a:cubicBezTo>
                  <a:pt x="10266568" y="1864767"/>
                  <a:pt x="10296604" y="1884791"/>
                  <a:pt x="10299107" y="1939858"/>
                </a:cubicBezTo>
                <a:cubicBezTo>
                  <a:pt x="10299107" y="1987416"/>
                  <a:pt x="10306617" y="2017452"/>
                  <a:pt x="10244040" y="2037477"/>
                </a:cubicBezTo>
                <a:cubicBezTo>
                  <a:pt x="10193979" y="2054998"/>
                  <a:pt x="10178960" y="2090041"/>
                  <a:pt x="10183966" y="2130089"/>
                </a:cubicBezTo>
                <a:cubicBezTo>
                  <a:pt x="10193979" y="2230211"/>
                  <a:pt x="10126396" y="2287781"/>
                  <a:pt x="10013758" y="2335339"/>
                </a:cubicBezTo>
                <a:cubicBezTo>
                  <a:pt x="9908629" y="2377890"/>
                  <a:pt x="9813513" y="2437963"/>
                  <a:pt x="9715893" y="2493030"/>
                </a:cubicBezTo>
                <a:cubicBezTo>
                  <a:pt x="9605758" y="2553103"/>
                  <a:pt x="9480605" y="2590649"/>
                  <a:pt x="9347942" y="2623189"/>
                </a:cubicBezTo>
                <a:cubicBezTo>
                  <a:pt x="9370469" y="2665740"/>
                  <a:pt x="9453071" y="2640710"/>
                  <a:pt x="9460580" y="2700783"/>
                </a:cubicBezTo>
                <a:cubicBezTo>
                  <a:pt x="9255329" y="2753346"/>
                  <a:pt x="9060089" y="2833444"/>
                  <a:pt x="8827305" y="2855971"/>
                </a:cubicBezTo>
                <a:cubicBezTo>
                  <a:pt x="9015035" y="2843456"/>
                  <a:pt x="9182740" y="2908535"/>
                  <a:pt x="9360458" y="2926056"/>
                </a:cubicBezTo>
                <a:cubicBezTo>
                  <a:pt x="9377980" y="2961099"/>
                  <a:pt x="9337930" y="2951087"/>
                  <a:pt x="9322912" y="2958595"/>
                </a:cubicBezTo>
                <a:cubicBezTo>
                  <a:pt x="9307893" y="2963602"/>
                  <a:pt x="9287869" y="2966105"/>
                  <a:pt x="9285366" y="2991135"/>
                </a:cubicBezTo>
                <a:cubicBezTo>
                  <a:pt x="9370469" y="3023675"/>
                  <a:pt x="9478102" y="2998644"/>
                  <a:pt x="9565709" y="3033687"/>
                </a:cubicBezTo>
                <a:cubicBezTo>
                  <a:pt x="9543182" y="3083748"/>
                  <a:pt x="9468090" y="3056214"/>
                  <a:pt x="9435550" y="3096263"/>
                </a:cubicBezTo>
                <a:cubicBezTo>
                  <a:pt x="9518151" y="3101269"/>
                  <a:pt x="9593243" y="3103772"/>
                  <a:pt x="9668335" y="3113784"/>
                </a:cubicBezTo>
                <a:cubicBezTo>
                  <a:pt x="9725905" y="3121294"/>
                  <a:pt x="9740924" y="3163845"/>
                  <a:pt x="9700875" y="3193882"/>
                </a:cubicBezTo>
                <a:cubicBezTo>
                  <a:pt x="9665832" y="3221415"/>
                  <a:pt x="9613268" y="3223918"/>
                  <a:pt x="9565709" y="3236434"/>
                </a:cubicBezTo>
                <a:cubicBezTo>
                  <a:pt x="9232801" y="3319034"/>
                  <a:pt x="8882372" y="3351573"/>
                  <a:pt x="8529440" y="3364088"/>
                </a:cubicBezTo>
                <a:cubicBezTo>
                  <a:pt x="7961245" y="3386616"/>
                  <a:pt x="7393049" y="3394125"/>
                  <a:pt x="6827357" y="3419155"/>
                </a:cubicBezTo>
                <a:cubicBezTo>
                  <a:pt x="6481933" y="3434173"/>
                  <a:pt x="6136510" y="3456701"/>
                  <a:pt x="5788584" y="3456701"/>
                </a:cubicBezTo>
                <a:cubicBezTo>
                  <a:pt x="5415628" y="3456701"/>
                  <a:pt x="5042671" y="3464210"/>
                  <a:pt x="4669714" y="3411646"/>
                </a:cubicBezTo>
                <a:cubicBezTo>
                  <a:pt x="4479481" y="3384113"/>
                  <a:pt x="4279236" y="3396628"/>
                  <a:pt x="4086500" y="3376603"/>
                </a:cubicBezTo>
                <a:cubicBezTo>
                  <a:pt x="3793641" y="3346568"/>
                  <a:pt x="3500782" y="3306518"/>
                  <a:pt x="3210426" y="3256458"/>
                </a:cubicBezTo>
                <a:cubicBezTo>
                  <a:pt x="3117813" y="3241439"/>
                  <a:pt x="3007678" y="3231428"/>
                  <a:pt x="2937592" y="3166348"/>
                </a:cubicBezTo>
                <a:cubicBezTo>
                  <a:pt x="2824954" y="3211403"/>
                  <a:pt x="2757372" y="3131305"/>
                  <a:pt x="2669765" y="3106275"/>
                </a:cubicBezTo>
                <a:cubicBezTo>
                  <a:pt x="2634722" y="3096263"/>
                  <a:pt x="2592169" y="3081245"/>
                  <a:pt x="2597176" y="3048705"/>
                </a:cubicBezTo>
                <a:cubicBezTo>
                  <a:pt x="2604685" y="3006154"/>
                  <a:pt x="2654746" y="2978620"/>
                  <a:pt x="2702304" y="2986130"/>
                </a:cubicBezTo>
                <a:cubicBezTo>
                  <a:pt x="2849986" y="3011160"/>
                  <a:pt x="2985150" y="2948584"/>
                  <a:pt x="3137838" y="2956093"/>
                </a:cubicBezTo>
                <a:cubicBezTo>
                  <a:pt x="3005175" y="2933565"/>
                  <a:pt x="2872513" y="2908535"/>
                  <a:pt x="2739850" y="2886007"/>
                </a:cubicBezTo>
                <a:cubicBezTo>
                  <a:pt x="2940095" y="2863480"/>
                  <a:pt x="3132831" y="2896020"/>
                  <a:pt x="3328071" y="2913541"/>
                </a:cubicBezTo>
                <a:cubicBezTo>
                  <a:pt x="3390647" y="2921050"/>
                  <a:pt x="3485763" y="2968608"/>
                  <a:pt x="3503285" y="2898523"/>
                </a:cubicBezTo>
                <a:cubicBezTo>
                  <a:pt x="3513297" y="2850965"/>
                  <a:pt x="3410671" y="2850965"/>
                  <a:pt x="3350598" y="2838450"/>
                </a:cubicBezTo>
                <a:cubicBezTo>
                  <a:pt x="3090279" y="2785886"/>
                  <a:pt x="2824954" y="2758353"/>
                  <a:pt x="2562133" y="2725813"/>
                </a:cubicBezTo>
                <a:cubicBezTo>
                  <a:pt x="2537102" y="2723310"/>
                  <a:pt x="2504562" y="2725813"/>
                  <a:pt x="2487041" y="2715801"/>
                </a:cubicBezTo>
                <a:cubicBezTo>
                  <a:pt x="2354378" y="2633200"/>
                  <a:pt x="2184170" y="2608170"/>
                  <a:pt x="1998943" y="2548097"/>
                </a:cubicBezTo>
                <a:cubicBezTo>
                  <a:pt x="2116587" y="2515558"/>
                  <a:pt x="2196685" y="2575630"/>
                  <a:pt x="2294304" y="2560612"/>
                </a:cubicBezTo>
                <a:cubicBezTo>
                  <a:pt x="2196685" y="2498036"/>
                  <a:pt x="2079041" y="2488024"/>
                  <a:pt x="1978918" y="2455485"/>
                </a:cubicBezTo>
                <a:cubicBezTo>
                  <a:pt x="1906330" y="2430454"/>
                  <a:pt x="1635999" y="2357866"/>
                  <a:pt x="1595950" y="2335339"/>
                </a:cubicBezTo>
                <a:cubicBezTo>
                  <a:pt x="1473299" y="2267756"/>
                  <a:pt x="1315606" y="2237720"/>
                  <a:pt x="1215483" y="2145108"/>
                </a:cubicBezTo>
                <a:cubicBezTo>
                  <a:pt x="1145398" y="2080028"/>
                  <a:pt x="1025251" y="2095047"/>
                  <a:pt x="942649" y="2049992"/>
                </a:cubicBezTo>
                <a:cubicBezTo>
                  <a:pt x="912613" y="2004937"/>
                  <a:pt x="972686" y="1994925"/>
                  <a:pt x="992711" y="1969894"/>
                </a:cubicBezTo>
                <a:cubicBezTo>
                  <a:pt x="1020244" y="1939858"/>
                  <a:pt x="972686" y="1922337"/>
                  <a:pt x="960170" y="1884791"/>
                </a:cubicBezTo>
                <a:cubicBezTo>
                  <a:pt x="1117863" y="1922337"/>
                  <a:pt x="1268048" y="1944864"/>
                  <a:pt x="1448268" y="1957380"/>
                </a:cubicBezTo>
                <a:cubicBezTo>
                  <a:pt x="1390698" y="1897306"/>
                  <a:pt x="1318109" y="1927343"/>
                  <a:pt x="1270551" y="1904815"/>
                </a:cubicBezTo>
                <a:cubicBezTo>
                  <a:pt x="1238011" y="1889797"/>
                  <a:pt x="1190453" y="1884791"/>
                  <a:pt x="1200466" y="1849749"/>
                </a:cubicBezTo>
                <a:cubicBezTo>
                  <a:pt x="1207974" y="1822216"/>
                  <a:pt x="1248023" y="1824718"/>
                  <a:pt x="1278060" y="1827221"/>
                </a:cubicBezTo>
                <a:cubicBezTo>
                  <a:pt x="1393201" y="1834730"/>
                  <a:pt x="1503336" y="1834730"/>
                  <a:pt x="1615974" y="1764645"/>
                </a:cubicBezTo>
                <a:cubicBezTo>
                  <a:pt x="1338134" y="1669530"/>
                  <a:pt x="1015238" y="1717087"/>
                  <a:pt x="767434" y="1576917"/>
                </a:cubicBezTo>
                <a:cubicBezTo>
                  <a:pt x="802477" y="1531862"/>
                  <a:pt x="852539" y="1554390"/>
                  <a:pt x="890085" y="1559396"/>
                </a:cubicBezTo>
                <a:cubicBezTo>
                  <a:pt x="1132882" y="1591936"/>
                  <a:pt x="2003949" y="1514341"/>
                  <a:pt x="2129102" y="1556893"/>
                </a:cubicBezTo>
                <a:cubicBezTo>
                  <a:pt x="2204195" y="1584426"/>
                  <a:pt x="2286796" y="1594439"/>
                  <a:pt x="2369396" y="1576917"/>
                </a:cubicBezTo>
                <a:cubicBezTo>
                  <a:pt x="2469519" y="1554390"/>
                  <a:pt x="1881298" y="1519347"/>
                  <a:pt x="1746133" y="1421728"/>
                </a:cubicBezTo>
                <a:cubicBezTo>
                  <a:pt x="1678551" y="1374170"/>
                  <a:pt x="1082821" y="1146394"/>
                  <a:pt x="819999" y="1083817"/>
                </a:cubicBezTo>
                <a:cubicBezTo>
                  <a:pt x="857545" y="1041266"/>
                  <a:pt x="952662" y="1066296"/>
                  <a:pt x="940146" y="993707"/>
                </a:cubicBezTo>
                <a:cubicBezTo>
                  <a:pt x="794969" y="956162"/>
                  <a:pt x="627263" y="961168"/>
                  <a:pt x="459558" y="903598"/>
                </a:cubicBezTo>
                <a:cubicBezTo>
                  <a:pt x="537153" y="858543"/>
                  <a:pt x="622257" y="883573"/>
                  <a:pt x="699852" y="868556"/>
                </a:cubicBezTo>
                <a:cubicBezTo>
                  <a:pt x="657300" y="813489"/>
                  <a:pt x="582208" y="823500"/>
                  <a:pt x="522134" y="813489"/>
                </a:cubicBezTo>
                <a:cubicBezTo>
                  <a:pt x="464564" y="803476"/>
                  <a:pt x="349423" y="708360"/>
                  <a:pt x="374453" y="713367"/>
                </a:cubicBezTo>
                <a:cubicBezTo>
                  <a:pt x="607238" y="750912"/>
                  <a:pt x="842526" y="735895"/>
                  <a:pt x="1075312" y="773440"/>
                </a:cubicBezTo>
                <a:cubicBezTo>
                  <a:pt x="1152907" y="785955"/>
                  <a:pt x="1238011" y="810986"/>
                  <a:pt x="1275557" y="728385"/>
                </a:cubicBezTo>
                <a:cubicBezTo>
                  <a:pt x="1285569" y="703355"/>
                  <a:pt x="1278060" y="695846"/>
                  <a:pt x="1385692" y="725882"/>
                </a:cubicBezTo>
                <a:cubicBezTo>
                  <a:pt x="1425741" y="738397"/>
                  <a:pt x="1483311" y="750912"/>
                  <a:pt x="1525863" y="718373"/>
                </a:cubicBezTo>
                <a:cubicBezTo>
                  <a:pt x="1498330" y="678325"/>
                  <a:pt x="1445765" y="690839"/>
                  <a:pt x="1408219" y="680828"/>
                </a:cubicBezTo>
                <a:cubicBezTo>
                  <a:pt x="1305594" y="653294"/>
                  <a:pt x="922624" y="548166"/>
                  <a:pt x="825005" y="518129"/>
                </a:cubicBezTo>
                <a:cubicBezTo>
                  <a:pt x="619754" y="453051"/>
                  <a:pt x="492098" y="475578"/>
                  <a:pt x="286846" y="405492"/>
                </a:cubicBezTo>
                <a:cubicBezTo>
                  <a:pt x="356932" y="407995"/>
                  <a:pt x="336907" y="380462"/>
                  <a:pt x="406993" y="380462"/>
                </a:cubicBezTo>
                <a:cubicBezTo>
                  <a:pt x="437030" y="380462"/>
                  <a:pt x="472073" y="372954"/>
                  <a:pt x="472073" y="342917"/>
                </a:cubicBezTo>
                <a:cubicBezTo>
                  <a:pt x="472073" y="315384"/>
                  <a:pt x="104123" y="170207"/>
                  <a:pt x="156686" y="155188"/>
                </a:cubicBezTo>
                <a:cubicBezTo>
                  <a:pt x="301865" y="115140"/>
                  <a:pt x="667312" y="227777"/>
                  <a:pt x="579705" y="175213"/>
                </a:cubicBezTo>
                <a:cubicBezTo>
                  <a:pt x="447042" y="92613"/>
                  <a:pt x="427018" y="77594"/>
                  <a:pt x="326895" y="67583"/>
                </a:cubicBezTo>
                <a:cubicBezTo>
                  <a:pt x="296858" y="62576"/>
                  <a:pt x="244294" y="35043"/>
                  <a:pt x="181717" y="0"/>
                </a:cubicBezTo>
                <a:close/>
              </a:path>
            </a:pathLst>
          </a:custGeom>
        </p:spPr>
      </p:pic>
    </p:spTree>
    <p:extLst>
      <p:ext uri="{BB962C8B-B14F-4D97-AF65-F5344CB8AC3E}">
        <p14:creationId xmlns:p14="http://schemas.microsoft.com/office/powerpoint/2010/main" val="494669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77DDE1-9D84-42F5-AD71-4AA5F040707A}"/>
              </a:ext>
            </a:extLst>
          </p:cNvPr>
          <p:cNvSpPr txBox="1"/>
          <p:nvPr/>
        </p:nvSpPr>
        <p:spPr>
          <a:xfrm>
            <a:off x="840996" y="797510"/>
            <a:ext cx="6094602" cy="5262979"/>
          </a:xfrm>
          <a:prstGeom prst="rect">
            <a:avLst/>
          </a:prstGeom>
          <a:noFill/>
        </p:spPr>
        <p:txBody>
          <a:bodyPr wrap="square">
            <a:spAutoFit/>
          </a:bodyPr>
          <a:lstStyle/>
          <a:p>
            <a:r>
              <a:rPr lang="en-IN" sz="1400" dirty="0"/>
              <a:t>Previously the touch interactions in Qt worked for touchpad on MacOS, but not on Windows touchscreens. This commit adds support for multi-touch gestures on Windows touchscreens and fixes some errors in MacOS trackpad gestures.</a:t>
            </a:r>
          </a:p>
          <a:p>
            <a:r>
              <a:rPr lang="en-IN" sz="1400" dirty="0"/>
              <a:t>List of gestures supported:</a:t>
            </a:r>
          </a:p>
          <a:p>
            <a:pPr>
              <a:buFont typeface="Arial" panose="020B0604020202020204" pitchFamily="34" charset="0"/>
              <a:buChar char="•"/>
            </a:pPr>
            <a:r>
              <a:rPr lang="en-IN" sz="1400" dirty="0"/>
              <a:t>Tap</a:t>
            </a:r>
          </a:p>
          <a:p>
            <a:pPr>
              <a:buFont typeface="Arial" panose="020B0604020202020204" pitchFamily="34" charset="0"/>
              <a:buChar char="•"/>
            </a:pPr>
            <a:r>
              <a:rPr lang="en-IN" sz="1400" dirty="0"/>
              <a:t>Tap And Hold</a:t>
            </a:r>
          </a:p>
          <a:p>
            <a:pPr>
              <a:buFont typeface="Arial" panose="020B0604020202020204" pitchFamily="34" charset="0"/>
              <a:buChar char="•"/>
            </a:pPr>
            <a:r>
              <a:rPr lang="en-IN" sz="1400" dirty="0"/>
              <a:t>Pinch</a:t>
            </a:r>
          </a:p>
          <a:p>
            <a:pPr>
              <a:buFont typeface="Arial" panose="020B0604020202020204" pitchFamily="34" charset="0"/>
              <a:buChar char="•"/>
            </a:pPr>
            <a:r>
              <a:rPr lang="en-IN" sz="1400" dirty="0"/>
              <a:t>Rotate</a:t>
            </a:r>
          </a:p>
          <a:p>
            <a:pPr>
              <a:buFont typeface="Arial" panose="020B0604020202020204" pitchFamily="34" charset="0"/>
              <a:buChar char="•"/>
            </a:pPr>
            <a:r>
              <a:rPr lang="en-IN" sz="1400" dirty="0"/>
              <a:t>Pan</a:t>
            </a:r>
          </a:p>
          <a:p>
            <a:pPr>
              <a:buFont typeface="Arial" panose="020B0604020202020204" pitchFamily="34" charset="0"/>
              <a:buChar char="•"/>
            </a:pPr>
            <a:r>
              <a:rPr lang="en-IN" sz="1400" dirty="0"/>
              <a:t>Swipe</a:t>
            </a:r>
          </a:p>
          <a:p>
            <a:r>
              <a:rPr lang="en-IN" sz="1400" dirty="0"/>
              <a:t>Added new example </a:t>
            </a:r>
            <a:r>
              <a:rPr lang="en-IN" sz="1400" dirty="0" err="1"/>
              <a:t>QVTKTouchscreenRenderWindows</a:t>
            </a:r>
            <a:r>
              <a:rPr lang="en-IN" sz="1400" dirty="0"/>
              <a:t> to demonstrate the use of gesture events in a </a:t>
            </a:r>
            <a:r>
              <a:rPr lang="en-IN" sz="1400" dirty="0" err="1"/>
              <a:t>QVTKOpenGLNativeWidget</a:t>
            </a:r>
            <a:r>
              <a:rPr lang="en-IN" sz="1400" dirty="0"/>
              <a:t>. See demonstration video here: </a:t>
            </a:r>
            <a:r>
              <a:rPr lang="en-IN" sz="1400" dirty="0">
                <a:hlinkClick r:id="rId2"/>
              </a:rPr>
              <a:t>https://youtu.be/fpnqsDmJ0Y8</a:t>
            </a:r>
            <a:endParaRPr lang="en-IN" sz="1400" dirty="0"/>
          </a:p>
          <a:p>
            <a:r>
              <a:rPr lang="en-IN" sz="1400" dirty="0"/>
              <a:t>Implementation details:</a:t>
            </a:r>
          </a:p>
          <a:p>
            <a:r>
              <a:rPr lang="en-IN" sz="1400" dirty="0"/>
              <a:t>Modified </a:t>
            </a:r>
            <a:r>
              <a:rPr lang="en-IN" sz="1400" dirty="0" err="1"/>
              <a:t>QVTKInteractorAdapter</a:t>
            </a:r>
            <a:r>
              <a:rPr lang="en-IN" sz="1400" dirty="0"/>
              <a:t> to invoke events using widget local coordinates</a:t>
            </a:r>
          </a:p>
          <a:p>
            <a:pPr>
              <a:buFont typeface="Arial" panose="020B0604020202020204" pitchFamily="34" charset="0"/>
              <a:buChar char="•"/>
            </a:pPr>
            <a:r>
              <a:rPr lang="en-IN" sz="1400" dirty="0"/>
              <a:t>Qt coordinates are inconsistent between gestures, and even within the same gesture on different platforms (Windows touchscreen vs MacOS touchpad)</a:t>
            </a:r>
          </a:p>
          <a:p>
            <a:pPr>
              <a:buFont typeface="Arial" panose="020B0604020202020204" pitchFamily="34" charset="0"/>
              <a:buChar char="•"/>
            </a:pPr>
            <a:r>
              <a:rPr lang="en-IN" sz="1400" dirty="0"/>
              <a:t>VTK expects the invoked events to be in the local coordinate frame</a:t>
            </a:r>
          </a:p>
          <a:p>
            <a:r>
              <a:rPr lang="en-IN" sz="1400" dirty="0"/>
              <a:t>Updated </a:t>
            </a:r>
            <a:r>
              <a:rPr lang="en-IN" sz="1400" dirty="0" err="1"/>
              <a:t>vtkInteractorStyleMultiTouchCamera</a:t>
            </a:r>
            <a:r>
              <a:rPr lang="en-IN" sz="1400" dirty="0"/>
              <a:t> to utilize the updated events</a:t>
            </a:r>
          </a:p>
        </p:txBody>
      </p:sp>
    </p:spTree>
    <p:extLst>
      <p:ext uri="{BB962C8B-B14F-4D97-AF65-F5344CB8AC3E}">
        <p14:creationId xmlns:p14="http://schemas.microsoft.com/office/powerpoint/2010/main" val="1278780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29F29B-50E1-4B65-8D4E-78993390546E}"/>
              </a:ext>
            </a:extLst>
          </p:cNvPr>
          <p:cNvPicPr>
            <a:picLocks noChangeAspect="1"/>
          </p:cNvPicPr>
          <p:nvPr/>
        </p:nvPicPr>
        <p:blipFill>
          <a:blip r:embed="rId2"/>
          <a:stretch>
            <a:fillRect/>
          </a:stretch>
        </p:blipFill>
        <p:spPr>
          <a:xfrm>
            <a:off x="0" y="1680816"/>
            <a:ext cx="12192000" cy="3496368"/>
          </a:xfrm>
          <a:prstGeom prst="rect">
            <a:avLst/>
          </a:prstGeom>
        </p:spPr>
      </p:pic>
      <p:sp>
        <p:nvSpPr>
          <p:cNvPr id="4" name="TextBox 3">
            <a:extLst>
              <a:ext uri="{FF2B5EF4-FFF2-40B4-BE49-F238E27FC236}">
                <a16:creationId xmlns:a16="http://schemas.microsoft.com/office/drawing/2014/main" id="{920AA37F-927D-4307-A495-663BC3FB43A0}"/>
              </a:ext>
            </a:extLst>
          </p:cNvPr>
          <p:cNvSpPr txBox="1"/>
          <p:nvPr/>
        </p:nvSpPr>
        <p:spPr>
          <a:xfrm>
            <a:off x="352338" y="5444455"/>
            <a:ext cx="11090245" cy="1200329"/>
          </a:xfrm>
          <a:prstGeom prst="rect">
            <a:avLst/>
          </a:prstGeom>
          <a:noFill/>
        </p:spPr>
        <p:txBody>
          <a:bodyPr wrap="square" rtlCol="0">
            <a:spAutoFit/>
          </a:bodyPr>
          <a:lstStyle/>
          <a:p>
            <a:r>
              <a:rPr lang="en-US" dirty="0"/>
              <a:t>Download </a:t>
            </a:r>
            <a:r>
              <a:rPr lang="en-US" dirty="0" err="1"/>
              <a:t>vtk</a:t>
            </a:r>
            <a:r>
              <a:rPr lang="en-US" dirty="0"/>
              <a:t> . Rename that folder to source. Create build folder. And install folder. Then use </a:t>
            </a:r>
            <a:r>
              <a:rPr lang="en-US" dirty="0" err="1"/>
              <a:t>cmake</a:t>
            </a:r>
            <a:r>
              <a:rPr lang="en-US" dirty="0"/>
              <a:t> to configure . Please refer to above settings for QT. Then configure project. Then Generate solution file. Now open that solution file in Visual studio and build. Building subproject “install” should create installation required things in given folder. </a:t>
            </a:r>
            <a:endParaRPr lang="en-IN" dirty="0"/>
          </a:p>
        </p:txBody>
      </p:sp>
      <p:sp>
        <p:nvSpPr>
          <p:cNvPr id="5" name="Rectangle: Rounded Corners 4">
            <a:extLst>
              <a:ext uri="{FF2B5EF4-FFF2-40B4-BE49-F238E27FC236}">
                <a16:creationId xmlns:a16="http://schemas.microsoft.com/office/drawing/2014/main" id="{1FCA38A1-4038-4067-9898-06EFE357A51C}"/>
              </a:ext>
            </a:extLst>
          </p:cNvPr>
          <p:cNvSpPr/>
          <p:nvPr/>
        </p:nvSpPr>
        <p:spPr>
          <a:xfrm>
            <a:off x="3187817" y="587229"/>
            <a:ext cx="6853805" cy="612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to build </a:t>
            </a:r>
            <a:r>
              <a:rPr lang="en-US" dirty="0" err="1"/>
              <a:t>vtk</a:t>
            </a:r>
            <a:r>
              <a:rPr lang="en-US" dirty="0"/>
              <a:t> </a:t>
            </a:r>
            <a:endParaRPr lang="en-IN" dirty="0"/>
          </a:p>
        </p:txBody>
      </p:sp>
    </p:spTree>
    <p:extLst>
      <p:ext uri="{BB962C8B-B14F-4D97-AF65-F5344CB8AC3E}">
        <p14:creationId xmlns:p14="http://schemas.microsoft.com/office/powerpoint/2010/main" val="4143760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FC5C75E-E57E-4A6B-B8FF-F52C25A400AE}"/>
              </a:ext>
            </a:extLst>
          </p:cNvPr>
          <p:cNvSpPr/>
          <p:nvPr/>
        </p:nvSpPr>
        <p:spPr>
          <a:xfrm>
            <a:off x="780176" y="276837"/>
            <a:ext cx="9378892" cy="654341"/>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You don’t need to copy </a:t>
            </a:r>
            <a:r>
              <a:rPr lang="en-US" dirty="0" err="1"/>
              <a:t>vtk</a:t>
            </a:r>
            <a:r>
              <a:rPr lang="en-US" dirty="0"/>
              <a:t> </a:t>
            </a:r>
            <a:r>
              <a:rPr lang="en-US" dirty="0" err="1"/>
              <a:t>dlls</a:t>
            </a:r>
            <a:r>
              <a:rPr lang="en-US" dirty="0"/>
              <a:t> to the debug/release folder of your project</a:t>
            </a:r>
            <a:endParaRPr lang="en-IN" dirty="0"/>
          </a:p>
        </p:txBody>
      </p:sp>
      <p:sp>
        <p:nvSpPr>
          <p:cNvPr id="3" name="TextBox 2">
            <a:extLst>
              <a:ext uri="{FF2B5EF4-FFF2-40B4-BE49-F238E27FC236}">
                <a16:creationId xmlns:a16="http://schemas.microsoft.com/office/drawing/2014/main" id="{82B2C134-DCDD-44E1-A796-522AD59C9DAD}"/>
              </a:ext>
            </a:extLst>
          </p:cNvPr>
          <p:cNvSpPr txBox="1"/>
          <p:nvPr/>
        </p:nvSpPr>
        <p:spPr>
          <a:xfrm>
            <a:off x="780176" y="1400961"/>
            <a:ext cx="3959775" cy="2031325"/>
          </a:xfrm>
          <a:prstGeom prst="rect">
            <a:avLst/>
          </a:prstGeom>
          <a:noFill/>
        </p:spPr>
        <p:txBody>
          <a:bodyPr wrap="square" rtlCol="0">
            <a:spAutoFit/>
          </a:bodyPr>
          <a:lstStyle/>
          <a:p>
            <a:r>
              <a:rPr lang="en-US" dirty="0"/>
              <a:t>Simply add VTK installation folder bin path in your PATH environment variable in system environment variables. That’s why DLLS are called “shared” libraries. They get shared between the application </a:t>
            </a:r>
            <a:endParaRPr lang="en-IN" dirty="0"/>
          </a:p>
        </p:txBody>
      </p:sp>
      <p:pic>
        <p:nvPicPr>
          <p:cNvPr id="5" name="Picture 4" descr="Graphical user interface, text, application&#10;&#10;Description automatically generated">
            <a:extLst>
              <a:ext uri="{FF2B5EF4-FFF2-40B4-BE49-F238E27FC236}">
                <a16:creationId xmlns:a16="http://schemas.microsoft.com/office/drawing/2014/main" id="{14A911C1-E766-4D05-B2AC-0FAA1C03F4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9416" y="1137281"/>
            <a:ext cx="5885714" cy="5571429"/>
          </a:xfrm>
          <a:prstGeom prst="rect">
            <a:avLst/>
          </a:prstGeom>
        </p:spPr>
      </p:pic>
    </p:spTree>
    <p:extLst>
      <p:ext uri="{BB962C8B-B14F-4D97-AF65-F5344CB8AC3E}">
        <p14:creationId xmlns:p14="http://schemas.microsoft.com/office/powerpoint/2010/main" val="81182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6772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5529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9123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3350553"/>
      </p:ext>
    </p:extLst>
  </p:cSld>
  <p:clrMapOvr>
    <a:masterClrMapping/>
  </p:clrMapOvr>
</p:sld>
</file>

<file path=ppt/theme/theme1.xml><?xml version="1.0" encoding="utf-8"?>
<a:theme xmlns:a="http://schemas.openxmlformats.org/drawingml/2006/main" name="BrushVTI">
  <a:themeElements>
    <a:clrScheme name="AnalogousFromRegularSeedLeftStep">
      <a:dk1>
        <a:srgbClr val="000000"/>
      </a:dk1>
      <a:lt1>
        <a:srgbClr val="FFFFFF"/>
      </a:lt1>
      <a:dk2>
        <a:srgbClr val="263F24"/>
      </a:dk2>
      <a:lt2>
        <a:srgbClr val="EAE7E4"/>
      </a:lt2>
      <a:accent1>
        <a:srgbClr val="4D7DC3"/>
      </a:accent1>
      <a:accent2>
        <a:srgbClr val="3B9CB1"/>
      </a:accent2>
      <a:accent3>
        <a:srgbClr val="47B49A"/>
      </a:accent3>
      <a:accent4>
        <a:srgbClr val="3BB164"/>
      </a:accent4>
      <a:accent5>
        <a:srgbClr val="4FB648"/>
      </a:accent5>
      <a:accent6>
        <a:srgbClr val="75B13B"/>
      </a:accent6>
      <a:hlink>
        <a:srgbClr val="A87A38"/>
      </a:hlink>
      <a:folHlink>
        <a:srgbClr val="848484"/>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276</TotalTime>
  <Words>254</Words>
  <Application>Microsoft Office PowerPoint</Application>
  <PresentationFormat>Widescreen</PresentationFormat>
  <Paragraphs>20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Elephant</vt:lpstr>
      <vt:lpstr>BrushVTI</vt:lpstr>
      <vt:lpstr>VTK Learnings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Girish Lande</dc:creator>
  <cp:lastModifiedBy>Lande, Girish</cp:lastModifiedBy>
  <cp:revision>154</cp:revision>
  <dcterms:created xsi:type="dcterms:W3CDTF">2020-04-27T06:53:24Z</dcterms:created>
  <dcterms:modified xsi:type="dcterms:W3CDTF">2021-06-24T09:30:04Z</dcterms:modified>
</cp:coreProperties>
</file>