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76" r:id="rId3"/>
    <p:sldId id="260" r:id="rId4"/>
    <p:sldId id="279" r:id="rId5"/>
    <p:sldId id="277" r:id="rId6"/>
    <p:sldId id="269" r:id="rId7"/>
    <p:sldId id="281" r:id="rId8"/>
    <p:sldId id="265" r:id="rId9"/>
    <p:sldId id="280" r:id="rId10"/>
    <p:sldId id="278" r:id="rId11"/>
    <p:sldId id="261" r:id="rId12"/>
    <p:sldId id="262" r:id="rId13"/>
    <p:sldId id="263" r:id="rId14"/>
    <p:sldId id="264" r:id="rId15"/>
    <p:sldId id="268" r:id="rId16"/>
    <p:sldId id="266" r:id="rId17"/>
    <p:sldId id="267" r:id="rId18"/>
    <p:sldId id="270" r:id="rId19"/>
    <p:sldId id="271" r:id="rId20"/>
    <p:sldId id="274" r:id="rId21"/>
    <p:sldId id="273" r:id="rId22"/>
    <p:sldId id="27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 err="1"/>
              <a:t>CMake</a:t>
            </a:r>
            <a:r>
              <a:rPr lang="en-IN" dirty="0"/>
              <a:t>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BEE6E4-97F1-48DD-9C94-10453ED0ABDB}"/>
              </a:ext>
            </a:extLst>
          </p:cNvPr>
          <p:cNvSpPr/>
          <p:nvPr/>
        </p:nvSpPr>
        <p:spPr>
          <a:xfrm>
            <a:off x="7626990" y="576322"/>
            <a:ext cx="23405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F3811-050C-488D-94C9-9FD31995ECFE}"/>
              </a:ext>
            </a:extLst>
          </p:cNvPr>
          <p:cNvSpPr/>
          <p:nvPr/>
        </p:nvSpPr>
        <p:spPr>
          <a:xfrm>
            <a:off x="5844333" y="1397675"/>
            <a:ext cx="6666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(foo)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 informative message"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endfunction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CB3B8-888B-4DCE-93EB-8050F44DC514}"/>
              </a:ext>
            </a:extLst>
          </p:cNvPr>
          <p:cNvSpPr/>
          <p:nvPr/>
        </p:nvSpPr>
        <p:spPr>
          <a:xfrm>
            <a:off x="170575" y="1707373"/>
            <a:ext cx="52822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Start recording a function for later invocation as a command.</a:t>
            </a:r>
          </a:p>
          <a:p>
            <a:endParaRPr lang="en-IN" dirty="0"/>
          </a:p>
          <a:p>
            <a:r>
              <a:rPr lang="en-IN" dirty="0"/>
              <a:t>function(&lt;name&gt; [&lt;arg1&gt; ...])</a:t>
            </a:r>
          </a:p>
          <a:p>
            <a:r>
              <a:rPr lang="en-IN" dirty="0"/>
              <a:t>  &lt;commands&gt;</a:t>
            </a:r>
          </a:p>
          <a:p>
            <a:r>
              <a:rPr lang="en-IN" dirty="0" err="1"/>
              <a:t>endfunction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Defines a function named &lt;name&gt; that takes arguments named &lt;arg1&gt;, … The &lt;commands&gt; in the function definition are recorded; they are not executed until the function is invoked.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33D4-A15C-4202-B4F8-0C9997C3704E}"/>
              </a:ext>
            </a:extLst>
          </p:cNvPr>
          <p:cNvSpPr/>
          <p:nvPr/>
        </p:nvSpPr>
        <p:spPr>
          <a:xfrm>
            <a:off x="5749255" y="36963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(foo ARG1 ARG2)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"foo()" 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${ARG1}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${ARG2}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endfunction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foo(10 20)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"AJIT"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CEBB1-45FD-4D0B-86BF-52751AF8D454}"/>
              </a:ext>
            </a:extLst>
          </p:cNvPr>
          <p:cNvSpPr/>
          <p:nvPr/>
        </p:nvSpPr>
        <p:spPr>
          <a:xfrm>
            <a:off x="1528193" y="733411"/>
            <a:ext cx="256703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79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416CC3-0873-4F71-A11F-665D84A13F8B}"/>
              </a:ext>
            </a:extLst>
          </p:cNvPr>
          <p:cNvSpPr/>
          <p:nvPr/>
        </p:nvSpPr>
        <p:spPr>
          <a:xfrm>
            <a:off x="187354" y="1495419"/>
            <a:ext cx="11053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${CMAKE_SOURCE_DIR}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5A12D-DC1B-45FC-B160-3A28635EAD06}"/>
              </a:ext>
            </a:extLst>
          </p:cNvPr>
          <p:cNvSpPr/>
          <p:nvPr/>
        </p:nvSpPr>
        <p:spPr>
          <a:xfrm>
            <a:off x="187354" y="2022440"/>
            <a:ext cx="797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(${LIBCONFIG++_INCLUDE_DIRS})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84899-AF7F-41E9-B19E-C2E93FFFA82D}"/>
              </a:ext>
            </a:extLst>
          </p:cNvPr>
          <p:cNvSpPr/>
          <p:nvPr/>
        </p:nvSpPr>
        <p:spPr>
          <a:xfrm>
            <a:off x="187354" y="3385720"/>
            <a:ext cx="8805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"Include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dirs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${INCLUDE_DIRECTORIES}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7C876-7C11-498C-832F-D5F11ED724B8}"/>
              </a:ext>
            </a:extLst>
          </p:cNvPr>
          <p:cNvSpPr/>
          <p:nvPr/>
        </p:nvSpPr>
        <p:spPr>
          <a:xfrm>
            <a:off x="6202261" y="1491571"/>
            <a:ext cx="558147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include directories for the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EF9FC4-D9B7-4408-9CD8-FE2F206EAA94}"/>
              </a:ext>
            </a:extLst>
          </p:cNvPr>
          <p:cNvSpPr/>
          <p:nvPr/>
        </p:nvSpPr>
        <p:spPr>
          <a:xfrm>
            <a:off x="6600735" y="2399107"/>
            <a:ext cx="531862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Include directories from third party library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C7F058-FEA4-4672-9550-118634FBE027}"/>
              </a:ext>
            </a:extLst>
          </p:cNvPr>
          <p:cNvSpPr/>
          <p:nvPr/>
        </p:nvSpPr>
        <p:spPr>
          <a:xfrm>
            <a:off x="6821646" y="3310492"/>
            <a:ext cx="441960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include directories of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CD71F-F42C-4B79-8FA9-2F5D639A1960}"/>
              </a:ext>
            </a:extLst>
          </p:cNvPr>
          <p:cNvSpPr/>
          <p:nvPr/>
        </p:nvSpPr>
        <p:spPr>
          <a:xfrm>
            <a:off x="187354" y="2467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(CUDA 10.1 REQUIRED)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${CUDA_INCLUDE_DIRS}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178D-DC95-4232-9E51-1B9F5F3455CF}"/>
              </a:ext>
            </a:extLst>
          </p:cNvPr>
          <p:cNvSpPr/>
          <p:nvPr/>
        </p:nvSpPr>
        <p:spPr>
          <a:xfrm>
            <a:off x="187354" y="3853778"/>
            <a:ext cx="98542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(DCMTK_INCLUDE_DIR "${DCMTK_BINARY_DIR}/config/include")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${DCMTK_MODULES})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(APPEND DCMTK_INCLUDE_DIR "${DCMTK_SOURCE_DIR}/${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}/include")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endforeach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(${DCMTK_INCLUDE_DIR})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3668B-441C-4B69-84F7-3B5B8E84EF83}"/>
              </a:ext>
            </a:extLst>
          </p:cNvPr>
          <p:cNvSpPr/>
          <p:nvPr/>
        </p:nvSpPr>
        <p:spPr>
          <a:xfrm>
            <a:off x="6821646" y="5023754"/>
            <a:ext cx="509771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Include directories from sub-modules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254E3-1880-455D-A2EC-EA2DA1588430}"/>
              </a:ext>
            </a:extLst>
          </p:cNvPr>
          <p:cNvSpPr/>
          <p:nvPr/>
        </p:nvSpPr>
        <p:spPr>
          <a:xfrm>
            <a:off x="2699854" y="543286"/>
            <a:ext cx="6184087" cy="45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Specifying include directories of project </a:t>
            </a:r>
          </a:p>
        </p:txBody>
      </p:sp>
    </p:spTree>
    <p:extLst>
      <p:ext uri="{BB962C8B-B14F-4D97-AF65-F5344CB8AC3E}">
        <p14:creationId xmlns:p14="http://schemas.microsoft.com/office/powerpoint/2010/main" val="32707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08408-77FE-494F-95F0-FC35A3FBAE0D}"/>
              </a:ext>
            </a:extLst>
          </p:cNvPr>
          <p:cNvSpPr/>
          <p:nvPr/>
        </p:nvSpPr>
        <p:spPr>
          <a:xfrm>
            <a:off x="240487" y="212360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REQUIRED)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5262C-4061-401B-BD03-0963471C94C5}"/>
              </a:ext>
            </a:extLst>
          </p:cNvPr>
          <p:cNvSpPr/>
          <p:nvPr/>
        </p:nvSpPr>
        <p:spPr>
          <a:xfrm>
            <a:off x="240487" y="27349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Qt5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Core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Widgets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2E8B2-8D01-45B7-A2B1-B7D8AB41BA22}"/>
              </a:ext>
            </a:extLst>
          </p:cNvPr>
          <p:cNvSpPr/>
          <p:nvPr/>
        </p:nvSpPr>
        <p:spPr>
          <a:xfrm>
            <a:off x="240487" y="4766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VTK 8.2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vtkFiltersModeling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vtkGUISupportQt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8BB16-3CD1-4AB1-B5BD-8A958DDC83CA}"/>
              </a:ext>
            </a:extLst>
          </p:cNvPr>
          <p:cNvSpPr/>
          <p:nvPr/>
        </p:nvSpPr>
        <p:spPr>
          <a:xfrm>
            <a:off x="5732475" y="17811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Finds and loads settings from an external project. </a:t>
            </a:r>
            <a:r>
              <a:rPr lang="en-IN" b="1" dirty="0"/>
              <a:t>&lt;</a:t>
            </a:r>
            <a:r>
              <a:rPr lang="en-IN" b="1" dirty="0" err="1"/>
              <a:t>PackageName</a:t>
            </a:r>
            <a:r>
              <a:rPr lang="en-IN" b="1" dirty="0"/>
              <a:t>&gt;_FOUND </a:t>
            </a:r>
            <a:r>
              <a:rPr lang="en-IN" dirty="0"/>
              <a:t>will be set to indicate whether the package was found. When the package is found package-specific information is provided through variables and Imported Targets documented by the package itself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8E79F-0108-4B98-BC94-48446FCBCF69}"/>
              </a:ext>
            </a:extLst>
          </p:cNvPr>
          <p:cNvSpPr/>
          <p:nvPr/>
        </p:nvSpPr>
        <p:spPr>
          <a:xfrm>
            <a:off x="240487" y="6370926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nlohmann_json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3.2.0 REQUIRED)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C6816-268B-493F-B424-AA5AFCFEE137}"/>
              </a:ext>
            </a:extLst>
          </p:cNvPr>
          <p:cNvSpPr/>
          <p:nvPr/>
        </p:nvSpPr>
        <p:spPr>
          <a:xfrm>
            <a:off x="5732475" y="3842158"/>
            <a:ext cx="6414779" cy="289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find_package</a:t>
            </a:r>
            <a:r>
              <a:rPr lang="en-IN" dirty="0"/>
              <a:t> (Python COMPONENTS Development)</a:t>
            </a:r>
          </a:p>
          <a:p>
            <a:r>
              <a:rPr lang="en-IN" dirty="0"/>
              <a:t>if (</a:t>
            </a:r>
            <a:r>
              <a:rPr lang="en-IN" dirty="0" err="1"/>
              <a:t>Python_FOUND</a:t>
            </a:r>
            <a:r>
              <a:rPr lang="en-IN" dirty="0"/>
              <a:t>)</a:t>
            </a:r>
          </a:p>
          <a:p>
            <a:r>
              <a:rPr lang="en-IN" dirty="0"/>
              <a:t> message ("Found PYTHON  !")</a:t>
            </a:r>
          </a:p>
          <a:p>
            <a:endParaRPr lang="en-IN" dirty="0"/>
          </a:p>
          <a:p>
            <a:r>
              <a:rPr lang="en-IN" dirty="0"/>
              <a:t> #</a:t>
            </a:r>
            <a:r>
              <a:rPr lang="en-IN" dirty="0" err="1"/>
              <a:t>add_definitions</a:t>
            </a:r>
            <a:r>
              <a:rPr lang="en-IN" dirty="0"/>
              <a:t> (-DBUILD_WITH_PYTHON)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message ("Python NOT found :(")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C9AE3-8605-41FA-982F-E84C589AD973}"/>
              </a:ext>
            </a:extLst>
          </p:cNvPr>
          <p:cNvSpPr/>
          <p:nvPr/>
        </p:nvSpPr>
        <p:spPr>
          <a:xfrm>
            <a:off x="2548972" y="623195"/>
            <a:ext cx="4616970" cy="562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Find_package</a:t>
            </a:r>
            <a:r>
              <a:rPr lang="en-IN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588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A72526-9BF1-4F71-94AB-2FDB34554F6D}"/>
              </a:ext>
            </a:extLst>
          </p:cNvPr>
          <p:cNvSpPr/>
          <p:nvPr/>
        </p:nvSpPr>
        <p:spPr>
          <a:xfrm>
            <a:off x="329966" y="3650958"/>
            <a:ext cx="10181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put the libs in the main bin directory for easy access from execs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(CMAKE_RUNTIME_OUTPUT_DIRECTORY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${CMAKE_BINARY_DIR}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45557-C09B-44B9-9683-705A84A08812}"/>
              </a:ext>
            </a:extLst>
          </p:cNvPr>
          <p:cNvSpPr/>
          <p:nvPr/>
        </p:nvSpPr>
        <p:spPr>
          <a:xfrm>
            <a:off x="606802" y="2006713"/>
            <a:ext cx="9652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Where to put all the RUNTIME targets when built.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This variable is used to initialize the RUNTIME_OUTPUT_DIRECTORY property on all the targets. See that target property for additional information.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B40C2-D818-4963-89A6-6330185AFB16}"/>
              </a:ext>
            </a:extLst>
          </p:cNvPr>
          <p:cNvSpPr/>
          <p:nvPr/>
        </p:nvSpPr>
        <p:spPr>
          <a:xfrm>
            <a:off x="464191" y="4741205"/>
            <a:ext cx="10047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set(CMAKE_ARCHIVE_OUTPUT_DIRECTORY ${CMAKE_BINARY_DIR}/lib)</a:t>
            </a:r>
          </a:p>
          <a:p>
            <a:r>
              <a:rPr lang="en-IN" dirty="0"/>
              <a:t>set(CMAKE_LIBRARY_OUTPUT_DIRECTORY ${CMAKE_BINARY_DIR}/lib)</a:t>
            </a:r>
          </a:p>
          <a:p>
            <a:r>
              <a:rPr lang="en-IN" dirty="0"/>
              <a:t>set(CMAKE_RUNTIME_OUTPUT_DIRECTORY ${CMAKE_BINARY_DIR}/bin)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F03EB6-7AC2-4B8C-8EF7-BA160AA60431}"/>
              </a:ext>
            </a:extLst>
          </p:cNvPr>
          <p:cNvSpPr/>
          <p:nvPr/>
        </p:nvSpPr>
        <p:spPr>
          <a:xfrm>
            <a:off x="3011648" y="614329"/>
            <a:ext cx="4454554" cy="59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/>
              <a:t>CMAKE_RUNTIME_OUTPUT_DIRECTORY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7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987034-E70F-456F-8863-2986AA909F66}"/>
              </a:ext>
            </a:extLst>
          </p:cNvPr>
          <p:cNvSpPr/>
          <p:nvPr/>
        </p:nvSpPr>
        <p:spPr>
          <a:xfrm>
            <a:off x="262856" y="2278790"/>
            <a:ext cx="11929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get </a:t>
            </a:r>
            <a:r>
              <a:rPr lang="en-IN" dirty="0" err="1"/>
              <a:t>libconfig</a:t>
            </a:r>
            <a:endParaRPr lang="en-IN" dirty="0"/>
          </a:p>
          <a:p>
            <a:r>
              <a:rPr lang="en-IN" dirty="0"/>
              <a:t>if (WIN32)</a:t>
            </a:r>
          </a:p>
          <a:p>
            <a:r>
              <a:rPr lang="en-IN" dirty="0"/>
              <a:t>  set(LIBCONFIG++_INCLUDE_DIRS "C:/Program\ Files\ (x86)/</a:t>
            </a:r>
            <a:r>
              <a:rPr lang="en-IN" dirty="0" err="1"/>
              <a:t>libconfig</a:t>
            </a:r>
            <a:r>
              <a:rPr lang="en-IN" dirty="0"/>
              <a:t>/include/")</a:t>
            </a:r>
          </a:p>
          <a:p>
            <a:r>
              <a:rPr lang="en-IN" dirty="0"/>
              <a:t>  set(LIBCONFIG++_LIBRARIES "C:/Program\ Files\ (x86)/</a:t>
            </a:r>
            <a:r>
              <a:rPr lang="en-IN" dirty="0" err="1"/>
              <a:t>libconfig</a:t>
            </a:r>
            <a:r>
              <a:rPr lang="en-IN" dirty="0"/>
              <a:t>/lib/</a:t>
            </a:r>
            <a:r>
              <a:rPr lang="en-IN" dirty="0" err="1"/>
              <a:t>libconfig</a:t>
            </a:r>
            <a:r>
              <a:rPr lang="en-IN" dirty="0"/>
              <a:t>++.lib")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</a:t>
            </a:r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libconfig</a:t>
            </a:r>
            <a:r>
              <a:rPr lang="en-IN" dirty="0"/>
              <a:t>++ REQUIRED)</a:t>
            </a:r>
          </a:p>
          <a:p>
            <a:r>
              <a:rPr lang="en-IN" dirty="0"/>
              <a:t>endif()</a:t>
            </a:r>
          </a:p>
          <a:p>
            <a:endParaRPr lang="en-IN" dirty="0"/>
          </a:p>
          <a:p>
            <a:r>
              <a:rPr lang="en-IN" dirty="0" err="1"/>
              <a:t>include_directories</a:t>
            </a:r>
            <a:r>
              <a:rPr lang="en-IN" dirty="0"/>
              <a:t>(${LIBCONFIG++_INCLUDE_DIRS})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D83538-D676-42DB-9AFD-1D5709AEC915}"/>
              </a:ext>
            </a:extLst>
          </p:cNvPr>
          <p:cNvSpPr/>
          <p:nvPr/>
        </p:nvSpPr>
        <p:spPr>
          <a:xfrm>
            <a:off x="2550253" y="704945"/>
            <a:ext cx="789404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Manually specifying Include directories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56526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C5DE6-C5A4-4AD7-AD06-1F054DCA10EA}"/>
              </a:ext>
            </a:extLst>
          </p:cNvPr>
          <p:cNvSpPr/>
          <p:nvPr/>
        </p:nvSpPr>
        <p:spPr>
          <a:xfrm>
            <a:off x="167780" y="1812308"/>
            <a:ext cx="11610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idea is that you build modules 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and link them together. Let's ignore header files for now, as they can be all included in your source files.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Say you have file1.cpp, file2.cpp, main.cpp. You add them to your project with: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add_library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file1.cpp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file2.cpp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Now you added them to a module called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Keep that in mind. Say you want to link 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example that's already in the system. You can combine it with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using the command: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lpthread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if you want to link a static library to that too, you do this: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liblapack.a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5A56AA-C31F-403E-887C-D57ACEF44D6E}"/>
              </a:ext>
            </a:extLst>
          </p:cNvPr>
          <p:cNvSpPr/>
          <p:nvPr/>
        </p:nvSpPr>
        <p:spPr>
          <a:xfrm>
            <a:off x="2709644" y="736771"/>
            <a:ext cx="4177717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Creating module (library)</a:t>
            </a:r>
          </a:p>
        </p:txBody>
      </p:sp>
    </p:spTree>
    <p:extLst>
      <p:ext uri="{BB962C8B-B14F-4D97-AF65-F5344CB8AC3E}">
        <p14:creationId xmlns:p14="http://schemas.microsoft.com/office/powerpoint/2010/main" val="35982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9BF38-E029-4060-9B99-1DD4AD705C1E}"/>
              </a:ext>
            </a:extLst>
          </p:cNvPr>
          <p:cNvSpPr/>
          <p:nvPr/>
        </p:nvSpPr>
        <p:spPr>
          <a:xfrm>
            <a:off x="411061" y="2690336"/>
            <a:ext cx="4723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(LOGGER_LIB_FILES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util/logger/LoggerStdOut.cpp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util/logger/LoggerToFile.cpp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E5301-EE42-440C-911B-6FD8AB676A5E}"/>
              </a:ext>
            </a:extLst>
          </p:cNvPr>
          <p:cNvSpPr/>
          <p:nvPr/>
        </p:nvSpPr>
        <p:spPr>
          <a:xfrm>
            <a:off x="411060" y="4787746"/>
            <a:ext cx="880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(logger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LOGGER_LIB_EXPORT=1)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86BC-8C1A-45F2-AF1A-74EA4AB6E41A}"/>
              </a:ext>
            </a:extLst>
          </p:cNvPr>
          <p:cNvSpPr/>
          <p:nvPr/>
        </p:nvSpPr>
        <p:spPr>
          <a:xfrm>
            <a:off x="411060" y="5730993"/>
            <a:ext cx="1012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mytarget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${MYLIB_LIBRARIES} logger)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A9AC9-50B0-44D4-810A-CF6801A03DED}"/>
              </a:ext>
            </a:extLst>
          </p:cNvPr>
          <p:cNvSpPr/>
          <p:nvPr/>
        </p:nvSpPr>
        <p:spPr>
          <a:xfrm>
            <a:off x="5964572" y="2281806"/>
            <a:ext cx="5816367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Specifies compile definitions to use when compiling a given &lt;target&gt;. The named &lt;target&gt; must have been created by a command such as </a:t>
            </a:r>
            <a:r>
              <a:rPr lang="en-IN" dirty="0" err="1"/>
              <a:t>add_executable</a:t>
            </a:r>
            <a:r>
              <a:rPr lang="en-IN" dirty="0"/>
              <a:t>() or </a:t>
            </a:r>
            <a:r>
              <a:rPr lang="en-IN" dirty="0" err="1"/>
              <a:t>add_library</a:t>
            </a:r>
            <a:r>
              <a:rPr lang="en-IN" dirty="0"/>
              <a:t>() 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E76223-7FC8-428A-9513-F35D98F73CE4}"/>
              </a:ext>
            </a:extLst>
          </p:cNvPr>
          <p:cNvSpPr/>
          <p:nvPr/>
        </p:nvSpPr>
        <p:spPr>
          <a:xfrm>
            <a:off x="2852257" y="427839"/>
            <a:ext cx="5816367" cy="90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Creating shared library(</a:t>
            </a:r>
            <a:r>
              <a:rPr lang="en-IN" sz="1800" dirty="0" err="1"/>
              <a:t>dll</a:t>
            </a:r>
            <a:r>
              <a:rPr lang="en-IN" sz="1800" dirty="0"/>
              <a:t>) from given source files.</a:t>
            </a:r>
          </a:p>
          <a:p>
            <a:r>
              <a:rPr lang="en-IN" sz="1800" dirty="0"/>
              <a:t>Using this shared library in another project</a:t>
            </a:r>
          </a:p>
        </p:txBody>
      </p:sp>
    </p:spTree>
    <p:extLst>
      <p:ext uri="{BB962C8B-B14F-4D97-AF65-F5344CB8AC3E}">
        <p14:creationId xmlns:p14="http://schemas.microsoft.com/office/powerpoint/2010/main" val="20909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E7F63-442F-4B52-93BC-83062AD81B94}"/>
              </a:ext>
            </a:extLst>
          </p:cNvPr>
          <p:cNvSpPr/>
          <p:nvPr/>
        </p:nvSpPr>
        <p:spPr>
          <a:xfrm>
            <a:off x="285225" y="2605635"/>
            <a:ext cx="1120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MYLIB_EXPORT=1)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tp1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${LOGGER_LIBRARY}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2A7A4-B292-4030-988F-23EE557783BE}"/>
              </a:ext>
            </a:extLst>
          </p:cNvPr>
          <p:cNvSpPr/>
          <p:nvPr/>
        </p:nvSpPr>
        <p:spPr>
          <a:xfrm>
            <a:off x="2701255" y="629174"/>
            <a:ext cx="8204433" cy="620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/>
              <a:t>Creating shared library(dll) from source code and third party libraries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391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A2CF-E6E4-468F-90D4-57532D6D5BFE}"/>
              </a:ext>
            </a:extLst>
          </p:cNvPr>
          <p:cNvSpPr/>
          <p:nvPr/>
        </p:nvSpPr>
        <p:spPr>
          <a:xfrm>
            <a:off x="427838" y="1938992"/>
            <a:ext cx="1054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Path used for searching by FIND_XXX(), with appropriate suffixes added.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Specifies a path which will be used by the FIND_XXX() commands. It contains the “base” directories, the FIND_XXX() commands append appropriate subdirectories to the base directories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83208-5D85-4905-AEDE-85478D07DD32}"/>
              </a:ext>
            </a:extLst>
          </p:cNvPr>
          <p:cNvSpPr/>
          <p:nvPr/>
        </p:nvSpPr>
        <p:spPr>
          <a:xfrm>
            <a:off x="427838" y="3190173"/>
            <a:ext cx="7636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help my project find required local packages</a:t>
            </a:r>
          </a:p>
          <a:p>
            <a:r>
              <a:rPr lang="en-IN" dirty="0"/>
              <a:t>if (WIN32)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"C:/girish-dev/cmake/")</a:t>
            </a:r>
          </a:p>
          <a:p>
            <a:r>
              <a:rPr lang="en-IN" dirty="0"/>
              <a:t>else ()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girishlib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ajitlib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landelib</a:t>
            </a:r>
            <a:r>
              <a:rPr lang="en-IN" dirty="0"/>
              <a:t>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4707-CBAA-4BF4-9F7B-730092C7F528}"/>
              </a:ext>
            </a:extLst>
          </p:cNvPr>
          <p:cNvSpPr/>
          <p:nvPr/>
        </p:nvSpPr>
        <p:spPr>
          <a:xfrm>
            <a:off x="5640199" y="55553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packages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girishlib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ajitlib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landelib</a:t>
            </a:r>
            <a:r>
              <a:rPr lang="en-IN" dirty="0"/>
              <a:t> CONFIG REQUIRED)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2D8BD-3AD6-4857-BCC3-0638A08050C4}"/>
              </a:ext>
            </a:extLst>
          </p:cNvPr>
          <p:cNvSpPr/>
          <p:nvPr/>
        </p:nvSpPr>
        <p:spPr>
          <a:xfrm>
            <a:off x="6711193" y="3288484"/>
            <a:ext cx="4395831" cy="59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Path where to find packages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CD833B-D526-4CF7-BC3F-41DCEC027E4B}"/>
              </a:ext>
            </a:extLst>
          </p:cNvPr>
          <p:cNvSpPr/>
          <p:nvPr/>
        </p:nvSpPr>
        <p:spPr>
          <a:xfrm>
            <a:off x="8373612" y="4690581"/>
            <a:ext cx="3053592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Packages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2653020-3E70-44EF-A5AD-DE0C8E278ED4}"/>
              </a:ext>
            </a:extLst>
          </p:cNvPr>
          <p:cNvSpPr/>
          <p:nvPr/>
        </p:nvSpPr>
        <p:spPr>
          <a:xfrm>
            <a:off x="6216242" y="3190173"/>
            <a:ext cx="360727" cy="12643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CE2380-37E6-4587-B838-0D44602795B5}"/>
              </a:ext>
            </a:extLst>
          </p:cNvPr>
          <p:cNvSpPr/>
          <p:nvPr/>
        </p:nvSpPr>
        <p:spPr>
          <a:xfrm rot="16200000">
            <a:off x="8990751" y="5085543"/>
            <a:ext cx="528506" cy="939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70C5F7-81E0-40C1-8453-E590AF01DE17}"/>
              </a:ext>
            </a:extLst>
          </p:cNvPr>
          <p:cNvSpPr/>
          <p:nvPr/>
        </p:nvSpPr>
        <p:spPr>
          <a:xfrm>
            <a:off x="2799126" y="725420"/>
            <a:ext cx="5986094" cy="57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Using CMAKE_PREFIX_PATH</a:t>
            </a:r>
          </a:p>
        </p:txBody>
      </p:sp>
    </p:spTree>
    <p:extLst>
      <p:ext uri="{BB962C8B-B14F-4D97-AF65-F5344CB8AC3E}">
        <p14:creationId xmlns:p14="http://schemas.microsoft.com/office/powerpoint/2010/main" val="116631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3B59AF-2AF6-4519-A4E5-70C6D5E8730A}"/>
              </a:ext>
            </a:extLst>
          </p:cNvPr>
          <p:cNvSpPr/>
          <p:nvPr/>
        </p:nvSpPr>
        <p:spPr>
          <a:xfrm>
            <a:off x="455802" y="30260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provide the version file</a:t>
            </a:r>
          </a:p>
          <a:p>
            <a:r>
              <a:rPr lang="en-IN" dirty="0" err="1"/>
              <a:t>configure_file</a:t>
            </a:r>
            <a:r>
              <a:rPr lang="en-IN" dirty="0"/>
              <a:t> ("</a:t>
            </a:r>
            <a:r>
              <a:rPr lang="en-IN" dirty="0" err="1"/>
              <a:t>inc</a:t>
            </a:r>
            <a:r>
              <a:rPr lang="en-IN" dirty="0"/>
              <a:t>/version.h.in" "</a:t>
            </a:r>
            <a:r>
              <a:rPr lang="en-IN" dirty="0" err="1"/>
              <a:t>version.h</a:t>
            </a:r>
            <a:r>
              <a:rPr lang="en-IN" dirty="0"/>
              <a:t>")</a:t>
            </a:r>
          </a:p>
          <a:p>
            <a:r>
              <a:rPr lang="en-IN" dirty="0" err="1"/>
              <a:t>include_directories</a:t>
            </a:r>
            <a:r>
              <a:rPr lang="en-IN" dirty="0"/>
              <a:t>(${PROJECT_BINARY_DIR})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A07D0D-774B-4E4E-B837-7B1D45A73288}"/>
              </a:ext>
            </a:extLst>
          </p:cNvPr>
          <p:cNvSpPr/>
          <p:nvPr/>
        </p:nvSpPr>
        <p:spPr>
          <a:xfrm>
            <a:off x="2969702" y="765306"/>
            <a:ext cx="5134063" cy="568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Using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7056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EA0FB1-A184-427A-A10B-6D2F0E795F67}"/>
              </a:ext>
            </a:extLst>
          </p:cNvPr>
          <p:cNvSpPr/>
          <p:nvPr/>
        </p:nvSpPr>
        <p:spPr>
          <a:xfrm>
            <a:off x="713064" y="1057013"/>
            <a:ext cx="2516697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Folder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1F067-43FD-45C3-9B61-F6827B4B4175}"/>
              </a:ext>
            </a:extLst>
          </p:cNvPr>
          <p:cNvSpPr/>
          <p:nvPr/>
        </p:nvSpPr>
        <p:spPr>
          <a:xfrm>
            <a:off x="2701253" y="2115987"/>
            <a:ext cx="2516697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1DCC18-9F7E-42CC-88C2-B1D07DB73980}"/>
              </a:ext>
            </a:extLst>
          </p:cNvPr>
          <p:cNvSpPr/>
          <p:nvPr/>
        </p:nvSpPr>
        <p:spPr>
          <a:xfrm>
            <a:off x="2701253" y="3409989"/>
            <a:ext cx="2516697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272F71-8577-49C2-BD01-69218E072F0C}"/>
              </a:ext>
            </a:extLst>
          </p:cNvPr>
          <p:cNvSpPr/>
          <p:nvPr/>
        </p:nvSpPr>
        <p:spPr>
          <a:xfrm>
            <a:off x="6890163" y="2191440"/>
            <a:ext cx="1540767" cy="310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inc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8CE6E3-2729-4051-939A-984595B95AD6}"/>
              </a:ext>
            </a:extLst>
          </p:cNvPr>
          <p:cNvSpPr/>
          <p:nvPr/>
        </p:nvSpPr>
        <p:spPr>
          <a:xfrm>
            <a:off x="6890168" y="2861522"/>
            <a:ext cx="1540762" cy="310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src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37D206-FEB1-4191-AD0A-FC1147F895AA}"/>
              </a:ext>
            </a:extLst>
          </p:cNvPr>
          <p:cNvSpPr/>
          <p:nvPr/>
        </p:nvSpPr>
        <p:spPr>
          <a:xfrm>
            <a:off x="6890163" y="3444277"/>
            <a:ext cx="1971403" cy="310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CMakeLists.txt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230394-5B84-4F68-8F2E-91FF474AFAB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71413" y="1518678"/>
            <a:ext cx="0" cy="248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D9413F-087D-40C2-BB31-B54EB0C2FC3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971412" y="2346819"/>
            <a:ext cx="7298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5AED74-50A7-4644-A5A3-0F3DBC578A6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971413" y="3640821"/>
            <a:ext cx="7298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07B2B1-BAAA-4077-BEED-4992BE2883C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217950" y="2346819"/>
            <a:ext cx="16722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3623B5-739C-4CE8-9072-CB21057D75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392411" y="3016901"/>
            <a:ext cx="497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523404-1828-4755-A512-E5A9E982A84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392411" y="3592517"/>
            <a:ext cx="497752" cy="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786F1F-E51B-4431-AEE4-3022C7DEB13C}"/>
              </a:ext>
            </a:extLst>
          </p:cNvPr>
          <p:cNvCxnSpPr/>
          <p:nvPr/>
        </p:nvCxnSpPr>
        <p:spPr>
          <a:xfrm flipV="1">
            <a:off x="6392411" y="2346819"/>
            <a:ext cx="0" cy="15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3DFA9D-C628-4446-982D-407B23B6F297}"/>
              </a:ext>
            </a:extLst>
          </p:cNvPr>
          <p:cNvSpPr/>
          <p:nvPr/>
        </p:nvSpPr>
        <p:spPr>
          <a:xfrm>
            <a:off x="225120" y="4490881"/>
            <a:ext cx="10781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666666"/>
                </a:solidFill>
                <a:latin typeface="Open Sans"/>
              </a:rPr>
              <a:t>CMake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is an open-source, cross-platform family of tools designed to build, test and package software.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CMake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is used to control the software compilation process using simple platform and compiler independent configuration files, and generate native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makefiles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and workspaces that can be used in the compiler environment of your choice. The suite of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CMake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tools were created by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Kitware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in response to the need for a powerful, cross-platform build environment for open-source projects such as ITK and VTK.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11AB09-1299-459C-B4E4-49F6D30C751C}"/>
              </a:ext>
            </a:extLst>
          </p:cNvPr>
          <p:cNvSpPr/>
          <p:nvPr/>
        </p:nvSpPr>
        <p:spPr>
          <a:xfrm>
            <a:off x="3657600" y="212972"/>
            <a:ext cx="5796792" cy="67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Typical Folder structure of Project</a:t>
            </a:r>
          </a:p>
        </p:txBody>
      </p:sp>
    </p:spTree>
    <p:extLst>
      <p:ext uri="{BB962C8B-B14F-4D97-AF65-F5344CB8AC3E}">
        <p14:creationId xmlns:p14="http://schemas.microsoft.com/office/powerpoint/2010/main" val="355921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AC895-546F-41D2-A61F-5D484D31C6C5}"/>
              </a:ext>
            </a:extLst>
          </p:cNvPr>
          <p:cNvSpPr/>
          <p:nvPr/>
        </p:nvSpPr>
        <p:spPr>
          <a:xfrm>
            <a:off x="95076" y="2056686"/>
            <a:ext cx="120969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cmake_minimum_required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3.0)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project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facttest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configure the flags and paths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(FACTLIB_DEV_ROOT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"C:/Ajit-dev/"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(CMAKE_PREFIX_PATH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${CMAKE_PREFIX_PATH}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"C:/Ajit-dev/cmake/"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CONFIG REQUIRED)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factlib_FOUND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"Found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 !"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NOT found :("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add_executable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(main main.cpp)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(main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B4A6D2-7ED9-40E5-9676-33B6E20845B8}"/>
              </a:ext>
            </a:extLst>
          </p:cNvPr>
          <p:cNvSpPr/>
          <p:nvPr/>
        </p:nvSpPr>
        <p:spPr>
          <a:xfrm>
            <a:off x="3380763" y="536895"/>
            <a:ext cx="7013197" cy="52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/>
              <a:t>Using shared library at custom location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1942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117D39-6A53-40A5-9A25-D99900587E86}"/>
              </a:ext>
            </a:extLst>
          </p:cNvPr>
          <p:cNvSpPr/>
          <p:nvPr/>
        </p:nvSpPr>
        <p:spPr>
          <a:xfrm>
            <a:off x="240484" y="1069963"/>
            <a:ext cx="11711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Treat </a:t>
            </a:r>
            <a:r>
              <a:rPr lang="en-IN" b="1" dirty="0" err="1"/>
              <a:t>CMake</a:t>
            </a:r>
            <a:r>
              <a:rPr lang="en-IN" b="1" dirty="0"/>
              <a:t> as code</a:t>
            </a:r>
            <a:r>
              <a:rPr lang="en-IN" dirty="0"/>
              <a:t>: It is code. It should be as clean and readable as all other code.</a:t>
            </a:r>
          </a:p>
          <a:p>
            <a:endParaRPr lang="en-IN" dirty="0"/>
          </a:p>
          <a:p>
            <a:r>
              <a:rPr lang="en-IN" b="1" dirty="0"/>
              <a:t>Think in targets</a:t>
            </a:r>
            <a:r>
              <a:rPr lang="en-IN" dirty="0"/>
              <a:t>: Your targets should represent concepts. Make an (IMPORTED) INTERFACE target for anything that should stay together and link to that.</a:t>
            </a:r>
          </a:p>
          <a:p>
            <a:endParaRPr lang="en-IN" dirty="0"/>
          </a:p>
          <a:p>
            <a:r>
              <a:rPr lang="en-IN" b="1" dirty="0"/>
              <a:t>Export your interface</a:t>
            </a:r>
            <a:r>
              <a:rPr lang="en-IN" dirty="0"/>
              <a:t>: You should be able to run from build or install.</a:t>
            </a:r>
          </a:p>
          <a:p>
            <a:endParaRPr lang="en-IN" dirty="0"/>
          </a:p>
          <a:p>
            <a:r>
              <a:rPr lang="en-IN" b="1" dirty="0"/>
              <a:t>Write a </a:t>
            </a:r>
            <a:r>
              <a:rPr lang="en-IN" b="1" dirty="0" err="1"/>
              <a:t>Config.cmake</a:t>
            </a:r>
            <a:r>
              <a:rPr lang="en-IN" b="1" dirty="0"/>
              <a:t> file</a:t>
            </a:r>
            <a:r>
              <a:rPr lang="en-IN" dirty="0"/>
              <a:t>: This is what a library author should do to support clients.</a:t>
            </a:r>
          </a:p>
          <a:p>
            <a:endParaRPr lang="en-IN" dirty="0"/>
          </a:p>
          <a:p>
            <a:r>
              <a:rPr lang="en-IN" b="1" dirty="0"/>
              <a:t>Make ALIAS targets to keep usage consistent</a:t>
            </a:r>
            <a:r>
              <a:rPr lang="en-IN" dirty="0"/>
              <a:t>: Using </a:t>
            </a:r>
            <a:r>
              <a:rPr lang="en-IN" dirty="0" err="1"/>
              <a:t>add_subdirectory</a:t>
            </a:r>
            <a:r>
              <a:rPr lang="en-IN" dirty="0"/>
              <a:t> and </a:t>
            </a:r>
            <a:r>
              <a:rPr lang="en-IN" dirty="0" err="1"/>
              <a:t>find_package</a:t>
            </a:r>
            <a:r>
              <a:rPr lang="en-IN" dirty="0"/>
              <a:t> should provide the same targets and namespaces.</a:t>
            </a:r>
          </a:p>
          <a:p>
            <a:endParaRPr lang="en-IN" dirty="0"/>
          </a:p>
          <a:p>
            <a:r>
              <a:rPr lang="en-IN" b="1" dirty="0"/>
              <a:t>Combine common functionality into clearly documented functions or macros</a:t>
            </a:r>
            <a:r>
              <a:rPr lang="en-IN" dirty="0"/>
              <a:t>: Functions are better usually.</a:t>
            </a:r>
          </a:p>
          <a:p>
            <a:endParaRPr lang="en-IN" dirty="0"/>
          </a:p>
          <a:p>
            <a:r>
              <a:rPr lang="en-IN" b="1" dirty="0"/>
              <a:t>Use lowercase function names</a:t>
            </a:r>
            <a:r>
              <a:rPr lang="en-IN" dirty="0"/>
              <a:t>: </a:t>
            </a:r>
            <a:r>
              <a:rPr lang="en-IN" dirty="0" err="1"/>
              <a:t>CMake</a:t>
            </a:r>
            <a:r>
              <a:rPr lang="en-IN" dirty="0"/>
              <a:t> functions and macros can be called lower or upper case. Always user lower case. Upper case is for variables.</a:t>
            </a:r>
          </a:p>
          <a:p>
            <a:endParaRPr lang="en-IN" dirty="0"/>
          </a:p>
          <a:p>
            <a:r>
              <a:rPr lang="en-IN" b="1" dirty="0"/>
              <a:t>Use </a:t>
            </a:r>
            <a:r>
              <a:rPr lang="en-IN" b="1" dirty="0" err="1"/>
              <a:t>cmake_policy</a:t>
            </a:r>
            <a:r>
              <a:rPr lang="en-IN" b="1" dirty="0"/>
              <a:t> and/or range of versions</a:t>
            </a:r>
            <a:r>
              <a:rPr lang="en-IN" dirty="0"/>
              <a:t>: Policies change for a reason. Only piecemeal set OLD policies if you have to.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325643-A7F5-447D-B974-82FC42BEC9EB}"/>
              </a:ext>
            </a:extLst>
          </p:cNvPr>
          <p:cNvSpPr/>
          <p:nvPr/>
        </p:nvSpPr>
        <p:spPr>
          <a:xfrm>
            <a:off x="1937856" y="310394"/>
            <a:ext cx="2424419" cy="41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231273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70CD8-9C41-4DDF-B211-20B25C2468BC}"/>
              </a:ext>
            </a:extLst>
          </p:cNvPr>
          <p:cNvSpPr/>
          <p:nvPr/>
        </p:nvSpPr>
        <p:spPr>
          <a:xfrm>
            <a:off x="9026554" y="260021"/>
            <a:ext cx="2937558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.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README.md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LICENCE.md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FindSomeLib.cmake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something_else.cmake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include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project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- lib.hpp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lib.cpp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apps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app.cpp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tests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testlib.cpp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docs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extern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googletest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scripts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helper.py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B8D163-AF57-4C78-A5BB-39A5EB2BD389}"/>
              </a:ext>
            </a:extLst>
          </p:cNvPr>
          <p:cNvSpPr/>
          <p:nvPr/>
        </p:nvSpPr>
        <p:spPr>
          <a:xfrm>
            <a:off x="1803633" y="553673"/>
            <a:ext cx="4563611" cy="68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8379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7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D8FFF-964D-4482-8C27-397206430A79}"/>
              </a:ext>
            </a:extLst>
          </p:cNvPr>
          <p:cNvSpPr/>
          <p:nvPr/>
        </p:nvSpPr>
        <p:spPr>
          <a:xfrm>
            <a:off x="903216" y="30435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cmake_minimum_required</a:t>
            </a:r>
            <a:r>
              <a:rPr lang="en-IN" dirty="0"/>
              <a:t>(VERSION 3.10)</a:t>
            </a:r>
          </a:p>
          <a:p>
            <a:endParaRPr lang="en-IN" dirty="0"/>
          </a:p>
          <a:p>
            <a:r>
              <a:rPr lang="en-IN" dirty="0"/>
              <a:t>project(examples)</a:t>
            </a:r>
          </a:p>
          <a:p>
            <a:endParaRPr lang="en-IN" dirty="0"/>
          </a:p>
          <a:p>
            <a:r>
              <a:rPr lang="en-IN" dirty="0" err="1"/>
              <a:t>add_executable</a:t>
            </a:r>
            <a:r>
              <a:rPr lang="en-IN" dirty="0"/>
              <a:t>(factorial factorial.cpp)</a:t>
            </a:r>
          </a:p>
          <a:p>
            <a:endParaRPr lang="en-IN" dirty="0"/>
          </a:p>
          <a:p>
            <a:r>
              <a:rPr lang="en-IN" dirty="0"/>
              <a:t>install(TARGETS factorial DESTINATION bin)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8F582-14FF-43E4-A8B1-8761E8A55CBF}"/>
              </a:ext>
            </a:extLst>
          </p:cNvPr>
          <p:cNvSpPr/>
          <p:nvPr/>
        </p:nvSpPr>
        <p:spPr>
          <a:xfrm>
            <a:off x="7709483" y="2038525"/>
            <a:ext cx="29193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 information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D1EC3-FB90-4E3E-97F7-3AE014F6209F}"/>
              </a:ext>
            </a:extLst>
          </p:cNvPr>
          <p:cNvSpPr/>
          <p:nvPr/>
        </p:nvSpPr>
        <p:spPr>
          <a:xfrm>
            <a:off x="7709483" y="3556017"/>
            <a:ext cx="23992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41EEC-9D68-4B28-8B3F-17C214B2736D}"/>
              </a:ext>
            </a:extLst>
          </p:cNvPr>
          <p:cNvSpPr/>
          <p:nvPr/>
        </p:nvSpPr>
        <p:spPr>
          <a:xfrm>
            <a:off x="8988804" y="4654134"/>
            <a:ext cx="22398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Executable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E41281-5784-425B-9D6E-FA8193CD33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94789" y="4345497"/>
            <a:ext cx="3494015" cy="49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16471F-7EA9-4F31-B135-35C15C8F090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47875" y="3740683"/>
            <a:ext cx="4261608" cy="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15E6D3-CA1E-4F81-BBCD-8CB15442E6E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08229" y="2223191"/>
            <a:ext cx="2701254" cy="84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A4B7B-7D8B-4035-9D22-7205C5973D47}"/>
              </a:ext>
            </a:extLst>
          </p:cNvPr>
          <p:cNvSpPr/>
          <p:nvPr/>
        </p:nvSpPr>
        <p:spPr>
          <a:xfrm>
            <a:off x="724250" y="2407857"/>
            <a:ext cx="2919368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CmakeLists.txt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A27999-AAE2-497C-92B8-960EC90E0B0F}"/>
              </a:ext>
            </a:extLst>
          </p:cNvPr>
          <p:cNvSpPr/>
          <p:nvPr/>
        </p:nvSpPr>
        <p:spPr>
          <a:xfrm>
            <a:off x="2701255" y="385894"/>
            <a:ext cx="5377343" cy="460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Creating Simple Executable project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A05EA-59C9-4CBF-B734-8506EC8F09E0}"/>
              </a:ext>
            </a:extLst>
          </p:cNvPr>
          <p:cNvSpPr/>
          <p:nvPr/>
        </p:nvSpPr>
        <p:spPr>
          <a:xfrm>
            <a:off x="8707772" y="5704514"/>
            <a:ext cx="29529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command.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A932B7-4BE2-4119-8AB6-4A989D96356D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5645791" y="4941116"/>
            <a:ext cx="3061981" cy="94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00BDB-E051-4C78-AB7E-1A28F0356380}"/>
              </a:ext>
            </a:extLst>
          </p:cNvPr>
          <p:cNvSpPr/>
          <p:nvPr/>
        </p:nvSpPr>
        <p:spPr>
          <a:xfrm>
            <a:off x="746619" y="2106315"/>
            <a:ext cx="5041783" cy="130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mkdir</a:t>
            </a:r>
            <a:r>
              <a:rPr lang="en-IN" dirty="0"/>
              <a:t> build</a:t>
            </a:r>
          </a:p>
          <a:p>
            <a:r>
              <a:rPr lang="en-IN" dirty="0"/>
              <a:t>cd build</a:t>
            </a:r>
          </a:p>
          <a:p>
            <a:r>
              <a:rPr lang="en-IN" dirty="0" err="1"/>
              <a:t>cmake</a:t>
            </a:r>
            <a:r>
              <a:rPr lang="en-IN" dirty="0"/>
              <a:t> ../</a:t>
            </a:r>
          </a:p>
          <a:p>
            <a:r>
              <a:rPr lang="en-IN" dirty="0" err="1"/>
              <a:t>cmake</a:t>
            </a:r>
            <a:r>
              <a:rPr lang="en-IN" dirty="0"/>
              <a:t> --build . --config debug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716616-F5E7-49E3-9DDB-D7FC0BF3B3EE}"/>
              </a:ext>
            </a:extLst>
          </p:cNvPr>
          <p:cNvSpPr/>
          <p:nvPr/>
        </p:nvSpPr>
        <p:spPr>
          <a:xfrm>
            <a:off x="6200862" y="4181404"/>
            <a:ext cx="5283666" cy="151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From the build directory (pick one)</a:t>
            </a:r>
          </a:p>
          <a:p>
            <a:endParaRPr lang="en-IN" dirty="0"/>
          </a:p>
          <a:p>
            <a:r>
              <a:rPr lang="en-IN" dirty="0" err="1"/>
              <a:t>cmake</a:t>
            </a:r>
            <a:r>
              <a:rPr lang="en-IN" dirty="0"/>
              <a:t> --build . --target install</a:t>
            </a:r>
          </a:p>
          <a:p>
            <a:r>
              <a:rPr lang="en-IN" dirty="0" err="1"/>
              <a:t>cmake</a:t>
            </a:r>
            <a:r>
              <a:rPr lang="en-IN" dirty="0"/>
              <a:t> --install . # </a:t>
            </a:r>
            <a:r>
              <a:rPr lang="en-IN" dirty="0" err="1"/>
              <a:t>CMake</a:t>
            </a:r>
            <a:r>
              <a:rPr lang="en-IN" dirty="0"/>
              <a:t> 3.15+ only</a:t>
            </a: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699259-361B-4082-A1AE-71D15E9AF3B7}"/>
              </a:ext>
            </a:extLst>
          </p:cNvPr>
          <p:cNvSpPr/>
          <p:nvPr/>
        </p:nvSpPr>
        <p:spPr>
          <a:xfrm>
            <a:off x="707472" y="4181404"/>
            <a:ext cx="5041783" cy="151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From the source directory (pick one)</a:t>
            </a:r>
          </a:p>
          <a:p>
            <a:r>
              <a:rPr lang="en-IN" dirty="0" err="1"/>
              <a:t>cmake</a:t>
            </a:r>
            <a:r>
              <a:rPr lang="en-IN" dirty="0"/>
              <a:t> --build </a:t>
            </a:r>
            <a:r>
              <a:rPr lang="en-IN" dirty="0" err="1"/>
              <a:t>build</a:t>
            </a:r>
            <a:r>
              <a:rPr lang="en-IN" dirty="0"/>
              <a:t> --target install</a:t>
            </a:r>
          </a:p>
          <a:p>
            <a:r>
              <a:rPr lang="en-IN" dirty="0" err="1"/>
              <a:t>cmake</a:t>
            </a:r>
            <a:r>
              <a:rPr lang="en-IN" dirty="0"/>
              <a:t> --install build # </a:t>
            </a:r>
            <a:r>
              <a:rPr lang="en-IN" dirty="0" err="1"/>
              <a:t>CMake</a:t>
            </a:r>
            <a:r>
              <a:rPr lang="en-IN" dirty="0"/>
              <a:t> 3.15+ only</a:t>
            </a:r>
          </a:p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3F7FC8-5DFC-4A00-8342-FF4DFEBA1D8B}"/>
              </a:ext>
            </a:extLst>
          </p:cNvPr>
          <p:cNvSpPr/>
          <p:nvPr/>
        </p:nvSpPr>
        <p:spPr>
          <a:xfrm>
            <a:off x="3338818" y="494950"/>
            <a:ext cx="4446165" cy="46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Classic </a:t>
            </a:r>
            <a:r>
              <a:rPr lang="en-IN" sz="1800" dirty="0" err="1"/>
              <a:t>cmake</a:t>
            </a:r>
            <a:r>
              <a:rPr lang="en-IN" sz="1800" dirty="0"/>
              <a:t> build/install procedure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BEF6E0-A18B-4B67-8924-9EF7C695CCCA}"/>
              </a:ext>
            </a:extLst>
          </p:cNvPr>
          <p:cNvSpPr/>
          <p:nvPr/>
        </p:nvSpPr>
        <p:spPr>
          <a:xfrm>
            <a:off x="7021585" y="1879134"/>
            <a:ext cx="4697835" cy="13002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 :  You need to be administrator for running </a:t>
            </a:r>
            <a:r>
              <a:rPr lang="en-IN" dirty="0" err="1"/>
              <a:t>cmake</a:t>
            </a:r>
            <a:r>
              <a:rPr lang="en-IN" dirty="0"/>
              <a:t> with </a:t>
            </a:r>
            <a:r>
              <a:rPr lang="en-IN" b="1" dirty="0"/>
              <a:t>install</a:t>
            </a:r>
            <a:r>
              <a:rPr lang="en-IN" dirty="0"/>
              <a:t> option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AF6B5-31A5-476D-BA56-95B90F4F33D1}"/>
              </a:ext>
            </a:extLst>
          </p:cNvPr>
          <p:cNvSpPr/>
          <p:nvPr/>
        </p:nvSpPr>
        <p:spPr>
          <a:xfrm>
            <a:off x="746619" y="6082018"/>
            <a:ext cx="9915788" cy="61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Note :  to specify install </a:t>
            </a:r>
            <a:r>
              <a:rPr lang="en-IN" b="0" i="0">
                <a:solidFill>
                  <a:srgbClr val="292929"/>
                </a:solidFill>
                <a:effectLst/>
                <a:latin typeface="Menlo"/>
              </a:rPr>
              <a:t>path, cmake</a:t>
            </a:r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 .. -DCMAKE_INSTALL_PREFIX=../_install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03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8DA191-DBEA-4671-8821-7E03711A5524}"/>
              </a:ext>
            </a:extLst>
          </p:cNvPr>
          <p:cNvSpPr/>
          <p:nvPr/>
        </p:nvSpPr>
        <p:spPr>
          <a:xfrm>
            <a:off x="511727" y="2702028"/>
            <a:ext cx="79667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Display a message to the user.</a:t>
            </a:r>
          </a:p>
          <a:p>
            <a:endParaRPr lang="en-IN" dirty="0"/>
          </a:p>
          <a:p>
            <a:r>
              <a:rPr lang="en-IN" dirty="0"/>
              <a:t>message([&lt;mode&gt;] "message to display" ...)</a:t>
            </a:r>
          </a:p>
          <a:p>
            <a:r>
              <a:rPr lang="en-IN" dirty="0"/>
              <a:t>The optional &lt;mode&gt; keyword determines the type of message:</a:t>
            </a:r>
          </a:p>
          <a:p>
            <a:endParaRPr lang="en-IN" dirty="0"/>
          </a:p>
          <a:p>
            <a:r>
              <a:rPr lang="en-IN" dirty="0"/>
              <a:t>(none)         = Important information</a:t>
            </a:r>
          </a:p>
          <a:p>
            <a:r>
              <a:rPr lang="en-IN" dirty="0"/>
              <a:t>STATUS         = Incidental information</a:t>
            </a:r>
          </a:p>
          <a:p>
            <a:r>
              <a:rPr lang="en-IN" dirty="0"/>
              <a:t>WARNING        = </a:t>
            </a:r>
            <a:r>
              <a:rPr lang="en-IN" dirty="0" err="1"/>
              <a:t>CMake</a:t>
            </a:r>
            <a:r>
              <a:rPr lang="en-IN" dirty="0"/>
              <a:t> Warning, continue processing</a:t>
            </a:r>
          </a:p>
          <a:p>
            <a:r>
              <a:rPr lang="en-IN" dirty="0"/>
              <a:t>AUTHOR_WARNING = </a:t>
            </a:r>
            <a:r>
              <a:rPr lang="en-IN" dirty="0" err="1"/>
              <a:t>CMake</a:t>
            </a:r>
            <a:r>
              <a:rPr lang="en-IN" dirty="0"/>
              <a:t> Warning (dev), continue processing</a:t>
            </a:r>
          </a:p>
          <a:p>
            <a:r>
              <a:rPr lang="en-IN" dirty="0"/>
              <a:t>SEND_ERROR     = </a:t>
            </a:r>
            <a:r>
              <a:rPr lang="en-IN" dirty="0" err="1"/>
              <a:t>CMake</a:t>
            </a:r>
            <a:r>
              <a:rPr lang="en-IN" dirty="0"/>
              <a:t> Error, continue processing,</a:t>
            </a:r>
          </a:p>
          <a:p>
            <a:r>
              <a:rPr lang="en-IN" dirty="0"/>
              <a:t>                              but skip generation</a:t>
            </a:r>
          </a:p>
          <a:p>
            <a:r>
              <a:rPr lang="en-IN" dirty="0"/>
              <a:t>FATAL_ERROR    = </a:t>
            </a:r>
            <a:r>
              <a:rPr lang="en-IN" dirty="0" err="1"/>
              <a:t>CMake</a:t>
            </a:r>
            <a:r>
              <a:rPr lang="en-IN" dirty="0"/>
              <a:t> Error, stop processing and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23833-DC5D-4973-A631-A466E3D9CA10}"/>
              </a:ext>
            </a:extLst>
          </p:cNvPr>
          <p:cNvSpPr/>
          <p:nvPr/>
        </p:nvSpPr>
        <p:spPr>
          <a:xfrm>
            <a:off x="5052967" y="2443104"/>
            <a:ext cx="685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 this is informative message"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BEE6E4-97F1-48DD-9C94-10453ED0ABDB}"/>
              </a:ext>
            </a:extLst>
          </p:cNvPr>
          <p:cNvSpPr/>
          <p:nvPr/>
        </p:nvSpPr>
        <p:spPr>
          <a:xfrm>
            <a:off x="7308207" y="1759644"/>
            <a:ext cx="16176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F67A81-44B6-4C49-8018-F0E99AE21AB9}"/>
              </a:ext>
            </a:extLst>
          </p:cNvPr>
          <p:cNvSpPr/>
          <p:nvPr/>
        </p:nvSpPr>
        <p:spPr>
          <a:xfrm>
            <a:off x="2701256" y="318782"/>
            <a:ext cx="4420998" cy="52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/>
              <a:t>message() to print output message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88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2816F-B162-4BB5-B132-31431B23C72F}"/>
              </a:ext>
            </a:extLst>
          </p:cNvPr>
          <p:cNvSpPr/>
          <p:nvPr/>
        </p:nvSpPr>
        <p:spPr>
          <a:xfrm>
            <a:off x="260058" y="2887560"/>
            <a:ext cx="6300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set(CMAKE_CXX_STANDARD 11)</a:t>
            </a:r>
          </a:p>
          <a:p>
            <a:r>
              <a:rPr lang="en-IN" dirty="0"/>
              <a:t>set(CMAKE_CXX_STANDARD_REQUIRED ON)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40426-5F6F-4F50-B626-5D8A422AEC49}"/>
              </a:ext>
            </a:extLst>
          </p:cNvPr>
          <p:cNvSpPr/>
          <p:nvPr/>
        </p:nvSpPr>
        <p:spPr>
          <a:xfrm>
            <a:off x="6965659" y="28875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"MYVAR:"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${MYVAR}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(MYINT 11)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"MYINT:"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${MYINT}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(MYFLAG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"MYFLAG:"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${MYFLAG}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227A4-E832-4350-AADD-204A63830960}"/>
              </a:ext>
            </a:extLst>
          </p:cNvPr>
          <p:cNvSpPr/>
          <p:nvPr/>
        </p:nvSpPr>
        <p:spPr>
          <a:xfrm>
            <a:off x="7466202" y="1837189"/>
            <a:ext cx="2743200" cy="56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F2080-6E1E-4AA4-BA29-B93D49B136D7}"/>
              </a:ext>
            </a:extLst>
          </p:cNvPr>
          <p:cNvSpPr/>
          <p:nvPr/>
        </p:nvSpPr>
        <p:spPr>
          <a:xfrm>
            <a:off x="260058" y="1708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Set a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, cache or environment variable to a given value. You access a variable by using ${}, such as ${MY_VARIABLE}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A22E6-0384-45F7-9075-D2FD7E07B30F}"/>
              </a:ext>
            </a:extLst>
          </p:cNvPr>
          <p:cNvSpPr/>
          <p:nvPr/>
        </p:nvSpPr>
        <p:spPr>
          <a:xfrm>
            <a:off x="260058" y="39420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When a variable is expanded using ${} syntax, all the same rules about spaces apply. Be especially careful with paths; paths may contain a space at any time and should always be quoted when they are a variable (never write ${MY_PATH}, always should be "${MY_PATH}").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B59EC-E80D-4529-AAEC-96667E1D5054}"/>
              </a:ext>
            </a:extLst>
          </p:cNvPr>
          <p:cNvSpPr/>
          <p:nvPr/>
        </p:nvSpPr>
        <p:spPr>
          <a:xfrm>
            <a:off x="1786855" y="612396"/>
            <a:ext cx="8019876" cy="3942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Use of set() for defining variables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34473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227A4-E832-4350-AADD-204A63830960}"/>
              </a:ext>
            </a:extLst>
          </p:cNvPr>
          <p:cNvSpPr/>
          <p:nvPr/>
        </p:nvSpPr>
        <p:spPr>
          <a:xfrm>
            <a:off x="6527564" y="3663164"/>
            <a:ext cx="2743200" cy="56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F2080-6E1E-4AA4-BA29-B93D49B136D7}"/>
              </a:ext>
            </a:extLst>
          </p:cNvPr>
          <p:cNvSpPr/>
          <p:nvPr/>
        </p:nvSpPr>
        <p:spPr>
          <a:xfrm>
            <a:off x="349984" y="1312457"/>
            <a:ext cx="10382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In the CMakeLists.txt file, create a cache variable, as documented here:</a:t>
            </a:r>
          </a:p>
          <a:p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SET(MYOPTION “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defaultvalue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" CACHE STRING "Some user-specified option")</a:t>
            </a:r>
          </a:p>
          <a:p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Then, either use the GUI (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or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cmake-gui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) to set the cache variable, or specify the value of the variable on the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command line:</a:t>
            </a:r>
          </a:p>
          <a:p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-D MYOPTION:STRING=“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newvalue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”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885FE-9FBF-49E8-860F-46C4C3E4E048}"/>
              </a:ext>
            </a:extLst>
          </p:cNvPr>
          <p:cNvSpPr/>
          <p:nvPr/>
        </p:nvSpPr>
        <p:spPr>
          <a:xfrm>
            <a:off x="6440681" y="45583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(MYFLAG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CACHE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BOOLEAN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"Some option"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(MYFLAG)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"FLAG 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"FLAG OFF"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5B75F-6CF6-44D6-91B7-85B6ED2A29A5}"/>
              </a:ext>
            </a:extLst>
          </p:cNvPr>
          <p:cNvSpPr/>
          <p:nvPr/>
        </p:nvSpPr>
        <p:spPr>
          <a:xfrm>
            <a:off x="2400178" y="5140737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&gt;</a:t>
            </a:r>
            <a:r>
              <a:rPr lang="en-IN" dirty="0" err="1"/>
              <a:t>cmake</a:t>
            </a:r>
            <a:r>
              <a:rPr lang="en-IN" dirty="0"/>
              <a:t> ../ -DMYFLAG=true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575C6C-7FE1-425C-8E94-03313836C942}"/>
              </a:ext>
            </a:extLst>
          </p:cNvPr>
          <p:cNvSpPr/>
          <p:nvPr/>
        </p:nvSpPr>
        <p:spPr>
          <a:xfrm>
            <a:off x="2400178" y="5574414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&gt;</a:t>
            </a:r>
            <a:r>
              <a:rPr lang="en-IN" dirty="0" err="1"/>
              <a:t>cmake</a:t>
            </a:r>
            <a:r>
              <a:rPr lang="en-IN" dirty="0"/>
              <a:t> ../ -DMYFLAG=false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ACF40B-813E-4DA2-9A54-5631401372A9}"/>
              </a:ext>
            </a:extLst>
          </p:cNvPr>
          <p:cNvSpPr/>
          <p:nvPr/>
        </p:nvSpPr>
        <p:spPr>
          <a:xfrm>
            <a:off x="2400178" y="463316"/>
            <a:ext cx="6120540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Set variables through command line </a:t>
            </a:r>
          </a:p>
        </p:txBody>
      </p:sp>
    </p:spTree>
    <p:extLst>
      <p:ext uri="{BB962C8B-B14F-4D97-AF65-F5344CB8AC3E}">
        <p14:creationId xmlns:p14="http://schemas.microsoft.com/office/powerpoint/2010/main" val="28643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069E9-523C-4B55-8574-C28540A8BB37}"/>
              </a:ext>
            </a:extLst>
          </p:cNvPr>
          <p:cNvSpPr/>
          <p:nvPr/>
        </p:nvSpPr>
        <p:spPr>
          <a:xfrm>
            <a:off x="279633" y="1582340"/>
            <a:ext cx="50837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(WIN32)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set(MYVAR value)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(${MYLIB_INCLUDES})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set(MYVAR value)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(${MYLIB_INCLUDES})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endif()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D75B6-75D2-4F6E-96C8-5E7EA35D49A6}"/>
              </a:ext>
            </a:extLst>
          </p:cNvPr>
          <p:cNvSpPr/>
          <p:nvPr/>
        </p:nvSpPr>
        <p:spPr>
          <a:xfrm>
            <a:off x="6562986" y="1867566"/>
            <a:ext cx="4627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WIN32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"GIRISH_WINDOWS"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"GIRISH_UNIX"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"Configuration:"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${MYVAR}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C249D0-2A21-4721-B3DC-9915EF2C4911}"/>
              </a:ext>
            </a:extLst>
          </p:cNvPr>
          <p:cNvSpPr/>
          <p:nvPr/>
        </p:nvSpPr>
        <p:spPr>
          <a:xfrm>
            <a:off x="6946089" y="1355838"/>
            <a:ext cx="1996576" cy="305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7930D-9310-4EF1-A0F6-25CF1C4D7AD6}"/>
              </a:ext>
            </a:extLst>
          </p:cNvPr>
          <p:cNvSpPr/>
          <p:nvPr/>
        </p:nvSpPr>
        <p:spPr>
          <a:xfrm>
            <a:off x="6562986" y="4602709"/>
            <a:ext cx="4325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"INSIDE IF BLOCK"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"INSIDE ELSE BLOCK"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EFBDE-B497-4514-AD36-70DBFF16CB60}"/>
              </a:ext>
            </a:extLst>
          </p:cNvPr>
          <p:cNvSpPr/>
          <p:nvPr/>
        </p:nvSpPr>
        <p:spPr>
          <a:xfrm>
            <a:off x="788565" y="265911"/>
            <a:ext cx="5511567" cy="444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Conditionally setting variables and commands </a:t>
            </a:r>
          </a:p>
        </p:txBody>
      </p:sp>
    </p:spTree>
    <p:extLst>
      <p:ext uri="{BB962C8B-B14F-4D97-AF65-F5344CB8AC3E}">
        <p14:creationId xmlns:p14="http://schemas.microsoft.com/office/powerpoint/2010/main" val="9380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7A22E6-0384-45F7-9075-D2FD7E07B30F}"/>
              </a:ext>
            </a:extLst>
          </p:cNvPr>
          <p:cNvSpPr/>
          <p:nvPr/>
        </p:nvSpPr>
        <p:spPr>
          <a:xfrm>
            <a:off x="327170" y="17189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Lists</a:t>
            </a:r>
            <a:r>
              <a:rPr lang="en-IN" dirty="0"/>
              <a:t> are simply a series of values when you set them:</a:t>
            </a:r>
          </a:p>
          <a:p>
            <a:endParaRPr lang="en-IN" dirty="0"/>
          </a:p>
          <a:p>
            <a:r>
              <a:rPr lang="en-IN" dirty="0"/>
              <a:t>set(MY_LIST "one" "two")</a:t>
            </a:r>
          </a:p>
          <a:p>
            <a:r>
              <a:rPr lang="en-IN" dirty="0"/>
              <a:t>which internally become ; separated values. So this is an identical statement:</a:t>
            </a:r>
          </a:p>
          <a:p>
            <a:endParaRPr lang="en-IN" dirty="0"/>
          </a:p>
          <a:p>
            <a:r>
              <a:rPr lang="en-IN" dirty="0"/>
              <a:t>set(MY_LIST "</a:t>
            </a:r>
            <a:r>
              <a:rPr lang="en-IN" dirty="0" err="1"/>
              <a:t>one;two</a:t>
            </a:r>
            <a:r>
              <a:rPr lang="en-IN" dirty="0"/>
              <a:t>")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B0CBA0-9165-46F6-BEFF-C5AE2A323D75}"/>
              </a:ext>
            </a:extLst>
          </p:cNvPr>
          <p:cNvSpPr/>
          <p:nvPr/>
        </p:nvSpPr>
        <p:spPr>
          <a:xfrm>
            <a:off x="3439486" y="813732"/>
            <a:ext cx="1325461" cy="36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873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2335</Words>
  <Application>Microsoft Office PowerPoint</Application>
  <PresentationFormat>Widescreen</PresentationFormat>
  <Paragraphs>318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Consolas</vt:lpstr>
      <vt:lpstr>Elephant</vt:lpstr>
      <vt:lpstr>Menlo</vt:lpstr>
      <vt:lpstr>Open Sans</vt:lpstr>
      <vt:lpstr>BrushVTI</vt:lpstr>
      <vt:lpstr>CMake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162</cp:revision>
  <dcterms:created xsi:type="dcterms:W3CDTF">2020-04-27T06:53:24Z</dcterms:created>
  <dcterms:modified xsi:type="dcterms:W3CDTF">2020-07-18T06:55:43Z</dcterms:modified>
</cp:coreProperties>
</file>