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78DD5F-0114-41AF-8AB1-251E0BE89242}">
  <a:tblStyle styleId="{CE78DD5F-0114-41AF-8AB1-251E0BE892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Shape 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Shape 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Shape 9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Shape 100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Shape 1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Shape 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Shape 1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Shape 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Shape 24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Shape 26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Shape 34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Shape 37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Shape 38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Shape 41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Shape 42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Shape 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Shape 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Shape 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Shape 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Shape 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Shape 8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jiashenliu/515k-hotel-reviews-data-in-europe" TargetMode="External"/><Relationship Id="rId4" Type="http://schemas.openxmlformats.org/officeDocument/2006/relationships/hyperlink" Target="https://www.booking.com/" TargetMode="External"/><Relationship Id="rId9" Type="http://schemas.openxmlformats.org/officeDocument/2006/relationships/hyperlink" Target="https://arxiv.org/abs/1607.01759" TargetMode="External"/><Relationship Id="rId5" Type="http://schemas.openxmlformats.org/officeDocument/2006/relationships/hyperlink" Target="https://nlp.stanford.edu/software/CRF-NER.shtml" TargetMode="External"/><Relationship Id="rId6" Type="http://schemas.openxmlformats.org/officeDocument/2006/relationships/hyperlink" Target="http://www.borgelt.net//apriori.html" TargetMode="External"/><Relationship Id="rId7" Type="http://schemas.openxmlformats.org/officeDocument/2006/relationships/hyperlink" Target="https://github.com/cjhutto/vaderSentiment" TargetMode="External"/><Relationship Id="rId8" Type="http://schemas.openxmlformats.org/officeDocument/2006/relationships/hyperlink" Target="https://arxiv.org/abs/1301.378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729450" y="1322450"/>
            <a:ext cx="37878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Hotel Recommendation System</a:t>
            </a:r>
            <a:endParaRPr sz="3000"/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Mining Text Reviews</a:t>
            </a:r>
            <a:endParaRPr/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3458825" y="3354475"/>
            <a:ext cx="51405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869 - Term Project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Girish M. Tiwale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Francisco State University, Spring 2018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Prof. Hui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&amp; Ranking the hotels</a:t>
            </a:r>
            <a:endParaRPr/>
          </a:p>
        </p:txBody>
      </p:sp>
      <p:sp>
        <p:nvSpPr>
          <p:cNvPr id="193" name="Shape 193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hotel will be scored depending on the user’s preferences</a:t>
            </a:r>
            <a:endParaRPr sz="18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 hotel in hotels: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 feature in preference: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Hotel_score += Hotels_Features[hotel][feature]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Score[Hotels_List[hotel]]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Rank the hotels according to the scores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Display top few recommendations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199" name="Shape 199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Mining test set for preferences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Evaluated recommender system on the basis of 4 criteria: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If the user gave rating ==10, then check whether it is top 20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If the user gave rating &gt;9, then check whether it is in top 50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If the user gave rating &gt;8, then check whether it is in top 100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If the user gave rating &lt;7, then check whether it is in top 200 (It should not be)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54713" l="27774" r="33670" t="27557"/>
          <a:stretch/>
        </p:blipFill>
        <p:spPr>
          <a:xfrm>
            <a:off x="2090650" y="1534900"/>
            <a:ext cx="4962701" cy="128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68727" l="3277" r="58067" t="1922"/>
          <a:stretch/>
        </p:blipFill>
        <p:spPr>
          <a:xfrm>
            <a:off x="2396975" y="2863750"/>
            <a:ext cx="4350048" cy="185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graphicFrame>
        <p:nvGraphicFramePr>
          <p:cNvPr id="212" name="Shape 212"/>
          <p:cNvGraphicFramePr/>
          <p:nvPr/>
        </p:nvGraphicFramePr>
        <p:xfrm>
          <a:off x="9525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{CE78DD5F-0114-41AF-8AB1-251E0BE89242}</a:tableStyleId>
              </a:tblPr>
              <a:tblGrid>
                <a:gridCol w="1799225"/>
                <a:gridCol w="1799225"/>
                <a:gridCol w="1799225"/>
                <a:gridCol w="179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reviews with specified rating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Hotels Found in top 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 == 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3.45 %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 &gt; 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21.67 %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 &gt; 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24.36 %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 &lt; 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58.82 %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Drawbacks</a:t>
            </a:r>
            <a:endParaRPr/>
          </a:p>
        </p:txBody>
      </p:sp>
      <p:sp>
        <p:nvSpPr>
          <p:cNvPr id="218" name="Shape 218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Large number of hotels are all over Europe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More attributes should be involved while evaluating the system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Comparing with only the hotels in that area to be fair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Uncertainty in Natural Language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Eg. Everything was great. There was nothing bad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Hotel with this review will be scored ‘0’ as no entity was tagged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000000"/>
                </a:solidFill>
              </a:rPr>
              <a:t>Incomplete sentences make it hard for polarity calculation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Setting a base value to all negative/positive reviews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24" name="Shape 224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Association pattern mining might</a:t>
            </a:r>
            <a:r>
              <a:rPr lang="en" sz="1800">
                <a:solidFill>
                  <a:srgbClr val="000000"/>
                </a:solidFill>
              </a:rPr>
              <a:t> tag</a:t>
            </a:r>
            <a:r>
              <a:rPr lang="en" sz="1800">
                <a:solidFill>
                  <a:srgbClr val="000000"/>
                </a:solidFill>
              </a:rPr>
              <a:t> some irrelevant entities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Word2vec </a:t>
            </a:r>
            <a:r>
              <a:rPr lang="en" sz="1800">
                <a:solidFill>
                  <a:srgbClr val="000000"/>
                </a:solidFill>
              </a:rPr>
              <a:t>- the NE Recognizer can be improved with less training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Sentence Polarity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Domain specific polarity calculation is a challenge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Eg. Many stains on the carpet of the bedroom   </a:t>
            </a:r>
            <a:r>
              <a:rPr lang="en" sz="1800" u="sng">
                <a:solidFill>
                  <a:srgbClr val="000000"/>
                </a:solidFill>
              </a:rPr>
              <a:t>yuk</a:t>
            </a:r>
            <a:r>
              <a:rPr lang="en" sz="1800">
                <a:solidFill>
                  <a:srgbClr val="000000"/>
                </a:solidFill>
              </a:rPr>
              <a:t>!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Eg. And a long human hair between the bedsheet and the mattress.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Compare with other sentiment analyzers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FastText, SentiStrength etc.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0" name="Shape 230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chemeClr val="accent5"/>
                </a:solidFill>
                <a:hlinkClick r:id="rId3"/>
              </a:rPr>
              <a:t>https://www.kaggle.com/jiashenliu/515k-hotel-reviews-data-in-europe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https://www.booking.com/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Stanford NLP - </a:t>
            </a:r>
            <a:r>
              <a:rPr lang="en" sz="1600" u="sng">
                <a:solidFill>
                  <a:schemeClr val="accent5"/>
                </a:solidFill>
                <a:hlinkClick r:id="rId5"/>
              </a:rPr>
              <a:t>https://nlp.stanford.edu/software/CRF-NER.shtml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Apriori implementation -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http://www.borgelt.net//apriori.html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VADER Sentiment - </a:t>
            </a:r>
            <a:r>
              <a:rPr lang="en" sz="1600" u="sng">
                <a:solidFill>
                  <a:schemeClr val="accent5"/>
                </a:solidFill>
                <a:hlinkClick r:id="rId7"/>
              </a:rPr>
              <a:t>https://github.com/cjhutto/vaderSentiment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Word2vec -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Hutto, C.J. &amp; Gilbert, E.E. (2014). VADER: A Parsimonious Rule-based Model for Sentiment Analysis of Social Media Text. Eighth International Conference on Weblogs and Social Media (ICWSM-14). Ann Arbor, MI, June 2014</a:t>
            </a:r>
            <a:r>
              <a:rPr lang="en" sz="1600">
                <a:solidFill>
                  <a:srgbClr val="6A73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https://arxiv.org/abs/1301.3781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FastText - </a:t>
            </a:r>
            <a:r>
              <a:rPr lang="en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A. Joulin, E. Grave, P. Bojanowski, T. Mikolov, Bag of Tricks for Efficient Text Classification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https://arxiv.org/abs/1607.01759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4987775" y="695225"/>
            <a:ext cx="3747300" cy="3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set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Approach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Results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Evaluation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Analysis &amp; Drawbacks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Improvements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References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742500" y="826600"/>
            <a:ext cx="33009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50" name="Shape 150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Scrapped data available at Kaggle &amp; owned by booking.com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Latest Version - 571,930 reviews of 1490 hotels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Scraped by Jason Liu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Hotel name, Negative Review, Positive Review, Rating etc.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742500" y="826600"/>
            <a:ext cx="33009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17587" l="25813" r="25745" t="33380"/>
          <a:stretch/>
        </p:blipFill>
        <p:spPr>
          <a:xfrm>
            <a:off x="1882738" y="1534900"/>
            <a:ext cx="5378525" cy="306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742500" y="826600"/>
            <a:ext cx="33009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2" name="Shape 162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Separating the dataset w.r.t. hotels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Extracting the sentences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Named Entity Recognition (NER)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700">
                <a:solidFill>
                  <a:srgbClr val="000000"/>
                </a:solidFill>
              </a:rPr>
              <a:t>Sentence Polarity Calculation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Score the hotels according to the features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LOCATION, VALUE, ROOM, MEAL, FACILITY, SERVICE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Rank the hotels according to user’s preference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Named Entity Recognizer</a:t>
            </a:r>
            <a:endParaRPr/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Recognizers are often task specific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000000"/>
                </a:solidFill>
              </a:rPr>
              <a:t>Stanford NLP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Uses Conditional Random Fields (CRF)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For training a custom NE Recognizer, we need training data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Manually tagging commonly used entities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</a:t>
            </a:r>
            <a:r>
              <a:rPr lang="en"/>
              <a:t> NE Recognizer</a:t>
            </a:r>
            <a:endParaRPr/>
          </a:p>
        </p:txBody>
      </p:sp>
      <p:sp>
        <p:nvSpPr>
          <p:cNvPr id="174" name="Shape 174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Practically impossible to manually tag each and every entity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entities that are related often appear in the same sentence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Association Pattern Mining to improve the NE Recognizer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Removing the stop words and punctuations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Finding the associations of two entities that appear more than a threshold (2500)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Checking if one of them is already tagged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If yes, then tag the other one in the same Entity Class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Used apriori algorithm developed by Christian Borgelt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80" name="Shape 180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Selected few sentences from the dataset randomly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181" name="Shape 181"/>
          <p:cNvGraphicFramePr/>
          <p:nvPr/>
        </p:nvGraphicFramePr>
        <p:xfrm>
          <a:off x="895825" y="23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{CE78DD5F-0114-41AF-8AB1-251E0BE89242}</a:tableStyleId>
              </a:tblPr>
              <a:tblGrid>
                <a:gridCol w="1735050"/>
                <a:gridCol w="309095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 Recognizer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 Recognizer with Associations Mining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F1-Measure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742500" y="826600"/>
            <a:ext cx="6836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Hotels_Features Matrix</a:t>
            </a:r>
            <a:endParaRPr/>
          </a:p>
        </p:txBody>
      </p:sp>
      <p:sp>
        <p:nvSpPr>
          <p:cNvPr id="187" name="Shape 187"/>
          <p:cNvSpPr txBox="1"/>
          <p:nvPr>
            <p:ph idx="4294967295" type="subTitle"/>
          </p:nvPr>
        </p:nvSpPr>
        <p:spPr>
          <a:xfrm>
            <a:off x="587575" y="1547250"/>
            <a:ext cx="78555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matrix will be updated using the polarity of the sentences(VADER)</a:t>
            </a:r>
            <a:endParaRPr sz="18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 hotel in hotels: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 sentence in sentences: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for tok, tag in NETagger.tag(sentence):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	if(tag is not ‘O’):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		Hotels_Features[hotel][tag] += polarity(sentence)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Dumped into a pickle file after matrix creation for future use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