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97" r:id="rId1"/>
  </p:sldMasterIdLst>
  <p:sldIdLst>
    <p:sldId id="270" r:id="rId2"/>
    <p:sldId id="273" r:id="rId3"/>
    <p:sldId id="257" r:id="rId4"/>
    <p:sldId id="267" r:id="rId5"/>
    <p:sldId id="258" r:id="rId6"/>
    <p:sldId id="259" r:id="rId7"/>
    <p:sldId id="266" r:id="rId8"/>
    <p:sldId id="260" r:id="rId9"/>
    <p:sldId id="262" r:id="rId10"/>
    <p:sldId id="269" r:id="rId11"/>
    <p:sldId id="272" r:id="rId12"/>
    <p:sldId id="263" r:id="rId13"/>
    <p:sldId id="271" r:id="rId14"/>
    <p:sldId id="268" r:id="rId15"/>
    <p:sldId id="274" r:id="rId16"/>
    <p:sldId id="275" r:id="rId17"/>
    <p:sldId id="276" r:id="rId18"/>
    <p:sldId id="277" r:id="rId19"/>
    <p:sldId id="278" r:id="rId20"/>
    <p:sldId id="26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B61BEF0D-F0BB-DE4B-95CE-6DB70DBA9567}" type="datetimeFigureOut">
              <a:rPr lang="en-US" smtClean="0"/>
              <a:pPr/>
              <a:t>3/27/2021</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D57F1E4F-1CFF-5643-939E-217C01CDF565}" type="slidenum">
              <a:rPr lang="en-US" smtClean="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67859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5492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4497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12072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6422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3/27/2021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7746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3/27/2021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3860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9875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035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9638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473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817933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978232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1806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8780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350570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3631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B61BEF0D-F0BB-DE4B-95CE-6DB70DBA9567}" type="datetimeFigureOut">
              <a:rPr lang="en-US" smtClean="0"/>
              <a:pPr/>
              <a:t>3/27/2021</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9518976"/>
      </p:ext>
    </p:extLst>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 id="2147484009" r:id="rId12"/>
    <p:sldLayoutId id="2147484010" r:id="rId13"/>
    <p:sldLayoutId id="2147484011" r:id="rId14"/>
    <p:sldLayoutId id="2147484012" r:id="rId15"/>
    <p:sldLayoutId id="2147484013" r:id="rId16"/>
    <p:sldLayoutId id="2147484014"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_bookmark0"/><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6975" y="231820"/>
            <a:ext cx="10663707" cy="584775"/>
          </a:xfrm>
          <a:prstGeom prst="rect">
            <a:avLst/>
          </a:prstGeom>
          <a:noFill/>
        </p:spPr>
        <p:txBody>
          <a:bodyPr wrap="square" rtlCol="0">
            <a:spAutoFit/>
          </a:bodyPr>
          <a:lstStyle/>
          <a:p>
            <a:r>
              <a:rPr lang="en-US" sz="3200" dirty="0">
                <a:latin typeface="Arial" panose="020B0604020202020204" pitchFamily="34" charset="0"/>
              </a:rPr>
              <a:t>              ONLINE PIZZA ORDER SYSTEM</a:t>
            </a:r>
            <a:endParaRPr lang="en-IN" sz="3200" dirty="0">
              <a:latin typeface="Arial" panose="020B0604020202020204" pitchFamily="34" charset="0"/>
            </a:endParaRPr>
          </a:p>
        </p:txBody>
      </p:sp>
      <p:sp>
        <p:nvSpPr>
          <p:cNvPr id="4" name="Rectangle 2"/>
          <p:cNvSpPr>
            <a:spLocks noChangeArrowheads="1"/>
          </p:cNvSpPr>
          <p:nvPr/>
        </p:nvSpPr>
        <p:spPr bwMode="auto">
          <a:xfrm>
            <a:off x="6369263" y="1433730"/>
            <a:ext cx="696995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TextBox 8"/>
          <p:cNvSpPr txBox="1"/>
          <p:nvPr/>
        </p:nvSpPr>
        <p:spPr>
          <a:xfrm>
            <a:off x="5100034" y="2561662"/>
            <a:ext cx="5808372" cy="646331"/>
          </a:xfrm>
          <a:prstGeom prst="rect">
            <a:avLst/>
          </a:prstGeom>
          <a:noFill/>
        </p:spPr>
        <p:txBody>
          <a:bodyPr wrap="square" rtlCol="0">
            <a:spAutoFit/>
          </a:bodyPr>
          <a:lstStyle/>
          <a:p>
            <a:r>
              <a:rPr lang="en-US" b="1" dirty="0">
                <a:latin typeface="Arial" panose="020B0604020202020204" pitchFamily="34" charset="0"/>
              </a:rPr>
              <a:t>BY</a:t>
            </a:r>
            <a:endParaRPr lang="en-IN" dirty="0">
              <a:latin typeface="Arial" panose="020B0604020202020204" pitchFamily="34" charset="0"/>
            </a:endParaRPr>
          </a:p>
          <a:p>
            <a:r>
              <a:rPr lang="en-US" dirty="0">
                <a:latin typeface="Arial" panose="020B0604020202020204" pitchFamily="34" charset="0"/>
              </a:rPr>
              <a:t> </a:t>
            </a:r>
            <a:endParaRPr lang="en-IN" dirty="0">
              <a:latin typeface="Arial" panose="020B0604020202020204" pitchFamily="34" charset="0"/>
            </a:endParaRPr>
          </a:p>
        </p:txBody>
      </p:sp>
      <p:sp>
        <p:nvSpPr>
          <p:cNvPr id="10" name="TextBox 9"/>
          <p:cNvSpPr txBox="1"/>
          <p:nvPr/>
        </p:nvSpPr>
        <p:spPr>
          <a:xfrm>
            <a:off x="2395470" y="2871989"/>
            <a:ext cx="6323527" cy="923330"/>
          </a:xfrm>
          <a:prstGeom prst="rect">
            <a:avLst/>
          </a:prstGeom>
          <a:noFill/>
        </p:spPr>
        <p:txBody>
          <a:bodyPr wrap="square" rtlCol="0">
            <a:spAutoFit/>
          </a:bodyPr>
          <a:lstStyle/>
          <a:p>
            <a:r>
              <a:rPr lang="en-US" b="1" dirty="0">
                <a:latin typeface="Arial" panose="020B0604020202020204" pitchFamily="34" charset="0"/>
              </a:rPr>
              <a:t>STUDENT NAME : 1) Mujumdar Girish</a:t>
            </a:r>
          </a:p>
          <a:p>
            <a:r>
              <a:rPr lang="en-US" b="1" dirty="0">
                <a:latin typeface="Arial" panose="020B0604020202020204" pitchFamily="34" charset="0"/>
              </a:rPr>
              <a:t>                                2) </a:t>
            </a:r>
            <a:r>
              <a:rPr lang="en-US" b="1" dirty="0" err="1">
                <a:latin typeface="Arial" panose="020B0604020202020204" pitchFamily="34" charset="0"/>
              </a:rPr>
              <a:t>Sarode</a:t>
            </a:r>
            <a:r>
              <a:rPr lang="en-US" b="1" dirty="0">
                <a:latin typeface="Arial" panose="020B0604020202020204" pitchFamily="34" charset="0"/>
              </a:rPr>
              <a:t> Yogesh</a:t>
            </a:r>
          </a:p>
          <a:p>
            <a:r>
              <a:rPr lang="en-US" b="1" dirty="0">
                <a:latin typeface="Arial" panose="020B0604020202020204" pitchFamily="34" charset="0"/>
              </a:rPr>
              <a:t>                                </a:t>
            </a:r>
            <a:endParaRPr lang="en-IN" dirty="0">
              <a:latin typeface="Arial" panose="020B0604020202020204" pitchFamily="34" charset="0"/>
            </a:endParaRPr>
          </a:p>
        </p:txBody>
      </p:sp>
      <p:sp>
        <p:nvSpPr>
          <p:cNvPr id="11" name="TextBox 10"/>
          <p:cNvSpPr txBox="1"/>
          <p:nvPr/>
        </p:nvSpPr>
        <p:spPr>
          <a:xfrm>
            <a:off x="2562898" y="4349317"/>
            <a:ext cx="7843231" cy="369332"/>
          </a:xfrm>
          <a:prstGeom prst="rect">
            <a:avLst/>
          </a:prstGeom>
          <a:noFill/>
        </p:spPr>
        <p:txBody>
          <a:bodyPr wrap="square" rtlCol="0">
            <a:spAutoFit/>
          </a:bodyPr>
          <a:lstStyle/>
          <a:p>
            <a:r>
              <a:rPr lang="en-US" b="1" dirty="0">
                <a:latin typeface="Arial" panose="020B0604020202020204" pitchFamily="34" charset="0"/>
              </a:rPr>
              <a:t>GUIDE NAME:  Milind Arjun sir</a:t>
            </a:r>
            <a:endParaRPr lang="en-IN" dirty="0">
              <a:latin typeface="Arial" panose="020B0604020202020204" pitchFamily="34" charset="0"/>
            </a:endParaRPr>
          </a:p>
        </p:txBody>
      </p:sp>
      <p:pic>
        <p:nvPicPr>
          <p:cNvPr id="8" name="image1.jpeg">
            <a:extLst>
              <a:ext uri="{FF2B5EF4-FFF2-40B4-BE49-F238E27FC236}">
                <a16:creationId xmlns:a16="http://schemas.microsoft.com/office/drawing/2014/main" id="{720078A9-7A54-43AB-8275-999C1ED5E75F}"/>
              </a:ext>
            </a:extLst>
          </p:cNvPr>
          <p:cNvPicPr/>
          <p:nvPr/>
        </p:nvPicPr>
        <p:blipFill>
          <a:blip r:embed="rId2" cstate="print"/>
          <a:stretch>
            <a:fillRect/>
          </a:stretch>
        </p:blipFill>
        <p:spPr>
          <a:xfrm>
            <a:off x="4558748" y="914400"/>
            <a:ext cx="1537251" cy="1601543"/>
          </a:xfrm>
          <a:prstGeom prst="rect">
            <a:avLst/>
          </a:prstGeom>
        </p:spPr>
      </p:pic>
    </p:spTree>
    <p:extLst>
      <p:ext uri="{BB962C8B-B14F-4D97-AF65-F5344CB8AC3E}">
        <p14:creationId xmlns:p14="http://schemas.microsoft.com/office/powerpoint/2010/main" val="2993284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686" y="391886"/>
            <a:ext cx="8476343" cy="584775"/>
          </a:xfrm>
          <a:prstGeom prst="rect">
            <a:avLst/>
          </a:prstGeom>
          <a:noFill/>
        </p:spPr>
        <p:txBody>
          <a:bodyPr wrap="square" rtlCol="0">
            <a:spAutoFit/>
          </a:bodyPr>
          <a:lstStyle/>
          <a:p>
            <a:r>
              <a:rPr lang="en-IN" sz="3200" b="1" dirty="0">
                <a:latin typeface="Arial" panose="020B0604020202020204" pitchFamily="34" charset="0"/>
              </a:rPr>
              <a:t>FEATURES</a:t>
            </a:r>
          </a:p>
        </p:txBody>
      </p:sp>
      <p:sp>
        <p:nvSpPr>
          <p:cNvPr id="16" name="TextBox 15"/>
          <p:cNvSpPr txBox="1"/>
          <p:nvPr/>
        </p:nvSpPr>
        <p:spPr>
          <a:xfrm>
            <a:off x="566057" y="1175658"/>
            <a:ext cx="10392229" cy="3693319"/>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Arial" panose="020B0604020202020204" pitchFamily="34" charset="0"/>
              </a:rPr>
              <a:t>Online menu.</a:t>
            </a:r>
          </a:p>
          <a:p>
            <a:endParaRPr lang="en-US" dirty="0">
              <a:latin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rPr>
              <a:t>Provision of restaurant owners to perform various operations like add, edit, update the menu items.</a:t>
            </a:r>
          </a:p>
          <a:p>
            <a:endParaRPr lang="en-US" dirty="0">
              <a:latin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rPr>
              <a:t>Easy lookup of registered user on portal.</a:t>
            </a:r>
          </a:p>
          <a:p>
            <a:endParaRPr lang="en-US" dirty="0">
              <a:latin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rPr>
              <a:t>Simple, fast and convenient ordering of food.</a:t>
            </a:r>
          </a:p>
          <a:p>
            <a:endParaRPr lang="en-US" dirty="0">
              <a:latin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rPr>
              <a:t>Availability of the menu online 24x7.</a:t>
            </a:r>
          </a:p>
          <a:p>
            <a:endParaRPr lang="en-US" dirty="0">
              <a:latin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rPr>
              <a:t>An online menu is ready to be viewed by people worldwide.</a:t>
            </a:r>
          </a:p>
          <a:p>
            <a:endParaRPr lang="en-US" dirty="0">
              <a:latin typeface="Arial" panose="020B0604020202020204" pitchFamily="34" charset="0"/>
            </a:endParaRPr>
          </a:p>
        </p:txBody>
      </p:sp>
    </p:spTree>
    <p:extLst>
      <p:ext uri="{BB962C8B-B14F-4D97-AF65-F5344CB8AC3E}">
        <p14:creationId xmlns:p14="http://schemas.microsoft.com/office/powerpoint/2010/main" val="2449105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487" y="399245"/>
            <a:ext cx="11114468" cy="3631763"/>
          </a:xfrm>
          <a:prstGeom prst="rect">
            <a:avLst/>
          </a:prstGeom>
          <a:noFill/>
        </p:spPr>
        <p:txBody>
          <a:bodyPr wrap="square" rtlCol="0">
            <a:spAutoFit/>
          </a:bodyPr>
          <a:lstStyle/>
          <a:p>
            <a:r>
              <a:rPr lang="en-US" sz="3200" b="1" dirty="0">
                <a:latin typeface="Arial" panose="020B0604020202020204" pitchFamily="34" charset="0"/>
              </a:rPr>
              <a:t>BENEFITS</a:t>
            </a:r>
          </a:p>
          <a:p>
            <a:endParaRPr lang="en-US" dirty="0"/>
          </a:p>
          <a:p>
            <a:endParaRPr lang="en-US" dirty="0"/>
          </a:p>
          <a:p>
            <a:pPr>
              <a:lnSpc>
                <a:spcPct val="150000"/>
              </a:lnSpc>
            </a:pPr>
            <a:r>
              <a:rPr lang="en-US" dirty="0">
                <a:latin typeface="Arial" panose="020B0604020202020204" pitchFamily="34" charset="0"/>
              </a:rPr>
              <a:t>The rich variety of online websites makes customers do their wishes very quickly where this website helps to add products easily to cart for customers and admin </a:t>
            </a:r>
            <a:r>
              <a:rPr lang="en-US" dirty="0" err="1">
                <a:latin typeface="Arial" panose="020B0604020202020204" pitchFamily="34" charset="0"/>
              </a:rPr>
              <a:t>Admin</a:t>
            </a:r>
            <a:r>
              <a:rPr lang="en-US" dirty="0">
                <a:latin typeface="Arial" panose="020B0604020202020204" pitchFamily="34" charset="0"/>
              </a:rPr>
              <a:t> section also admin can manages the menu list of the User Interface where admin can the add new products to the list and also update the product list and also can delete the products which admin don’t want to keep it in a menu list this system will helps to user and admin to do a functions in a easy manner. This website will contains function such as add to cart,viewing menu,etc</a:t>
            </a:r>
            <a:endParaRPr lang="en-IN" dirty="0">
              <a:latin typeface="Arial" panose="020B0604020202020204" pitchFamily="34" charset="0"/>
            </a:endParaRPr>
          </a:p>
        </p:txBody>
      </p:sp>
    </p:spTree>
    <p:extLst>
      <p:ext uri="{BB962C8B-B14F-4D97-AF65-F5344CB8AC3E}">
        <p14:creationId xmlns:p14="http://schemas.microsoft.com/office/powerpoint/2010/main" val="439249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687" y="304801"/>
            <a:ext cx="7997372" cy="584775"/>
          </a:xfrm>
          <a:prstGeom prst="rect">
            <a:avLst/>
          </a:prstGeom>
          <a:noFill/>
        </p:spPr>
        <p:txBody>
          <a:bodyPr wrap="square" rtlCol="0">
            <a:spAutoFit/>
          </a:bodyPr>
          <a:lstStyle/>
          <a:p>
            <a:r>
              <a:rPr lang="en-IN" sz="3200" b="1" dirty="0">
                <a:latin typeface="Arial" panose="020B0604020202020204" pitchFamily="34" charset="0"/>
              </a:rPr>
              <a:t>CONCLUSION</a:t>
            </a:r>
          </a:p>
        </p:txBody>
      </p:sp>
      <p:sp>
        <p:nvSpPr>
          <p:cNvPr id="3" name="TextBox 2"/>
          <p:cNvSpPr txBox="1"/>
          <p:nvPr/>
        </p:nvSpPr>
        <p:spPr>
          <a:xfrm>
            <a:off x="319315" y="1103086"/>
            <a:ext cx="11045372" cy="4108817"/>
          </a:xfrm>
          <a:prstGeom prst="rect">
            <a:avLst/>
          </a:prstGeom>
          <a:noFill/>
        </p:spPr>
        <p:txBody>
          <a:bodyPr wrap="square" rtlCol="0">
            <a:spAutoFit/>
          </a:bodyPr>
          <a:lstStyle/>
          <a:p>
            <a:endParaRPr lang="en-IN" dirty="0">
              <a:latin typeface="Arial" panose="020B0604020202020204" pitchFamily="34" charset="0"/>
            </a:endParaRPr>
          </a:p>
          <a:p>
            <a:pPr>
              <a:lnSpc>
                <a:spcPct val="150000"/>
              </a:lnSpc>
            </a:pPr>
            <a:r>
              <a:rPr lang="en-IN" dirty="0">
                <a:latin typeface="Arial" panose="020B0604020202020204" pitchFamily="34" charset="0"/>
              </a:rPr>
              <a:t>After reviewing our work, the conclusion is that after many adjustments the system works. As good as it is now, there can still be made many adjustments/improvements. However in the time was given </a:t>
            </a:r>
            <a:r>
              <a:rPr lang="en-IN">
                <a:latin typeface="Arial" panose="020B0604020202020204" pitchFamily="34" charset="0"/>
              </a:rPr>
              <a:t>that two </a:t>
            </a:r>
            <a:r>
              <a:rPr lang="en-IN" dirty="0">
                <a:latin typeface="Arial" panose="020B0604020202020204" pitchFamily="34" charset="0"/>
              </a:rPr>
              <a:t>persons can work on this project, the overall results are satisfactory in our opinion. The report covers the entire course of the project and results are there were needed. This conclusion chapter is more a description of the process rather than a summary to give all results and facts.</a:t>
            </a:r>
          </a:p>
          <a:p>
            <a:pPr>
              <a:lnSpc>
                <a:spcPct val="150000"/>
              </a:lnSpc>
            </a:pPr>
            <a:r>
              <a:rPr lang="en-IN" dirty="0">
                <a:latin typeface="Arial" panose="020B0604020202020204" pitchFamily="34" charset="0"/>
              </a:rPr>
              <a:t>The first few days the work progressed slower than expected, in the last days the pace was increased to finish on time. At several moments, the progress and pace was commented on that "the progress was not good". The results of this report should be sufficient evidence that work was done properly.</a:t>
            </a:r>
          </a:p>
          <a:p>
            <a:pPr>
              <a:lnSpc>
                <a:spcPct val="150000"/>
              </a:lnSpc>
            </a:pPr>
            <a:r>
              <a:rPr lang="en-IN" dirty="0">
                <a:latin typeface="Arial" panose="020B0604020202020204" pitchFamily="34" charset="0"/>
              </a:rPr>
              <a:t>The conclusion as it is now hopefully gives a understanding in the steps taken to make the report.</a:t>
            </a:r>
          </a:p>
        </p:txBody>
      </p:sp>
    </p:spTree>
    <p:extLst>
      <p:ext uri="{BB962C8B-B14F-4D97-AF65-F5344CB8AC3E}">
        <p14:creationId xmlns:p14="http://schemas.microsoft.com/office/powerpoint/2010/main" val="2196159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910" y="167426"/>
            <a:ext cx="6825803" cy="584775"/>
          </a:xfrm>
          <a:prstGeom prst="rect">
            <a:avLst/>
          </a:prstGeom>
          <a:noFill/>
        </p:spPr>
        <p:txBody>
          <a:bodyPr wrap="square" rtlCol="0">
            <a:spAutoFit/>
          </a:bodyPr>
          <a:lstStyle/>
          <a:p>
            <a:r>
              <a:rPr lang="en-IN" sz="3200" b="1" dirty="0">
                <a:latin typeface="Arial" panose="020B0604020202020204" pitchFamily="34" charset="0"/>
              </a:rPr>
              <a:t> SOFTWARE REQUIREMENT </a:t>
            </a:r>
          </a:p>
        </p:txBody>
      </p:sp>
      <p:sp>
        <p:nvSpPr>
          <p:cNvPr id="3" name="TextBox 2"/>
          <p:cNvSpPr txBox="1"/>
          <p:nvPr/>
        </p:nvSpPr>
        <p:spPr>
          <a:xfrm>
            <a:off x="1532586" y="1725770"/>
            <a:ext cx="6194739" cy="1687132"/>
          </a:xfrm>
          <a:prstGeom prst="rect">
            <a:avLst/>
          </a:prstGeom>
          <a:noFill/>
        </p:spPr>
        <p:txBody>
          <a:bodyPr wrap="square" rtlCol="0">
            <a:spAutoFit/>
          </a:bodyPr>
          <a:lstStyle/>
          <a:p>
            <a:endParaRPr lang="en-IN" dirty="0"/>
          </a:p>
        </p:txBody>
      </p:sp>
      <p:sp>
        <p:nvSpPr>
          <p:cNvPr id="4" name="Rectangle 3"/>
          <p:cNvSpPr/>
          <p:nvPr/>
        </p:nvSpPr>
        <p:spPr>
          <a:xfrm>
            <a:off x="476519" y="752201"/>
            <a:ext cx="8796270" cy="3570208"/>
          </a:xfrm>
          <a:prstGeom prst="rect">
            <a:avLst/>
          </a:prstGeom>
        </p:spPr>
        <p:txBody>
          <a:bodyPr wrap="square">
            <a:spAutoFit/>
          </a:bodyPr>
          <a:lstStyle/>
          <a:p>
            <a:endParaRPr lang="en-IN" dirty="0"/>
          </a:p>
          <a:p>
            <a:r>
              <a:rPr lang="en-IN" dirty="0">
                <a:latin typeface="Arial" panose="020B0604020202020204" pitchFamily="34" charset="0"/>
              </a:rPr>
              <a:t>1. Windows 10</a:t>
            </a:r>
          </a:p>
          <a:p>
            <a:r>
              <a:rPr lang="en-IN" dirty="0">
                <a:latin typeface="Arial" panose="020B0604020202020204" pitchFamily="34" charset="0"/>
              </a:rPr>
              <a:t>2.SQL Database </a:t>
            </a:r>
          </a:p>
          <a:p>
            <a:r>
              <a:rPr lang="en-IN" dirty="0">
                <a:latin typeface="Arial" panose="020B0604020202020204" pitchFamily="34" charset="0"/>
              </a:rPr>
              <a:t>3. Spring Tool </a:t>
            </a:r>
          </a:p>
          <a:p>
            <a:r>
              <a:rPr lang="en-IN" dirty="0">
                <a:latin typeface="Arial" panose="020B0604020202020204" pitchFamily="34" charset="0"/>
              </a:rPr>
              <a:t>4. Visual Studio </a:t>
            </a:r>
          </a:p>
          <a:p>
            <a:endParaRPr lang="en-IN" sz="3200" b="1" dirty="0">
              <a:latin typeface="Arial" panose="020B0604020202020204" pitchFamily="34" charset="0"/>
            </a:endParaRPr>
          </a:p>
          <a:p>
            <a:r>
              <a:rPr lang="en-IN" sz="3200" b="1" dirty="0">
                <a:latin typeface="Arial" panose="020B0604020202020204" pitchFamily="34" charset="0"/>
              </a:rPr>
              <a:t>HARDWARE REQUIREMENT</a:t>
            </a:r>
            <a:endParaRPr lang="en-IN" dirty="0"/>
          </a:p>
          <a:p>
            <a:endParaRPr lang="en-IN" dirty="0"/>
          </a:p>
          <a:p>
            <a:r>
              <a:rPr lang="en-IN" dirty="0"/>
              <a:t> </a:t>
            </a:r>
            <a:r>
              <a:rPr lang="en-IN" dirty="0">
                <a:latin typeface="Arial" panose="020B0604020202020204" pitchFamily="34" charset="0"/>
              </a:rPr>
              <a:t>1.Processor – i3</a:t>
            </a:r>
          </a:p>
          <a:p>
            <a:r>
              <a:rPr lang="en-IN" dirty="0">
                <a:latin typeface="Arial" panose="020B0604020202020204" pitchFamily="34" charset="0"/>
              </a:rPr>
              <a:t> 2.Ram – 8 GB </a:t>
            </a:r>
          </a:p>
          <a:p>
            <a:r>
              <a:rPr lang="en-IN" dirty="0">
                <a:latin typeface="Arial" panose="020B0604020202020204" pitchFamily="34" charset="0"/>
              </a:rPr>
              <a:t> 3. Memory- 1TB</a:t>
            </a:r>
          </a:p>
        </p:txBody>
      </p:sp>
    </p:spTree>
    <p:extLst>
      <p:ext uri="{BB962C8B-B14F-4D97-AF65-F5344CB8AC3E}">
        <p14:creationId xmlns:p14="http://schemas.microsoft.com/office/powerpoint/2010/main" val="3825128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9943" y="1190172"/>
            <a:ext cx="7649028" cy="2286267"/>
          </a:xfrm>
          <a:prstGeom prst="rect">
            <a:avLst/>
          </a:prstGeom>
        </p:spPr>
        <p:txBody>
          <a:bodyPr wrap="square">
            <a:spAutoFit/>
          </a:bodyPr>
          <a:lstStyle/>
          <a:p>
            <a:pPr marL="62865" marR="1917065" indent="-6350">
              <a:lnSpc>
                <a:spcPct val="198000"/>
              </a:lnSpc>
              <a:spcAft>
                <a:spcPts val="0"/>
              </a:spcAft>
            </a:pPr>
            <a:r>
              <a:rPr lang="en-IN" dirty="0">
                <a:solidFill>
                  <a:srgbClr val="000000"/>
                </a:solidFill>
                <a:latin typeface="Arial" panose="020B0604020202020204" pitchFamily="34" charset="0"/>
                <a:ea typeface="Calibri" panose="020F0502020204030204" pitchFamily="34" charset="0"/>
              </a:rPr>
              <a:t>https://www.dominos.co.in/ https://www.pizzahut.co.in/ http://w3schools.com/ https://getbootstrap.com/docs/5.0/getting-started/introduction/</a:t>
            </a:r>
            <a:endParaRPr lang="en-IN" sz="1200" dirty="0">
              <a:solidFill>
                <a:srgbClr val="000000"/>
              </a:solidFill>
              <a:effectLst/>
              <a:latin typeface="Arial" panose="020B0604020202020204" pitchFamily="34" charset="0"/>
              <a:ea typeface="Calibri" panose="020F0502020204030204" pitchFamily="34" charset="0"/>
            </a:endParaRPr>
          </a:p>
        </p:txBody>
      </p:sp>
      <p:sp>
        <p:nvSpPr>
          <p:cNvPr id="4" name="TextBox 3"/>
          <p:cNvSpPr txBox="1"/>
          <p:nvPr/>
        </p:nvSpPr>
        <p:spPr>
          <a:xfrm>
            <a:off x="449942" y="348342"/>
            <a:ext cx="5776686" cy="584775"/>
          </a:xfrm>
          <a:prstGeom prst="rect">
            <a:avLst/>
          </a:prstGeom>
          <a:noFill/>
        </p:spPr>
        <p:txBody>
          <a:bodyPr wrap="square" rtlCol="0">
            <a:spAutoFit/>
          </a:bodyPr>
          <a:lstStyle/>
          <a:p>
            <a:r>
              <a:rPr lang="en-IN" sz="3200" b="1" dirty="0">
                <a:latin typeface="Arial" panose="020B0604020202020204" pitchFamily="34" charset="0"/>
              </a:rPr>
              <a:t>REFERENCES</a:t>
            </a:r>
          </a:p>
        </p:txBody>
      </p:sp>
    </p:spTree>
    <p:extLst>
      <p:ext uri="{BB962C8B-B14F-4D97-AF65-F5344CB8AC3E}">
        <p14:creationId xmlns:p14="http://schemas.microsoft.com/office/powerpoint/2010/main" val="43355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92D29F4-FEBE-464B-8631-D7858694B24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1675165" cy="5459895"/>
          </a:xfrm>
          <a:prstGeom prst="rect">
            <a:avLst/>
          </a:prstGeom>
          <a:noFill/>
          <a:ln>
            <a:noFill/>
          </a:ln>
        </p:spPr>
      </p:pic>
    </p:spTree>
    <p:extLst>
      <p:ext uri="{BB962C8B-B14F-4D97-AF65-F5344CB8AC3E}">
        <p14:creationId xmlns:p14="http://schemas.microsoft.com/office/powerpoint/2010/main" val="2203272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39851A-6600-4231-84FE-1AACDD9E14F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1548" y="1"/>
            <a:ext cx="11383617" cy="5433390"/>
          </a:xfrm>
          <a:prstGeom prst="rect">
            <a:avLst/>
          </a:prstGeom>
          <a:noFill/>
          <a:ln>
            <a:noFill/>
          </a:ln>
        </p:spPr>
      </p:pic>
    </p:spTree>
    <p:extLst>
      <p:ext uri="{BB962C8B-B14F-4D97-AF65-F5344CB8AC3E}">
        <p14:creationId xmlns:p14="http://schemas.microsoft.com/office/powerpoint/2010/main" val="656699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F0850D-B1E1-4C0A-887F-DCB0A2696A4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87896" y="92765"/>
            <a:ext cx="10058400" cy="5420139"/>
          </a:xfrm>
          <a:prstGeom prst="rect">
            <a:avLst/>
          </a:prstGeom>
          <a:noFill/>
          <a:ln>
            <a:noFill/>
          </a:ln>
        </p:spPr>
      </p:pic>
    </p:spTree>
    <p:extLst>
      <p:ext uri="{BB962C8B-B14F-4D97-AF65-F5344CB8AC3E}">
        <p14:creationId xmlns:p14="http://schemas.microsoft.com/office/powerpoint/2010/main" val="568479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FF2D8C-32C8-4C0D-B972-9960968B416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8714" y="185530"/>
            <a:ext cx="9488556" cy="5327374"/>
          </a:xfrm>
          <a:prstGeom prst="rect">
            <a:avLst/>
          </a:prstGeom>
          <a:noFill/>
          <a:ln>
            <a:noFill/>
          </a:ln>
        </p:spPr>
      </p:pic>
    </p:spTree>
    <p:extLst>
      <p:ext uri="{BB962C8B-B14F-4D97-AF65-F5344CB8AC3E}">
        <p14:creationId xmlns:p14="http://schemas.microsoft.com/office/powerpoint/2010/main" val="120347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A18193-6266-494D-ABFE-367E621EDB6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6921" y="172278"/>
            <a:ext cx="9674087" cy="5228397"/>
          </a:xfrm>
          <a:prstGeom prst="rect">
            <a:avLst/>
          </a:prstGeom>
          <a:noFill/>
          <a:ln>
            <a:noFill/>
          </a:ln>
        </p:spPr>
      </p:pic>
    </p:spTree>
    <p:extLst>
      <p:ext uri="{BB962C8B-B14F-4D97-AF65-F5344CB8AC3E}">
        <p14:creationId xmlns:p14="http://schemas.microsoft.com/office/powerpoint/2010/main" val="3270407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112135"/>
            <a:ext cx="12904631" cy="923330"/>
          </a:xfrm>
          <a:prstGeom prst="rect">
            <a:avLst/>
          </a:prstGeom>
          <a:noFill/>
        </p:spPr>
        <p:txBody>
          <a:bodyPr wrap="square" rtlCol="0">
            <a:spAutoFit/>
          </a:bodyPr>
          <a:lstStyle/>
          <a:p>
            <a:r>
              <a:rPr lang="en-US" dirty="0">
                <a:latin typeface="Arial" panose="020B0604020202020204" pitchFamily="34" charset="0"/>
              </a:rPr>
              <a:t>       </a:t>
            </a:r>
            <a:r>
              <a:rPr lang="en-US" sz="5400" dirty="0">
                <a:latin typeface="Arial" panose="020B0604020202020204" pitchFamily="34" charset="0"/>
              </a:rPr>
              <a:t>ONLINE PIZZA ORDER SYSTEM </a:t>
            </a:r>
            <a:endParaRPr lang="en-IN" sz="5400" dirty="0"/>
          </a:p>
        </p:txBody>
      </p:sp>
      <p:sp>
        <p:nvSpPr>
          <p:cNvPr id="4" name="TextBox 3"/>
          <p:cNvSpPr txBox="1"/>
          <p:nvPr/>
        </p:nvSpPr>
        <p:spPr>
          <a:xfrm>
            <a:off x="3928056" y="708340"/>
            <a:ext cx="3747752" cy="646331"/>
          </a:xfrm>
          <a:prstGeom prst="rect">
            <a:avLst/>
          </a:prstGeom>
          <a:noFill/>
        </p:spPr>
        <p:txBody>
          <a:bodyPr wrap="square" rtlCol="0">
            <a:spAutoFit/>
          </a:bodyPr>
          <a:lstStyle/>
          <a:p>
            <a:pPr algn="ctr"/>
            <a:r>
              <a:rPr lang="en-US" sz="3600" dirty="0">
                <a:latin typeface="Arial" panose="020B0604020202020204" pitchFamily="34" charset="0"/>
              </a:rPr>
              <a:t>Project Name</a:t>
            </a:r>
            <a:endParaRPr lang="en-IN" sz="3600" dirty="0">
              <a:latin typeface="Arial" panose="020B0604020202020204" pitchFamily="34" charset="0"/>
            </a:endParaRPr>
          </a:p>
        </p:txBody>
      </p:sp>
    </p:spTree>
    <p:extLst>
      <p:ext uri="{BB962C8B-B14F-4D97-AF65-F5344CB8AC3E}">
        <p14:creationId xmlns:p14="http://schemas.microsoft.com/office/powerpoint/2010/main" val="2446864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15886" y="2032001"/>
            <a:ext cx="9608457" cy="1323439"/>
          </a:xfrm>
          <a:prstGeom prst="rect">
            <a:avLst/>
          </a:prstGeom>
          <a:noFill/>
        </p:spPr>
        <p:txBody>
          <a:bodyPr wrap="square" rtlCol="0">
            <a:spAutoFit/>
          </a:bodyPr>
          <a:lstStyle/>
          <a:p>
            <a:r>
              <a:rPr lang="en-US" sz="8000" b="1" dirty="0">
                <a:solidFill>
                  <a:srgbClr val="FF0000"/>
                </a:solidFill>
                <a:latin typeface="Arial" panose="020B0604020202020204" pitchFamily="34" charset="0"/>
              </a:rPr>
              <a:t>THANK YOU</a:t>
            </a:r>
            <a:endParaRPr lang="en-IN" sz="8000" b="1" dirty="0">
              <a:solidFill>
                <a:srgbClr val="FF0000"/>
              </a:solidFill>
              <a:latin typeface="Arial" panose="020B0604020202020204" pitchFamily="34" charset="0"/>
            </a:endParaRPr>
          </a:p>
        </p:txBody>
      </p:sp>
    </p:spTree>
    <p:extLst>
      <p:ext uri="{BB962C8B-B14F-4D97-AF65-F5344CB8AC3E}">
        <p14:creationId xmlns:p14="http://schemas.microsoft.com/office/powerpoint/2010/main" val="999218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854" y="450169"/>
            <a:ext cx="3587261" cy="861774"/>
          </a:xfrm>
          <a:prstGeom prst="rect">
            <a:avLst/>
          </a:prstGeom>
          <a:noFill/>
        </p:spPr>
        <p:txBody>
          <a:bodyPr wrap="square" rtlCol="0">
            <a:spAutoFit/>
          </a:bodyPr>
          <a:lstStyle/>
          <a:p>
            <a:r>
              <a:rPr lang="en-US" sz="3200" b="1" dirty="0">
                <a:latin typeface="Arial" panose="020B0604020202020204" pitchFamily="34" charset="0"/>
              </a:rPr>
              <a:t>ABSTRACT</a:t>
            </a:r>
            <a:endParaRPr lang="en-IN" sz="3200" dirty="0">
              <a:latin typeface="Arial" panose="020B0604020202020204" pitchFamily="34" charset="0"/>
            </a:endParaRPr>
          </a:p>
          <a:p>
            <a:endParaRPr lang="en-IN" dirty="0"/>
          </a:p>
        </p:txBody>
      </p:sp>
      <p:sp>
        <p:nvSpPr>
          <p:cNvPr id="15" name="TextBox 14"/>
          <p:cNvSpPr txBox="1"/>
          <p:nvPr/>
        </p:nvSpPr>
        <p:spPr>
          <a:xfrm>
            <a:off x="719829" y="1119670"/>
            <a:ext cx="9988061" cy="3416320"/>
          </a:xfrm>
          <a:prstGeom prst="rect">
            <a:avLst/>
          </a:prstGeom>
          <a:noFill/>
        </p:spPr>
        <p:txBody>
          <a:bodyPr wrap="square" rtlCol="0">
            <a:spAutoFit/>
          </a:bodyPr>
          <a:lstStyle/>
          <a:p>
            <a:r>
              <a:rPr lang="en-IN" dirty="0">
                <a:latin typeface="Arial" panose="020B0604020202020204" pitchFamily="34" charset="0"/>
              </a:rPr>
              <a:t>The online pizza ordering system can be use by customers to purchase pizza online, without having to go to the Pizzavala shop.</a:t>
            </a:r>
          </a:p>
          <a:p>
            <a:endParaRPr lang="en-IN" dirty="0">
              <a:latin typeface="Arial" panose="020B0604020202020204" pitchFamily="34" charset="0"/>
            </a:endParaRPr>
          </a:p>
          <a:p>
            <a:r>
              <a:rPr lang="en-IN" dirty="0">
                <a:latin typeface="Arial" panose="020B0604020202020204" pitchFamily="34" charset="0"/>
              </a:rPr>
              <a:t>This system is enabled by the internet which connects the pizzeria or the food company and the customer.</a:t>
            </a:r>
          </a:p>
          <a:p>
            <a:endParaRPr lang="en-IN" dirty="0">
              <a:latin typeface="Arial" panose="020B0604020202020204" pitchFamily="34" charset="0"/>
            </a:endParaRPr>
          </a:p>
          <a:p>
            <a:r>
              <a:rPr lang="en-IN" dirty="0">
                <a:latin typeface="Arial" panose="020B0604020202020204" pitchFamily="34" charset="0"/>
              </a:rPr>
              <a:t>As</a:t>
            </a:r>
            <a:r>
              <a:rPr lang="en-IN" dirty="0">
                <a:latin typeface="Academy Engraved LET" pitchFamily="2" charset="0"/>
              </a:rPr>
              <a:t> </a:t>
            </a:r>
            <a:r>
              <a:rPr lang="en-IN" dirty="0">
                <a:latin typeface="Arial" panose="020B0604020202020204" pitchFamily="34" charset="0"/>
              </a:rPr>
              <a:t>per this system, the customer visits the website, browses through the various pizzas, combos and cuisines available there and selects and purchases the items he or she needs.</a:t>
            </a:r>
          </a:p>
          <a:p>
            <a:endParaRPr lang="en-IN" dirty="0">
              <a:latin typeface="Arial" panose="020B0604020202020204" pitchFamily="34" charset="0"/>
            </a:endParaRPr>
          </a:p>
          <a:p>
            <a:r>
              <a:rPr lang="en-IN" dirty="0">
                <a:latin typeface="Arial" panose="020B0604020202020204" pitchFamily="34" charset="0"/>
              </a:rPr>
              <a:t>These items will then be delivered to the customer at their doorsteps by a delivery person.</a:t>
            </a:r>
            <a:endParaRPr lang="en-US" dirty="0">
              <a:latin typeface="Arial" panose="020B0604020202020204" pitchFamily="34" charset="0"/>
            </a:endParaRPr>
          </a:p>
          <a:p>
            <a:endParaRPr lang="en-US" dirty="0">
              <a:latin typeface="Arial" panose="020B0604020202020204" pitchFamily="34" charset="0"/>
            </a:endParaRPr>
          </a:p>
          <a:p>
            <a:endParaRPr lang="en-IN" dirty="0">
              <a:latin typeface="Arial" panose="020B0604020202020204" pitchFamily="34" charset="0"/>
            </a:endParaRPr>
          </a:p>
        </p:txBody>
      </p:sp>
    </p:spTree>
    <p:extLst>
      <p:ext uri="{BB962C8B-B14F-4D97-AF65-F5344CB8AC3E}">
        <p14:creationId xmlns:p14="http://schemas.microsoft.com/office/powerpoint/2010/main" val="2760996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97934"/>
            <a:ext cx="3728906" cy="584775"/>
          </a:xfrm>
          <a:prstGeom prst="rect">
            <a:avLst/>
          </a:prstGeom>
        </p:spPr>
        <p:txBody>
          <a:bodyPr wrap="none">
            <a:spAutoFit/>
          </a:bodyPr>
          <a:lstStyle/>
          <a:p>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32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INTRODUCTION</a:t>
            </a:r>
            <a:r>
              <a:rPr lang="en-IN"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2800" dirty="0"/>
          </a:p>
        </p:txBody>
      </p:sp>
      <p:sp>
        <p:nvSpPr>
          <p:cNvPr id="3" name="TextBox 2"/>
          <p:cNvSpPr txBox="1"/>
          <p:nvPr/>
        </p:nvSpPr>
        <p:spPr>
          <a:xfrm>
            <a:off x="290286" y="1393371"/>
            <a:ext cx="11176000" cy="2949525"/>
          </a:xfrm>
          <a:prstGeom prst="rect">
            <a:avLst/>
          </a:prstGeom>
          <a:noFill/>
        </p:spPr>
        <p:txBody>
          <a:bodyPr wrap="square" rtlCol="0">
            <a:spAutoFit/>
          </a:bodyPr>
          <a:lstStyle/>
          <a:p>
            <a:pPr>
              <a:lnSpc>
                <a:spcPct val="150000"/>
              </a:lnSpc>
            </a:pPr>
            <a:r>
              <a:rPr lang="en-IN" dirty="0"/>
              <a:t>                        </a:t>
            </a:r>
            <a:r>
              <a:rPr lang="en-IN" dirty="0">
                <a:latin typeface="Arial" panose="020B0604020202020204" pitchFamily="34" charset="0"/>
              </a:rPr>
              <a:t>The Online Pizza Ordering System is a program that will be capable of inputting data and retrieving data to support the ordering process. </a:t>
            </a:r>
          </a:p>
          <a:p>
            <a:pPr>
              <a:lnSpc>
                <a:spcPct val="150000"/>
              </a:lnSpc>
            </a:pPr>
            <a:r>
              <a:rPr lang="en-IN" dirty="0">
                <a:latin typeface="Arial" panose="020B0604020202020204" pitchFamily="34" charset="0"/>
              </a:rPr>
              <a:t>                The program will have all necessary flavors of  pizza types, and pizza ingredients.The Online pizza Ordering System is the typical ordering and delivery retrieval system.How the program would work in typical conditions is a customer or employee would access the database and enter the required information.</a:t>
            </a:r>
          </a:p>
          <a:p>
            <a:pPr>
              <a:lnSpc>
                <a:spcPct val="150000"/>
              </a:lnSpc>
            </a:pPr>
            <a:r>
              <a:rPr lang="en-IN" dirty="0">
                <a:latin typeface="Arial" panose="020B0604020202020204" pitchFamily="34" charset="0"/>
              </a:rPr>
              <a:t> The goal of the program is to develop a data collection that would allow new customers to input their personal data ( name, address, number, email )</a:t>
            </a:r>
          </a:p>
        </p:txBody>
      </p:sp>
    </p:spTree>
    <p:extLst>
      <p:ext uri="{BB962C8B-B14F-4D97-AF65-F5344CB8AC3E}">
        <p14:creationId xmlns:p14="http://schemas.microsoft.com/office/powerpoint/2010/main" val="1941977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DD6852-9051-4071-98CC-E2E117499ED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41804" y="1251088"/>
            <a:ext cx="7508392" cy="3638964"/>
          </a:xfrm>
          <a:prstGeom prst="rect">
            <a:avLst/>
          </a:prstGeom>
          <a:noFill/>
          <a:ln>
            <a:noFill/>
          </a:ln>
        </p:spPr>
      </p:pic>
      <p:sp>
        <p:nvSpPr>
          <p:cNvPr id="6" name="TextBox 5">
            <a:extLst>
              <a:ext uri="{FF2B5EF4-FFF2-40B4-BE49-F238E27FC236}">
                <a16:creationId xmlns:a16="http://schemas.microsoft.com/office/drawing/2014/main" id="{0B4AE351-F7F1-423A-95B7-379FA87D8077}"/>
              </a:ext>
            </a:extLst>
          </p:cNvPr>
          <p:cNvSpPr txBox="1"/>
          <p:nvPr/>
        </p:nvSpPr>
        <p:spPr>
          <a:xfrm>
            <a:off x="-39756" y="107462"/>
            <a:ext cx="6135756" cy="695447"/>
          </a:xfrm>
          <a:prstGeom prst="rect">
            <a:avLst/>
          </a:prstGeom>
          <a:noFill/>
        </p:spPr>
        <p:txBody>
          <a:bodyPr wrap="square">
            <a:spAutoFit/>
          </a:bodyPr>
          <a:lstStyle/>
          <a:p>
            <a:pPr marR="598170" lvl="1">
              <a:lnSpc>
                <a:spcPct val="138000"/>
              </a:lnSpc>
              <a:spcAft>
                <a:spcPts val="0"/>
              </a:spcAft>
            </a:pPr>
            <a:r>
              <a:rPr lang="en-US" sz="3200" b="1" dirty="0">
                <a:solidFill>
                  <a:srgbClr val="000000"/>
                </a:solidFill>
                <a:latin typeface="Arial" panose="020B0604020202020204" pitchFamily="34" charset="0"/>
                <a:cs typeface="Times New Roman" panose="02020603050405020304" pitchFamily="18" charset="0"/>
                <a:hlinkClick r:id="rId3" action="ppaction://hlinkfile">
                  <a:extLst>
                    <a:ext uri="{A12FA001-AC4F-418D-AE19-62706E023703}">
                      <ahyp:hlinkClr xmlns:ahyp="http://schemas.microsoft.com/office/drawing/2018/hyperlinkcolor" val="tx"/>
                    </a:ext>
                  </a:extLst>
                </a:hlinkClick>
              </a:rPr>
              <a:t>Use Case Diagram</a:t>
            </a:r>
            <a:r>
              <a:rPr lang="en-US" sz="3200" b="1" dirty="0">
                <a:solidFill>
                  <a:srgbClr val="000000"/>
                </a:solidFill>
                <a:latin typeface="Arial" panose="020B0604020202020204" pitchFamily="34" charset="0"/>
                <a:cs typeface="Times New Roman" panose="02020603050405020304" pitchFamily="18" charset="0"/>
              </a:rPr>
              <a:t>:-</a:t>
            </a:r>
            <a:endParaRPr lang="en-IN" sz="3200" b="1" dirty="0">
              <a:solidFill>
                <a:srgbClr val="000000"/>
              </a:solidFill>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669043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792F99-5390-4DE6-AE5E-624358FB0C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14612" y="1489778"/>
            <a:ext cx="6962775" cy="3691821"/>
          </a:xfrm>
          <a:prstGeom prst="rect">
            <a:avLst/>
          </a:prstGeom>
          <a:noFill/>
          <a:ln>
            <a:noFill/>
          </a:ln>
        </p:spPr>
      </p:pic>
      <p:sp>
        <p:nvSpPr>
          <p:cNvPr id="6" name="TextBox 5">
            <a:extLst>
              <a:ext uri="{FF2B5EF4-FFF2-40B4-BE49-F238E27FC236}">
                <a16:creationId xmlns:a16="http://schemas.microsoft.com/office/drawing/2014/main" id="{35591BE0-7FB8-40A4-B3DC-1C1B205C5EA4}"/>
              </a:ext>
            </a:extLst>
          </p:cNvPr>
          <p:cNvSpPr txBox="1"/>
          <p:nvPr/>
        </p:nvSpPr>
        <p:spPr>
          <a:xfrm>
            <a:off x="351182" y="199647"/>
            <a:ext cx="6135756" cy="584775"/>
          </a:xfrm>
          <a:prstGeom prst="rect">
            <a:avLst/>
          </a:prstGeom>
          <a:noFill/>
        </p:spPr>
        <p:txBody>
          <a:bodyPr wrap="square">
            <a:spAutoFit/>
          </a:bodyPr>
          <a:lstStyle/>
          <a:p>
            <a:r>
              <a:rPr lang="en-US" sz="3200" b="1" dirty="0">
                <a:solidFill>
                  <a:srgbClr val="000000"/>
                </a:solidFill>
                <a:latin typeface="Arial" panose="020B0604020202020204" pitchFamily="34" charset="0"/>
                <a:cs typeface="Times New Roman" panose="02020603050405020304" pitchFamily="18" charset="0"/>
              </a:rPr>
              <a:t>ER Diagram</a:t>
            </a:r>
            <a:r>
              <a:rPr lang="en-US" sz="1800" dirty="0">
                <a:effectLst/>
                <a:latin typeface="Courier New" panose="02070309020205020404" pitchFamily="49" charset="0"/>
                <a:ea typeface="Courier New" panose="02070309020205020404" pitchFamily="49" charset="0"/>
              </a:rPr>
              <a:t>:-</a:t>
            </a:r>
            <a:endParaRPr lang="en-IN" dirty="0"/>
          </a:p>
        </p:txBody>
      </p:sp>
    </p:spTree>
    <p:extLst>
      <p:ext uri="{BB962C8B-B14F-4D97-AF65-F5344CB8AC3E}">
        <p14:creationId xmlns:p14="http://schemas.microsoft.com/office/powerpoint/2010/main" val="2758031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1543" y="319315"/>
            <a:ext cx="6284686" cy="584775"/>
          </a:xfrm>
          <a:prstGeom prst="rect">
            <a:avLst/>
          </a:prstGeom>
          <a:noFill/>
        </p:spPr>
        <p:txBody>
          <a:bodyPr wrap="square" rtlCol="0">
            <a:spAutoFit/>
          </a:bodyPr>
          <a:lstStyle/>
          <a:p>
            <a:r>
              <a:rPr lang="en-IN" sz="3200" b="1" dirty="0">
                <a:latin typeface="Arial" panose="020B0604020202020204" pitchFamily="34" charset="0"/>
              </a:rPr>
              <a:t>Purpose</a:t>
            </a:r>
            <a:r>
              <a:rPr lang="en-IN" b="1" dirty="0"/>
              <a:t> </a:t>
            </a:r>
          </a:p>
        </p:txBody>
      </p:sp>
      <p:sp>
        <p:nvSpPr>
          <p:cNvPr id="4" name="TextBox 3"/>
          <p:cNvSpPr txBox="1"/>
          <p:nvPr/>
        </p:nvSpPr>
        <p:spPr>
          <a:xfrm>
            <a:off x="841828" y="1364344"/>
            <a:ext cx="9927771" cy="3780522"/>
          </a:xfrm>
          <a:prstGeom prst="rect">
            <a:avLst/>
          </a:prstGeom>
          <a:noFill/>
        </p:spPr>
        <p:txBody>
          <a:bodyPr wrap="square" rtlCol="0">
            <a:spAutoFit/>
          </a:bodyPr>
          <a:lstStyle/>
          <a:p>
            <a:pPr marL="285750" lvl="0" indent="-285750" fontAlgn="base">
              <a:lnSpc>
                <a:spcPct val="150000"/>
              </a:lnSpc>
              <a:buFont typeface="Wingdings" panose="05000000000000000000" pitchFamily="2" charset="2"/>
              <a:buChar char="§"/>
            </a:pPr>
            <a:r>
              <a:rPr lang="en-IN" dirty="0">
                <a:latin typeface="Arial" panose="020B0604020202020204" pitchFamily="34" charset="0"/>
              </a:rPr>
              <a:t>Login For Admin</a:t>
            </a:r>
          </a:p>
          <a:p>
            <a:pPr marL="285750" lvl="0" indent="-285750" fontAlgn="base">
              <a:lnSpc>
                <a:spcPct val="150000"/>
              </a:lnSpc>
              <a:buFont typeface="Wingdings" panose="05000000000000000000" pitchFamily="2" charset="2"/>
              <a:buChar char="§"/>
            </a:pPr>
            <a:r>
              <a:rPr lang="en-IN" dirty="0">
                <a:latin typeface="Arial" panose="020B0604020202020204" pitchFamily="34" charset="0"/>
              </a:rPr>
              <a:t>manage menu list</a:t>
            </a:r>
          </a:p>
          <a:p>
            <a:pPr marL="285750" lvl="0" indent="-285750" fontAlgn="base">
              <a:lnSpc>
                <a:spcPct val="150000"/>
              </a:lnSpc>
              <a:buFont typeface="Wingdings" panose="05000000000000000000" pitchFamily="2" charset="2"/>
              <a:buChar char="§"/>
            </a:pPr>
            <a:r>
              <a:rPr lang="en-IN" dirty="0">
                <a:latin typeface="Arial" panose="020B0604020202020204" pitchFamily="34" charset="0"/>
              </a:rPr>
              <a:t>manage orders</a:t>
            </a:r>
          </a:p>
          <a:p>
            <a:pPr marL="285750" lvl="0" indent="-285750" fontAlgn="base">
              <a:lnSpc>
                <a:spcPct val="150000"/>
              </a:lnSpc>
              <a:buFont typeface="Wingdings" panose="05000000000000000000" pitchFamily="2" charset="2"/>
              <a:buChar char="§"/>
            </a:pPr>
            <a:r>
              <a:rPr lang="en-IN" dirty="0">
                <a:latin typeface="Arial" panose="020B0604020202020204" pitchFamily="34" charset="0"/>
              </a:rPr>
              <a:t>add the products to the menu list</a:t>
            </a:r>
          </a:p>
          <a:p>
            <a:pPr marL="285750" lvl="0" indent="-285750" fontAlgn="base">
              <a:lnSpc>
                <a:spcPct val="150000"/>
              </a:lnSpc>
              <a:buFont typeface="Wingdings" panose="05000000000000000000" pitchFamily="2" charset="2"/>
              <a:buChar char="§"/>
            </a:pPr>
            <a:r>
              <a:rPr lang="en-IN" dirty="0">
                <a:latin typeface="Arial" panose="020B0604020202020204" pitchFamily="34" charset="0"/>
              </a:rPr>
              <a:t>edit the existing Products of menu list</a:t>
            </a:r>
          </a:p>
          <a:p>
            <a:pPr marL="285750" lvl="0" indent="-285750" fontAlgn="base">
              <a:lnSpc>
                <a:spcPct val="150000"/>
              </a:lnSpc>
              <a:buFont typeface="Wingdings" panose="05000000000000000000" pitchFamily="2" charset="2"/>
              <a:buChar char="§"/>
            </a:pPr>
            <a:r>
              <a:rPr lang="en-IN" dirty="0">
                <a:latin typeface="Arial" panose="020B0604020202020204" pitchFamily="34" charset="0"/>
              </a:rPr>
              <a:t>Customer Login </a:t>
            </a:r>
          </a:p>
          <a:p>
            <a:pPr marL="285750" lvl="0" indent="-285750" fontAlgn="base">
              <a:lnSpc>
                <a:spcPct val="150000"/>
              </a:lnSpc>
              <a:buFont typeface="Wingdings" panose="05000000000000000000" pitchFamily="2" charset="2"/>
              <a:buChar char="§"/>
            </a:pPr>
            <a:r>
              <a:rPr lang="en-IN" dirty="0">
                <a:latin typeface="Arial" panose="020B0604020202020204" pitchFamily="34" charset="0"/>
              </a:rPr>
              <a:t>Customer Registration</a:t>
            </a:r>
          </a:p>
          <a:p>
            <a:pPr marL="285750" lvl="0" indent="-285750" fontAlgn="base">
              <a:lnSpc>
                <a:spcPct val="150000"/>
              </a:lnSpc>
              <a:buFont typeface="Wingdings" panose="05000000000000000000" pitchFamily="2" charset="2"/>
              <a:buChar char="§"/>
            </a:pPr>
            <a:r>
              <a:rPr lang="en-IN" dirty="0">
                <a:latin typeface="Arial" panose="020B0604020202020204" pitchFamily="34" charset="0"/>
              </a:rPr>
              <a:t>Customer cart</a:t>
            </a:r>
          </a:p>
          <a:p>
            <a:pPr marL="285750" lvl="0" indent="-285750" fontAlgn="base">
              <a:lnSpc>
                <a:spcPct val="150000"/>
              </a:lnSpc>
              <a:buFont typeface="Wingdings" panose="05000000000000000000" pitchFamily="2" charset="2"/>
              <a:buChar char="§"/>
            </a:pPr>
            <a:r>
              <a:rPr lang="en-IN" dirty="0">
                <a:latin typeface="Arial" panose="020B0604020202020204" pitchFamily="34" charset="0"/>
              </a:rPr>
              <a:t>customer Order confirmation</a:t>
            </a:r>
          </a:p>
        </p:txBody>
      </p:sp>
    </p:spTree>
    <p:extLst>
      <p:ext uri="{BB962C8B-B14F-4D97-AF65-F5344CB8AC3E}">
        <p14:creationId xmlns:p14="http://schemas.microsoft.com/office/powerpoint/2010/main" val="2598267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709862" y="246744"/>
            <a:ext cx="6569075" cy="5225142"/>
          </a:xfrm>
          <a:prstGeom prst="rect">
            <a:avLst/>
          </a:prstGeom>
        </p:spPr>
      </p:pic>
    </p:spTree>
    <p:extLst>
      <p:ext uri="{BB962C8B-B14F-4D97-AF65-F5344CB8AC3E}">
        <p14:creationId xmlns:p14="http://schemas.microsoft.com/office/powerpoint/2010/main" val="2296460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6145" y="308072"/>
            <a:ext cx="7097485" cy="584775"/>
          </a:xfrm>
          <a:prstGeom prst="rect">
            <a:avLst/>
          </a:prstGeom>
          <a:noFill/>
        </p:spPr>
        <p:txBody>
          <a:bodyPr wrap="square" rtlCol="0">
            <a:spAutoFit/>
          </a:bodyPr>
          <a:lstStyle/>
          <a:p>
            <a:r>
              <a:rPr lang="en-IN" sz="3200" b="1" dirty="0">
                <a:latin typeface="Arial" panose="020B0604020202020204" pitchFamily="34" charset="0"/>
              </a:rPr>
              <a:t>Scope</a:t>
            </a:r>
            <a:r>
              <a:rPr lang="en-IN" dirty="0"/>
              <a:t> </a:t>
            </a:r>
          </a:p>
        </p:txBody>
      </p:sp>
      <p:sp>
        <p:nvSpPr>
          <p:cNvPr id="3" name="TextBox 2"/>
          <p:cNvSpPr txBox="1"/>
          <p:nvPr/>
        </p:nvSpPr>
        <p:spPr>
          <a:xfrm>
            <a:off x="595086" y="1146629"/>
            <a:ext cx="9942285" cy="2534027"/>
          </a:xfrm>
          <a:prstGeom prst="rect">
            <a:avLst/>
          </a:prstGeom>
          <a:noFill/>
        </p:spPr>
        <p:txBody>
          <a:bodyPr wrap="square" rtlCol="0">
            <a:spAutoFit/>
          </a:bodyPr>
          <a:lstStyle/>
          <a:p>
            <a:pPr>
              <a:lnSpc>
                <a:spcPct val="150000"/>
              </a:lnSpc>
            </a:pPr>
            <a:r>
              <a:rPr lang="en-IN" dirty="0">
                <a:latin typeface="Arial" panose="020B0604020202020204" pitchFamily="34" charset="0"/>
              </a:rPr>
              <a:t>Online Pizza ordering system will be a web based application whose main language of programming will be Java.</a:t>
            </a:r>
          </a:p>
          <a:p>
            <a:pPr>
              <a:lnSpc>
                <a:spcPct val="150000"/>
              </a:lnSpc>
            </a:pPr>
            <a:r>
              <a:rPr lang="en-IN" dirty="0">
                <a:latin typeface="Arial" panose="020B0604020202020204" pitchFamily="34" charset="0"/>
              </a:rPr>
              <a:t> Its main aim is to simplify and improve the efficiency of the ordering process for both customer and pizza shop owners, minimize manual data entry and ensure data accuracy and security during order placement process. Customers will also be able to view product menus and their ingredients and be able to have a visual confirmation that the order was place correctly</a:t>
            </a:r>
          </a:p>
        </p:txBody>
      </p:sp>
    </p:spTree>
    <p:extLst>
      <p:ext uri="{BB962C8B-B14F-4D97-AF65-F5344CB8AC3E}">
        <p14:creationId xmlns:p14="http://schemas.microsoft.com/office/powerpoint/2010/main" val="97679939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661</TotalTime>
  <Words>779</Words>
  <Application>Microsoft Office PowerPoint</Application>
  <PresentationFormat>Widescreen</PresentationFormat>
  <Paragraphs>72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Academy Engraved LET</vt:lpstr>
      <vt:lpstr>Arial</vt:lpstr>
      <vt:lpstr>Courier New</vt:lpstr>
      <vt:lpstr>Impact</vt:lpstr>
      <vt:lpstr>Times New Roman</vt:lpstr>
      <vt:lpstr>Wingdings</vt:lpstr>
      <vt:lpstr>Main Event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Online Pizza Order System</dc:title>
  <dc:creator>LAPPY</dc:creator>
  <cp:lastModifiedBy>girishmujumdar2210@gmail.com</cp:lastModifiedBy>
  <cp:revision>34</cp:revision>
  <dcterms:created xsi:type="dcterms:W3CDTF">2021-03-19T05:45:59Z</dcterms:created>
  <dcterms:modified xsi:type="dcterms:W3CDTF">2021-03-27T03:30:46Z</dcterms:modified>
</cp:coreProperties>
</file>