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8" name="Shape 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4" name="Shape 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35183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9" name="Shape 9"/>
          <p:cNvCxnSpPr/>
          <p:nvPr/>
        </p:nvCxnSpPr>
        <p:spPr>
          <a:xfrm>
            <a:off y="3496604"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0" name="Shape 10"/>
          <p:cNvSpPr txBox="1"/>
          <p:nvPr>
            <p:ph type="ctrTitle"/>
          </p:nvPr>
        </p:nvSpPr>
        <p:spPr>
          <a:xfrm>
            <a:off y="1867781" x="685800"/>
            <a:ext cy="1648800" cx="7772400"/>
          </a:xfrm>
          <a:prstGeom prst="rect">
            <a:avLst/>
          </a:prstGeom>
        </p:spPr>
        <p:txBody>
          <a:bodyPr bIns="91425" rIns="91425" lIns="91425" t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y="3627026" x="685800"/>
            <a:ext cy="774300" cx="7772400"/>
          </a:xfrm>
          <a:prstGeom prst="rect">
            <a:avLst/>
          </a:prstGeom>
        </p:spPr>
        <p:txBody>
          <a:bodyPr bIns="91425" rIns="91425" lIns="91425" t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14" name="Shape 14"/>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5" name="Shape 1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0" x="0"/>
            <a:ext cy="11499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9" name="Shape 19"/>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0" name="Shape 20"/>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p:nvPr/>
        </p:nvSpPr>
        <p:spPr>
          <a:xfrm>
            <a:off y="0" x="0"/>
            <a:ext cy="1149900"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25" name="Shape 25"/>
          <p:cNvCxnSpPr/>
          <p:nvPr/>
        </p:nvCxnSpPr>
        <p:spPr>
          <a:xfrm>
            <a:off y="1127875"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txBox="1"/>
          <p:nvPr>
            <p:ph idx="1" type="body"/>
          </p:nvPr>
        </p:nvSpPr>
        <p:spPr>
          <a:xfrm>
            <a:off y="4406309" x="457200"/>
            <a:ext cy="519599" cx="8229600"/>
          </a:xfrm>
          <a:prstGeom prst="rect">
            <a:avLst/>
          </a:prstGeom>
        </p:spPr>
        <p:txBody>
          <a:bodyPr bIns="91425" rIns="91425" lIns="91425" tIns="91425" anchor="t" anchorCtr="0"/>
          <a:lstStyle>
            <a:lvl1pPr>
              <a:spcBef>
                <a:spcPts val="0"/>
              </a:spcBef>
              <a:buClr>
                <a:schemeClr val="dk2"/>
              </a:buClr>
              <a:buSzPct val="100000"/>
              <a:buNone/>
              <a:defRPr sz="1800">
                <a:solidFill>
                  <a:schemeClr val="dk2"/>
                </a:solidFill>
              </a:defRPr>
            </a:lvl1pPr>
          </a:lstStyle>
          <a:p/>
        </p:txBody>
      </p:sp>
      <p:sp>
        <p:nvSpPr>
          <p:cNvPr id="29" name="Shape 29"/>
          <p:cNvSpPr/>
          <p:nvPr/>
        </p:nvSpPr>
        <p:spPr>
          <a:xfrm>
            <a:off y="0" x="4274"/>
            <a:ext cy="4406399" cx="9144000"/>
          </a:xfrm>
          <a:prstGeom prst="rect">
            <a:avLst/>
          </a:prstGeom>
          <a:solidFill>
            <a:srgbClr val="2388DB"/>
          </a:solidFill>
          <a:ln>
            <a:noFill/>
          </a:ln>
        </p:spPr>
        <p:txBody>
          <a:bodyPr bIns="45700" rIns="91425" lIns="91425" tIns="45700" anchor="ctr" anchorCtr="0">
            <a:noAutofit/>
          </a:bodyPr>
          <a:lstStyle/>
          <a:p>
            <a:pPr>
              <a:spcBef>
                <a:spcPts val="0"/>
              </a:spcBef>
              <a:buNone/>
            </a:pPr>
            <a:r>
              <a:t/>
            </a:r>
            <a:endParaRPr/>
          </a:p>
        </p:txBody>
      </p:sp>
      <p:cxnSp>
        <p:nvCxnSpPr>
          <p:cNvPr id="30" name="Shape 30"/>
          <p:cNvCxnSpPr/>
          <p:nvPr/>
        </p:nvCxnSpPr>
        <p:spPr>
          <a:xfrm>
            <a:off y="4384371" x="0"/>
            <a:ext cy="0" cx="9144000"/>
          </a:xfrm>
          <a:prstGeom prst="straightConnector1">
            <a:avLst/>
          </a:prstGeom>
          <a:noFill/>
          <a:ln w="57150" cap="flat">
            <a:solidFill>
              <a:srgbClr val="000000">
                <a:alpha val="14901"/>
              </a:srgbClr>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1" name="Shape 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4.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4"/><Relationship Target="../media/image04.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4"/><Relationship Target="../media/image00.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4"/><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9.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4.xml" Type="http://schemas.openxmlformats.org/officeDocument/2006/relationships/slideLayout" Id="rId1"/><Relationship Target="../media/image08.png" Type="http://schemas.openxmlformats.org/officeDocument/2006/relationships/image" Id="rId4"/><Relationship Target="../media/image07.jpg" Type="http://schemas.openxmlformats.org/officeDocument/2006/relationships/image" Id="rId3"/><Relationship Target="../media/image10.png" Type="http://schemas.openxmlformats.org/officeDocument/2006/relationships/image" Id="rId5"/></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ctrTitle"/>
          </p:nvPr>
        </p:nvSpPr>
        <p:spPr>
          <a:xfrm>
            <a:off y="1867781" x="685800"/>
            <a:ext cy="1648800" cx="7772400"/>
          </a:xfrm>
          <a:prstGeom prst="rect">
            <a:avLst/>
          </a:prstGeom>
        </p:spPr>
        <p:txBody>
          <a:bodyPr bIns="91425" rIns="91425" lIns="91425" tIns="91425" anchor="b" anchorCtr="0">
            <a:noAutofit/>
          </a:bodyPr>
          <a:lstStyle/>
          <a:p>
            <a:pPr>
              <a:spcBef>
                <a:spcPts val="0"/>
              </a:spcBef>
              <a:buNone/>
            </a:pPr>
            <a:r>
              <a:rPr lang="en"/>
              <a:t>Vein Tracer	</a:t>
            </a:r>
          </a:p>
        </p:txBody>
      </p:sp>
      <p:sp>
        <p:nvSpPr>
          <p:cNvPr id="34" name="Shape 34"/>
          <p:cNvSpPr txBox="1"/>
          <p:nvPr>
            <p:ph idx="1" type="subTitle"/>
          </p:nvPr>
        </p:nvSpPr>
        <p:spPr>
          <a:xfrm>
            <a:off y="3627026" x="685800"/>
            <a:ext cy="774300" cx="7772400"/>
          </a:xfrm>
          <a:prstGeom prst="rect">
            <a:avLst/>
          </a:prstGeom>
        </p:spPr>
        <p:txBody>
          <a:bodyPr bIns="91425" rIns="91425" lIns="91425" tIns="91425" anchor="t" anchorCtr="0">
            <a:noAutofit/>
          </a:bodyPr>
          <a:lstStyle/>
          <a:p>
            <a:pPr rtl="0">
              <a:spcBef>
                <a:spcPts val="0"/>
              </a:spcBef>
              <a:buNone/>
            </a:pPr>
            <a:r>
              <a:rPr lang="en"/>
              <a:t>Redefining Health Care Industry</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Status Quo</a:t>
            </a:r>
          </a:p>
        </p:txBody>
      </p:sp>
      <p:sp>
        <p:nvSpPr>
          <p:cNvPr id="40" name="Shape 40"/>
          <p:cNvSpPr txBox="1"/>
          <p:nvPr/>
        </p:nvSpPr>
        <p:spPr>
          <a:xfrm>
            <a:off y="2825150" x="8302925"/>
            <a:ext cy="457200" cx="3657600"/>
          </a:xfrm>
          <a:prstGeom prst="rect">
            <a:avLst/>
          </a:prstGeom>
          <a:noFill/>
          <a:ln>
            <a:noFill/>
          </a:ln>
        </p:spPr>
        <p:txBody>
          <a:bodyPr bIns="91425" rIns="91425" lIns="91425" tIns="91425" anchor="t" anchorCtr="0">
            <a:noAutofit/>
          </a:bodyPr>
          <a:lstStyle/>
          <a:p>
            <a:pPr>
              <a:spcBef>
                <a:spcPts val="0"/>
              </a:spcBef>
              <a:buNone/>
            </a:pPr>
            <a:r>
              <a:t/>
            </a:r>
            <a:endParaRPr/>
          </a:p>
        </p:txBody>
      </p:sp>
      <p:sp>
        <p:nvSpPr>
          <p:cNvPr id="41" name="Shape 41"/>
          <p:cNvSpPr txBox="1"/>
          <p:nvPr/>
        </p:nvSpPr>
        <p:spPr>
          <a:xfrm>
            <a:off y="3267250" x="3267250"/>
            <a:ext cy="457200" cx="3657600"/>
          </a:xfrm>
          <a:prstGeom prst="rect">
            <a:avLst/>
          </a:prstGeom>
          <a:noFill/>
          <a:ln>
            <a:noFill/>
          </a:ln>
        </p:spPr>
        <p:txBody>
          <a:bodyPr bIns="91425" rIns="91425" lIns="91425" tIns="91425" anchor="t" anchorCtr="0">
            <a:noAutofit/>
          </a:bodyPr>
          <a:lstStyle/>
          <a:p>
            <a:pPr>
              <a:spcBef>
                <a:spcPts val="0"/>
              </a:spcBef>
              <a:buNone/>
            </a:pPr>
            <a:r>
              <a:t/>
            </a:r>
            <a:endParaRPr/>
          </a:p>
        </p:txBody>
      </p:sp>
      <p:sp>
        <p:nvSpPr>
          <p:cNvPr id="42" name="Shape 42"/>
          <p:cNvSpPr txBox="1"/>
          <p:nvPr/>
        </p:nvSpPr>
        <p:spPr>
          <a:xfrm>
            <a:off y="1175350" x="0"/>
            <a:ext cy="3968100" cx="9144000"/>
          </a:xfrm>
          <a:prstGeom prst="rect">
            <a:avLst/>
          </a:prstGeom>
          <a:noFill/>
          <a:ln>
            <a:noFill/>
          </a:ln>
        </p:spPr>
        <p:txBody>
          <a:bodyPr bIns="91425" rIns="91425" lIns="91425" tIns="91425" anchor="t" anchorCtr="0">
            <a:noAutofit/>
          </a:bodyPr>
          <a:lstStyle/>
          <a:p>
            <a:pPr rtl="0" lvl="0" indent="-317500" marL="457200">
              <a:lnSpc>
                <a:spcPct val="115000"/>
              </a:lnSpc>
              <a:spcBef>
                <a:spcPts val="0"/>
              </a:spcBef>
              <a:buClr>
                <a:srgbClr val="555555"/>
              </a:buClr>
              <a:buSzPct val="100000"/>
              <a:buFont typeface="Helvetica Neue"/>
              <a:buChar char="➢"/>
            </a:pPr>
            <a:r>
              <a:rPr lang="en">
                <a:solidFill>
                  <a:srgbClr val="555555"/>
                </a:solidFill>
                <a:latin typeface="Helvetica Neue"/>
                <a:ea typeface="Helvetica Neue"/>
                <a:cs typeface="Helvetica Neue"/>
                <a:sym typeface="Helvetica Neue"/>
              </a:rPr>
              <a:t>Mostly routine invasive procedures carried out by medical professionals is venepuncture. But even experienced professionals have difficulty in locating a suitable vein in some cases, due to </a:t>
            </a:r>
          </a:p>
          <a:p>
            <a:pPr rtl="0" lvl="0">
              <a:lnSpc>
                <a:spcPct val="115000"/>
              </a:lnSpc>
              <a:spcBef>
                <a:spcPts val="0"/>
              </a:spcBef>
              <a:buNone/>
            </a:pPr>
            <a:r>
              <a:rPr lang="en">
                <a:solidFill>
                  <a:srgbClr val="555555"/>
                </a:solidFill>
                <a:latin typeface="Helvetica Neue"/>
                <a:ea typeface="Helvetica Neue"/>
                <a:cs typeface="Helvetica Neue"/>
                <a:sym typeface="Helvetica Neue"/>
              </a:rPr>
              <a:t>         patient’s age (elderly or paediatric), obesity or even skin color</a:t>
            </a:r>
          </a:p>
          <a:p>
            <a:pPr rtl="0" lvl="0" indent="-317500" marL="457200">
              <a:lnSpc>
                <a:spcPct val="115000"/>
              </a:lnSpc>
              <a:spcBef>
                <a:spcPts val="0"/>
              </a:spcBef>
              <a:buClr>
                <a:srgbClr val="555555"/>
              </a:buClr>
              <a:buSzPct val="100000"/>
              <a:buFont typeface="Helvetica Neue"/>
              <a:buChar char="➢"/>
            </a:pPr>
            <a:r>
              <a:rPr lang="en">
                <a:solidFill>
                  <a:srgbClr val="555555"/>
                </a:solidFill>
                <a:latin typeface="Helvetica Neue"/>
                <a:ea typeface="Helvetica Neue"/>
                <a:cs typeface="Helvetica Neue"/>
                <a:sym typeface="Helvetica Neue"/>
              </a:rPr>
              <a:t>Difficulty to find veins results to multiple venipuncture attempts, leading to patient discomfort, dissatisfaction and delayed treatment. Infusion into a nerve can cause a sudden shot of pain to the patient.</a:t>
            </a:r>
          </a:p>
          <a:p>
            <a:pPr rtl="0" lvl="0" indent="-317500" marL="457200">
              <a:lnSpc>
                <a:spcPct val="115000"/>
              </a:lnSpc>
              <a:spcBef>
                <a:spcPts val="0"/>
              </a:spcBef>
              <a:buClr>
                <a:srgbClr val="555555"/>
              </a:buClr>
              <a:buSzPct val="100000"/>
              <a:buFont typeface="Helvetica Neue"/>
              <a:buChar char="➢"/>
            </a:pPr>
            <a:r>
              <a:rPr lang="en">
                <a:solidFill>
                  <a:srgbClr val="555555"/>
                </a:solidFill>
                <a:latin typeface="Helvetica Neue"/>
                <a:ea typeface="Helvetica Neue"/>
                <a:cs typeface="Helvetica Neue"/>
                <a:sym typeface="Helvetica Neue"/>
              </a:rPr>
              <a:t>Apart from normal IV infusion, doctors often find it difficult in surgeries related to varicose vein, sclerotherapy etc for accessing the target vein.</a:t>
            </a:r>
          </a:p>
          <a:p>
            <a:pPr rtl="0" indent="0" marL="457200">
              <a:lnSpc>
                <a:spcPct val="115000"/>
              </a:lnSpc>
              <a:spcBef>
                <a:spcPts val="0"/>
              </a:spcBef>
              <a:buNone/>
            </a:pPr>
            <a:r>
              <a:t/>
            </a:r>
            <a:endParaRPr>
              <a:solidFill>
                <a:srgbClr val="555555"/>
              </a:solidFill>
              <a:latin typeface="Helvetica Neue"/>
              <a:ea typeface="Helvetica Neue"/>
              <a:cs typeface="Helvetica Neue"/>
              <a:sym typeface="Helvetica Neue"/>
            </a:endParaRPr>
          </a:p>
          <a:p>
            <a:pPr rtl="0" indent="0" marL="457200">
              <a:lnSpc>
                <a:spcPct val="115000"/>
              </a:lnSpc>
              <a:spcBef>
                <a:spcPts val="0"/>
              </a:spcBef>
              <a:buNone/>
            </a:pPr>
            <a:r>
              <a:rPr lang="en">
                <a:solidFill>
                  <a:srgbClr val="555555"/>
                </a:solidFill>
                <a:latin typeface="Helvetica Neue"/>
                <a:ea typeface="Helvetica Neue"/>
                <a:cs typeface="Helvetica Neue"/>
                <a:sym typeface="Helvetica Neue"/>
              </a:rPr>
              <a:t>“Recommendations for Improving Safety Practices With Short Peripheral Catheters”, which was included in the March/April 2014 issue of the Journal of Infusion Nursing says</a:t>
            </a:r>
          </a:p>
          <a:p>
            <a:pPr rtl="0" lvl="0" indent="0" marL="457200">
              <a:lnSpc>
                <a:spcPct val="115000"/>
              </a:lnSpc>
              <a:spcBef>
                <a:spcPts val="0"/>
              </a:spcBef>
              <a:buClr>
                <a:schemeClr val="dk1"/>
              </a:buClr>
              <a:buSzPct val="78571"/>
              <a:buFont typeface="Arial"/>
              <a:buNone/>
            </a:pPr>
            <a:r>
              <a:rPr lang="en" i="1">
                <a:solidFill>
                  <a:srgbClr val="0000FF"/>
                </a:solidFill>
                <a:latin typeface="Helvetica Neue"/>
                <a:ea typeface="Helvetica Neue"/>
                <a:cs typeface="Helvetica Neue"/>
                <a:sym typeface="Helvetica Neue"/>
              </a:rPr>
              <a:t>“Incorporate vein visualization technology as a routine strategy for difficult or poor venous access. Visualization technology can improve success rates, decrease unsuccessful insertion attempts.”</a:t>
            </a:r>
          </a:p>
          <a:p>
            <a:pPr rtl="0" lvl="0" indent="0" marL="457200">
              <a:lnSpc>
                <a:spcPct val="115000"/>
              </a:lnSpc>
              <a:spcBef>
                <a:spcPts val="0"/>
              </a:spcBef>
              <a:buNone/>
            </a:pPr>
            <a:r>
              <a:t/>
            </a:r>
            <a:endParaRPr i="1">
              <a:solidFill>
                <a:srgbClr val="555555"/>
              </a:solidFill>
              <a:latin typeface="Helvetica Neue"/>
              <a:ea typeface="Helvetica Neue"/>
              <a:cs typeface="Helvetica Neue"/>
              <a:sym typeface="Helvetica Neue"/>
            </a:endParaRPr>
          </a:p>
          <a:p>
            <a:pPr rtl="0" lvl="0">
              <a:lnSpc>
                <a:spcPct val="115000"/>
              </a:lnSpc>
              <a:spcBef>
                <a:spcPts val="0"/>
              </a:spcBef>
              <a:buNone/>
            </a:pPr>
            <a:r>
              <a:t/>
            </a:r>
            <a:endParaRPr>
              <a:solidFill>
                <a:srgbClr val="555555"/>
              </a:solidFill>
              <a:latin typeface="Helvetica Neue"/>
              <a:ea typeface="Helvetica Neue"/>
              <a:cs typeface="Helvetica Neue"/>
              <a:sym typeface="Helvetica Neue"/>
            </a:endParaRPr>
          </a:p>
          <a:p>
            <a:pPr rtl="0" lvl="0">
              <a:lnSpc>
                <a:spcPct val="115000"/>
              </a:lnSpc>
              <a:spcBef>
                <a:spcPts val="0"/>
              </a:spcBef>
              <a:buNone/>
            </a:pPr>
            <a:r>
              <a:t/>
            </a:r>
            <a:endParaRPr>
              <a:solidFill>
                <a:srgbClr val="555555"/>
              </a:solidFill>
              <a:latin typeface="Helvetica Neue"/>
              <a:ea typeface="Helvetica Neue"/>
              <a:cs typeface="Helvetica Neue"/>
              <a:sym typeface="Helvetica Neue"/>
            </a:endParaRPr>
          </a:p>
          <a:p>
            <a:pPr rtl="0" lvl="0">
              <a:lnSpc>
                <a:spcPct val="115000"/>
              </a:lnSpc>
              <a:spcBef>
                <a:spcPts val="0"/>
              </a:spcBef>
              <a:spcAft>
                <a:spcPts val="1000"/>
              </a:spcAft>
              <a:buNone/>
            </a:pPr>
            <a:r>
              <a:t/>
            </a:r>
            <a:endParaRPr>
              <a:solidFill>
                <a:srgbClr val="555555"/>
              </a:solidFill>
              <a:latin typeface="Helvetica Neue"/>
              <a:ea typeface="Helvetica Neue"/>
              <a:cs typeface="Helvetica Neue"/>
              <a:sym typeface="Helvetica Neue"/>
            </a:endParaRPr>
          </a:p>
          <a:p>
            <a:pPr rtl="0" indent="0" marL="457200">
              <a:lnSpc>
                <a:spcPct val="115000"/>
              </a:lnSpc>
              <a:spcBef>
                <a:spcPts val="0"/>
              </a:spcBef>
              <a:buNone/>
            </a:pPr>
            <a:r>
              <a:t/>
            </a:r>
            <a:endParaRPr>
              <a:solidFill>
                <a:srgbClr val="555555"/>
              </a:solidFill>
              <a:latin typeface="Helvetica Neue"/>
              <a:ea typeface="Helvetica Neue"/>
              <a:cs typeface="Helvetica Neue"/>
              <a:sym typeface="Helvetica Neue"/>
            </a:endParaRPr>
          </a:p>
          <a:p>
            <a:pPr rtl="0" lvl="0" indent="0" marL="457200">
              <a:lnSpc>
                <a:spcPct val="115000"/>
              </a:lnSpc>
              <a:spcBef>
                <a:spcPts val="0"/>
              </a:spcBef>
              <a:buNone/>
            </a:pPr>
            <a:r>
              <a:t/>
            </a:r>
            <a:endParaRPr>
              <a:solidFill>
                <a:srgbClr val="555555"/>
              </a:solidFill>
              <a:latin typeface="Helvetica Neue"/>
              <a:ea typeface="Helvetica Neue"/>
              <a:cs typeface="Helvetica Neue"/>
              <a:sym typeface="Helvetica Neue"/>
            </a:endParaRPr>
          </a:p>
          <a:p>
            <a:pPr rtl="0">
              <a:spcBef>
                <a:spcPts val="0"/>
              </a:spcBef>
              <a:buNone/>
            </a:pPr>
            <a:r>
              <a:t/>
            </a:r>
            <a:endParaRPr sz="1100">
              <a:solidFill>
                <a:srgbClr val="555555"/>
              </a:solidFill>
              <a:latin typeface="Helvetica Neue"/>
              <a:ea typeface="Helvetica Neue"/>
              <a:cs typeface="Helvetica Neue"/>
              <a:sym typeface="Helvetica Neue"/>
            </a:endParaRPr>
          </a:p>
          <a:p>
            <a:pPr lvl="0">
              <a:spcBef>
                <a:spcPts val="0"/>
              </a:spcBef>
              <a:buNone/>
            </a:pPr>
            <a:r>
              <a:t/>
            </a:r>
            <a:endParaRPr sz="1100">
              <a:solidFill>
                <a:srgbClr val="555555"/>
              </a:solidFill>
              <a:latin typeface="Helvetica Neue"/>
              <a:ea typeface="Helvetica Neue"/>
              <a:cs typeface="Helvetica Neue"/>
              <a:sym typeface="Helvetica Neue"/>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Vein visualisation </a:t>
            </a:r>
          </a:p>
        </p:txBody>
      </p:sp>
      <p:sp>
        <p:nvSpPr>
          <p:cNvPr id="48" name="Shape 48"/>
          <p:cNvSpPr txBox="1"/>
          <p:nvPr>
            <p:ph idx="1" type="body"/>
          </p:nvPr>
        </p:nvSpPr>
        <p:spPr>
          <a:xfrm>
            <a:off y="1200150" x="457200"/>
            <a:ext cy="3725699" cx="6326999"/>
          </a:xfrm>
          <a:prstGeom prst="rect">
            <a:avLst/>
          </a:prstGeom>
        </p:spPr>
        <p:txBody>
          <a:bodyPr bIns="91425" rIns="91425" lIns="91425" tIns="91425" anchor="t" anchorCtr="0">
            <a:noAutofit/>
          </a:bodyPr>
          <a:lstStyle/>
          <a:p>
            <a:pPr rtl="0" lvl="0">
              <a:lnSpc>
                <a:spcPct val="115000"/>
              </a:lnSpc>
              <a:spcBef>
                <a:spcPts val="0"/>
              </a:spcBef>
              <a:spcAft>
                <a:spcPts val="1000"/>
              </a:spcAft>
              <a:buNone/>
            </a:pPr>
            <a:r>
              <a:rPr sz="2400" lang="en"/>
              <a:t>Vein illumination</a:t>
            </a:r>
          </a:p>
          <a:p>
            <a:pPr rtl="0" lvl="0" indent="-317500" marL="457200">
              <a:lnSpc>
                <a:spcPct val="115000"/>
              </a:lnSpc>
              <a:spcBef>
                <a:spcPts val="0"/>
              </a:spcBef>
              <a:spcAft>
                <a:spcPts val="1000"/>
              </a:spcAft>
              <a:buClr>
                <a:schemeClr val="dk1"/>
              </a:buClr>
              <a:buSzPct val="100000"/>
              <a:buFont typeface="Arial"/>
              <a:buChar char="➢"/>
            </a:pPr>
            <a:r>
              <a:rPr sz="1400" lang="en"/>
              <a:t>The Device is envisaged for high quality transillumination to see even deeply embedded subcutaneous veins</a:t>
            </a:r>
          </a:p>
          <a:p>
            <a:pPr rtl="0" lvl="0" indent="-317500" marL="457200">
              <a:lnSpc>
                <a:spcPct val="115000"/>
              </a:lnSpc>
              <a:spcBef>
                <a:spcPts val="0"/>
              </a:spcBef>
              <a:spcAft>
                <a:spcPts val="1000"/>
              </a:spcAft>
              <a:buClr>
                <a:schemeClr val="dk1"/>
              </a:buClr>
              <a:buSzPct val="100000"/>
              <a:buFont typeface="Arial"/>
              <a:buChar char="➢"/>
            </a:pPr>
            <a:r>
              <a:rPr sz="1400" lang="en"/>
              <a:t>Deoxygenated hemoglobin has higher light absorption coefficient then Oxygenated hemoglobin. Light is mainly absorbed by deoxy-Hb.</a:t>
            </a:r>
          </a:p>
          <a:p>
            <a:pPr rtl="0" lvl="0" indent="-317500" marL="457200">
              <a:lnSpc>
                <a:spcPct val="115000"/>
              </a:lnSpc>
              <a:spcBef>
                <a:spcPts val="0"/>
              </a:spcBef>
              <a:spcAft>
                <a:spcPts val="1000"/>
              </a:spcAft>
              <a:buClr>
                <a:schemeClr val="dk1"/>
              </a:buClr>
              <a:buSzPct val="100000"/>
              <a:buFont typeface="Arial"/>
              <a:buChar char="➢"/>
            </a:pPr>
            <a:r>
              <a:rPr sz="1400" lang="en"/>
              <a:t>Visible light of wavelength 630 nm - 650 nm (Red) is used to locate vein in thick and dark skinned people whereas light of  540 nm (Orange) light source can be used for pediatric and fair skin patient.</a:t>
            </a:r>
          </a:p>
          <a:p>
            <a:pPr rtl="0" lvl="0" indent="-317500" marL="457200">
              <a:lnSpc>
                <a:spcPct val="115000"/>
              </a:lnSpc>
              <a:spcBef>
                <a:spcPts val="0"/>
              </a:spcBef>
              <a:spcAft>
                <a:spcPts val="1000"/>
              </a:spcAft>
              <a:buClr>
                <a:schemeClr val="dk1"/>
              </a:buClr>
              <a:buSzPct val="100000"/>
              <a:buFont typeface="Arial"/>
              <a:buChar char="➢"/>
            </a:pPr>
            <a:r>
              <a:rPr sz="1400" lang="en"/>
              <a:t>The device helps medical professionals in identifying veins of any nature even in indoor dark room ambience</a:t>
            </a:r>
          </a:p>
          <a:p>
            <a:pPr rtl="0" lvl="0">
              <a:lnSpc>
                <a:spcPct val="115000"/>
              </a:lnSpc>
              <a:spcBef>
                <a:spcPts val="0"/>
              </a:spcBef>
              <a:spcAft>
                <a:spcPts val="1000"/>
              </a:spcAft>
              <a:buNone/>
            </a:pPr>
            <a:r>
              <a:t/>
            </a:r>
            <a:endParaRPr sz="1400"/>
          </a:p>
          <a:p>
            <a:pPr rtl="0" lvl="0">
              <a:lnSpc>
                <a:spcPct val="115000"/>
              </a:lnSpc>
              <a:spcBef>
                <a:spcPts val="0"/>
              </a:spcBef>
              <a:spcAft>
                <a:spcPts val="1000"/>
              </a:spcAft>
              <a:buNone/>
            </a:pPr>
            <a:r>
              <a:t/>
            </a:r>
            <a:endParaRPr sz="1400"/>
          </a:p>
          <a:p>
            <a:pPr rtl="0" lvl="0">
              <a:lnSpc>
                <a:spcPct val="115000"/>
              </a:lnSpc>
              <a:spcBef>
                <a:spcPts val="0"/>
              </a:spcBef>
              <a:spcAft>
                <a:spcPts val="1000"/>
              </a:spcAft>
              <a:buNone/>
            </a:pPr>
            <a:r>
              <a:t/>
            </a:r>
            <a:endParaRPr sz="1400"/>
          </a:p>
          <a:p>
            <a:pPr rtl="0" lvl="0">
              <a:lnSpc>
                <a:spcPct val="115000"/>
              </a:lnSpc>
              <a:spcBef>
                <a:spcPts val="0"/>
              </a:spcBef>
              <a:spcAft>
                <a:spcPts val="1000"/>
              </a:spcAft>
              <a:buNone/>
            </a:pPr>
            <a:r>
              <a:t/>
            </a:r>
            <a:endParaRPr sz="1400"/>
          </a:p>
          <a:p>
            <a:pPr rtl="0" lvl="0">
              <a:lnSpc>
                <a:spcPct val="115000"/>
              </a:lnSpc>
              <a:spcBef>
                <a:spcPts val="0"/>
              </a:spcBef>
              <a:spcAft>
                <a:spcPts val="1000"/>
              </a:spcAft>
              <a:buNone/>
            </a:pPr>
            <a:r>
              <a:t/>
            </a:r>
            <a:endParaRPr sz="1400"/>
          </a:p>
          <a:p>
            <a:pPr>
              <a:lnSpc>
                <a:spcPct val="115000"/>
              </a:lnSpc>
              <a:spcBef>
                <a:spcPts val="0"/>
              </a:spcBef>
              <a:spcAft>
                <a:spcPts val="1000"/>
              </a:spcAft>
              <a:buNone/>
            </a:pPr>
            <a:r>
              <a:t/>
            </a:r>
            <a:endParaRPr sz="1400"/>
          </a:p>
        </p:txBody>
      </p:sp>
      <p:pic>
        <p:nvPicPr>
          <p:cNvPr id="49" name="Shape 49"/>
          <p:cNvPicPr preferRelativeResize="0"/>
          <p:nvPr/>
        </p:nvPicPr>
        <p:blipFill>
          <a:blip r:embed="rId3">
            <a:alphaModFix/>
          </a:blip>
          <a:stretch>
            <a:fillRect/>
          </a:stretch>
        </p:blipFill>
        <p:spPr>
          <a:xfrm>
            <a:off y="1663925" x="7075100"/>
            <a:ext cy="1504950" cx="1981200"/>
          </a:xfrm>
          <a:prstGeom prst="rect">
            <a:avLst/>
          </a:prstGeom>
          <a:noFill/>
          <a:ln>
            <a:noFill/>
          </a:ln>
        </p:spPr>
      </p:pic>
      <p:pic>
        <p:nvPicPr>
          <p:cNvPr id="50" name="Shape 50"/>
          <p:cNvPicPr preferRelativeResize="0"/>
          <p:nvPr/>
        </p:nvPicPr>
        <p:blipFill>
          <a:blip r:embed="rId4">
            <a:alphaModFix/>
          </a:blip>
          <a:stretch>
            <a:fillRect/>
          </a:stretch>
        </p:blipFill>
        <p:spPr>
          <a:xfrm>
            <a:off y="3456965" x="7075099"/>
            <a:ext cy="1214284" cx="1981200"/>
          </a:xfrm>
          <a:prstGeom prst="rect">
            <a:avLst/>
          </a:prstGeom>
          <a:noFill/>
          <a:ln>
            <a:noFill/>
          </a:ln>
        </p:spPr>
      </p:pic>
      <p:sp>
        <p:nvSpPr>
          <p:cNvPr id="51" name="Shape 51"/>
          <p:cNvSpPr txBox="1"/>
          <p:nvPr/>
        </p:nvSpPr>
        <p:spPr>
          <a:xfrm>
            <a:off y="4530700" x="7279800"/>
            <a:ext cy="457200" cx="3657600"/>
          </a:xfrm>
          <a:prstGeom prst="rect">
            <a:avLst/>
          </a:prstGeom>
          <a:noFill/>
          <a:ln>
            <a:noFill/>
          </a:ln>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1000"/>
                                        <p:tgtEl>
                                          <p:spTgt spid="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Vein visualisation</a:t>
            </a:r>
          </a:p>
        </p:txBody>
      </p:sp>
      <p:sp>
        <p:nvSpPr>
          <p:cNvPr id="57" name="Shape 57"/>
          <p:cNvSpPr txBox="1"/>
          <p:nvPr>
            <p:ph idx="1" type="body"/>
          </p:nvPr>
        </p:nvSpPr>
        <p:spPr>
          <a:xfrm>
            <a:off y="1210925" x="381000"/>
            <a:ext cy="3725699" cx="5635199"/>
          </a:xfrm>
          <a:prstGeom prst="rect">
            <a:avLst/>
          </a:prstGeom>
        </p:spPr>
        <p:txBody>
          <a:bodyPr bIns="91425" rIns="91425" lIns="91425" tIns="91425" anchor="t" anchorCtr="0">
            <a:noAutofit/>
          </a:bodyPr>
          <a:lstStyle/>
          <a:p>
            <a:pPr rtl="0">
              <a:lnSpc>
                <a:spcPct val="115000"/>
              </a:lnSpc>
              <a:spcBef>
                <a:spcPts val="0"/>
              </a:spcBef>
              <a:spcAft>
                <a:spcPts val="1000"/>
              </a:spcAft>
              <a:buNone/>
            </a:pPr>
            <a:r>
              <a:rPr sz="2400" lang="en"/>
              <a:t>NIR (Near Infra Red) vein imaging </a:t>
            </a:r>
          </a:p>
          <a:p>
            <a:pPr rtl="0" lvl="0" indent="-317500" marL="457200">
              <a:lnSpc>
                <a:spcPct val="115000"/>
              </a:lnSpc>
              <a:spcBef>
                <a:spcPts val="0"/>
              </a:spcBef>
              <a:spcAft>
                <a:spcPts val="1000"/>
              </a:spcAft>
              <a:buClr>
                <a:schemeClr val="dk1"/>
              </a:buClr>
              <a:buSzPct val="100000"/>
              <a:buFont typeface="Arial"/>
              <a:buChar char="➢"/>
            </a:pPr>
            <a:r>
              <a:rPr sz="1400" lang="en"/>
              <a:t>Unlike muscle and skin, blood is a stronger absorber of NIR radiation, which contrasts the subcutaneous vessels from skin and muscles in NIR imaging</a:t>
            </a:r>
          </a:p>
          <a:p>
            <a:pPr rtl="0" lvl="0" indent="-317500" marL="457200">
              <a:lnSpc>
                <a:spcPct val="115000"/>
              </a:lnSpc>
              <a:spcBef>
                <a:spcPts val="0"/>
              </a:spcBef>
              <a:spcAft>
                <a:spcPts val="1000"/>
              </a:spcAft>
              <a:buClr>
                <a:schemeClr val="dk1"/>
              </a:buClr>
              <a:buSzPct val="100000"/>
              <a:buFont typeface="Arial"/>
              <a:buChar char="➢"/>
            </a:pPr>
            <a:r>
              <a:rPr sz="1400" lang="en"/>
              <a:t>Exposing the subject to infrared illumination of a specific wavelength, vein images can be captured and analyzed.</a:t>
            </a:r>
          </a:p>
          <a:p>
            <a:pPr rtl="0" lvl="0" indent="-317500" marL="457200">
              <a:lnSpc>
                <a:spcPct val="115000"/>
              </a:lnSpc>
              <a:spcBef>
                <a:spcPts val="0"/>
              </a:spcBef>
              <a:spcAft>
                <a:spcPts val="1000"/>
              </a:spcAft>
              <a:buClr>
                <a:schemeClr val="dk1"/>
              </a:buClr>
              <a:buSzPct val="100000"/>
              <a:buFont typeface="Arial"/>
              <a:buChar char="➢"/>
            </a:pPr>
            <a:r>
              <a:rPr sz="1400" lang="en"/>
              <a:t>It is totally a non invasive technique</a:t>
            </a:r>
          </a:p>
          <a:p>
            <a:pPr rtl="0" lvl="0" indent="-317500" marL="457200">
              <a:lnSpc>
                <a:spcPct val="115000"/>
              </a:lnSpc>
              <a:spcBef>
                <a:spcPts val="0"/>
              </a:spcBef>
              <a:spcAft>
                <a:spcPts val="1000"/>
              </a:spcAft>
              <a:buClr>
                <a:schemeClr val="dk1"/>
              </a:buClr>
              <a:buSzPct val="100000"/>
              <a:buFont typeface="Arial"/>
              <a:buChar char="➢"/>
            </a:pPr>
            <a:r>
              <a:rPr sz="1400" lang="en"/>
              <a:t>Real time projection of veins with accuracy on the skin surface</a:t>
            </a:r>
          </a:p>
          <a:p>
            <a:pPr rtl="0" lvl="0" indent="-317500" marL="457200">
              <a:lnSpc>
                <a:spcPct val="115000"/>
              </a:lnSpc>
              <a:spcBef>
                <a:spcPts val="0"/>
              </a:spcBef>
              <a:spcAft>
                <a:spcPts val="1000"/>
              </a:spcAft>
              <a:buClr>
                <a:schemeClr val="dk1"/>
              </a:buClr>
              <a:buSzPct val="100000"/>
              <a:buFont typeface="Arial"/>
              <a:buChar char="➢"/>
            </a:pPr>
            <a:r>
              <a:rPr sz="1400" lang="en"/>
              <a:t>Deeper veins (lying even  more than 15 mm in depth) can be viewed using this technique</a:t>
            </a:r>
          </a:p>
          <a:p>
            <a:pPr lvl="0">
              <a:lnSpc>
                <a:spcPct val="115000"/>
              </a:lnSpc>
              <a:spcBef>
                <a:spcPts val="0"/>
              </a:spcBef>
              <a:spcAft>
                <a:spcPts val="1000"/>
              </a:spcAft>
              <a:buNone/>
            </a:pPr>
            <a:r>
              <a:t/>
            </a:r>
            <a:endParaRPr sz="1400"/>
          </a:p>
        </p:txBody>
      </p:sp>
      <p:pic>
        <p:nvPicPr>
          <p:cNvPr id="58" name="Shape 58"/>
          <p:cNvPicPr preferRelativeResize="0"/>
          <p:nvPr/>
        </p:nvPicPr>
        <p:blipFill>
          <a:blip r:embed="rId3">
            <a:alphaModFix/>
          </a:blip>
          <a:stretch>
            <a:fillRect/>
          </a:stretch>
        </p:blipFill>
        <p:spPr>
          <a:xfrm rot="-5400000">
            <a:off y="3299775" x="7270450"/>
            <a:ext cy="2057400" cx="857250"/>
          </a:xfrm>
          <a:prstGeom prst="rect">
            <a:avLst/>
          </a:prstGeom>
          <a:noFill/>
          <a:ln>
            <a:noFill/>
          </a:ln>
        </p:spPr>
      </p:pic>
      <p:pic>
        <p:nvPicPr>
          <p:cNvPr id="59" name="Shape 59"/>
          <p:cNvPicPr preferRelativeResize="0"/>
          <p:nvPr/>
        </p:nvPicPr>
        <p:blipFill>
          <a:blip r:embed="rId4">
            <a:alphaModFix/>
          </a:blip>
          <a:stretch>
            <a:fillRect/>
          </a:stretch>
        </p:blipFill>
        <p:spPr>
          <a:xfrm>
            <a:off y="1562100" x="6670375"/>
            <a:ext cy="2019300" cx="22669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Applications and Advantages</a:t>
            </a:r>
          </a:p>
        </p:txBody>
      </p:sp>
      <p:sp>
        <p:nvSpPr>
          <p:cNvPr id="65" name="Shape 65"/>
          <p:cNvSpPr txBox="1"/>
          <p:nvPr>
            <p:ph idx="1" type="body"/>
          </p:nvPr>
        </p:nvSpPr>
        <p:spPr>
          <a:xfrm>
            <a:off y="1200150" x="457200"/>
            <a:ext cy="3725699" cx="4235100"/>
          </a:xfrm>
          <a:prstGeom prst="rect">
            <a:avLst/>
          </a:prstGeom>
        </p:spPr>
        <p:txBody>
          <a:bodyPr bIns="91425" rIns="91425" lIns="91425" tIns="91425" anchor="t" anchorCtr="0">
            <a:noAutofit/>
          </a:bodyPr>
          <a:lstStyle/>
          <a:p>
            <a:pPr rtl="0">
              <a:lnSpc>
                <a:spcPct val="115000"/>
              </a:lnSpc>
              <a:spcBef>
                <a:spcPts val="0"/>
              </a:spcBef>
              <a:spcAft>
                <a:spcPts val="1000"/>
              </a:spcAft>
              <a:buNone/>
            </a:pPr>
            <a:r>
              <a:rPr sz="1400" lang="en">
                <a:solidFill>
                  <a:srgbClr val="555555"/>
                </a:solidFill>
                <a:latin typeface="Helvetica Neue"/>
                <a:ea typeface="Helvetica Neue"/>
                <a:cs typeface="Helvetica Neue"/>
                <a:sym typeface="Helvetica Neue"/>
              </a:rPr>
              <a:t>Vein Visualization is useful With a Variety of Patients like </a:t>
            </a:r>
          </a:p>
          <a:p>
            <a:pPr rtl="0" lvl="0" indent="-317500" marL="457200">
              <a:lnSpc>
                <a:spcPct val="115000"/>
              </a:lnSpc>
              <a:spcBef>
                <a:spcPts val="0"/>
              </a:spcBef>
              <a:spcAft>
                <a:spcPts val="1000"/>
              </a:spcAft>
              <a:buClr>
                <a:srgbClr val="555555"/>
              </a:buClr>
              <a:buSzPct val="100000"/>
              <a:buFont typeface="Helvetica Neue"/>
              <a:buChar char="●"/>
            </a:pPr>
            <a:r>
              <a:rPr sz="1400" lang="en">
                <a:solidFill>
                  <a:srgbClr val="555555"/>
                </a:solidFill>
                <a:latin typeface="Helvetica Neue"/>
                <a:ea typeface="Helvetica Neue"/>
                <a:cs typeface="Helvetica Neue"/>
                <a:sym typeface="Helvetica Neue"/>
              </a:rPr>
              <a:t>Old age People, Dark-skinned patients, Obese patients whose veins may not be visible easily even after tourniqueting</a:t>
            </a:r>
          </a:p>
          <a:p>
            <a:pPr rtl="0" lvl="0" indent="-317500" marL="457200">
              <a:lnSpc>
                <a:spcPct val="115000"/>
              </a:lnSpc>
              <a:spcBef>
                <a:spcPts val="0"/>
              </a:spcBef>
              <a:spcAft>
                <a:spcPts val="50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Patients having many diagnostic or therapeutic intravenous procedures</a:t>
            </a:r>
          </a:p>
          <a:p>
            <a:pPr rtl="0" lvl="0" indent="-317500" marL="457200">
              <a:lnSpc>
                <a:spcPct val="115000"/>
              </a:lnSpc>
              <a:spcBef>
                <a:spcPts val="0"/>
              </a:spcBef>
              <a:spcAft>
                <a:spcPts val="50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Burn victims</a:t>
            </a:r>
          </a:p>
          <a:p>
            <a:pPr rtl="0" lvl="0" indent="-317500" marL="457200">
              <a:lnSpc>
                <a:spcPct val="115000"/>
              </a:lnSpc>
              <a:spcBef>
                <a:spcPts val="0"/>
              </a:spcBef>
              <a:spcAft>
                <a:spcPts val="50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Oncology patients under chemotherapy</a:t>
            </a:r>
          </a:p>
          <a:p>
            <a:pPr rtl="0" lvl="0" indent="-317500" marL="457200">
              <a:lnSpc>
                <a:spcPct val="115000"/>
              </a:lnSpc>
              <a:spcBef>
                <a:spcPts val="0"/>
              </a:spcBef>
              <a:spcAft>
                <a:spcPts val="50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Neonatals</a:t>
            </a:r>
          </a:p>
          <a:p>
            <a:pPr rtl="0" lvl="0">
              <a:lnSpc>
                <a:spcPct val="115000"/>
              </a:lnSpc>
              <a:spcBef>
                <a:spcPts val="0"/>
              </a:spcBef>
              <a:spcAft>
                <a:spcPts val="500"/>
              </a:spcAft>
              <a:buNone/>
            </a:pPr>
            <a:r>
              <a:rPr sz="1400" lang="en">
                <a:solidFill>
                  <a:srgbClr val="555555"/>
                </a:solidFill>
                <a:latin typeface="Helvetica Neue"/>
                <a:ea typeface="Helvetica Neue"/>
                <a:cs typeface="Helvetica Neue"/>
                <a:sym typeface="Helvetica Neue"/>
              </a:rPr>
              <a:t>Excellent and necessary tool for Emergency units, Ambulance, Nursing educationists and medical practitioners</a:t>
            </a:r>
          </a:p>
          <a:p>
            <a:pPr>
              <a:lnSpc>
                <a:spcPct val="115000"/>
              </a:lnSpc>
              <a:spcBef>
                <a:spcPts val="0"/>
              </a:spcBef>
              <a:buNone/>
            </a:pPr>
            <a:r>
              <a:t/>
            </a:r>
            <a:endParaRPr sz="1400">
              <a:latin typeface="Helvetica Neue"/>
              <a:ea typeface="Helvetica Neue"/>
              <a:cs typeface="Helvetica Neue"/>
              <a:sym typeface="Helvetica Neue"/>
            </a:endParaRPr>
          </a:p>
        </p:txBody>
      </p:sp>
      <p:sp>
        <p:nvSpPr>
          <p:cNvPr id="66" name="Shape 66"/>
          <p:cNvSpPr txBox="1"/>
          <p:nvPr>
            <p:ph idx="2" type="body"/>
          </p:nvPr>
        </p:nvSpPr>
        <p:spPr>
          <a:xfrm>
            <a:off y="1200150" x="4692273"/>
            <a:ext cy="3725699" cx="3994500"/>
          </a:xfrm>
          <a:prstGeom prst="rect">
            <a:avLst/>
          </a:prstGeom>
        </p:spPr>
        <p:txBody>
          <a:bodyPr bIns="91425" rIns="91425" lIns="91425" tIns="91425" anchor="t" anchorCtr="0">
            <a:noAutofit/>
          </a:bodyPr>
          <a:lstStyle/>
          <a:p>
            <a:pPr algn="l" rtl="0" marR="0" indent="0" marL="0">
              <a:lnSpc>
                <a:spcPct val="100000"/>
              </a:lnSpc>
              <a:spcBef>
                <a:spcPts val="600"/>
              </a:spcBef>
              <a:spcAft>
                <a:spcPts val="0"/>
              </a:spcAft>
              <a:buNone/>
            </a:pPr>
            <a:r>
              <a:rPr b="1" sz="1400" lang="en">
                <a:solidFill>
                  <a:srgbClr val="555555"/>
                </a:solidFill>
                <a:latin typeface="Helvetica Neue"/>
                <a:ea typeface="Helvetica Neue"/>
                <a:cs typeface="Helvetica Neue"/>
                <a:sym typeface="Helvetica Neue"/>
              </a:rPr>
              <a:t>Advantages:</a:t>
            </a:r>
          </a:p>
          <a:p>
            <a:pPr algn="l" rtl="0" lvl="0" marR="0" indent="-317500" marL="457200">
              <a:lnSpc>
                <a:spcPct val="100000"/>
              </a:lnSpc>
              <a:spcBef>
                <a:spcPts val="600"/>
              </a:spcBef>
              <a:spcAft>
                <a:spcPts val="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Portability</a:t>
            </a:r>
          </a:p>
          <a:p>
            <a:pPr algn="l" rtl="0" lvl="0" marR="0" indent="-317500" marL="457200">
              <a:lnSpc>
                <a:spcPct val="100000"/>
              </a:lnSpc>
              <a:spcBef>
                <a:spcPts val="600"/>
              </a:spcBef>
              <a:spcAft>
                <a:spcPts val="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No more guess work for vein infusion</a:t>
            </a:r>
          </a:p>
          <a:p>
            <a:pPr algn="l" rtl="0" lvl="0" marR="0" indent="-317500" marL="457200">
              <a:lnSpc>
                <a:spcPct val="100000"/>
              </a:lnSpc>
              <a:spcBef>
                <a:spcPts val="600"/>
              </a:spcBef>
              <a:spcAft>
                <a:spcPts val="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Simple to use</a:t>
            </a:r>
          </a:p>
          <a:p>
            <a:pPr algn="l" rtl="0" lvl="0" marR="0" indent="-317500" marL="457200">
              <a:lnSpc>
                <a:spcPct val="100000"/>
              </a:lnSpc>
              <a:spcBef>
                <a:spcPts val="600"/>
              </a:spcBef>
              <a:spcAft>
                <a:spcPts val="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More timely treatment</a:t>
            </a:r>
          </a:p>
          <a:p>
            <a:pPr algn="l" rtl="0" lvl="0" marR="0" indent="-317500" marL="457200">
              <a:lnSpc>
                <a:spcPct val="100000"/>
              </a:lnSpc>
              <a:spcBef>
                <a:spcPts val="600"/>
              </a:spcBef>
              <a:spcAft>
                <a:spcPts val="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Builds satisfaction and confidence in patient</a:t>
            </a:r>
          </a:p>
          <a:p>
            <a:pPr algn="l" rtl="0" lvl="0" marR="0" indent="-317500" marL="457200">
              <a:lnSpc>
                <a:spcPct val="100000"/>
              </a:lnSpc>
              <a:spcBef>
                <a:spcPts val="600"/>
              </a:spcBef>
              <a:spcAft>
                <a:spcPts val="0"/>
              </a:spcAft>
              <a:buClr>
                <a:srgbClr val="555555"/>
              </a:buClr>
              <a:buSzPct val="100000"/>
              <a:buFont typeface="Arial"/>
              <a:buChar char="●"/>
            </a:pPr>
            <a:r>
              <a:rPr sz="1400" lang="en">
                <a:solidFill>
                  <a:srgbClr val="555555"/>
                </a:solidFill>
                <a:latin typeface="Helvetica Neue"/>
                <a:ea typeface="Helvetica Neue"/>
                <a:cs typeface="Helvetica Neue"/>
                <a:sym typeface="Helvetica Neue"/>
              </a:rPr>
              <a:t>Accurate first attempt venous access, even for neonates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Existing Products</a:t>
            </a:r>
          </a:p>
        </p:txBody>
      </p:sp>
      <p:sp>
        <p:nvSpPr>
          <p:cNvPr id="72" name="Shape 72"/>
          <p:cNvSpPr txBox="1"/>
          <p:nvPr>
            <p:ph idx="1" type="body"/>
          </p:nvPr>
        </p:nvSpPr>
        <p:spPr>
          <a:xfrm>
            <a:off y="1200150" x="457200"/>
            <a:ext cy="1912199" cx="6600899"/>
          </a:xfrm>
          <a:prstGeom prst="rect">
            <a:avLst/>
          </a:prstGeom>
        </p:spPr>
        <p:txBody>
          <a:bodyPr bIns="91425" rIns="91425" lIns="91425" tIns="91425" anchor="t" anchorCtr="0">
            <a:noAutofit/>
          </a:bodyPr>
          <a:lstStyle/>
          <a:p>
            <a:pPr rtl="0">
              <a:spcBef>
                <a:spcPts val="0"/>
              </a:spcBef>
              <a:buNone/>
            </a:pPr>
            <a:r>
              <a:rPr sz="1800" lang="en"/>
              <a:t>Vein Viewer - Using LED light of specific wavelength (manufactured in US and distributed worldwide)</a:t>
            </a:r>
          </a:p>
          <a:p>
            <a:pPr>
              <a:spcBef>
                <a:spcPts val="0"/>
              </a:spcBef>
              <a:buNone/>
            </a:pPr>
            <a:r>
              <a:rPr sz="1800" lang="en"/>
              <a:t>Accuvein - Using IR rays with the  projection module (manufactured in US and distributed worldwide)</a:t>
            </a:r>
          </a:p>
        </p:txBody>
      </p:sp>
      <p:pic>
        <p:nvPicPr>
          <p:cNvPr id="73" name="Shape 73"/>
          <p:cNvPicPr preferRelativeResize="0"/>
          <p:nvPr/>
        </p:nvPicPr>
        <p:blipFill>
          <a:blip r:embed="rId3">
            <a:alphaModFix/>
          </a:blip>
          <a:stretch>
            <a:fillRect/>
          </a:stretch>
        </p:blipFill>
        <p:spPr>
          <a:xfrm>
            <a:off y="1200150" x="7058025"/>
            <a:ext cy="2089924" cx="2085975"/>
          </a:xfrm>
          <a:prstGeom prst="rect">
            <a:avLst/>
          </a:prstGeom>
          <a:noFill/>
          <a:ln>
            <a:noFill/>
          </a:ln>
        </p:spPr>
      </p:pic>
      <p:pic>
        <p:nvPicPr>
          <p:cNvPr id="74" name="Shape 74"/>
          <p:cNvPicPr preferRelativeResize="0"/>
          <p:nvPr/>
        </p:nvPicPr>
        <p:blipFill>
          <a:blip r:embed="rId4">
            <a:alphaModFix/>
          </a:blip>
          <a:stretch>
            <a:fillRect/>
          </a:stretch>
        </p:blipFill>
        <p:spPr>
          <a:xfrm>
            <a:off y="3219150" x="457200"/>
            <a:ext cy="1706699" cx="2304749"/>
          </a:xfrm>
          <a:prstGeom prst="rect">
            <a:avLst/>
          </a:prstGeom>
          <a:noFill/>
          <a:ln>
            <a:noFill/>
          </a:ln>
        </p:spPr>
      </p:pic>
      <p:sp>
        <p:nvSpPr>
          <p:cNvPr id="75" name="Shape 75"/>
          <p:cNvSpPr txBox="1"/>
          <p:nvPr/>
        </p:nvSpPr>
        <p:spPr>
          <a:xfrm>
            <a:off y="3249125" x="3355125"/>
            <a:ext cy="1551900" cx="5719799"/>
          </a:xfrm>
          <a:prstGeom prst="rect">
            <a:avLst/>
          </a:prstGeom>
          <a:noFill/>
          <a:ln>
            <a:noFill/>
          </a:ln>
        </p:spPr>
        <p:txBody>
          <a:bodyPr bIns="91425" rIns="91425" lIns="91425" tIns="91425" anchor="t" anchorCtr="0">
            <a:noAutofit/>
          </a:bodyPr>
          <a:lstStyle/>
          <a:p>
            <a:pPr rtl="0" lvl="0">
              <a:spcBef>
                <a:spcPts val="600"/>
              </a:spcBef>
              <a:buClr>
                <a:schemeClr val="dk1"/>
              </a:buClr>
              <a:buSzPct val="61111"/>
              <a:buFont typeface="Arial"/>
              <a:buNone/>
            </a:pPr>
            <a:r>
              <a:rPr sz="1800" lang="en">
                <a:solidFill>
                  <a:schemeClr val="dk1"/>
                </a:solidFill>
              </a:rPr>
              <a:t>In the western market already products for vein access exists. Indian medical industry use these equipments after importing them paying huge amount as tax. A simple version of the vein detector costs atleast $630 + tax and the projection type costs atleast $3500 + tax</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Our Proposal</a:t>
            </a:r>
          </a:p>
        </p:txBody>
      </p:sp>
      <p:sp>
        <p:nvSpPr>
          <p:cNvPr id="81" name="Shape 8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To reverse engineer these products, develop them at an affordable rate. </a:t>
            </a:r>
            <a:r>
              <a:rPr b="1" sz="1800" lang="en"/>
              <a:t>We have been already successful in Indigenous development of LED vein illuminator for an amount less than $2 </a:t>
            </a:r>
          </a:p>
          <a:p>
            <a:pPr rtl="0">
              <a:spcBef>
                <a:spcPts val="0"/>
              </a:spcBef>
              <a:buNone/>
            </a:pPr>
            <a:r>
              <a:rPr sz="1800" lang="en"/>
              <a:t>Similarly our team is optimistic enough to develop the projection type vein viewer at a cost lesser than $100</a:t>
            </a:r>
          </a:p>
          <a:p>
            <a:pPr rtl="0">
              <a:spcBef>
                <a:spcPts val="0"/>
              </a:spcBef>
              <a:buNone/>
            </a:pPr>
            <a:r>
              <a:t/>
            </a:r>
            <a:endParaRPr sz="1800"/>
          </a:p>
          <a:p>
            <a:pPr rtl="0" lvl="0">
              <a:lnSpc>
                <a:spcPct val="115000"/>
              </a:lnSpc>
              <a:spcBef>
                <a:spcPts val="700"/>
              </a:spcBef>
              <a:buClr>
                <a:schemeClr val="dk1"/>
              </a:buClr>
              <a:buSzPct val="61111"/>
              <a:buFont typeface="Arial"/>
              <a:buNone/>
            </a:pPr>
            <a:r>
              <a:rPr sz="1800" lang="en"/>
              <a:t>OUR AIM IS TO PULL BACK THE EXISTING INDIAN MEDICAL INDUSTRY FROM THE HANDS OF BUSINESS LOBBYISTS SO THAT COMMON PEOPLE HAVE ACCESS TO QUALITY HEALTH CARE FACILITY AT AN AFFORDABLE COST</a:t>
            </a:r>
          </a:p>
          <a:p>
            <a:pPr>
              <a:spcBef>
                <a:spcPts val="0"/>
              </a:spcBef>
              <a:buNone/>
            </a:pPr>
            <a:r>
              <a:t/>
            </a:r>
            <a:endParaRPr sz="18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Our proposal contin..</a:t>
            </a:r>
          </a:p>
        </p:txBody>
      </p:sp>
      <p:sp>
        <p:nvSpPr>
          <p:cNvPr id="87" name="Shape 87"/>
          <p:cNvSpPr txBox="1"/>
          <p:nvPr>
            <p:ph idx="1" type="body"/>
          </p:nvPr>
        </p:nvSpPr>
        <p:spPr>
          <a:xfrm>
            <a:off y="1200150" x="457200"/>
            <a:ext cy="3725699" cx="6415499"/>
          </a:xfrm>
          <a:prstGeom prst="rect">
            <a:avLst/>
          </a:prstGeom>
        </p:spPr>
        <p:txBody>
          <a:bodyPr bIns="91425" rIns="91425" lIns="91425" tIns="91425" anchor="t" anchorCtr="0">
            <a:noAutofit/>
          </a:bodyPr>
          <a:lstStyle/>
          <a:p>
            <a:pPr rtl="0" lvl="0">
              <a:lnSpc>
                <a:spcPct val="115000"/>
              </a:lnSpc>
              <a:spcBef>
                <a:spcPts val="400"/>
              </a:spcBef>
              <a:buNone/>
            </a:pPr>
            <a:r>
              <a:rPr b="1" sz="1400" lang="en"/>
              <a:t>Aim 1:</a:t>
            </a:r>
            <a:r>
              <a:rPr sz="1400" lang="en"/>
              <a:t> To develop handheld Vein Detectors which aids health professionals to detect the complex venal system beneath the skin which can not otherwise be seen by our naked eye. The simple version consist of LEDs at a specified wavelength arranged in the periphery of a ‘C’ shaped device</a:t>
            </a:r>
          </a:p>
          <a:p>
            <a:pPr rtl="0" lvl="0">
              <a:lnSpc>
                <a:spcPct val="115000"/>
              </a:lnSpc>
              <a:spcBef>
                <a:spcPts val="400"/>
              </a:spcBef>
              <a:buClr>
                <a:schemeClr val="dk1"/>
              </a:buClr>
              <a:buSzPct val="78571"/>
              <a:buFont typeface="Arial"/>
              <a:buNone/>
            </a:pPr>
            <a:r>
              <a:rPr b="1" sz="1400" lang="en"/>
              <a:t>Use:</a:t>
            </a:r>
            <a:r>
              <a:rPr sz="1400" lang="en"/>
              <a:t> Usable in simple IV infusion to detect a proper vein lumen</a:t>
            </a:r>
          </a:p>
          <a:p>
            <a:pPr rtl="0" lvl="0">
              <a:lnSpc>
                <a:spcPct val="100000"/>
              </a:lnSpc>
              <a:spcBef>
                <a:spcPts val="400"/>
              </a:spcBef>
              <a:buNone/>
            </a:pPr>
            <a:r>
              <a:rPr b="1" sz="1400" lang="en"/>
              <a:t>Status: </a:t>
            </a:r>
            <a:r>
              <a:rPr sz="1400" lang="en"/>
              <a:t>The prototype of the simple version has already been made and is under test for commercial acceptance and for the test of market strategy. </a:t>
            </a:r>
          </a:p>
          <a:p>
            <a:pPr rtl="0" lvl="0">
              <a:lnSpc>
                <a:spcPct val="100000"/>
              </a:lnSpc>
              <a:spcBef>
                <a:spcPts val="400"/>
              </a:spcBef>
              <a:buClr>
                <a:schemeClr val="dk1"/>
              </a:buClr>
              <a:buFont typeface="Arial"/>
              <a:buNone/>
            </a:pPr>
            <a:r>
              <a:t/>
            </a:r>
            <a:endParaRPr sz="1400"/>
          </a:p>
          <a:p>
            <a:pPr rtl="0" lvl="0">
              <a:lnSpc>
                <a:spcPct val="100000"/>
              </a:lnSpc>
              <a:spcBef>
                <a:spcPts val="0"/>
              </a:spcBef>
              <a:buClr>
                <a:schemeClr val="dk1"/>
              </a:buClr>
              <a:buSzPct val="78571"/>
              <a:buFont typeface="Arial"/>
              <a:buNone/>
            </a:pPr>
            <a:r>
              <a:rPr b="1" sz="1400" lang="en"/>
              <a:t>Aim 2: </a:t>
            </a:r>
            <a:r>
              <a:rPr sz="1400" lang="en"/>
              <a:t>To develop the projection type vein contrast enhancers which would give even more exact image of the vasculature on the surface of the skin in real time</a:t>
            </a:r>
          </a:p>
          <a:p>
            <a:pPr rtl="0" lvl="0">
              <a:lnSpc>
                <a:spcPct val="115000"/>
              </a:lnSpc>
              <a:spcBef>
                <a:spcPts val="0"/>
              </a:spcBef>
              <a:buClr>
                <a:schemeClr val="dk1"/>
              </a:buClr>
              <a:buSzPct val="78571"/>
              <a:buFont typeface="Arial"/>
              <a:buNone/>
            </a:pPr>
            <a:r>
              <a:rPr b="1" sz="1400" lang="en"/>
              <a:t>Use:</a:t>
            </a:r>
            <a:r>
              <a:rPr sz="1400" lang="en"/>
              <a:t> Usable in vericose vein surgeries and complex  other health care issues where exact location of vein needs to be traced</a:t>
            </a:r>
          </a:p>
          <a:p>
            <a:pPr rtl="0" lvl="0">
              <a:lnSpc>
                <a:spcPct val="115000"/>
              </a:lnSpc>
              <a:spcBef>
                <a:spcPts val="0"/>
              </a:spcBef>
              <a:buClr>
                <a:schemeClr val="dk1"/>
              </a:buClr>
              <a:buSzPct val="78571"/>
              <a:buFont typeface="Arial"/>
              <a:buNone/>
            </a:pPr>
            <a:r>
              <a:rPr b="1" sz="1400" lang="en"/>
              <a:t>Status: </a:t>
            </a:r>
            <a:r>
              <a:rPr sz="1400" lang="en"/>
              <a:t>Successfully  tested the proof of concept but unable to develop a prototype due to lack of funds</a:t>
            </a:r>
          </a:p>
          <a:p>
            <a:pPr>
              <a:spcBef>
                <a:spcPts val="0"/>
              </a:spcBef>
              <a:buNone/>
            </a:pPr>
            <a:r>
              <a:t/>
            </a:r>
            <a:endParaRPr/>
          </a:p>
        </p:txBody>
      </p:sp>
      <p:pic>
        <p:nvPicPr>
          <p:cNvPr id="88" name="Shape 88"/>
          <p:cNvPicPr preferRelativeResize="0"/>
          <p:nvPr/>
        </p:nvPicPr>
        <p:blipFill>
          <a:blip r:embed="rId3">
            <a:alphaModFix/>
          </a:blip>
          <a:stretch>
            <a:fillRect/>
          </a:stretch>
        </p:blipFill>
        <p:spPr>
          <a:xfrm>
            <a:off y="3108425" x="6872700"/>
            <a:ext cy="1971675" cx="2286000"/>
          </a:xfrm>
          <a:prstGeom prst="rect">
            <a:avLst/>
          </a:prstGeom>
          <a:noFill/>
          <a:ln>
            <a:noFill/>
          </a:ln>
        </p:spPr>
      </p:pic>
      <p:pic>
        <p:nvPicPr>
          <p:cNvPr id="89" name="Shape 89"/>
          <p:cNvPicPr preferRelativeResize="0"/>
          <p:nvPr/>
        </p:nvPicPr>
        <p:blipFill>
          <a:blip r:embed="rId4">
            <a:alphaModFix/>
          </a:blip>
          <a:stretch>
            <a:fillRect/>
          </a:stretch>
        </p:blipFill>
        <p:spPr>
          <a:xfrm>
            <a:off y="1074875" x="6872700"/>
            <a:ext cy="1971674" cx="22860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Team</a:t>
            </a:r>
          </a:p>
        </p:txBody>
      </p:sp>
      <p:sp>
        <p:nvSpPr>
          <p:cNvPr id="95" name="Shape 95"/>
          <p:cNvSpPr txBox="1"/>
          <p:nvPr>
            <p:ph idx="1" type="body"/>
          </p:nvPr>
        </p:nvSpPr>
        <p:spPr>
          <a:xfrm>
            <a:off y="2566600" x="211550"/>
            <a:ext cy="1086900" cx="7401000"/>
          </a:xfrm>
          <a:prstGeom prst="rect">
            <a:avLst/>
          </a:prstGeom>
          <a:noFill/>
          <a:ln>
            <a:noFill/>
          </a:ln>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sz="1800" lang="en"/>
              <a:t>Girish Nayak </a:t>
            </a:r>
            <a:r>
              <a:rPr sz="1400" lang="en"/>
              <a:t>(IIT-B, 2011 Passout)</a:t>
            </a:r>
          </a:p>
          <a:p>
            <a:pPr rtl="0" lvl="0">
              <a:lnSpc>
                <a:spcPct val="115000"/>
              </a:lnSpc>
              <a:spcBef>
                <a:spcPts val="0"/>
              </a:spcBef>
              <a:buClr>
                <a:schemeClr val="dk1"/>
              </a:buClr>
              <a:buSzPct val="78571"/>
              <a:buFont typeface="Arial"/>
              <a:buNone/>
            </a:pPr>
            <a:r>
              <a:rPr sz="1400" lang="en"/>
              <a:t>He did his M.tech from IIT-B in Electrical Eng. His passion for entrepreneurship bring him in to business. He is founding member of Startup https://rime.co . He has work experience of 2.5 Year @ IBM-ISL. .</a:t>
            </a:r>
          </a:p>
          <a:p>
            <a:pPr rtl="0" lvl="0">
              <a:spcBef>
                <a:spcPts val="0"/>
              </a:spcBef>
              <a:buClr>
                <a:schemeClr val="dk1"/>
              </a:buClr>
              <a:buSzPct val="78571"/>
              <a:buFont typeface="Arial"/>
              <a:buNone/>
            </a:pPr>
            <a:r>
              <a:rPr sz="1400" lang="en"/>
              <a:t>     </a:t>
            </a:r>
          </a:p>
          <a:p>
            <a:pPr rtl="0" lvl="0">
              <a:spcBef>
                <a:spcPts val="0"/>
              </a:spcBef>
              <a:buClr>
                <a:schemeClr val="dk1"/>
              </a:buClr>
              <a:buFont typeface="Arial"/>
              <a:buNone/>
            </a:pPr>
            <a:r>
              <a:t/>
            </a:r>
            <a:endParaRPr sz="1800"/>
          </a:p>
          <a:p>
            <a:pPr>
              <a:spcBef>
                <a:spcPts val="0"/>
              </a:spcBef>
              <a:buNone/>
            </a:pPr>
            <a:r>
              <a:t/>
            </a:r>
            <a:endParaRPr sz="1400"/>
          </a:p>
        </p:txBody>
      </p:sp>
      <p:sp>
        <p:nvSpPr>
          <p:cNvPr id="96" name="Shape 96"/>
          <p:cNvSpPr txBox="1"/>
          <p:nvPr>
            <p:ph idx="2" type="body"/>
          </p:nvPr>
        </p:nvSpPr>
        <p:spPr>
          <a:xfrm>
            <a:off y="1188550" x="211550"/>
            <a:ext cy="1086900" cx="7307099"/>
          </a:xfrm>
          <a:prstGeom prst="rect">
            <a:avLst/>
          </a:prstGeom>
          <a:noFill/>
          <a:ln>
            <a:noFill/>
          </a:ln>
        </p:spPr>
        <p:txBody>
          <a:bodyPr bIns="91425" rIns="91425" lIns="91425" tIns="91425" anchor="t" anchorCtr="0">
            <a:noAutofit/>
          </a:bodyPr>
          <a:lstStyle/>
          <a:p>
            <a:pPr rtl="0">
              <a:spcBef>
                <a:spcPts val="0"/>
              </a:spcBef>
              <a:buNone/>
            </a:pPr>
            <a:r>
              <a:rPr sz="1800" lang="en"/>
              <a:t>Anantha Krishnan (</a:t>
            </a:r>
            <a:r>
              <a:rPr sz="1400" lang="en"/>
              <a:t>IIT- K, 2013 passout) </a:t>
            </a:r>
          </a:p>
          <a:p>
            <a:pPr rtl="0" lvl="0">
              <a:spcBef>
                <a:spcPts val="0"/>
              </a:spcBef>
              <a:buNone/>
            </a:pPr>
            <a:r>
              <a:rPr sz="1400" lang="en"/>
              <a:t>He did his M.Tech In Photonics from IIT-K. He is interested in innovations and product development. He has work experience of approx. 1 year at EXL services.</a:t>
            </a:r>
          </a:p>
        </p:txBody>
      </p:sp>
      <p:sp>
        <p:nvSpPr>
          <p:cNvPr id="97" name="Shape 97"/>
          <p:cNvSpPr txBox="1"/>
          <p:nvPr>
            <p:ph idx="3" type="body"/>
          </p:nvPr>
        </p:nvSpPr>
        <p:spPr>
          <a:xfrm>
            <a:off y="3775425" x="211550"/>
            <a:ext cy="1206299" cx="7401000"/>
          </a:xfrm>
          <a:prstGeom prst="rect">
            <a:avLst/>
          </a:prstGeom>
          <a:noFill/>
          <a:ln>
            <a:noFill/>
          </a:ln>
        </p:spPr>
        <p:txBody>
          <a:bodyPr bIns="91425" rIns="91425" lIns="91425" tIns="91425" anchor="t" anchorCtr="0">
            <a:noAutofit/>
          </a:bodyPr>
          <a:lstStyle/>
          <a:p>
            <a:pPr rtl="0">
              <a:spcBef>
                <a:spcPts val="0"/>
              </a:spcBef>
              <a:buNone/>
            </a:pPr>
            <a:r>
              <a:rPr sz="1800" lang="en"/>
              <a:t>Arun M P </a:t>
            </a:r>
            <a:r>
              <a:rPr sz="1400" lang="en"/>
              <a:t>(Govt. College of Engg. Cherthala, 2010 passout)</a:t>
            </a:r>
          </a:p>
          <a:p>
            <a:pPr rtl="0">
              <a:spcBef>
                <a:spcPts val="0"/>
              </a:spcBef>
              <a:buNone/>
            </a:pPr>
            <a:r>
              <a:rPr sz="1400" lang="en"/>
              <a:t>He did his B.tech in electronics and communication engineering from Govt. COE, cherthala. He is a born techie, is heavily into robotics and a good team cheer. </a:t>
            </a:r>
          </a:p>
          <a:p>
            <a:pPr rtl="0" lvl="0">
              <a:spcBef>
                <a:spcPts val="0"/>
              </a:spcBef>
              <a:buClr>
                <a:schemeClr val="dk1"/>
              </a:buClr>
              <a:buFont typeface="Arial"/>
              <a:buNone/>
            </a:pPr>
            <a:r>
              <a:t/>
            </a:r>
            <a:endParaRPr sz="1800"/>
          </a:p>
          <a:p>
            <a:pPr rtl="0" lvl="0">
              <a:spcBef>
                <a:spcPts val="0"/>
              </a:spcBef>
              <a:buNone/>
            </a:pPr>
            <a:r>
              <a:t/>
            </a:r>
            <a:endParaRPr sz="1800"/>
          </a:p>
        </p:txBody>
      </p:sp>
      <p:pic>
        <p:nvPicPr>
          <p:cNvPr id="98" name="Shape 98"/>
          <p:cNvPicPr preferRelativeResize="0"/>
          <p:nvPr/>
        </p:nvPicPr>
        <p:blipFill>
          <a:blip r:embed="rId3">
            <a:alphaModFix/>
          </a:blip>
          <a:stretch>
            <a:fillRect/>
          </a:stretch>
        </p:blipFill>
        <p:spPr>
          <a:xfrm>
            <a:off y="2625450" x="7737912"/>
            <a:ext cy="969200" cx="969200"/>
          </a:xfrm>
          <a:prstGeom prst="rect">
            <a:avLst/>
          </a:prstGeom>
          <a:noFill/>
          <a:ln>
            <a:noFill/>
          </a:ln>
        </p:spPr>
      </p:pic>
      <p:pic>
        <p:nvPicPr>
          <p:cNvPr id="99" name="Shape 99"/>
          <p:cNvPicPr preferRelativeResize="0"/>
          <p:nvPr/>
        </p:nvPicPr>
        <p:blipFill>
          <a:blip r:embed="rId4">
            <a:alphaModFix/>
          </a:blip>
          <a:stretch>
            <a:fillRect/>
          </a:stretch>
        </p:blipFill>
        <p:spPr>
          <a:xfrm>
            <a:off y="3806824" x="7758194"/>
            <a:ext cy="969199" cx="928600"/>
          </a:xfrm>
          <a:prstGeom prst="rect">
            <a:avLst/>
          </a:prstGeom>
          <a:noFill/>
          <a:ln>
            <a:noFill/>
          </a:ln>
        </p:spPr>
      </p:pic>
      <p:pic>
        <p:nvPicPr>
          <p:cNvPr id="100" name="Shape 100"/>
          <p:cNvPicPr preferRelativeResize="0"/>
          <p:nvPr/>
        </p:nvPicPr>
        <p:blipFill>
          <a:blip r:embed="rId5">
            <a:alphaModFix/>
          </a:blip>
          <a:stretch>
            <a:fillRect/>
          </a:stretch>
        </p:blipFill>
        <p:spPr>
          <a:xfrm>
            <a:off y="1244249" x="7737900"/>
            <a:ext cy="975506" cx="96919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