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70" r:id="rId12"/>
    <p:sldId id="269" r:id="rId13"/>
    <p:sldId id="268" r:id="rId14"/>
    <p:sldId id="267" r:id="rId15"/>
    <p:sldId id="272" r:id="rId16"/>
    <p:sldId id="273"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967"/>
    <p:restoredTop sz="96327"/>
  </p:normalViewPr>
  <p:slideViewPr>
    <p:cSldViewPr snapToGrid="0">
      <p:cViewPr varScale="1">
        <p:scale>
          <a:sx n="109" d="100"/>
          <a:sy n="109" d="100"/>
        </p:scale>
        <p:origin x="3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9023D-7E29-837A-68F7-E0AC6BC040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265631-2554-987C-C7F9-753E6C79E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D59F9F1-29C9-B6B8-AF5F-9A1F8AEB4382}"/>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70F9497D-6064-1503-0DF0-6AD32959F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EB62D-F981-6FBA-AE8E-203D1E06FCF3}"/>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1253815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B984-1BD6-4D7E-36C5-D858670FAE8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C05D8C-A506-544F-E179-19B4E7F98B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FC1B99-12C8-F509-A389-3A1E38A163B7}"/>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2830A0D0-6CE9-A4DB-CFA6-14AB4F0FB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4B6F6-247D-0D96-545D-ECF174C981CE}"/>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348230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64402-D2D4-84A0-0CF4-B6B3550359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98529D-A57B-65DC-4569-F06A826A17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68234C-5CFB-38FC-3679-D7241B481EF3}"/>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85005D31-CA0F-7D1B-6577-83144632E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3DB93-77BD-288B-2805-4D15C5A6623D}"/>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312263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24F6-A9D2-E975-8A2D-9EE1CA39E03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357601-679D-04DF-5F09-FBE7CC09B4E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EFAC5B-EC45-CBD6-4B9B-F098F59DE8B3}"/>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6E0384DA-1F24-197E-2470-4EB7A62E2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9A206-B3EC-408A-0AA6-3D57C4C94FEA}"/>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322963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5678-4807-CD09-CF6F-67488CB746A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27E829F-6245-3DB9-6683-B54064C06E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0997F05-9C6F-2110-AFC5-6D7973C10AB4}"/>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E5D44626-DA1F-7F45-EC05-85024FDD4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98352-1D77-FBB2-671E-A424DCB30670}"/>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388437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4874-C7C1-86D7-0AAE-F8BFC9C846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E75C18-D967-BEBC-34BD-497FCC81DA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B262701-3C4D-FD63-3F6B-5DFBFB8F55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D84899-18F2-5D9A-FAB6-54DA016EB968}"/>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6" name="Footer Placeholder 5">
            <a:extLst>
              <a:ext uri="{FF2B5EF4-FFF2-40B4-BE49-F238E27FC236}">
                <a16:creationId xmlns:a16="http://schemas.microsoft.com/office/drawing/2014/main" id="{EA27B3A0-B3C1-FD05-9D82-BAB831FC8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CE3C0-6306-84C8-D5C9-7086D132F1BA}"/>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93720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3EC3-D445-56A5-68A4-E923CAA58FF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C4B3F4-6B8D-8F66-8C32-6832C1379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C1ADBC-ACF6-157E-D286-E2C3EED8A9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54CD2A-4F86-DF1B-6A04-6E1EC6A27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7A088C0-9C52-C87B-CCB1-37E460AE7A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22F7FE9-4E49-BA78-3D37-DE9DD0FEBDC7}"/>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8" name="Footer Placeholder 7">
            <a:extLst>
              <a:ext uri="{FF2B5EF4-FFF2-40B4-BE49-F238E27FC236}">
                <a16:creationId xmlns:a16="http://schemas.microsoft.com/office/drawing/2014/main" id="{8445B474-9302-BE28-62B9-66A14F51C0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4BC3B-643E-1EF3-EC05-98202BB9E858}"/>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326563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C0B8-A484-F8C8-BA84-3D9B514CEA8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4442E88-087D-0427-2F22-08AB326B39DA}"/>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4" name="Footer Placeholder 3">
            <a:extLst>
              <a:ext uri="{FF2B5EF4-FFF2-40B4-BE49-F238E27FC236}">
                <a16:creationId xmlns:a16="http://schemas.microsoft.com/office/drawing/2014/main" id="{3333F358-2B4A-AAF9-FD22-2F50B9F17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093DC-F51D-FA1D-13C3-E90B2053B8AF}"/>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298351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E9452-7263-6324-4ADD-41DE35F9A38C}"/>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3" name="Footer Placeholder 2">
            <a:extLst>
              <a:ext uri="{FF2B5EF4-FFF2-40B4-BE49-F238E27FC236}">
                <a16:creationId xmlns:a16="http://schemas.microsoft.com/office/drawing/2014/main" id="{123C93CD-2B2C-C7C5-7A9A-D8FCFBDECD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4B42E-8B34-4836-41C0-98C9207E092A}"/>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8670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AF45-DFF3-7803-E0E0-A28617D0AD9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EC871BB-AD2E-82BA-A47D-04A26F2005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E8D5DF-4F9A-7669-7F8E-2DC931877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79B2245-FD5E-5AF0-EBEF-E36112F2CA9F}"/>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6" name="Footer Placeholder 5">
            <a:extLst>
              <a:ext uri="{FF2B5EF4-FFF2-40B4-BE49-F238E27FC236}">
                <a16:creationId xmlns:a16="http://schemas.microsoft.com/office/drawing/2014/main" id="{A309CC02-D49F-6FC4-E9C0-DB6E25A23A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C74A4-60D6-3CC7-8B6A-D5B145939145}"/>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246575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C385-9612-D696-1FBC-76A6014DB9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29C96D2-04F0-9748-912C-28AEFDAE6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148C5B-9D5D-CBC8-AC63-D88332672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3893B1-C349-32E7-8566-821B8CCB5897}"/>
              </a:ext>
            </a:extLst>
          </p:cNvPr>
          <p:cNvSpPr>
            <a:spLocks noGrp="1"/>
          </p:cNvSpPr>
          <p:nvPr>
            <p:ph type="dt" sz="half" idx="10"/>
          </p:nvPr>
        </p:nvSpPr>
        <p:spPr/>
        <p:txBody>
          <a:bodyPr/>
          <a:lstStyle/>
          <a:p>
            <a:fld id="{46576327-509A-7C4A-9D43-176EB149082D}" type="datetimeFigureOut">
              <a:rPr lang="en-US" smtClean="0"/>
              <a:t>11/8/23</a:t>
            </a:fld>
            <a:endParaRPr lang="en-US"/>
          </a:p>
        </p:txBody>
      </p:sp>
      <p:sp>
        <p:nvSpPr>
          <p:cNvPr id="6" name="Footer Placeholder 5">
            <a:extLst>
              <a:ext uri="{FF2B5EF4-FFF2-40B4-BE49-F238E27FC236}">
                <a16:creationId xmlns:a16="http://schemas.microsoft.com/office/drawing/2014/main" id="{E64E7881-4C27-DB21-1704-2571B0BD8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B8C41-EF87-D19B-7C9F-25777425C0A9}"/>
              </a:ext>
            </a:extLst>
          </p:cNvPr>
          <p:cNvSpPr>
            <a:spLocks noGrp="1"/>
          </p:cNvSpPr>
          <p:nvPr>
            <p:ph type="sldNum" sz="quarter" idx="12"/>
          </p:nvPr>
        </p:nvSpPr>
        <p:spPr/>
        <p:txBody>
          <a:bodyPr/>
          <a:lstStyle/>
          <a:p>
            <a:fld id="{123BB6BA-EF35-2447-B921-96C90FE96238}" type="slidenum">
              <a:rPr lang="en-US" smtClean="0"/>
              <a:t>‹#›</a:t>
            </a:fld>
            <a:endParaRPr lang="en-US"/>
          </a:p>
        </p:txBody>
      </p:sp>
    </p:spTree>
    <p:extLst>
      <p:ext uri="{BB962C8B-B14F-4D97-AF65-F5344CB8AC3E}">
        <p14:creationId xmlns:p14="http://schemas.microsoft.com/office/powerpoint/2010/main" val="24775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A03F7-822A-9E51-B618-DE62737160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F689AF2-0E60-3542-770F-F02082776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6007EA7-28AF-E2DC-B203-556F498E9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76327-509A-7C4A-9D43-176EB149082D}" type="datetimeFigureOut">
              <a:rPr lang="en-US" smtClean="0"/>
              <a:t>11/8/23</a:t>
            </a:fld>
            <a:endParaRPr lang="en-US"/>
          </a:p>
        </p:txBody>
      </p:sp>
      <p:sp>
        <p:nvSpPr>
          <p:cNvPr id="5" name="Footer Placeholder 4">
            <a:extLst>
              <a:ext uri="{FF2B5EF4-FFF2-40B4-BE49-F238E27FC236}">
                <a16:creationId xmlns:a16="http://schemas.microsoft.com/office/drawing/2014/main" id="{ABC2CA78-A914-81B5-BF15-7D4D0D2C5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FE1E6-94C7-4D9B-3FBB-73ED2A2D5D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BB6BA-EF35-2447-B921-96C90FE96238}" type="slidenum">
              <a:rPr lang="en-US" smtClean="0"/>
              <a:t>‹#›</a:t>
            </a:fld>
            <a:endParaRPr lang="en-US"/>
          </a:p>
        </p:txBody>
      </p:sp>
    </p:spTree>
    <p:extLst>
      <p:ext uri="{BB962C8B-B14F-4D97-AF65-F5344CB8AC3E}">
        <p14:creationId xmlns:p14="http://schemas.microsoft.com/office/powerpoint/2010/main" val="4046081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91D6E-970F-2B7A-8648-7D7113A82643}"/>
              </a:ext>
            </a:extLst>
          </p:cNvPr>
          <p:cNvSpPr>
            <a:spLocks noGrp="1"/>
          </p:cNvSpPr>
          <p:nvPr>
            <p:ph type="ctrTitle"/>
          </p:nvPr>
        </p:nvSpPr>
        <p:spPr>
          <a:xfrm>
            <a:off x="455070" y="1296855"/>
            <a:ext cx="7422837" cy="930530"/>
          </a:xfrm>
        </p:spPr>
        <p:txBody>
          <a:bodyPr anchor="b">
            <a:normAutofit fontScale="90000"/>
          </a:bodyPr>
          <a:lstStyle/>
          <a:p>
            <a:pPr algn="l"/>
            <a:r>
              <a:rPr lang="en-US" b="1" dirty="0">
                <a:latin typeface="+mn-lt"/>
              </a:rPr>
              <a:t>Lending Club Case Study</a:t>
            </a:r>
          </a:p>
        </p:txBody>
      </p:sp>
      <p:sp>
        <p:nvSpPr>
          <p:cNvPr id="140" name="Rectangle 139">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2053DC-D5CD-0E1C-4A8F-EAFD52E50ACD}"/>
              </a:ext>
            </a:extLst>
          </p:cNvPr>
          <p:cNvSpPr>
            <a:spLocks noGrp="1"/>
          </p:cNvSpPr>
          <p:nvPr>
            <p:ph type="subTitle" idx="1"/>
          </p:nvPr>
        </p:nvSpPr>
        <p:spPr>
          <a:xfrm>
            <a:off x="823442" y="4541262"/>
            <a:ext cx="5401512" cy="1859533"/>
          </a:xfrm>
        </p:spPr>
        <p:txBody>
          <a:bodyPr anchor="t">
            <a:normAutofit/>
          </a:bodyPr>
          <a:lstStyle/>
          <a:p>
            <a:pPr>
              <a:lnSpc>
                <a:spcPct val="100000"/>
              </a:lnSpc>
            </a:pPr>
            <a:r>
              <a:rPr lang="en-US" sz="3600" dirty="0">
                <a:solidFill>
                  <a:srgbClr val="FFFFFF"/>
                </a:solidFill>
              </a:rPr>
              <a:t>Girish Satyam </a:t>
            </a:r>
            <a:br>
              <a:rPr lang="en-US" sz="3600" dirty="0">
                <a:solidFill>
                  <a:srgbClr val="FFFFFF"/>
                </a:solidFill>
              </a:rPr>
            </a:br>
            <a:r>
              <a:rPr lang="en-US" sz="2800" dirty="0">
                <a:solidFill>
                  <a:srgbClr val="FFFFFF"/>
                </a:solidFill>
              </a:rPr>
              <a:t>&amp;</a:t>
            </a:r>
            <a:endParaRPr lang="en-US" sz="3600" dirty="0">
              <a:solidFill>
                <a:srgbClr val="FFFFFF"/>
              </a:solidFill>
            </a:endParaRPr>
          </a:p>
          <a:p>
            <a:pPr>
              <a:lnSpc>
                <a:spcPct val="100000"/>
              </a:lnSpc>
            </a:pPr>
            <a:r>
              <a:rPr lang="en-US" sz="3600" dirty="0">
                <a:solidFill>
                  <a:srgbClr val="FFFFFF"/>
                </a:solidFill>
              </a:rPr>
              <a:t>Ambar Ashish </a:t>
            </a:r>
          </a:p>
          <a:p>
            <a:pPr algn="l"/>
            <a:endParaRPr lang="en-US" sz="3600" dirty="0">
              <a:solidFill>
                <a:srgbClr val="FFFFFF"/>
              </a:solidFill>
            </a:endParaRPr>
          </a:p>
        </p:txBody>
      </p:sp>
      <p:pic>
        <p:nvPicPr>
          <p:cNvPr id="7" name="Graphic 6" descr="Money">
            <a:extLst>
              <a:ext uri="{FF2B5EF4-FFF2-40B4-BE49-F238E27FC236}">
                <a16:creationId xmlns:a16="http://schemas.microsoft.com/office/drawing/2014/main" id="{2C8CA831-6564-3E4A-96F9-A504F7FCD5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146" name="Rectangle 14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208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E3AF-9B2D-424B-86F4-840D1C44DF79}"/>
              </a:ext>
            </a:extLst>
          </p:cNvPr>
          <p:cNvSpPr>
            <a:spLocks noGrp="1"/>
          </p:cNvSpPr>
          <p:nvPr>
            <p:ph type="title"/>
          </p:nvPr>
        </p:nvSpPr>
        <p:spPr/>
        <p:txBody>
          <a:bodyPr/>
          <a:lstStyle/>
          <a:p>
            <a:pPr algn="ctr"/>
            <a:r>
              <a:rPr lang="en-US" b="1" dirty="0"/>
              <a:t>Employee Length Vs Loan Status</a:t>
            </a:r>
          </a:p>
        </p:txBody>
      </p:sp>
      <p:pic>
        <p:nvPicPr>
          <p:cNvPr id="5" name="Content Placeholder 4">
            <a:extLst>
              <a:ext uri="{FF2B5EF4-FFF2-40B4-BE49-F238E27FC236}">
                <a16:creationId xmlns:a16="http://schemas.microsoft.com/office/drawing/2014/main" id="{4BBBEB76-5010-AF6D-3A3E-39CB0E5ED7C8}"/>
              </a:ext>
            </a:extLst>
          </p:cNvPr>
          <p:cNvPicPr>
            <a:picLocks noGrp="1" noChangeAspect="1"/>
          </p:cNvPicPr>
          <p:nvPr>
            <p:ph idx="1"/>
          </p:nvPr>
        </p:nvPicPr>
        <p:blipFill>
          <a:blip r:embed="rId2"/>
          <a:stretch>
            <a:fillRect/>
          </a:stretch>
        </p:blipFill>
        <p:spPr>
          <a:xfrm>
            <a:off x="2034752" y="1825625"/>
            <a:ext cx="6558264" cy="3513356"/>
          </a:xfrm>
        </p:spPr>
      </p:pic>
      <p:sp>
        <p:nvSpPr>
          <p:cNvPr id="7" name="TextBox 6">
            <a:extLst>
              <a:ext uri="{FF2B5EF4-FFF2-40B4-BE49-F238E27FC236}">
                <a16:creationId xmlns:a16="http://schemas.microsoft.com/office/drawing/2014/main" id="{C9BE3507-F7EC-A1A2-3DA2-1A012A4CC145}"/>
              </a:ext>
            </a:extLst>
          </p:cNvPr>
          <p:cNvSpPr txBox="1"/>
          <p:nvPr/>
        </p:nvSpPr>
        <p:spPr>
          <a:xfrm>
            <a:off x="1406769" y="5251066"/>
            <a:ext cx="9800493" cy="1477328"/>
          </a:xfrm>
          <a:prstGeom prst="rect">
            <a:avLst/>
          </a:prstGeom>
          <a:noFill/>
        </p:spPr>
        <p:txBody>
          <a:bodyPr wrap="square">
            <a:spAutoFit/>
          </a:bodyPr>
          <a:lstStyle/>
          <a:p>
            <a:r>
              <a:rPr lang="en-US" b="1" dirty="0"/>
              <a:t>Observations</a:t>
            </a:r>
            <a:r>
              <a:rPr lang="en-US" dirty="0"/>
              <a:t> :- </a:t>
            </a:r>
          </a:p>
          <a:p>
            <a:endParaRPr lang="en-US" dirty="0"/>
          </a:p>
          <a:p>
            <a:pPr marL="285750" indent="-285750">
              <a:buFont typeface="Arial" panose="020B0604020202020204" pitchFamily="34" charset="0"/>
              <a:buChar char="•"/>
            </a:pPr>
            <a:r>
              <a:rPr lang="en-US" dirty="0"/>
              <a:t>Most of the borrowers are having experience of 10+ years With consumer Finance Company.</a:t>
            </a:r>
          </a:p>
          <a:p>
            <a:endParaRPr lang="en-US" dirty="0"/>
          </a:p>
          <a:p>
            <a:pPr marL="285750" indent="-285750">
              <a:buFont typeface="Arial" panose="020B0604020202020204" pitchFamily="34" charset="0"/>
              <a:buChar char="•"/>
            </a:pPr>
            <a:r>
              <a:rPr lang="en-US" dirty="0"/>
              <a:t>Most of the defaulters are having experience of 10+ years With consumer Finance Company. </a:t>
            </a:r>
          </a:p>
        </p:txBody>
      </p:sp>
    </p:spTree>
    <p:extLst>
      <p:ext uri="{BB962C8B-B14F-4D97-AF65-F5344CB8AC3E}">
        <p14:creationId xmlns:p14="http://schemas.microsoft.com/office/powerpoint/2010/main" val="97653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ACDB-0FE4-B519-1BFE-B9D6A8C82C81}"/>
              </a:ext>
            </a:extLst>
          </p:cNvPr>
          <p:cNvSpPr>
            <a:spLocks noGrp="1"/>
          </p:cNvSpPr>
          <p:nvPr>
            <p:ph type="title"/>
          </p:nvPr>
        </p:nvSpPr>
        <p:spPr/>
        <p:txBody>
          <a:bodyPr>
            <a:normAutofit/>
          </a:bodyPr>
          <a:lstStyle/>
          <a:p>
            <a:pPr algn="ctr"/>
            <a:r>
              <a:rPr lang="en-US" sz="5400" b="1" dirty="0"/>
              <a:t>Loan Term Vs Loan Status</a:t>
            </a:r>
          </a:p>
        </p:txBody>
      </p:sp>
      <p:pic>
        <p:nvPicPr>
          <p:cNvPr id="5" name="Content Placeholder 4">
            <a:extLst>
              <a:ext uri="{FF2B5EF4-FFF2-40B4-BE49-F238E27FC236}">
                <a16:creationId xmlns:a16="http://schemas.microsoft.com/office/drawing/2014/main" id="{8EDAF8BC-D88E-97DC-FA0C-7A624C99CBFB}"/>
              </a:ext>
            </a:extLst>
          </p:cNvPr>
          <p:cNvPicPr>
            <a:picLocks noGrp="1" noChangeAspect="1"/>
          </p:cNvPicPr>
          <p:nvPr>
            <p:ph idx="1"/>
          </p:nvPr>
        </p:nvPicPr>
        <p:blipFill>
          <a:blip r:embed="rId2"/>
          <a:stretch>
            <a:fillRect/>
          </a:stretch>
        </p:blipFill>
        <p:spPr>
          <a:xfrm>
            <a:off x="2479303" y="1825625"/>
            <a:ext cx="7233393" cy="4351338"/>
          </a:xfrm>
        </p:spPr>
      </p:pic>
      <p:sp>
        <p:nvSpPr>
          <p:cNvPr id="7" name="TextBox 6">
            <a:extLst>
              <a:ext uri="{FF2B5EF4-FFF2-40B4-BE49-F238E27FC236}">
                <a16:creationId xmlns:a16="http://schemas.microsoft.com/office/drawing/2014/main" id="{AF188E41-24DB-DCFD-EFFF-F0E0209F3533}"/>
              </a:ext>
            </a:extLst>
          </p:cNvPr>
          <p:cNvSpPr txBox="1"/>
          <p:nvPr/>
        </p:nvSpPr>
        <p:spPr>
          <a:xfrm>
            <a:off x="2573214" y="6176963"/>
            <a:ext cx="7344508" cy="369332"/>
          </a:xfrm>
          <a:prstGeom prst="rect">
            <a:avLst/>
          </a:prstGeom>
          <a:noFill/>
        </p:spPr>
        <p:txBody>
          <a:bodyPr wrap="square">
            <a:spAutoFit/>
          </a:bodyPr>
          <a:lstStyle/>
          <a:p>
            <a:r>
              <a:rPr lang="en-US" b="1" dirty="0"/>
              <a:t>Observation</a:t>
            </a:r>
            <a:r>
              <a:rPr lang="en-US" dirty="0"/>
              <a:t> : Majority of the loans are approved for a period of 36 months.</a:t>
            </a:r>
          </a:p>
        </p:txBody>
      </p:sp>
    </p:spTree>
    <p:extLst>
      <p:ext uri="{BB962C8B-B14F-4D97-AF65-F5344CB8AC3E}">
        <p14:creationId xmlns:p14="http://schemas.microsoft.com/office/powerpoint/2010/main" val="195034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82B-4756-810D-A1D7-67B1325BF539}"/>
              </a:ext>
            </a:extLst>
          </p:cNvPr>
          <p:cNvSpPr>
            <a:spLocks noGrp="1"/>
          </p:cNvSpPr>
          <p:nvPr>
            <p:ph type="title"/>
          </p:nvPr>
        </p:nvSpPr>
        <p:spPr/>
        <p:txBody>
          <a:bodyPr>
            <a:normAutofit/>
          </a:bodyPr>
          <a:lstStyle/>
          <a:p>
            <a:pPr algn="ctr"/>
            <a:r>
              <a:rPr lang="en-US" sz="5400" b="1" dirty="0"/>
              <a:t>Loan Grade &amp; Loan Term</a:t>
            </a:r>
          </a:p>
        </p:txBody>
      </p:sp>
      <p:pic>
        <p:nvPicPr>
          <p:cNvPr id="5" name="Content Placeholder 4">
            <a:extLst>
              <a:ext uri="{FF2B5EF4-FFF2-40B4-BE49-F238E27FC236}">
                <a16:creationId xmlns:a16="http://schemas.microsoft.com/office/drawing/2014/main" id="{B2C1E7A6-347D-1951-13C5-3B5ED61780B4}"/>
              </a:ext>
            </a:extLst>
          </p:cNvPr>
          <p:cNvPicPr>
            <a:picLocks noGrp="1" noChangeAspect="1"/>
          </p:cNvPicPr>
          <p:nvPr>
            <p:ph idx="1"/>
          </p:nvPr>
        </p:nvPicPr>
        <p:blipFill>
          <a:blip r:embed="rId2"/>
          <a:stretch>
            <a:fillRect/>
          </a:stretch>
        </p:blipFill>
        <p:spPr>
          <a:xfrm>
            <a:off x="2597235" y="1825625"/>
            <a:ext cx="6278751" cy="3904373"/>
          </a:xfrm>
        </p:spPr>
      </p:pic>
      <p:sp>
        <p:nvSpPr>
          <p:cNvPr id="7" name="TextBox 6">
            <a:extLst>
              <a:ext uri="{FF2B5EF4-FFF2-40B4-BE49-F238E27FC236}">
                <a16:creationId xmlns:a16="http://schemas.microsoft.com/office/drawing/2014/main" id="{B34678BF-FE79-AC59-7687-B52A959987E7}"/>
              </a:ext>
            </a:extLst>
          </p:cNvPr>
          <p:cNvSpPr txBox="1"/>
          <p:nvPr/>
        </p:nvSpPr>
        <p:spPr>
          <a:xfrm>
            <a:off x="1406769" y="5812059"/>
            <a:ext cx="9542584" cy="646331"/>
          </a:xfrm>
          <a:prstGeom prst="rect">
            <a:avLst/>
          </a:prstGeom>
          <a:noFill/>
        </p:spPr>
        <p:txBody>
          <a:bodyPr wrap="square">
            <a:spAutoFit/>
          </a:bodyPr>
          <a:lstStyle/>
          <a:p>
            <a:r>
              <a:rPr lang="en-US" b="1" dirty="0"/>
              <a:t>Observation</a:t>
            </a:r>
            <a:r>
              <a:rPr lang="en-US" dirty="0"/>
              <a:t> : The majority of 36-month loans are in grade A and B, while the majority of 60-month loans belong to grade B and C. </a:t>
            </a:r>
          </a:p>
        </p:txBody>
      </p:sp>
    </p:spTree>
    <p:extLst>
      <p:ext uri="{BB962C8B-B14F-4D97-AF65-F5344CB8AC3E}">
        <p14:creationId xmlns:p14="http://schemas.microsoft.com/office/powerpoint/2010/main" val="377934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0D37-8D09-02DD-1E74-D44D77FCA5E8}"/>
              </a:ext>
            </a:extLst>
          </p:cNvPr>
          <p:cNvSpPr>
            <a:spLocks noGrp="1"/>
          </p:cNvSpPr>
          <p:nvPr>
            <p:ph type="title"/>
          </p:nvPr>
        </p:nvSpPr>
        <p:spPr/>
        <p:txBody>
          <a:bodyPr>
            <a:normAutofit/>
          </a:bodyPr>
          <a:lstStyle/>
          <a:p>
            <a:pPr algn="ctr"/>
            <a:r>
              <a:rPr lang="en-US" sz="5400" b="1" dirty="0"/>
              <a:t>Annual Income with it’s Loan Status</a:t>
            </a:r>
          </a:p>
        </p:txBody>
      </p:sp>
      <p:pic>
        <p:nvPicPr>
          <p:cNvPr id="5" name="Content Placeholder 4">
            <a:extLst>
              <a:ext uri="{FF2B5EF4-FFF2-40B4-BE49-F238E27FC236}">
                <a16:creationId xmlns:a16="http://schemas.microsoft.com/office/drawing/2014/main" id="{28D93FE0-9A91-B83E-0F96-BF2AB74342F2}"/>
              </a:ext>
            </a:extLst>
          </p:cNvPr>
          <p:cNvPicPr>
            <a:picLocks noGrp="1" noChangeAspect="1"/>
          </p:cNvPicPr>
          <p:nvPr>
            <p:ph idx="1"/>
          </p:nvPr>
        </p:nvPicPr>
        <p:blipFill>
          <a:blip r:embed="rId2"/>
          <a:stretch>
            <a:fillRect/>
          </a:stretch>
        </p:blipFill>
        <p:spPr>
          <a:xfrm>
            <a:off x="2247076" y="1825625"/>
            <a:ext cx="6534317" cy="3693633"/>
          </a:xfrm>
        </p:spPr>
      </p:pic>
      <p:sp>
        <p:nvSpPr>
          <p:cNvPr id="7" name="TextBox 6">
            <a:extLst>
              <a:ext uri="{FF2B5EF4-FFF2-40B4-BE49-F238E27FC236}">
                <a16:creationId xmlns:a16="http://schemas.microsoft.com/office/drawing/2014/main" id="{EFDA8CE3-572D-ED74-F236-D1A07F97079C}"/>
              </a:ext>
            </a:extLst>
          </p:cNvPr>
          <p:cNvSpPr txBox="1"/>
          <p:nvPr/>
        </p:nvSpPr>
        <p:spPr>
          <a:xfrm>
            <a:off x="838200" y="5519258"/>
            <a:ext cx="10780986" cy="923330"/>
          </a:xfrm>
          <a:prstGeom prst="rect">
            <a:avLst/>
          </a:prstGeom>
          <a:noFill/>
        </p:spPr>
        <p:txBody>
          <a:bodyPr wrap="square">
            <a:spAutoFit/>
          </a:bodyPr>
          <a:lstStyle/>
          <a:p>
            <a:r>
              <a:rPr lang="en-US" b="1" dirty="0"/>
              <a:t>Observation</a:t>
            </a:r>
            <a:r>
              <a:rPr lang="en-US" dirty="0"/>
              <a:t> - The distribution of Annual Income exhibits characteristics of a left-skewed normal distribution, indicating that the majority of borrowers have relatively low annual incomes. Borrowers with annual incomes below 50,000 are at a higher likelihood of loan default.</a:t>
            </a:r>
          </a:p>
        </p:txBody>
      </p:sp>
    </p:spTree>
    <p:extLst>
      <p:ext uri="{BB962C8B-B14F-4D97-AF65-F5344CB8AC3E}">
        <p14:creationId xmlns:p14="http://schemas.microsoft.com/office/powerpoint/2010/main" val="84093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FDDD-6AE6-7ACB-6A3F-45CDFE928830}"/>
              </a:ext>
            </a:extLst>
          </p:cNvPr>
          <p:cNvSpPr>
            <a:spLocks noGrp="1"/>
          </p:cNvSpPr>
          <p:nvPr>
            <p:ph type="title"/>
          </p:nvPr>
        </p:nvSpPr>
        <p:spPr>
          <a:xfrm>
            <a:off x="838200" y="365125"/>
            <a:ext cx="9782907" cy="1325563"/>
          </a:xfrm>
        </p:spPr>
        <p:txBody>
          <a:bodyPr>
            <a:normAutofit/>
          </a:bodyPr>
          <a:lstStyle/>
          <a:p>
            <a:pPr algn="ctr"/>
            <a:r>
              <a:rPr lang="en-US" sz="5400" b="1" dirty="0"/>
              <a:t>DTI against Loan Status</a:t>
            </a:r>
          </a:p>
        </p:txBody>
      </p:sp>
      <p:pic>
        <p:nvPicPr>
          <p:cNvPr id="5" name="Content Placeholder 4">
            <a:extLst>
              <a:ext uri="{FF2B5EF4-FFF2-40B4-BE49-F238E27FC236}">
                <a16:creationId xmlns:a16="http://schemas.microsoft.com/office/drawing/2014/main" id="{55BDB0A3-3569-BD51-A6C5-649DDB209DEA}"/>
              </a:ext>
            </a:extLst>
          </p:cNvPr>
          <p:cNvPicPr>
            <a:picLocks noGrp="1" noChangeAspect="1"/>
          </p:cNvPicPr>
          <p:nvPr>
            <p:ph idx="1"/>
          </p:nvPr>
        </p:nvPicPr>
        <p:blipFill>
          <a:blip r:embed="rId2"/>
          <a:stretch>
            <a:fillRect/>
          </a:stretch>
        </p:blipFill>
        <p:spPr>
          <a:xfrm>
            <a:off x="2392771" y="1825625"/>
            <a:ext cx="6697058" cy="3603729"/>
          </a:xfrm>
        </p:spPr>
      </p:pic>
      <p:sp>
        <p:nvSpPr>
          <p:cNvPr id="6" name="TextBox 5">
            <a:extLst>
              <a:ext uri="{FF2B5EF4-FFF2-40B4-BE49-F238E27FC236}">
                <a16:creationId xmlns:a16="http://schemas.microsoft.com/office/drawing/2014/main" id="{20A58292-C1C6-BCF9-94E7-806F7C7824B2}"/>
              </a:ext>
            </a:extLst>
          </p:cNvPr>
          <p:cNvSpPr txBox="1"/>
          <p:nvPr/>
        </p:nvSpPr>
        <p:spPr>
          <a:xfrm>
            <a:off x="1570893" y="5429354"/>
            <a:ext cx="9050214" cy="646331"/>
          </a:xfrm>
          <a:prstGeom prst="rect">
            <a:avLst/>
          </a:prstGeom>
          <a:noFill/>
        </p:spPr>
        <p:txBody>
          <a:bodyPr wrap="square" rtlCol="0">
            <a:spAutoFit/>
          </a:bodyPr>
          <a:lstStyle/>
          <a:p>
            <a:r>
              <a:rPr lang="en-US" b="1" dirty="0"/>
              <a:t>Observation</a:t>
            </a:r>
            <a:r>
              <a:rPr lang="en-US" dirty="0"/>
              <a:t> : Analyzing the distribution, it is evident that a significant proportion of borrowers have a notably high debt-to-income ratio, primarily clustered within the 10-20 DTI ratio range.</a:t>
            </a:r>
          </a:p>
        </p:txBody>
      </p:sp>
    </p:spTree>
    <p:extLst>
      <p:ext uri="{BB962C8B-B14F-4D97-AF65-F5344CB8AC3E}">
        <p14:creationId xmlns:p14="http://schemas.microsoft.com/office/powerpoint/2010/main" val="100198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241C-9E83-4762-5499-C9661F9147BD}"/>
              </a:ext>
            </a:extLst>
          </p:cNvPr>
          <p:cNvSpPr>
            <a:spLocks noGrp="1"/>
          </p:cNvSpPr>
          <p:nvPr>
            <p:ph type="title"/>
          </p:nvPr>
        </p:nvSpPr>
        <p:spPr/>
        <p:txBody>
          <a:bodyPr>
            <a:normAutofit/>
          </a:bodyPr>
          <a:lstStyle/>
          <a:p>
            <a:pPr algn="ctr"/>
            <a:r>
              <a:rPr lang="en-US" sz="5400" b="1" dirty="0"/>
              <a:t>Loan Amount Vs Loan Status</a:t>
            </a:r>
          </a:p>
        </p:txBody>
      </p:sp>
      <p:pic>
        <p:nvPicPr>
          <p:cNvPr id="5" name="Content Placeholder 4">
            <a:extLst>
              <a:ext uri="{FF2B5EF4-FFF2-40B4-BE49-F238E27FC236}">
                <a16:creationId xmlns:a16="http://schemas.microsoft.com/office/drawing/2014/main" id="{1EB41C02-C9A9-6C93-CB90-28B4907D5997}"/>
              </a:ext>
            </a:extLst>
          </p:cNvPr>
          <p:cNvPicPr>
            <a:picLocks noGrp="1" noChangeAspect="1"/>
          </p:cNvPicPr>
          <p:nvPr>
            <p:ph idx="1"/>
          </p:nvPr>
        </p:nvPicPr>
        <p:blipFill>
          <a:blip r:embed="rId2"/>
          <a:stretch>
            <a:fillRect/>
          </a:stretch>
        </p:blipFill>
        <p:spPr>
          <a:xfrm>
            <a:off x="3156633" y="1825625"/>
            <a:ext cx="6104593" cy="3510464"/>
          </a:xfrm>
        </p:spPr>
      </p:pic>
      <p:sp>
        <p:nvSpPr>
          <p:cNvPr id="7" name="TextBox 6">
            <a:extLst>
              <a:ext uri="{FF2B5EF4-FFF2-40B4-BE49-F238E27FC236}">
                <a16:creationId xmlns:a16="http://schemas.microsoft.com/office/drawing/2014/main" id="{8E70E1CC-F9F0-2B54-4E12-D7F3EB350A9E}"/>
              </a:ext>
            </a:extLst>
          </p:cNvPr>
          <p:cNvSpPr txBox="1"/>
          <p:nvPr/>
        </p:nvSpPr>
        <p:spPr>
          <a:xfrm>
            <a:off x="1852245" y="5614574"/>
            <a:ext cx="9284677" cy="369332"/>
          </a:xfrm>
          <a:prstGeom prst="rect">
            <a:avLst/>
          </a:prstGeom>
          <a:noFill/>
        </p:spPr>
        <p:txBody>
          <a:bodyPr wrap="square">
            <a:spAutoFit/>
          </a:bodyPr>
          <a:lstStyle/>
          <a:p>
            <a:r>
              <a:rPr lang="en-US" b="1" dirty="0"/>
              <a:t>Observation</a:t>
            </a:r>
            <a:r>
              <a:rPr lang="en-US" dirty="0"/>
              <a:t> : The mean &amp; 25th quantile is same for both Fully Paid and Charged Off loans.</a:t>
            </a:r>
          </a:p>
        </p:txBody>
      </p:sp>
    </p:spTree>
    <p:extLst>
      <p:ext uri="{BB962C8B-B14F-4D97-AF65-F5344CB8AC3E}">
        <p14:creationId xmlns:p14="http://schemas.microsoft.com/office/powerpoint/2010/main" val="342976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0042C-8E02-D212-4F15-487EE1E64D77}"/>
              </a:ext>
            </a:extLst>
          </p:cNvPr>
          <p:cNvSpPr>
            <a:spLocks noGrp="1"/>
          </p:cNvSpPr>
          <p:nvPr>
            <p:ph type="title"/>
          </p:nvPr>
        </p:nvSpPr>
        <p:spPr/>
        <p:txBody>
          <a:bodyPr>
            <a:normAutofit/>
          </a:bodyPr>
          <a:lstStyle/>
          <a:p>
            <a:r>
              <a:rPr lang="en-US" sz="5400" b="1" dirty="0"/>
              <a:t>Annual Income &amp; Home Ownership</a:t>
            </a:r>
          </a:p>
        </p:txBody>
      </p:sp>
      <p:pic>
        <p:nvPicPr>
          <p:cNvPr id="5" name="Content Placeholder 4">
            <a:extLst>
              <a:ext uri="{FF2B5EF4-FFF2-40B4-BE49-F238E27FC236}">
                <a16:creationId xmlns:a16="http://schemas.microsoft.com/office/drawing/2014/main" id="{63691479-66BD-2B70-9BA2-3DF1246363CC}"/>
              </a:ext>
            </a:extLst>
          </p:cNvPr>
          <p:cNvPicPr>
            <a:picLocks noGrp="1" noChangeAspect="1"/>
          </p:cNvPicPr>
          <p:nvPr>
            <p:ph idx="1"/>
          </p:nvPr>
        </p:nvPicPr>
        <p:blipFill>
          <a:blip r:embed="rId2"/>
          <a:stretch>
            <a:fillRect/>
          </a:stretch>
        </p:blipFill>
        <p:spPr>
          <a:xfrm>
            <a:off x="1975932" y="1690688"/>
            <a:ext cx="7810538" cy="4604603"/>
          </a:xfrm>
        </p:spPr>
      </p:pic>
    </p:spTree>
    <p:extLst>
      <p:ext uri="{BB962C8B-B14F-4D97-AF65-F5344CB8AC3E}">
        <p14:creationId xmlns:p14="http://schemas.microsoft.com/office/powerpoint/2010/main" val="3793902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89A2-313B-E0B3-B353-10B467711957}"/>
              </a:ext>
            </a:extLst>
          </p:cNvPr>
          <p:cNvSpPr>
            <a:spLocks noGrp="1"/>
          </p:cNvSpPr>
          <p:nvPr>
            <p:ph type="title"/>
          </p:nvPr>
        </p:nvSpPr>
        <p:spPr>
          <a:xfrm>
            <a:off x="838199" y="365125"/>
            <a:ext cx="10779369" cy="1325563"/>
          </a:xfrm>
        </p:spPr>
        <p:txBody>
          <a:bodyPr/>
          <a:lstStyle/>
          <a:p>
            <a:r>
              <a:rPr lang="en-US" b="1" dirty="0"/>
              <a:t>Loan Amount Against Purpose &amp; Loan Status</a:t>
            </a:r>
          </a:p>
        </p:txBody>
      </p:sp>
      <p:pic>
        <p:nvPicPr>
          <p:cNvPr id="5" name="Content Placeholder 4">
            <a:extLst>
              <a:ext uri="{FF2B5EF4-FFF2-40B4-BE49-F238E27FC236}">
                <a16:creationId xmlns:a16="http://schemas.microsoft.com/office/drawing/2014/main" id="{1E5E98D1-661E-3FC6-084B-DFFC63317DF5}"/>
              </a:ext>
            </a:extLst>
          </p:cNvPr>
          <p:cNvPicPr>
            <a:picLocks noGrp="1" noChangeAspect="1"/>
          </p:cNvPicPr>
          <p:nvPr>
            <p:ph idx="1"/>
          </p:nvPr>
        </p:nvPicPr>
        <p:blipFill>
          <a:blip r:embed="rId2"/>
          <a:stretch>
            <a:fillRect/>
          </a:stretch>
        </p:blipFill>
        <p:spPr>
          <a:xfrm>
            <a:off x="2554014" y="1457200"/>
            <a:ext cx="7346731" cy="4719763"/>
          </a:xfrm>
        </p:spPr>
      </p:pic>
    </p:spTree>
    <p:extLst>
      <p:ext uri="{BB962C8B-B14F-4D97-AF65-F5344CB8AC3E}">
        <p14:creationId xmlns:p14="http://schemas.microsoft.com/office/powerpoint/2010/main" val="353744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363-7D0B-EF24-EECD-23EDCEBCA228}"/>
              </a:ext>
            </a:extLst>
          </p:cNvPr>
          <p:cNvSpPr>
            <a:spLocks noGrp="1"/>
          </p:cNvSpPr>
          <p:nvPr>
            <p:ph type="title"/>
          </p:nvPr>
        </p:nvSpPr>
        <p:spPr/>
        <p:txBody>
          <a:bodyPr>
            <a:normAutofit/>
          </a:bodyPr>
          <a:lstStyle/>
          <a:p>
            <a:pPr algn="ctr"/>
            <a:r>
              <a:rPr lang="en-IN" sz="6000" b="1" i="0" dirty="0">
                <a:solidFill>
                  <a:srgbClr val="374151"/>
                </a:solidFill>
                <a:effectLst/>
                <a:latin typeface="Söhne"/>
              </a:rPr>
              <a:t>Synopsis</a:t>
            </a:r>
            <a:endParaRPr lang="en-US" sz="6000" b="1" dirty="0"/>
          </a:p>
        </p:txBody>
      </p:sp>
      <p:sp>
        <p:nvSpPr>
          <p:cNvPr id="3" name="Content Placeholder 2">
            <a:extLst>
              <a:ext uri="{FF2B5EF4-FFF2-40B4-BE49-F238E27FC236}">
                <a16:creationId xmlns:a16="http://schemas.microsoft.com/office/drawing/2014/main" id="{A21675F6-B917-460B-1651-E29A044029CD}"/>
              </a:ext>
            </a:extLst>
          </p:cNvPr>
          <p:cNvSpPr>
            <a:spLocks noGrp="1"/>
          </p:cNvSpPr>
          <p:nvPr>
            <p:ph idx="1"/>
          </p:nvPr>
        </p:nvSpPr>
        <p:spPr>
          <a:xfrm>
            <a:off x="838200" y="1594022"/>
            <a:ext cx="10515600" cy="4582941"/>
          </a:xfrm>
        </p:spPr>
        <p:txBody>
          <a:bodyPr>
            <a:normAutofit/>
          </a:bodyPr>
          <a:lstStyle/>
          <a:p>
            <a:r>
              <a:rPr lang="en-US" dirty="0"/>
              <a:t>Below are the observation with “Charged-Off” Loans &amp; Loans are more likely to be defaulted in below cases :- </a:t>
            </a:r>
          </a:p>
          <a:p>
            <a:pPr lvl="1">
              <a:lnSpc>
                <a:spcPct val="100000"/>
              </a:lnSpc>
            </a:pPr>
            <a:r>
              <a:rPr lang="en-IN" sz="2000" b="0" i="0" dirty="0">
                <a:solidFill>
                  <a:srgbClr val="1F2328"/>
                </a:solidFill>
                <a:effectLst/>
                <a:latin typeface="-apple-system"/>
              </a:rPr>
              <a:t>Applicants earning an annual income below 50000.</a:t>
            </a:r>
          </a:p>
          <a:p>
            <a:pPr lvl="1">
              <a:lnSpc>
                <a:spcPct val="100000"/>
              </a:lnSpc>
            </a:pPr>
            <a:r>
              <a:rPr lang="en-IN" sz="2000" b="0" i="0" dirty="0">
                <a:solidFill>
                  <a:srgbClr val="1F2328"/>
                </a:solidFill>
                <a:effectLst/>
                <a:latin typeface="-apple-system"/>
              </a:rPr>
              <a:t>The loan amount is requested for an amount exceeding 10000.</a:t>
            </a:r>
          </a:p>
          <a:p>
            <a:pPr lvl="1">
              <a:lnSpc>
                <a:spcPct val="100000"/>
              </a:lnSpc>
            </a:pPr>
            <a:r>
              <a:rPr lang="en-IN" sz="2000" dirty="0">
                <a:solidFill>
                  <a:srgbClr val="1F2328"/>
                </a:solidFill>
                <a:latin typeface="-apple-system"/>
              </a:rPr>
              <a:t>Applicants who utilize the loan for purposes such as consolidating existing debts, launching a small business, paying off credit card balances, or making home improvements.</a:t>
            </a:r>
          </a:p>
          <a:p>
            <a:pPr lvl="1">
              <a:lnSpc>
                <a:spcPct val="100000"/>
              </a:lnSpc>
            </a:pPr>
            <a:r>
              <a:rPr lang="en-IN" sz="2000" dirty="0">
                <a:solidFill>
                  <a:srgbClr val="1F2328"/>
                </a:solidFill>
                <a:latin typeface="-apple-system"/>
              </a:rPr>
              <a:t>Applicants with a work history of over 10 years."</a:t>
            </a:r>
          </a:p>
          <a:p>
            <a:pPr lvl="1">
              <a:lnSpc>
                <a:spcPct val="100000"/>
              </a:lnSpc>
            </a:pPr>
            <a:r>
              <a:rPr lang="en-IN" sz="2000" dirty="0">
                <a:solidFill>
                  <a:srgbClr val="1F2328"/>
                </a:solidFill>
                <a:latin typeface="-apple-system"/>
              </a:rPr>
              <a:t>Applicants who are granted loans with an interest rate ranging from 13% to 17%</a:t>
            </a:r>
          </a:p>
          <a:p>
            <a:pPr lvl="1">
              <a:lnSpc>
                <a:spcPct val="100000"/>
              </a:lnSpc>
            </a:pPr>
            <a:r>
              <a:rPr lang="en-IN" sz="2000" dirty="0">
                <a:solidFill>
                  <a:srgbClr val="1F2328"/>
                </a:solidFill>
                <a:latin typeface="-apple-system"/>
              </a:rPr>
              <a:t>Applicants with debt-to-income ratios falling within the range of 12 to 15.</a:t>
            </a:r>
          </a:p>
          <a:p>
            <a:pPr lvl="1">
              <a:lnSpc>
                <a:spcPct val="100000"/>
              </a:lnSpc>
            </a:pPr>
            <a:r>
              <a:rPr lang="en-IN" sz="2000" dirty="0">
                <a:solidFill>
                  <a:srgbClr val="1F2328"/>
                </a:solidFill>
                <a:latin typeface="-apple-system"/>
              </a:rPr>
              <a:t>The applicant currently has an active "MORTGAGE" in progress.</a:t>
            </a:r>
          </a:p>
          <a:p>
            <a:pPr lvl="1">
              <a:lnSpc>
                <a:spcPct val="100000"/>
              </a:lnSpc>
            </a:pPr>
            <a:r>
              <a:rPr lang="en-IN" sz="2000" dirty="0">
                <a:solidFill>
                  <a:srgbClr val="1F2328"/>
                </a:solidFill>
                <a:latin typeface="-apple-system"/>
              </a:rPr>
              <a:t>The applicant has a work history of over 10 years, and the requested loan amount falls within the range of 12000 to 14000.</a:t>
            </a:r>
          </a:p>
          <a:p>
            <a:pPr lvl="1"/>
            <a:endParaRPr lang="en-US" dirty="0"/>
          </a:p>
        </p:txBody>
      </p:sp>
    </p:spTree>
    <p:extLst>
      <p:ext uri="{BB962C8B-B14F-4D97-AF65-F5344CB8AC3E}">
        <p14:creationId xmlns:p14="http://schemas.microsoft.com/office/powerpoint/2010/main" val="417206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F963-2DE7-13CC-FFBC-2A05CBC23C5A}"/>
              </a:ext>
            </a:extLst>
          </p:cNvPr>
          <p:cNvSpPr>
            <a:spLocks noGrp="1"/>
          </p:cNvSpPr>
          <p:nvPr>
            <p:ph type="title"/>
          </p:nvPr>
        </p:nvSpPr>
        <p:spPr>
          <a:xfrm>
            <a:off x="838200" y="-415635"/>
            <a:ext cx="10515600" cy="2106324"/>
          </a:xfrm>
        </p:spPr>
        <p:txBody>
          <a:bodyPr>
            <a:normAutofit/>
          </a:bodyPr>
          <a:lstStyle/>
          <a:p>
            <a:pPr algn="ctr"/>
            <a:r>
              <a:rPr lang="en-US" sz="5400" b="1" dirty="0"/>
              <a:t>Objective </a:t>
            </a:r>
          </a:p>
        </p:txBody>
      </p:sp>
      <p:sp>
        <p:nvSpPr>
          <p:cNvPr id="3" name="Content Placeholder 2">
            <a:extLst>
              <a:ext uri="{FF2B5EF4-FFF2-40B4-BE49-F238E27FC236}">
                <a16:creationId xmlns:a16="http://schemas.microsoft.com/office/drawing/2014/main" id="{2144C465-F837-140C-4F43-E944C002462D}"/>
              </a:ext>
            </a:extLst>
          </p:cNvPr>
          <p:cNvSpPr>
            <a:spLocks noGrp="1"/>
          </p:cNvSpPr>
          <p:nvPr>
            <p:ph idx="1"/>
          </p:nvPr>
        </p:nvSpPr>
        <p:spPr>
          <a:xfrm>
            <a:off x="838200" y="1330036"/>
            <a:ext cx="10515600" cy="4846927"/>
          </a:xfrm>
        </p:spPr>
        <p:txBody>
          <a:bodyPr>
            <a:normAutofit fontScale="92500" lnSpcReduction="10000"/>
          </a:bodyPr>
          <a:lstStyle/>
          <a:p>
            <a:r>
              <a:rPr lang="en-US" sz="2400" dirty="0"/>
              <a:t>The primary aim of this case study is to apply Exploratory Data Analysis (EDA) techniques to loan data obtained from a consumer finance company. The goal is to gain insights into the field of risk analytics within banking and financial services, as well as to comprehend the strategies for mitigating financial losses when lending to customers.</a:t>
            </a:r>
          </a:p>
          <a:p>
            <a:endParaRPr lang="en-US" sz="2400" dirty="0"/>
          </a:p>
          <a:p>
            <a:r>
              <a:rPr lang="en-US" sz="2400" dirty="0"/>
              <a:t>Through this case study, we will enhance our grasp of data visualizations and learn how various charts can facilitate a more comprehensive understanding of the data.</a:t>
            </a:r>
          </a:p>
          <a:p>
            <a:endParaRPr lang="en-US" sz="2400" dirty="0"/>
          </a:p>
          <a:p>
            <a:r>
              <a:rPr lang="en-US" sz="2400" dirty="0"/>
              <a:t>The business objective of this case study is to assist the company in uncovering the key factors that contribute to loan defaults. The company intends to utilize this knowledge to refine its portfolio management and risk assessment practices.</a:t>
            </a:r>
          </a:p>
          <a:p>
            <a:endParaRPr lang="en-US" sz="2400" dirty="0"/>
          </a:p>
          <a:p>
            <a:r>
              <a:rPr lang="en-US" sz="2400" dirty="0"/>
              <a:t>The main focus of this case study is to identify potentially high-risk loan applicants by employing EDA techniques.</a:t>
            </a:r>
          </a:p>
        </p:txBody>
      </p:sp>
    </p:spTree>
    <p:extLst>
      <p:ext uri="{BB962C8B-B14F-4D97-AF65-F5344CB8AC3E}">
        <p14:creationId xmlns:p14="http://schemas.microsoft.com/office/powerpoint/2010/main" val="378195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D76B-6C71-F456-3780-F89CEBC8792D}"/>
              </a:ext>
            </a:extLst>
          </p:cNvPr>
          <p:cNvSpPr>
            <a:spLocks noGrp="1"/>
          </p:cNvSpPr>
          <p:nvPr>
            <p:ph type="title"/>
          </p:nvPr>
        </p:nvSpPr>
        <p:spPr/>
        <p:txBody>
          <a:bodyPr>
            <a:normAutofit/>
          </a:bodyPr>
          <a:lstStyle/>
          <a:p>
            <a:pPr algn="ctr"/>
            <a:r>
              <a:rPr lang="en-IN" sz="5400" b="1" i="0" dirty="0">
                <a:solidFill>
                  <a:srgbClr val="374151"/>
                </a:solidFill>
                <a:effectLst/>
                <a:latin typeface="Söhne"/>
              </a:rPr>
              <a:t>Comprehension of the Business</a:t>
            </a:r>
            <a:endParaRPr lang="en-US" sz="5400" b="1" dirty="0"/>
          </a:p>
        </p:txBody>
      </p:sp>
      <p:sp>
        <p:nvSpPr>
          <p:cNvPr id="3" name="Content Placeholder 2">
            <a:extLst>
              <a:ext uri="{FF2B5EF4-FFF2-40B4-BE49-F238E27FC236}">
                <a16:creationId xmlns:a16="http://schemas.microsoft.com/office/drawing/2014/main" id="{481461D6-AF3B-95BB-DC78-4DEB37F2048A}"/>
              </a:ext>
            </a:extLst>
          </p:cNvPr>
          <p:cNvSpPr>
            <a:spLocks noGrp="1"/>
          </p:cNvSpPr>
          <p:nvPr>
            <p:ph idx="1"/>
          </p:nvPr>
        </p:nvSpPr>
        <p:spPr/>
        <p:txBody>
          <a:bodyPr>
            <a:normAutofit fontScale="85000" lnSpcReduction="10000"/>
          </a:bodyPr>
          <a:lstStyle/>
          <a:p>
            <a:pPr marL="0" indent="0">
              <a:buNone/>
            </a:pPr>
            <a:r>
              <a:rPr lang="en-US" dirty="0"/>
              <a:t>When the company evaluates a loan application, it must decide whether to approve the loan based on the applicant's profile. This decision involves two types of risks: -- </a:t>
            </a:r>
          </a:p>
          <a:p>
            <a:endParaRPr lang="en-US" dirty="0"/>
          </a:p>
          <a:p>
            <a:r>
              <a:rPr lang="en-US" dirty="0"/>
              <a:t>If the applicant is likely to repay the loan, rejecting the application means the company loses potential business.</a:t>
            </a:r>
            <a:br>
              <a:rPr lang="en-US" dirty="0"/>
            </a:br>
            <a:endParaRPr lang="en-US" dirty="0"/>
          </a:p>
          <a:p>
            <a:r>
              <a:rPr lang="en-US" dirty="0"/>
              <a:t>If the applicant is unlikely to repay the loan, in other words, they are at risk of defaulting, approving the loan could result in a financial loss for the company.</a:t>
            </a:r>
            <a:br>
              <a:rPr lang="en-US" dirty="0"/>
            </a:br>
            <a:endParaRPr lang="en-US" dirty="0"/>
          </a:p>
          <a:p>
            <a:pPr marL="0" indent="0">
              <a:buNone/>
            </a:pPr>
            <a:r>
              <a:rPr lang="en-US" dirty="0"/>
              <a:t>This case study employs Exploratory Data Analysis (EDA) to investigate how the characteristics of both consumers and loans impact the likelihood of loan default.</a:t>
            </a:r>
          </a:p>
        </p:txBody>
      </p:sp>
    </p:spTree>
    <p:extLst>
      <p:ext uri="{BB962C8B-B14F-4D97-AF65-F5344CB8AC3E}">
        <p14:creationId xmlns:p14="http://schemas.microsoft.com/office/powerpoint/2010/main" val="370446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9ED2-8D0D-CFC4-3788-74C70534BA4A}"/>
              </a:ext>
            </a:extLst>
          </p:cNvPr>
          <p:cNvSpPr>
            <a:spLocks noGrp="1"/>
          </p:cNvSpPr>
          <p:nvPr>
            <p:ph type="title"/>
          </p:nvPr>
        </p:nvSpPr>
        <p:spPr/>
        <p:txBody>
          <a:bodyPr>
            <a:normAutofit/>
          </a:bodyPr>
          <a:lstStyle/>
          <a:p>
            <a:r>
              <a:rPr lang="en-US" sz="4200" b="1" dirty="0">
                <a:solidFill>
                  <a:schemeClr val="tx1"/>
                </a:solidFill>
              </a:rPr>
              <a:t>Data Cleanup and Preparation Steps/Process</a:t>
            </a:r>
            <a:endParaRPr lang="en-US" sz="4200" b="1" dirty="0"/>
          </a:p>
        </p:txBody>
      </p:sp>
      <p:pic>
        <p:nvPicPr>
          <p:cNvPr id="5" name="Content Placeholder 4">
            <a:extLst>
              <a:ext uri="{FF2B5EF4-FFF2-40B4-BE49-F238E27FC236}">
                <a16:creationId xmlns:a16="http://schemas.microsoft.com/office/drawing/2014/main" id="{56408F5B-2572-9159-599A-9FF72173FAA4}"/>
              </a:ext>
            </a:extLst>
          </p:cNvPr>
          <p:cNvPicPr>
            <a:picLocks noGrp="1" noChangeAspect="1"/>
          </p:cNvPicPr>
          <p:nvPr>
            <p:ph idx="1"/>
          </p:nvPr>
        </p:nvPicPr>
        <p:blipFill>
          <a:blip r:embed="rId2"/>
          <a:stretch>
            <a:fillRect/>
          </a:stretch>
        </p:blipFill>
        <p:spPr>
          <a:xfrm>
            <a:off x="562493" y="1690688"/>
            <a:ext cx="4603151" cy="4351338"/>
          </a:xfrm>
        </p:spPr>
      </p:pic>
      <p:pic>
        <p:nvPicPr>
          <p:cNvPr id="7" name="Picture 6">
            <a:extLst>
              <a:ext uri="{FF2B5EF4-FFF2-40B4-BE49-F238E27FC236}">
                <a16:creationId xmlns:a16="http://schemas.microsoft.com/office/drawing/2014/main" id="{E40C0ED6-1AF4-CAAA-488D-9F8B61094215}"/>
              </a:ext>
            </a:extLst>
          </p:cNvPr>
          <p:cNvPicPr>
            <a:picLocks noChangeAspect="1"/>
          </p:cNvPicPr>
          <p:nvPr/>
        </p:nvPicPr>
        <p:blipFill>
          <a:blip r:embed="rId3"/>
          <a:stretch>
            <a:fillRect/>
          </a:stretch>
        </p:blipFill>
        <p:spPr>
          <a:xfrm>
            <a:off x="5869595" y="1435402"/>
            <a:ext cx="5759912" cy="4861910"/>
          </a:xfrm>
          <a:prstGeom prst="rect">
            <a:avLst/>
          </a:prstGeom>
        </p:spPr>
      </p:pic>
    </p:spTree>
    <p:extLst>
      <p:ext uri="{BB962C8B-B14F-4D97-AF65-F5344CB8AC3E}">
        <p14:creationId xmlns:p14="http://schemas.microsoft.com/office/powerpoint/2010/main" val="4049097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70CA-3D83-E89F-9979-BA41465DD941}"/>
              </a:ext>
            </a:extLst>
          </p:cNvPr>
          <p:cNvSpPr>
            <a:spLocks noGrp="1"/>
          </p:cNvSpPr>
          <p:nvPr>
            <p:ph type="title"/>
          </p:nvPr>
        </p:nvSpPr>
        <p:spPr>
          <a:xfrm>
            <a:off x="949413" y="-67363"/>
            <a:ext cx="10515600" cy="1325563"/>
          </a:xfrm>
        </p:spPr>
        <p:txBody>
          <a:bodyPr>
            <a:normAutofit/>
          </a:bodyPr>
          <a:lstStyle/>
          <a:p>
            <a:r>
              <a:rPr lang="en-US" sz="5400" b="1" dirty="0">
                <a:solidFill>
                  <a:schemeClr val="tx1"/>
                </a:solidFill>
              </a:rPr>
              <a:t>Loan Distribution against Grades</a:t>
            </a:r>
            <a:endParaRPr lang="en-US" sz="5400" b="1" dirty="0"/>
          </a:p>
        </p:txBody>
      </p:sp>
      <p:pic>
        <p:nvPicPr>
          <p:cNvPr id="7" name="Content Placeholder 6">
            <a:extLst>
              <a:ext uri="{FF2B5EF4-FFF2-40B4-BE49-F238E27FC236}">
                <a16:creationId xmlns:a16="http://schemas.microsoft.com/office/drawing/2014/main" id="{841E6323-97D9-BFA7-864C-8F85A4E86D6D}"/>
              </a:ext>
            </a:extLst>
          </p:cNvPr>
          <p:cNvPicPr>
            <a:picLocks noGrp="1" noChangeAspect="1"/>
          </p:cNvPicPr>
          <p:nvPr>
            <p:ph idx="1"/>
          </p:nvPr>
        </p:nvPicPr>
        <p:blipFill>
          <a:blip r:embed="rId2"/>
          <a:stretch>
            <a:fillRect/>
          </a:stretch>
        </p:blipFill>
        <p:spPr>
          <a:xfrm>
            <a:off x="1670215" y="1306631"/>
            <a:ext cx="8110153" cy="4351338"/>
          </a:xfrm>
        </p:spPr>
      </p:pic>
      <p:sp>
        <p:nvSpPr>
          <p:cNvPr id="8" name="Title 1">
            <a:extLst>
              <a:ext uri="{FF2B5EF4-FFF2-40B4-BE49-F238E27FC236}">
                <a16:creationId xmlns:a16="http://schemas.microsoft.com/office/drawing/2014/main" id="{00A37FC7-1A92-43D1-F4A5-9032E502D942}"/>
              </a:ext>
            </a:extLst>
          </p:cNvPr>
          <p:cNvSpPr txBox="1">
            <a:spLocks/>
          </p:cNvSpPr>
          <p:nvPr/>
        </p:nvSpPr>
        <p:spPr>
          <a:xfrm>
            <a:off x="1101813" y="5472602"/>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i="0" dirty="0">
                <a:effectLst/>
                <a:latin typeface="Söhne"/>
              </a:rPr>
              <a:t>Observation:</a:t>
            </a:r>
            <a:r>
              <a:rPr lang="en-IN" sz="2400" b="0" i="0" dirty="0">
                <a:effectLst/>
                <a:latin typeface="Söhne"/>
              </a:rPr>
              <a:t> </a:t>
            </a:r>
          </a:p>
          <a:p>
            <a:pPr marL="342900" indent="-342900" algn="l">
              <a:buFont typeface="Arial" panose="020B0604020202020204" pitchFamily="34" charset="0"/>
              <a:buChar char="•"/>
            </a:pPr>
            <a:r>
              <a:rPr lang="en-IN" sz="2400" b="0" i="0" dirty="0">
                <a:effectLst/>
                <a:latin typeface="Söhne"/>
              </a:rPr>
              <a:t>A significant proportion of loans fall within categories A and B when compared to other grades, indicating that the majority of loans are of high quality or high-grade.</a:t>
            </a:r>
          </a:p>
        </p:txBody>
      </p:sp>
    </p:spTree>
    <p:extLst>
      <p:ext uri="{BB962C8B-B14F-4D97-AF65-F5344CB8AC3E}">
        <p14:creationId xmlns:p14="http://schemas.microsoft.com/office/powerpoint/2010/main" val="373770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58F0-9ED4-5164-C058-E1BD1F650BA2}"/>
              </a:ext>
            </a:extLst>
          </p:cNvPr>
          <p:cNvSpPr>
            <a:spLocks noGrp="1"/>
          </p:cNvSpPr>
          <p:nvPr>
            <p:ph type="title"/>
          </p:nvPr>
        </p:nvSpPr>
        <p:spPr>
          <a:xfrm>
            <a:off x="838200" y="0"/>
            <a:ext cx="10515600" cy="1325563"/>
          </a:xfrm>
        </p:spPr>
        <p:txBody>
          <a:bodyPr>
            <a:normAutofit/>
          </a:bodyPr>
          <a:lstStyle/>
          <a:p>
            <a:pPr algn="ctr"/>
            <a:r>
              <a:rPr lang="en-US" sz="5400" b="1" dirty="0"/>
              <a:t>Loan Status</a:t>
            </a:r>
          </a:p>
        </p:txBody>
      </p:sp>
      <p:pic>
        <p:nvPicPr>
          <p:cNvPr id="5" name="Content Placeholder 4">
            <a:extLst>
              <a:ext uri="{FF2B5EF4-FFF2-40B4-BE49-F238E27FC236}">
                <a16:creationId xmlns:a16="http://schemas.microsoft.com/office/drawing/2014/main" id="{97193287-9DA8-E84B-54FB-4E64FE7B5A61}"/>
              </a:ext>
            </a:extLst>
          </p:cNvPr>
          <p:cNvPicPr>
            <a:picLocks noGrp="1" noChangeAspect="1"/>
          </p:cNvPicPr>
          <p:nvPr>
            <p:ph idx="1"/>
          </p:nvPr>
        </p:nvPicPr>
        <p:blipFill>
          <a:blip r:embed="rId2"/>
          <a:stretch>
            <a:fillRect/>
          </a:stretch>
        </p:blipFill>
        <p:spPr>
          <a:xfrm>
            <a:off x="2000250" y="1116724"/>
            <a:ext cx="8191500" cy="4229100"/>
          </a:xfrm>
        </p:spPr>
      </p:pic>
      <p:sp>
        <p:nvSpPr>
          <p:cNvPr id="6" name="Title 1">
            <a:extLst>
              <a:ext uri="{FF2B5EF4-FFF2-40B4-BE49-F238E27FC236}">
                <a16:creationId xmlns:a16="http://schemas.microsoft.com/office/drawing/2014/main" id="{9AD96012-FCF0-4CFB-5DB0-749770CC795E}"/>
              </a:ext>
            </a:extLst>
          </p:cNvPr>
          <p:cNvSpPr txBox="1">
            <a:spLocks/>
          </p:cNvSpPr>
          <p:nvPr/>
        </p:nvSpPr>
        <p:spPr>
          <a:xfrm>
            <a:off x="990600" y="50372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5400" b="1" dirty="0"/>
          </a:p>
        </p:txBody>
      </p:sp>
      <p:sp>
        <p:nvSpPr>
          <p:cNvPr id="7" name="Title 1">
            <a:extLst>
              <a:ext uri="{FF2B5EF4-FFF2-40B4-BE49-F238E27FC236}">
                <a16:creationId xmlns:a16="http://schemas.microsoft.com/office/drawing/2014/main" id="{2F1F8A31-DED5-E1A9-B352-ABC5E2EB8D71}"/>
              </a:ext>
            </a:extLst>
          </p:cNvPr>
          <p:cNvSpPr txBox="1">
            <a:spLocks/>
          </p:cNvSpPr>
          <p:nvPr/>
        </p:nvSpPr>
        <p:spPr>
          <a:xfrm>
            <a:off x="838200" y="5532437"/>
            <a:ext cx="11353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2400" b="1" i="0" dirty="0">
                <a:solidFill>
                  <a:srgbClr val="000000"/>
                </a:solidFill>
                <a:effectLst/>
                <a:latin typeface="var(--jp-content-font-family)"/>
              </a:rPr>
              <a:t>Observation: </a:t>
            </a:r>
          </a:p>
          <a:p>
            <a:pPr algn="l"/>
            <a:endParaRPr lang="en-IN" sz="2400" b="0" i="0" dirty="0">
              <a:solidFill>
                <a:srgbClr val="000000"/>
              </a:solidFill>
              <a:effectLst/>
              <a:latin typeface="var(--jp-content-font-family)"/>
            </a:endParaRPr>
          </a:p>
          <a:p>
            <a:pPr marL="342900" indent="-342900" algn="l">
              <a:buFont typeface="Arial" panose="020B0604020202020204" pitchFamily="34" charset="0"/>
              <a:buChar char="•"/>
            </a:pPr>
            <a:r>
              <a:rPr lang="en-IN" sz="2400" b="0" i="0" dirty="0">
                <a:solidFill>
                  <a:srgbClr val="000000"/>
                </a:solidFill>
                <a:effectLst/>
                <a:latin typeface="var(--jp-content-font-family)"/>
              </a:rPr>
              <a:t>Defaulted Loans (Charged Off) are low in number as compared to the Fully Paid loans.</a:t>
            </a:r>
          </a:p>
          <a:p>
            <a:pPr algn="l"/>
            <a:endParaRPr lang="en-IN" sz="2400" b="0" i="0" dirty="0">
              <a:solidFill>
                <a:srgbClr val="000000"/>
              </a:solidFill>
              <a:effectLst/>
              <a:latin typeface="-apple-system"/>
            </a:endParaRPr>
          </a:p>
        </p:txBody>
      </p:sp>
    </p:spTree>
    <p:extLst>
      <p:ext uri="{BB962C8B-B14F-4D97-AF65-F5344CB8AC3E}">
        <p14:creationId xmlns:p14="http://schemas.microsoft.com/office/powerpoint/2010/main" val="2466770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27E1-447D-BAB6-223E-F7988B31377A}"/>
              </a:ext>
            </a:extLst>
          </p:cNvPr>
          <p:cNvSpPr>
            <a:spLocks noGrp="1"/>
          </p:cNvSpPr>
          <p:nvPr>
            <p:ph type="title"/>
          </p:nvPr>
        </p:nvSpPr>
        <p:spPr/>
        <p:txBody>
          <a:bodyPr>
            <a:normAutofit/>
          </a:bodyPr>
          <a:lstStyle/>
          <a:p>
            <a:pPr algn="ctr"/>
            <a:r>
              <a:rPr lang="en-US" sz="5400" b="1" dirty="0"/>
              <a:t>Home Ownership Vs Loan Status</a:t>
            </a:r>
          </a:p>
        </p:txBody>
      </p:sp>
      <p:pic>
        <p:nvPicPr>
          <p:cNvPr id="5" name="Content Placeholder 4">
            <a:extLst>
              <a:ext uri="{FF2B5EF4-FFF2-40B4-BE49-F238E27FC236}">
                <a16:creationId xmlns:a16="http://schemas.microsoft.com/office/drawing/2014/main" id="{A21A2AC7-6F31-1D72-72F9-710737737897}"/>
              </a:ext>
            </a:extLst>
          </p:cNvPr>
          <p:cNvPicPr>
            <a:picLocks noGrp="1" noChangeAspect="1"/>
          </p:cNvPicPr>
          <p:nvPr>
            <p:ph idx="1"/>
          </p:nvPr>
        </p:nvPicPr>
        <p:blipFill>
          <a:blip r:embed="rId2"/>
          <a:stretch>
            <a:fillRect/>
          </a:stretch>
        </p:blipFill>
        <p:spPr>
          <a:xfrm>
            <a:off x="1963179" y="1450489"/>
            <a:ext cx="8265642" cy="4351338"/>
          </a:xfrm>
        </p:spPr>
      </p:pic>
      <p:sp>
        <p:nvSpPr>
          <p:cNvPr id="6" name="TextBox 5">
            <a:extLst>
              <a:ext uri="{FF2B5EF4-FFF2-40B4-BE49-F238E27FC236}">
                <a16:creationId xmlns:a16="http://schemas.microsoft.com/office/drawing/2014/main" id="{1F075348-8F25-1EE1-3319-C6DBBA0957DC}"/>
              </a:ext>
            </a:extLst>
          </p:cNvPr>
          <p:cNvSpPr txBox="1"/>
          <p:nvPr/>
        </p:nvSpPr>
        <p:spPr>
          <a:xfrm>
            <a:off x="1670538" y="5848719"/>
            <a:ext cx="9683262" cy="646331"/>
          </a:xfrm>
          <a:prstGeom prst="rect">
            <a:avLst/>
          </a:prstGeom>
          <a:noFill/>
        </p:spPr>
        <p:txBody>
          <a:bodyPr wrap="square" rtlCol="0">
            <a:spAutoFit/>
          </a:bodyPr>
          <a:lstStyle/>
          <a:p>
            <a:r>
              <a:rPr lang="en-US" b="1" dirty="0"/>
              <a:t>Observation</a:t>
            </a:r>
            <a:r>
              <a:rPr lang="en-US" dirty="0"/>
              <a:t> : Majority of borrowers don’t own any property &amp; are either renting or have a mortgage. The percentage of loan defaulters is higher among borrowers with an existing "MORTGAGE."</a:t>
            </a:r>
          </a:p>
        </p:txBody>
      </p:sp>
    </p:spTree>
    <p:extLst>
      <p:ext uri="{BB962C8B-B14F-4D97-AF65-F5344CB8AC3E}">
        <p14:creationId xmlns:p14="http://schemas.microsoft.com/office/powerpoint/2010/main" val="121174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D9B6-8DA6-412A-DE94-A314B66122EA}"/>
              </a:ext>
            </a:extLst>
          </p:cNvPr>
          <p:cNvSpPr>
            <a:spLocks noGrp="1"/>
          </p:cNvSpPr>
          <p:nvPr>
            <p:ph type="title"/>
          </p:nvPr>
        </p:nvSpPr>
        <p:spPr>
          <a:xfrm>
            <a:off x="838199" y="365125"/>
            <a:ext cx="11166231" cy="1325563"/>
          </a:xfrm>
        </p:spPr>
        <p:txBody>
          <a:bodyPr>
            <a:noAutofit/>
          </a:bodyPr>
          <a:lstStyle/>
          <a:p>
            <a:r>
              <a:rPr lang="en-US" sz="5000" b="1" dirty="0"/>
              <a:t>Income Verification Status Vs Loan Status</a:t>
            </a:r>
          </a:p>
        </p:txBody>
      </p:sp>
      <p:pic>
        <p:nvPicPr>
          <p:cNvPr id="5" name="Content Placeholder 4">
            <a:extLst>
              <a:ext uri="{FF2B5EF4-FFF2-40B4-BE49-F238E27FC236}">
                <a16:creationId xmlns:a16="http://schemas.microsoft.com/office/drawing/2014/main" id="{290AF807-BD4B-80CB-D739-5D3656537CDE}"/>
              </a:ext>
            </a:extLst>
          </p:cNvPr>
          <p:cNvPicPr>
            <a:picLocks noGrp="1" noChangeAspect="1"/>
          </p:cNvPicPr>
          <p:nvPr>
            <p:ph idx="1"/>
          </p:nvPr>
        </p:nvPicPr>
        <p:blipFill>
          <a:blip r:embed="rId2"/>
          <a:stretch>
            <a:fillRect/>
          </a:stretch>
        </p:blipFill>
        <p:spPr>
          <a:xfrm>
            <a:off x="2598255" y="1520827"/>
            <a:ext cx="6995490" cy="4351338"/>
          </a:xfrm>
        </p:spPr>
      </p:pic>
      <p:sp>
        <p:nvSpPr>
          <p:cNvPr id="7" name="TextBox 6">
            <a:extLst>
              <a:ext uri="{FF2B5EF4-FFF2-40B4-BE49-F238E27FC236}">
                <a16:creationId xmlns:a16="http://schemas.microsoft.com/office/drawing/2014/main" id="{D2DBB9BA-44D2-0297-8F4A-C22C10D08382}"/>
              </a:ext>
            </a:extLst>
          </p:cNvPr>
          <p:cNvSpPr txBox="1"/>
          <p:nvPr/>
        </p:nvSpPr>
        <p:spPr>
          <a:xfrm>
            <a:off x="750276" y="6022389"/>
            <a:ext cx="10855569" cy="369332"/>
          </a:xfrm>
          <a:prstGeom prst="rect">
            <a:avLst/>
          </a:prstGeom>
          <a:noFill/>
        </p:spPr>
        <p:txBody>
          <a:bodyPr wrap="square">
            <a:spAutoFit/>
          </a:bodyPr>
          <a:lstStyle/>
          <a:p>
            <a:r>
              <a:rPr lang="en-US" b="1" dirty="0"/>
              <a:t>Observation</a:t>
            </a:r>
            <a:r>
              <a:rPr lang="en-US" dirty="0"/>
              <a:t> : For Most of the borrowers the income status is not verified by consumer Finance Company.</a:t>
            </a:r>
          </a:p>
        </p:txBody>
      </p:sp>
    </p:spTree>
    <p:extLst>
      <p:ext uri="{BB962C8B-B14F-4D97-AF65-F5344CB8AC3E}">
        <p14:creationId xmlns:p14="http://schemas.microsoft.com/office/powerpoint/2010/main" val="2079334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2FB8-E8AD-10CD-B061-25ED2041B35D}"/>
              </a:ext>
            </a:extLst>
          </p:cNvPr>
          <p:cNvSpPr>
            <a:spLocks noGrp="1"/>
          </p:cNvSpPr>
          <p:nvPr>
            <p:ph type="title"/>
          </p:nvPr>
        </p:nvSpPr>
        <p:spPr/>
        <p:txBody>
          <a:bodyPr>
            <a:normAutofit/>
          </a:bodyPr>
          <a:lstStyle/>
          <a:p>
            <a:pPr algn="ctr"/>
            <a:r>
              <a:rPr lang="en-US" sz="5400" b="1" dirty="0"/>
              <a:t>Purpose Vs Loan Status </a:t>
            </a:r>
          </a:p>
        </p:txBody>
      </p:sp>
      <p:pic>
        <p:nvPicPr>
          <p:cNvPr id="5" name="Content Placeholder 4">
            <a:extLst>
              <a:ext uri="{FF2B5EF4-FFF2-40B4-BE49-F238E27FC236}">
                <a16:creationId xmlns:a16="http://schemas.microsoft.com/office/drawing/2014/main" id="{EA23082C-54DE-28E9-CC00-27006FF97D78}"/>
              </a:ext>
            </a:extLst>
          </p:cNvPr>
          <p:cNvPicPr>
            <a:picLocks noGrp="1" noChangeAspect="1"/>
          </p:cNvPicPr>
          <p:nvPr>
            <p:ph idx="1"/>
          </p:nvPr>
        </p:nvPicPr>
        <p:blipFill>
          <a:blip r:embed="rId2"/>
          <a:stretch>
            <a:fillRect/>
          </a:stretch>
        </p:blipFill>
        <p:spPr>
          <a:xfrm>
            <a:off x="2724989" y="1579442"/>
            <a:ext cx="6742022" cy="4351338"/>
          </a:xfrm>
        </p:spPr>
      </p:pic>
      <p:sp>
        <p:nvSpPr>
          <p:cNvPr id="7" name="TextBox 6">
            <a:extLst>
              <a:ext uri="{FF2B5EF4-FFF2-40B4-BE49-F238E27FC236}">
                <a16:creationId xmlns:a16="http://schemas.microsoft.com/office/drawing/2014/main" id="{D03D1466-E0BE-63B8-B533-6BE133621C0E}"/>
              </a:ext>
            </a:extLst>
          </p:cNvPr>
          <p:cNvSpPr txBox="1"/>
          <p:nvPr/>
        </p:nvSpPr>
        <p:spPr>
          <a:xfrm>
            <a:off x="838200" y="5827452"/>
            <a:ext cx="10515600" cy="646331"/>
          </a:xfrm>
          <a:prstGeom prst="rect">
            <a:avLst/>
          </a:prstGeom>
          <a:noFill/>
        </p:spPr>
        <p:txBody>
          <a:bodyPr wrap="square">
            <a:spAutoFit/>
          </a:bodyPr>
          <a:lstStyle/>
          <a:p>
            <a:r>
              <a:rPr lang="en-US" b="1" dirty="0"/>
              <a:t>Observation</a:t>
            </a:r>
            <a:r>
              <a:rPr lang="en-US" dirty="0"/>
              <a:t> :The primary reason for borrowers taking out loans is debt consolidation, with credit card usage as the second most common purpose.</a:t>
            </a:r>
          </a:p>
        </p:txBody>
      </p:sp>
    </p:spTree>
    <p:extLst>
      <p:ext uri="{BB962C8B-B14F-4D97-AF65-F5344CB8AC3E}">
        <p14:creationId xmlns:p14="http://schemas.microsoft.com/office/powerpoint/2010/main" val="9336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788</Words>
  <Application>Microsoft Macintosh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Calibri Light</vt:lpstr>
      <vt:lpstr>Söhne</vt:lpstr>
      <vt:lpstr>var(--jp-content-font-family)</vt:lpstr>
      <vt:lpstr>Office Theme</vt:lpstr>
      <vt:lpstr>Lending Club Case Study</vt:lpstr>
      <vt:lpstr>Objective </vt:lpstr>
      <vt:lpstr>Comprehension of the Business</vt:lpstr>
      <vt:lpstr>Data Cleanup and Preparation Steps/Process</vt:lpstr>
      <vt:lpstr>Loan Distribution against Grades</vt:lpstr>
      <vt:lpstr>Loan Status</vt:lpstr>
      <vt:lpstr>Home Ownership Vs Loan Status</vt:lpstr>
      <vt:lpstr>Income Verification Status Vs Loan Status</vt:lpstr>
      <vt:lpstr>Purpose Vs Loan Status </vt:lpstr>
      <vt:lpstr>Employee Length Vs Loan Status</vt:lpstr>
      <vt:lpstr>Loan Term Vs Loan Status</vt:lpstr>
      <vt:lpstr>Loan Grade &amp; Loan Term</vt:lpstr>
      <vt:lpstr>Annual Income with it’s Loan Status</vt:lpstr>
      <vt:lpstr>DTI against Loan Status</vt:lpstr>
      <vt:lpstr>Loan Amount Vs Loan Status</vt:lpstr>
      <vt:lpstr>Annual Income &amp; Home Ownership</vt:lpstr>
      <vt:lpstr>Loan Amount Against Purpose &amp; Loan Status</vt:lpstr>
      <vt:lpstr>Synopsis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Girish Satyam</dc:creator>
  <cp:lastModifiedBy>Girish Satyam</cp:lastModifiedBy>
  <cp:revision>37</cp:revision>
  <dcterms:created xsi:type="dcterms:W3CDTF">2023-11-07T11:13:52Z</dcterms:created>
  <dcterms:modified xsi:type="dcterms:W3CDTF">2023-11-08T14:06:32Z</dcterms:modified>
</cp:coreProperties>
</file>