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3"/>
  </p:notesMasterIdLst>
  <p:sldIdLst>
    <p:sldId id="256" r:id="rId2"/>
    <p:sldId id="257" r:id="rId3"/>
    <p:sldId id="271" r:id="rId4"/>
    <p:sldId id="259" r:id="rId5"/>
    <p:sldId id="258" r:id="rId6"/>
    <p:sldId id="260" r:id="rId7"/>
    <p:sldId id="272" r:id="rId8"/>
    <p:sldId id="273" r:id="rId9"/>
    <p:sldId id="264" r:id="rId10"/>
    <p:sldId id="274" r:id="rId11"/>
    <p:sldId id="275" r:id="rId12"/>
    <p:sldId id="276" r:id="rId13"/>
    <p:sldId id="277" r:id="rId14"/>
    <p:sldId id="268" r:id="rId15"/>
    <p:sldId id="278" r:id="rId16"/>
    <p:sldId id="279" r:id="rId17"/>
    <p:sldId id="280" r:id="rId18"/>
    <p:sldId id="261" r:id="rId19"/>
    <p:sldId id="283" r:id="rId20"/>
    <p:sldId id="281" r:id="rId21"/>
    <p:sldId id="282" r:id="rId22"/>
    <p:sldId id="284" r:id="rId23"/>
    <p:sldId id="265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62" r:id="rId41"/>
    <p:sldId id="267" r:id="rId4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rosoft Corp.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0364" autoAdjust="0"/>
  </p:normalViewPr>
  <p:slideViewPr>
    <p:cSldViewPr>
      <p:cViewPr varScale="1">
        <p:scale>
          <a:sx n="63" d="100"/>
          <a:sy n="63" d="100"/>
        </p:scale>
        <p:origin x="-1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fld id="{2934886E-53AA-4CEE-913A-D801D6ABEC5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62E91-0E9F-4133-A30C-B64F96167B1B}" type="slidenum">
              <a:rPr lang="en-US"/>
              <a:pPr/>
              <a:t>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Click to add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E227C-46A7-4177-AF2E-771EA99421AE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Tx/>
              <a:buChar char="•"/>
            </a:pPr>
            <a:r>
              <a:rPr lang="en-US"/>
              <a:t>How presentation will benefit audience: Adult learners are more interested in a subject if they know how or why it is important to them.</a:t>
            </a:r>
          </a:p>
          <a:p>
            <a:pPr lvl="1">
              <a:buFontTx/>
              <a:buChar char="•"/>
            </a:pPr>
            <a:r>
              <a:rPr lang="en-US"/>
              <a:t>Presenter’s level of expertise in the subject: Briefly state your credentials in this area, or explain why participants should listen to you.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44AA03-DE27-41AB-989F-F9B42A3759F9}" type="slidenum">
              <a:rPr 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Lesson descriptions should be brief.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FAAA0F-1B12-4C67-81B1-8A913621699E}" type="slidenum">
              <a:rPr lang="en-US"/>
              <a:pPr/>
              <a:t>5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Example objectives</a:t>
            </a:r>
          </a:p>
          <a:p>
            <a:r>
              <a:rPr lang="en-US"/>
              <a:t>At the end of this lesson, you will be able to:</a:t>
            </a:r>
          </a:p>
          <a:p>
            <a:pPr lvl="1">
              <a:buFontTx/>
              <a:buChar char="•"/>
            </a:pPr>
            <a:r>
              <a:rPr lang="en-US"/>
              <a:t>Save files to the team Web server.</a:t>
            </a:r>
          </a:p>
          <a:p>
            <a:pPr lvl="1">
              <a:buFontTx/>
              <a:buChar char="•"/>
            </a:pPr>
            <a:r>
              <a:rPr lang="en-US"/>
              <a:t>Move files to different locations on the team Web server.</a:t>
            </a:r>
          </a:p>
          <a:p>
            <a:pPr lvl="1">
              <a:buFontTx/>
              <a:buChar char="•"/>
            </a:pPr>
            <a:r>
              <a:rPr lang="en-US"/>
              <a:t>Share files on the team Web server.</a:t>
            </a:r>
          </a:p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4886E-53AA-4CEE-913A-D801D6ABEC5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CB122-9659-4F40-BA48-631B5148962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7" name="Group 41" descr="decorative graphic made up of dots"/>
          <p:cNvGrpSpPr>
            <a:grpSpLocks/>
          </p:cNvGrpSpPr>
          <p:nvPr userDrawn="1"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8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73BDF-52FA-4FC2-8B0E-0BFB70C323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C57B-9B59-4224-94C5-851CD0C9692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7FF89C-FE5E-4276-A634-398D97C1C1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B1B9-C5A6-417D-B11B-03868D9D7F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08D3-76FD-4AAA-A076-002E861BD9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167F-84A4-4A07-BF96-53C3F841F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D64E-23E7-4A81-A938-0BAD19953A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A57F-A887-4213-BAF6-DB00A91645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A326-E744-4276-B774-C022CB9FEE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5FAC9-FE79-429F-9351-B894FF24ECF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1CD61-D373-4BD5-BD51-CAA67B8424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EDB6-C5F2-44F0-8D51-C75829AFEC7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Cortex M4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Girish S Kumar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118" y="1676400"/>
            <a:ext cx="88783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Cortex M4 uses </a:t>
            </a:r>
            <a:r>
              <a:rPr lang="en-US" dirty="0" smtClean="0"/>
              <a:t>a full descending stack. This means the stack pointer holds the </a:t>
            </a:r>
            <a:endParaRPr lang="en-US" dirty="0" smtClean="0"/>
          </a:p>
          <a:p>
            <a:r>
              <a:rPr lang="en-US" dirty="0" smtClean="0"/>
              <a:t>  address of the </a:t>
            </a:r>
            <a:r>
              <a:rPr lang="en-US" dirty="0" smtClean="0"/>
              <a:t>last stacked item in memory.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processor implements two stacks, the </a:t>
            </a:r>
            <a:r>
              <a:rPr lang="en-US" i="1" dirty="0" smtClean="0"/>
              <a:t>main stack and the process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stack</a:t>
            </a:r>
            <a:r>
              <a:rPr lang="en-US" i="1" dirty="0" smtClean="0"/>
              <a:t>, with a pointer for </a:t>
            </a:r>
            <a:r>
              <a:rPr lang="en-US" i="1" dirty="0" smtClean="0"/>
              <a:t>each </a:t>
            </a:r>
            <a:r>
              <a:rPr lang="en-US" dirty="0" smtClean="0"/>
              <a:t>held </a:t>
            </a:r>
            <a:r>
              <a:rPr lang="en-US" dirty="0" smtClean="0"/>
              <a:t>in independent registers</a:t>
            </a:r>
            <a:r>
              <a:rPr lang="en-US" dirty="0" smtClean="0"/>
              <a:t>,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48"/>
          <p:cNvSpPr txBox="1">
            <a:spLocks/>
          </p:cNvSpPr>
          <p:nvPr/>
        </p:nvSpPr>
        <p:spPr>
          <a:xfrm>
            <a:off x="76200" y="213360"/>
            <a:ext cx="4800600" cy="777240"/>
          </a:xfrm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on 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29000"/>
          <a:ext cx="8229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32"/>
                <a:gridCol w="2377068"/>
                <a:gridCol w="1838093"/>
                <a:gridCol w="2810107"/>
              </a:tblGrid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</a:p>
                    <a:p>
                      <a:r>
                        <a:rPr lang="en-US" dirty="0" smtClean="0"/>
                        <a:t>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to execute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or Un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stack or Main stack</a:t>
                      </a:r>
                    </a:p>
                    <a:p>
                      <a:r>
                        <a:rPr lang="en-US" dirty="0" smtClean="0"/>
                        <a:t>Based</a:t>
                      </a:r>
                      <a:r>
                        <a:rPr lang="en-US" baseline="0" dirty="0" smtClean="0"/>
                        <a:t> on CONTROL Register</a:t>
                      </a:r>
                      <a:endParaRPr lang="en-US" dirty="0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</a:t>
                      </a:r>
                      <a:r>
                        <a:rPr lang="en-US" baseline="0" dirty="0" smtClean="0"/>
                        <a:t> Privileged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Stack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13567" y="1301674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48400" y="1298986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96200" y="1295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010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91200" y="6096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91200" y="381000"/>
            <a:ext cx="990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72400" y="5334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 flipV="1">
            <a:off x="7772400" y="4953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3"/>
          </p:cNvCxnSpPr>
          <p:nvPr/>
        </p:nvCxnSpPr>
        <p:spPr>
          <a:xfrm flipH="1">
            <a:off x="6781800" y="457200"/>
            <a:ext cx="228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10400" y="457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19800" y="15240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Stack-1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8133558" y="7620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Stack-2</a:t>
            </a:r>
            <a:endParaRPr lang="en-US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715000" y="1447800"/>
            <a:ext cx="457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CONTROL Register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1336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noProof="0" dirty="0" smtClean="0">
                <a:latin typeface="+mj-lt"/>
                <a:ea typeface="+mj-ea"/>
                <a:cs typeface="+mj-cs"/>
              </a:rPr>
              <a:t>Program Status Register (PSR)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05047" y="152400"/>
            <a:ext cx="990600" cy="304800"/>
          </a:xfrm>
          <a:prstGeom prst="rect">
            <a:avLst/>
          </a:prstGeom>
          <a:gradFill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14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1419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36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8"/>
          <p:cNvSpPr txBox="1">
            <a:spLocks/>
          </p:cNvSpPr>
          <p:nvPr/>
        </p:nvSpPr>
        <p:spPr>
          <a:xfrm>
            <a:off x="457200" y="2819400"/>
            <a:ext cx="8229600" cy="131064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Exception Registers 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Cortex M4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8847" y="4343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5265" y="4645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5219" y="4945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117475" y="5257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5562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486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45018" y="454305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449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47228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445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FAULT MASK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28847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5265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5219" y="754156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7475" y="10668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24800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BASEPRI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4800" y="152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21218" y="4543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1172" y="7541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23428" y="1066800"/>
            <a:ext cx="990600" cy="304800"/>
          </a:xfrm>
          <a:prstGeom prst="rect">
            <a:avLst/>
          </a:prstGeom>
          <a:gradFill flip="none" rotWithShape="1">
            <a:gsLst>
              <a:gs pos="0">
                <a:srgbClr val="FF0066">
                  <a:alpha val="61961"/>
                </a:srgb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20753" y="13716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Floating Point Processing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Cortex M4 General 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A 32 Bit microcontroller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It is designed to achieve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High code density, 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Fast interrupt response times</a:t>
            </a:r>
          </a:p>
          <a:p>
            <a:pPr lvl="2"/>
            <a:r>
              <a:rPr lang="en-US" sz="2100" dirty="0" smtClean="0">
                <a:solidFill>
                  <a:srgbClr val="002060"/>
                </a:solidFill>
              </a:rPr>
              <a:t>Signal processing Algorithms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IEEE floating-point units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Real time Operating System support</a:t>
            </a:r>
          </a:p>
          <a:p>
            <a:pPr lvl="2"/>
            <a:r>
              <a:rPr lang="en-US" sz="2000" dirty="0" smtClean="0">
                <a:solidFill>
                  <a:srgbClr val="002060"/>
                </a:solidFill>
              </a:rPr>
              <a:t>Advance Trace Capabilities</a:t>
            </a:r>
            <a:endParaRPr lang="en-US" sz="2100" dirty="0" smtClean="0">
              <a:solidFill>
                <a:srgbClr val="002060"/>
              </a:solidFill>
            </a:endParaRPr>
          </a:p>
          <a:p>
            <a:pPr lvl="2"/>
            <a:endParaRPr lang="en-US" sz="2100" dirty="0" smtClean="0"/>
          </a:p>
          <a:p>
            <a:pPr lvl="2"/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5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Processor Modes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57200" y="13716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Cortex –M4 has two modes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Thread Mode</a:t>
            </a:r>
          </a:p>
          <a:p>
            <a:pPr>
              <a:buFont typeface="Wingdings" pitchFamily="2" charset="2"/>
              <a:buChar char="q"/>
            </a:pPr>
            <a:r>
              <a:rPr lang="en-US" sz="3600" dirty="0" smtClean="0"/>
              <a:t>Handler  mode</a:t>
            </a:r>
            <a:endParaRPr lang="en-US" sz="3600" dirty="0"/>
          </a:p>
        </p:txBody>
      </p:sp>
      <p:graphicFrame>
        <p:nvGraphicFramePr>
          <p:cNvPr id="114" name="Table 113"/>
          <p:cNvGraphicFramePr>
            <a:graphicFrameLocks noGrp="1"/>
          </p:cNvGraphicFramePr>
          <p:nvPr/>
        </p:nvGraphicFramePr>
        <p:xfrm>
          <a:off x="609600" y="3810000"/>
          <a:ext cx="77724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5791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Mode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</a:t>
                      </a:r>
                      <a:r>
                        <a:rPr lang="en-US" baseline="0" dirty="0" smtClean="0"/>
                        <a:t> happens in this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User Application executes in this mode</a:t>
                      </a:r>
                      <a:r>
                        <a:rPr lang="en-US" baseline="0" dirty="0" smtClean="0"/>
                        <a:t>, when processor is RESET and completes the reset process, it automatically comes to Thread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Handler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Exceptions are</a:t>
                      </a:r>
                      <a:r>
                        <a:rPr lang="en-US" baseline="0" dirty="0" smtClean="0"/>
                        <a:t> handled in this mode, once the exception handling is completed it goes back to thread mode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8600" y="228600"/>
            <a:ext cx="7543800" cy="685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900" b="1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are </a:t>
            </a:r>
            <a:r>
              <a:rPr kumimoji="0" lang="en-US" sz="39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Hazards ?</a:t>
            </a:r>
            <a:endParaRPr kumimoji="0" lang="en-US" sz="39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718370"/>
            <a:ext cx="8686800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During, Fetch, Decode, Execute Cycle, more than one  instruction is processed in parallel. Hence pipeline is not free from issues that arise to </a:t>
            </a:r>
            <a:r>
              <a:rPr lang="en-US" sz="2800" i="1" dirty="0" smtClean="0"/>
              <a:t>parallel processing. </a:t>
            </a:r>
          </a:p>
          <a:p>
            <a:endParaRPr lang="en-US" sz="2800" i="1" dirty="0" smtClean="0"/>
          </a:p>
          <a:p>
            <a:r>
              <a:rPr lang="en-US" sz="2800" dirty="0" smtClean="0"/>
              <a:t>These issues obstruct the smooth operation of the pipeline and  can result in wrong computation of results.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8135560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Those issues are collectively called as </a:t>
            </a:r>
          </a:p>
          <a:p>
            <a:pPr algn="ctr"/>
            <a:r>
              <a:rPr lang="en-US" sz="3600" dirty="0" smtClean="0"/>
              <a:t>Pipeline Hazards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Privileges in Mode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447800"/>
          <a:ext cx="77724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/>
                <a:gridCol w="2331720"/>
                <a:gridCol w="4857750"/>
              </a:tblGrid>
              <a:tr h="46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can</a:t>
                      </a:r>
                      <a:r>
                        <a:rPr lang="en-US" baseline="0" dirty="0" smtClean="0"/>
                        <a:t> a program do in the mode</a:t>
                      </a:r>
                      <a:endParaRPr lang="en-US" dirty="0"/>
                    </a:p>
                  </a:txBody>
                  <a:tcPr/>
                </a:tc>
              </a:tr>
              <a:tr h="79904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Privileged</a:t>
                      </a:r>
                      <a:r>
                        <a:rPr lang="en-US" baseline="0" dirty="0" smtClean="0"/>
                        <a:t>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Restrictions – Full access to everything</a:t>
                      </a:r>
                      <a:endParaRPr lang="en-US" dirty="0"/>
                    </a:p>
                  </a:txBody>
                  <a:tcPr/>
                </a:tc>
              </a:tr>
              <a:tr h="3538619">
                <a:tc>
                  <a:txBody>
                    <a:bodyPr/>
                    <a:lstStyle/>
                    <a:p>
                      <a:r>
                        <a:rPr lang="en-US" dirty="0" smtClean="0"/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Unprivileged 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A program in this mode</a:t>
                      </a:r>
                      <a:r>
                        <a:rPr lang="en-US" baseline="0" dirty="0" smtClean="0"/>
                        <a:t> has limited access the </a:t>
                      </a:r>
                      <a:r>
                        <a:rPr lang="en-US" baseline="0" dirty="0" err="1" smtClean="0"/>
                        <a:t>xPSR</a:t>
                      </a:r>
                      <a:r>
                        <a:rPr lang="en-US" baseline="0" dirty="0" smtClean="0"/>
                        <a:t> register or it flags through MRS and MSR instructions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Cannot access system timer, 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Nested Vectored Interrupt Controller (NVIC)</a:t>
                      </a:r>
                      <a:r>
                        <a:rPr lang="en-US" baseline="0" dirty="0" smtClean="0"/>
                        <a:t> , system control block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May  have restricted access to memory or peripherals.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Mode and Privileges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190500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FF0000">
                  <a:alpha val="67000"/>
                </a:srgbClr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Exception Handling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Stack : Main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15840" y="1905000"/>
            <a:ext cx="2590800" cy="20574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87880" y="4084320"/>
            <a:ext cx="2590800" cy="2057400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rgbClr val="00B0F0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use this mode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Under special conditions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1080" y="4084320"/>
            <a:ext cx="2590800" cy="2057400"/>
          </a:xfrm>
          <a:prstGeom prst="roundRect">
            <a:avLst/>
          </a:prstGeom>
          <a:gradFill>
            <a:gsLst>
              <a:gs pos="0">
                <a:srgbClr val="92D050"/>
              </a:gs>
              <a:gs pos="99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rect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 smtClean="0">
                <a:solidFill>
                  <a:srgbClr val="FF0000"/>
                </a:solidFill>
                <a:latin typeface="Arabic Typesetting" pitchFamily="66" charset="-78"/>
                <a:cs typeface="Arabic Typesetting" pitchFamily="66" charset="-78"/>
              </a:rPr>
              <a:t>Use of this mode</a:t>
            </a:r>
            <a:r>
              <a:rPr lang="en-US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Applications  will be in this mode most of the time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</a:rPr>
              <a:t>Stack</a:t>
            </a:r>
            <a:r>
              <a:rPr lang="en-US" dirty="0" smtClean="0">
                <a:solidFill>
                  <a:srgbClr val="7030A0"/>
                </a:solidFill>
              </a:rPr>
              <a:t> : Main or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2590800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Handler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80" y="48768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12236" y="633626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1219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Privileged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715000" y="63362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47244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Thread</a:t>
            </a:r>
          </a:p>
          <a:p>
            <a:r>
              <a:rPr lang="en-US" dirty="0" smtClean="0"/>
              <a:t>mode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66800" y="13716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1752600"/>
            <a:ext cx="16002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Processor mode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91400" y="1295400"/>
            <a:ext cx="1600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Privileges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676400" y="17526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676400" y="1752600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4" grpId="0"/>
      <p:bldP spid="1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133600"/>
            <a:ext cx="7543800" cy="1295400"/>
          </a:xfrm>
        </p:spPr>
        <p:txBody>
          <a:bodyPr/>
          <a:lstStyle/>
          <a:p>
            <a:r>
              <a:rPr lang="en-US" dirty="0" smtClean="0"/>
              <a:t>Registers in Cortex-M4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346178" y="887504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7245" y="1208952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51781" y="153189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346792" y="1851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50422" y="2156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43168" y="2460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50428" y="2765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50489" y="3059349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352699" y="33752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352699" y="3680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57804" y="3984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52699" y="42896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52699" y="45944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352699" y="4899210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R13(SP)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62224" y="52040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R14 (LR)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62224" y="550881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R15(PC)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92497" y="49530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PSR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188915" y="5254905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PRIMASK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88869" y="5554756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FAULTMASK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91125" y="5867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BASEPRI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188450" y="61722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CONTROL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487706" y="4957482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03812" y="4984376"/>
            <a:ext cx="990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007658" y="5275730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Banked Version</a:t>
            </a:r>
            <a:endParaRPr lang="en-US" sz="1100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53788" y="891988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6200" y="57912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24118" y="2765610"/>
            <a:ext cx="9412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General</a:t>
            </a:r>
          </a:p>
          <a:p>
            <a:r>
              <a:rPr lang="en-US" sz="1400" dirty="0" smtClean="0"/>
              <a:t>Purpose</a:t>
            </a:r>
          </a:p>
          <a:p>
            <a:r>
              <a:rPr lang="en-US" sz="1400" dirty="0" smtClean="0"/>
              <a:t>Registers</a:t>
            </a:r>
            <a:endParaRPr lang="en-US" sz="1400" dirty="0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609600" y="990600"/>
            <a:ext cx="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09600" y="35814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438400" y="3366247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438400" y="48768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501153" y="914400"/>
            <a:ext cx="12192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514600" y="2057400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Low Registers</a:t>
            </a:r>
            <a:endParaRPr 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577714" y="3990201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Registers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3124200" y="9906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3124200" y="23622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V="1">
            <a:off x="3276600" y="3429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048000" y="4267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705600" y="49530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Program Status Register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801405" y="6200001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Control  Register</a:t>
            </a:r>
            <a:endParaRPr lang="en-US" sz="1200" dirty="0"/>
          </a:p>
        </p:txBody>
      </p:sp>
      <p:cxnSp>
        <p:nvCxnSpPr>
          <p:cNvPr id="96" name="Straight Connector 95"/>
          <p:cNvCxnSpPr/>
          <p:nvPr/>
        </p:nvCxnSpPr>
        <p:spPr>
          <a:xfrm>
            <a:off x="6400800" y="52578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416566" y="6172200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705600" y="5257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620000" y="586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459071" y="5562600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 smtClean="0"/>
              <a:t> Exception  Register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105400" y="4495800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Special  Purpose Registers</a:t>
            </a:r>
            <a:endParaRPr lang="en-US" b="1" u="sng" dirty="0"/>
          </a:p>
        </p:txBody>
      </p:sp>
      <p:cxnSp>
        <p:nvCxnSpPr>
          <p:cNvPr id="105" name="Straight Arrow Connector 104"/>
          <p:cNvCxnSpPr>
            <a:stCxn id="93" idx="1"/>
            <a:endCxn id="61" idx="3"/>
          </p:cNvCxnSpPr>
          <p:nvPr/>
        </p:nvCxnSpPr>
        <p:spPr>
          <a:xfrm flipH="1">
            <a:off x="6183097" y="5091500"/>
            <a:ext cx="522503" cy="139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4" idx="1"/>
            <a:endCxn id="65" idx="3"/>
          </p:cNvCxnSpPr>
          <p:nvPr/>
        </p:nvCxnSpPr>
        <p:spPr>
          <a:xfrm flipH="1" flipV="1">
            <a:off x="6179050" y="6324600"/>
            <a:ext cx="622355" cy="139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72" grpId="0"/>
      <p:bldP spid="81" grpId="0"/>
      <p:bldP spid="82" grpId="0"/>
      <p:bldP spid="93" grpId="0"/>
      <p:bldP spid="94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Stacks in ARM processor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 smtClean="0"/>
              <a:t>Types of Stack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Ascending 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a push the stack pointer is incremented,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higher address.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2133600"/>
            <a:ext cx="3657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</a:rPr>
              <a:t>Descending </a:t>
            </a:r>
            <a:r>
              <a:rPr lang="en-US" b="1" u="sng" dirty="0" smtClean="0">
                <a:solidFill>
                  <a:schemeClr val="tx1"/>
                </a:solidFill>
              </a:rPr>
              <a:t>Stack: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a push the stack pointer is decremented, </a:t>
            </a:r>
            <a:r>
              <a:rPr lang="en-US" dirty="0" err="1" smtClean="0">
                <a:solidFill>
                  <a:schemeClr val="tx1"/>
                </a:solidFill>
              </a:rPr>
              <a:t>i.e</a:t>
            </a:r>
            <a:r>
              <a:rPr lang="en-US" dirty="0" smtClean="0">
                <a:solidFill>
                  <a:schemeClr val="tx1"/>
                </a:solidFill>
              </a:rPr>
              <a:t> the stack grows towards lower address.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3" idx="0"/>
          </p:cNvCxnSpPr>
          <p:nvPr/>
        </p:nvCxnSpPr>
        <p:spPr>
          <a:xfrm flipH="1">
            <a:off x="24384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  <a:endCxn id="4" idx="0"/>
          </p:cNvCxnSpPr>
          <p:nvPr/>
        </p:nvCxnSpPr>
        <p:spPr>
          <a:xfrm>
            <a:off x="4572000" y="1417638"/>
            <a:ext cx="2133600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chemeClr val="tx1"/>
                </a:solidFill>
              </a:rPr>
              <a:t>Ascending Empty </a:t>
            </a:r>
            <a:r>
              <a:rPr lang="en-US" sz="1400" b="1" u="sng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146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Ascending 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</a:t>
            </a:r>
            <a:r>
              <a:rPr lang="en-US" sz="1600" dirty="0" smtClean="0">
                <a:solidFill>
                  <a:schemeClr val="tx1"/>
                </a:solidFill>
              </a:rPr>
              <a:t>pointer points to the location in which the last item was stored. A push will increment the stack pointer and store the value.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53000" y="4038600"/>
            <a:ext cx="1752600" cy="2590800"/>
          </a:xfrm>
          <a:prstGeom prst="rect">
            <a:avLst/>
          </a:prstGeom>
          <a:gradFill flip="none" rotWithShape="1">
            <a:gsLst>
              <a:gs pos="29000">
                <a:srgbClr val="FFFF00"/>
              </a:gs>
              <a:gs pos="68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 smtClean="0">
                <a:solidFill>
                  <a:srgbClr val="FF0000"/>
                </a:solidFill>
              </a:rPr>
              <a:t>Descending  </a:t>
            </a:r>
            <a:r>
              <a:rPr lang="en-US" sz="1400" b="1" u="sng" dirty="0" smtClean="0">
                <a:solidFill>
                  <a:srgbClr val="FF0000"/>
                </a:solidFill>
              </a:rPr>
              <a:t>Empty stack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Stack pointer points to the location in which the next item will be stored. A push will store the value, and increment the stack pointer.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Full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0400" y="4038600"/>
            <a:ext cx="1752600" cy="2590800"/>
          </a:xfrm>
          <a:prstGeom prst="rect">
            <a:avLst/>
          </a:prstGeom>
          <a:gradFill flip="none" rotWithShape="1">
            <a:gsLst>
              <a:gs pos="43000">
                <a:schemeClr val="accent6">
                  <a:lumMod val="40000"/>
                  <a:lumOff val="60000"/>
                  <a:alpha val="62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>
                <a:solidFill>
                  <a:schemeClr val="tx1"/>
                </a:solidFill>
              </a:rPr>
              <a:t>Descending </a:t>
            </a:r>
            <a:r>
              <a:rPr lang="en-US" sz="1600" b="1" u="sng" dirty="0" smtClean="0">
                <a:solidFill>
                  <a:schemeClr val="tx1"/>
                </a:solidFill>
              </a:rPr>
              <a:t>Full Stack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Stack pointer points to the location in which the last item was stored. A push will increment the stack pointer and store the value</a:t>
            </a:r>
            <a:endParaRPr lang="en-US" sz="1600" b="1" u="sng" dirty="0" smtClean="0"/>
          </a:p>
        </p:txBody>
      </p:sp>
      <p:cxnSp>
        <p:nvCxnSpPr>
          <p:cNvPr id="15" name="Straight Arrow Connector 14"/>
          <p:cNvCxnSpPr>
            <a:stCxn id="3" idx="2"/>
          </p:cNvCxnSpPr>
          <p:nvPr/>
        </p:nvCxnSpPr>
        <p:spPr>
          <a:xfrm flipH="1">
            <a:off x="12954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562600" y="3581400"/>
            <a:ext cx="114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" idx="2"/>
          </p:cNvCxnSpPr>
          <p:nvPr/>
        </p:nvCxnSpPr>
        <p:spPr>
          <a:xfrm>
            <a:off x="24384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58000" y="35814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759</Words>
  <Application>Microsoft Office PowerPoint</Application>
  <PresentationFormat>On-screen Show (4:3)</PresentationFormat>
  <Paragraphs>192</Paragraphs>
  <Slides>41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Cortex M4</vt:lpstr>
      <vt:lpstr>Cortex M4 General View</vt:lpstr>
      <vt:lpstr>Slide 3</vt:lpstr>
      <vt:lpstr>Privileges in Mode</vt:lpstr>
      <vt:lpstr>Processor Mode and Privileges</vt:lpstr>
      <vt:lpstr>Registers in Cortex-M4</vt:lpstr>
      <vt:lpstr>Slide 7</vt:lpstr>
      <vt:lpstr>Stacks in ARM processor</vt:lpstr>
      <vt:lpstr>Types of Stack</vt:lpstr>
      <vt:lpstr>Slide 10</vt:lpstr>
      <vt:lpstr>Slide 11</vt:lpstr>
      <vt:lpstr>Slide 12</vt:lpstr>
      <vt:lpstr>Slide 13</vt:lpstr>
      <vt:lpstr>PRIMASK</vt:lpstr>
      <vt:lpstr>FAULT MASK</vt:lpstr>
      <vt:lpstr>Slide 16</vt:lpstr>
      <vt:lpstr>Slide 17</vt:lpstr>
      <vt:lpstr>Vector Table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Training Presentation</dc:title>
  <dc:creator>user</dc:creator>
  <cp:lastModifiedBy>user</cp:lastModifiedBy>
  <cp:revision>191</cp:revision>
  <dcterms:created xsi:type="dcterms:W3CDTF">2016-08-09T12:50:49Z</dcterms:created>
  <dcterms:modified xsi:type="dcterms:W3CDTF">2016-08-27T15:05:05Z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TC060888081033</vt:lpwstr>
  </property>
</Properties>
</file>