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1" r:id="rId3"/>
    <p:sldId id="257" r:id="rId4"/>
    <p:sldId id="263" r:id="rId5"/>
    <p:sldId id="258" r:id="rId6"/>
    <p:sldId id="264" r:id="rId7"/>
    <p:sldId id="259" r:id="rId8"/>
    <p:sldId id="265" r:id="rId9"/>
    <p:sldId id="283" r:id="rId10"/>
    <p:sldId id="260" r:id="rId11"/>
    <p:sldId id="261" r:id="rId12"/>
    <p:sldId id="262" r:id="rId13"/>
    <p:sldId id="303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76" r:id="rId24"/>
    <p:sldId id="277" r:id="rId25"/>
    <p:sldId id="278" r:id="rId26"/>
    <p:sldId id="280" r:id="rId27"/>
    <p:sldId id="275" r:id="rId28"/>
    <p:sldId id="285" r:id="rId29"/>
    <p:sldId id="279" r:id="rId30"/>
    <p:sldId id="282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0" r:id="rId39"/>
    <p:sldId id="292" r:id="rId40"/>
    <p:sldId id="293" r:id="rId41"/>
    <p:sldId id="294" r:id="rId42"/>
    <p:sldId id="297" r:id="rId43"/>
    <p:sldId id="299" r:id="rId44"/>
    <p:sldId id="291" r:id="rId45"/>
    <p:sldId id="298" r:id="rId46"/>
    <p:sldId id="301" r:id="rId47"/>
    <p:sldId id="302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29" autoAdjust="0"/>
  </p:normalViewPr>
  <p:slideViewPr>
    <p:cSldViewPr>
      <p:cViewPr>
        <p:scale>
          <a:sx n="57" d="100"/>
          <a:sy n="57" d="100"/>
        </p:scale>
        <p:origin x="-8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27649-08CC-43FF-A5DA-2782055A56C7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3D74-44E5-42D4-B5EE-C836489C2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floating_poin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ithmetic_underflow" TargetMode="External"/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Complex_number" TargetMode="External"/><Relationship Id="rId4" Type="http://schemas.openxmlformats.org/officeDocument/2006/relationships/hyperlink" Target="https://en.wikipedia.org/wiki/Arithmetic_overflo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bbage.cs.qc.cuny.edu/IEEE-754.old/32bi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92D050"/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Cortex M4 Floating point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Girish</a:t>
            </a:r>
            <a:r>
              <a:rPr lang="en-US" dirty="0" smtClean="0"/>
              <a:t> S Kumar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 for Single Precession             (32 Bit)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43800" cy="115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533400" y="40427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Equation for Double Precession        (64 Bit)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5231625"/>
            <a:ext cx="7305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Exception  Register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51" name="Straight Arrow Connector 50"/>
          <p:cNvCxnSpPr>
            <a:stCxn id="43" idx="1"/>
            <a:endCxn id="2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1"/>
            <a:endCxn id="2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00" y="5934670"/>
            <a:ext cx="4572000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32 single-precision floating-point registers (s0–s31) </a:t>
            </a:r>
            <a:r>
              <a:rPr lang="en-US" i="1" dirty="0" smtClean="0"/>
              <a:t>or 16 double-precision</a:t>
            </a:r>
          </a:p>
          <a:p>
            <a:r>
              <a:rPr lang="en-US" dirty="0" smtClean="0"/>
              <a:t>registers (d0–d15) </a:t>
            </a:r>
            <a:r>
              <a:rPr lang="en-US" i="1" dirty="0" smtClean="0"/>
              <a:t>or a mix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8200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482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50472" y="1676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6392" y="198916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67536" y="326864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69808" y="3581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34200" y="10668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60" idx="1"/>
            <a:endCxn id="60" idx="3"/>
          </p:cNvCxnSpPr>
          <p:nvPr/>
        </p:nvCxnSpPr>
        <p:spPr>
          <a:xfrm>
            <a:off x="6934200" y="137160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934200" y="1676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34200" y="32766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2" idx="2"/>
            <a:endCxn id="63" idx="0"/>
          </p:cNvCxnSpPr>
          <p:nvPr/>
        </p:nvCxnSpPr>
        <p:spPr>
          <a:xfrm>
            <a:off x="7429500" y="228600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2"/>
            <a:endCxn id="58" idx="0"/>
          </p:cNvCxnSpPr>
          <p:nvPr/>
        </p:nvCxnSpPr>
        <p:spPr>
          <a:xfrm>
            <a:off x="5161692" y="2293960"/>
            <a:ext cx="1144" cy="974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57600" y="609600"/>
            <a:ext cx="5486400" cy="3733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1" grpId="0"/>
      <p:bldP spid="37" grpId="0"/>
      <p:bldP spid="38" grpId="0"/>
      <p:bldP spid="43" grpId="0"/>
      <p:bldP spid="44" grpId="0"/>
      <p:bldP spid="49" grpId="0"/>
      <p:bldP spid="50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Point Registers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705600" cy="591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990600"/>
            <a:ext cx="1600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Floating-Point </a:t>
            </a:r>
          </a:p>
          <a:p>
            <a:r>
              <a:rPr lang="en-US" dirty="0" smtClean="0"/>
              <a:t>Data </a:t>
            </a:r>
          </a:p>
          <a:p>
            <a:r>
              <a:rPr lang="en-US" dirty="0" smtClean="0"/>
              <a:t>Processing </a:t>
            </a:r>
          </a:p>
          <a:p>
            <a:r>
              <a:rPr lang="en-US" dirty="0" smtClean="0"/>
              <a:t>Registers </a:t>
            </a:r>
          </a:p>
          <a:p>
            <a:r>
              <a:rPr lang="en-US" dirty="0" smtClean="0"/>
              <a:t>(FPDPR)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Floating-Point </a:t>
            </a:r>
          </a:p>
          <a:p>
            <a:r>
              <a:rPr lang="en-US" dirty="0" smtClean="0"/>
              <a:t>Status and </a:t>
            </a:r>
          </a:p>
          <a:p>
            <a:r>
              <a:rPr lang="en-US" dirty="0" smtClean="0"/>
              <a:t>Control </a:t>
            </a:r>
          </a:p>
          <a:p>
            <a:r>
              <a:rPr lang="en-US" dirty="0" smtClean="0"/>
              <a:t>Register </a:t>
            </a:r>
          </a:p>
          <a:p>
            <a:r>
              <a:rPr lang="en-US" dirty="0" smtClean="0"/>
              <a:t>(FPSCR).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Registers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4478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Cortex-M4 is </a:t>
            </a:r>
            <a:r>
              <a:rPr lang="en-US" sz="2800" dirty="0" smtClean="0"/>
              <a:t>a difference set of  register </a:t>
            </a:r>
            <a:r>
              <a:rPr lang="en-US" sz="2800" dirty="0" smtClean="0"/>
              <a:t>file made up of </a:t>
            </a:r>
            <a:r>
              <a:rPr lang="en-US" sz="2800" dirty="0" smtClean="0"/>
              <a:t>32  single-precision </a:t>
            </a:r>
            <a:r>
              <a:rPr lang="en-US" sz="2800" dirty="0" smtClean="0"/>
              <a:t>registers labeled s0 to s31. 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None </a:t>
            </a:r>
            <a:r>
              <a:rPr lang="en-US" sz="2800" dirty="0" smtClean="0"/>
              <a:t>of the FPU registers are banked, </a:t>
            </a:r>
            <a:r>
              <a:rPr lang="en-US" sz="2800" dirty="0" smtClean="0"/>
              <a:t> unlike ARM registers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 limitation of on usage of registers  (line R13, R14, R15)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FPU registers are aliased</a:t>
            </a:r>
            <a:r>
              <a:rPr lang="en-US" sz="2800" dirty="0" smtClean="0"/>
              <a:t>,</a:t>
            </a:r>
            <a:r>
              <a:rPr lang="en-US" sz="2800" dirty="0" smtClean="0"/>
              <a:t> such that two single-precision registers may be referenced as a double-precision register</a:t>
            </a:r>
            <a:r>
              <a:rPr lang="en-US" sz="2800" dirty="0" smtClean="0"/>
              <a:t>. [D0 to D15]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point Status and Control Register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03" y="3024188"/>
            <a:ext cx="7900086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in FPSCR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772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Flags in FPSCR can be changed only by two instructions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VCMP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CMPE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524000" y="228600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2590800"/>
            <a:ext cx="611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do a subtract first operand from second and update flags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576935"/>
            <a:ext cx="80772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not S variants for Floating point instructions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916269"/>
            <a:ext cx="8382000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Meaning of C and V flags are  redefined to indicate one or both operands in VCMP or CMPE  is </a:t>
            </a:r>
            <a:r>
              <a:rPr lang="en-US" sz="2800" b="1" dirty="0" err="1" smtClean="0"/>
              <a:t>NaN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NaN</a:t>
            </a:r>
            <a:endParaRPr lang="en-US" dirty="0"/>
          </a:p>
        </p:txBody>
      </p:sp>
      <p:pic>
        <p:nvPicPr>
          <p:cNvPr id="12290" name="Picture 2" descr="Image result for na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34401" cy="480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N</a:t>
            </a:r>
            <a:r>
              <a:rPr lang="en-US" dirty="0" smtClean="0"/>
              <a:t>ot </a:t>
            </a:r>
            <a:r>
              <a:rPr lang="en-US" b="1" u="sng" dirty="0" smtClean="0"/>
              <a:t>A</a:t>
            </a:r>
            <a:r>
              <a:rPr lang="en-US" dirty="0" smtClean="0"/>
              <a:t> </a:t>
            </a:r>
            <a:r>
              <a:rPr lang="en-US" b="1" u="sng" dirty="0" smtClean="0"/>
              <a:t>N</a:t>
            </a:r>
            <a:r>
              <a:rPr lang="en-US" dirty="0" smtClean="0"/>
              <a:t>umber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153400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 a Number </a:t>
            </a:r>
            <a:r>
              <a:rPr lang="en-US" dirty="0" smtClean="0"/>
              <a:t>is a data type used for representing  </a:t>
            </a:r>
            <a:r>
              <a:rPr lang="en-US" sz="2400" b="1" dirty="0" smtClean="0"/>
              <a:t>UNDEFINED</a:t>
            </a:r>
            <a:r>
              <a:rPr lang="en-US" sz="2400" dirty="0" smtClean="0"/>
              <a:t>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r>
              <a:rPr lang="en-US" dirty="0" smtClean="0"/>
              <a:t>This concept was introduced during  1985 in   IEEE 754  floating standard  to represent  quantities like infinites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95600"/>
            <a:ext cx="82296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 </a:t>
            </a:r>
            <a:r>
              <a:rPr lang="en-US" b="1" dirty="0" err="1" smtClean="0"/>
              <a:t>NaN</a:t>
            </a:r>
            <a:r>
              <a:rPr lang="en-US" b="1" dirty="0" smtClean="0"/>
              <a:t> </a:t>
            </a:r>
            <a:r>
              <a:rPr lang="en-US" dirty="0" smtClean="0"/>
              <a:t> are: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Zero /Zero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Root of a negative number  </a:t>
            </a:r>
            <a:r>
              <a:rPr lang="en-US" b="1" dirty="0" err="1" smtClean="0"/>
              <a:t>Sqr</a:t>
            </a:r>
            <a:r>
              <a:rPr lang="en-US" b="1" dirty="0" smtClean="0"/>
              <a:t>-root(-1)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Infinity is slightly different from </a:t>
            </a:r>
            <a:r>
              <a:rPr lang="en-US" b="1" dirty="0" err="1" smtClean="0"/>
              <a:t>NaN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743271"/>
            <a:ext cx="859607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Just like imaginary number </a:t>
            </a:r>
            <a:r>
              <a:rPr lang="en-US" dirty="0" err="1" smtClean="0"/>
              <a:t>Sqr</a:t>
            </a:r>
            <a:r>
              <a:rPr lang="en-US" dirty="0" smtClean="0"/>
              <a:t>-root(-1)  is used  to build the concept of Complex numbers</a:t>
            </a:r>
          </a:p>
          <a:p>
            <a:r>
              <a:rPr lang="en-US" dirty="0" smtClean="0"/>
              <a:t>and used to solve many complex engineering problems , </a:t>
            </a:r>
            <a:r>
              <a:rPr lang="en-US" dirty="0" err="1" smtClean="0"/>
              <a:t>NaN</a:t>
            </a:r>
            <a:r>
              <a:rPr lang="en-US" dirty="0" smtClean="0"/>
              <a:t> do have significance in </a:t>
            </a:r>
          </a:p>
          <a:p>
            <a:r>
              <a:rPr lang="en-US" dirty="0" smtClean="0"/>
              <a:t>Floating point operation in Computing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Operations with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82000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different kinds of operations that can return </a:t>
            </a:r>
            <a:r>
              <a:rPr lang="en-US" dirty="0" err="1" smtClean="0"/>
              <a:t>NaN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Operations with a </a:t>
            </a:r>
            <a:r>
              <a:rPr lang="en-US" dirty="0" err="1" smtClean="0"/>
              <a:t>NaN</a:t>
            </a:r>
            <a:r>
              <a:rPr lang="en-US" dirty="0" smtClean="0"/>
              <a:t> as at least one operand.</a:t>
            </a:r>
          </a:p>
          <a:p>
            <a:endParaRPr lang="en-US" dirty="0" smtClean="0"/>
          </a:p>
          <a:p>
            <a:r>
              <a:rPr lang="en-US" b="1" dirty="0" smtClean="0"/>
              <a:t>Intermediate Form </a:t>
            </a:r>
          </a:p>
          <a:p>
            <a:pPr lvl="1"/>
            <a:r>
              <a:rPr lang="en-US" dirty="0" smtClean="0"/>
              <a:t>The divisions 0/0 and ±∞/±∞.</a:t>
            </a:r>
          </a:p>
          <a:p>
            <a:pPr lvl="1"/>
            <a:r>
              <a:rPr lang="en-US" dirty="0" smtClean="0"/>
              <a:t>The multiplications 0×±∞ and ±∞×0.</a:t>
            </a:r>
          </a:p>
          <a:p>
            <a:pPr lvl="1"/>
            <a:r>
              <a:rPr lang="en-US" dirty="0" smtClean="0"/>
              <a:t>The additions ∞ + (−∞), (−∞) + ∞ and equivalent subtractions.</a:t>
            </a:r>
          </a:p>
          <a:p>
            <a:pPr lvl="1"/>
            <a:r>
              <a:rPr lang="en-US" dirty="0" smtClean="0"/>
              <a:t>The standard has alternative functions for powers:</a:t>
            </a:r>
          </a:p>
          <a:p>
            <a:pPr lvl="2"/>
            <a:r>
              <a:rPr lang="en-US" dirty="0" smtClean="0"/>
              <a:t>The standard </a:t>
            </a:r>
            <a:r>
              <a:rPr lang="en-US" dirty="0" err="1" smtClean="0"/>
              <a:t>pow</a:t>
            </a:r>
            <a:r>
              <a:rPr lang="en-US" dirty="0" smtClean="0"/>
              <a:t> function and the integer exponent </a:t>
            </a:r>
            <a:r>
              <a:rPr lang="en-US" dirty="0" err="1" smtClean="0"/>
              <a:t>pown</a:t>
            </a:r>
            <a:r>
              <a:rPr lang="en-US" dirty="0" smtClean="0"/>
              <a:t> function define 0</a:t>
            </a:r>
            <a:r>
              <a:rPr lang="en-US" baseline="30000" dirty="0" smtClean="0"/>
              <a:t>0</a:t>
            </a:r>
            <a:r>
              <a:rPr lang="en-US" dirty="0" smtClean="0"/>
              <a:t>, 1</a:t>
            </a:r>
            <a:r>
              <a:rPr lang="en-US" baseline="30000" dirty="0" smtClean="0"/>
              <a:t>∞</a:t>
            </a:r>
            <a:r>
              <a:rPr lang="en-US" dirty="0" smtClean="0"/>
              <a:t>, and ∞</a:t>
            </a:r>
            <a:r>
              <a:rPr lang="en-US" baseline="30000" dirty="0" smtClean="0"/>
              <a:t>0</a:t>
            </a:r>
            <a:r>
              <a:rPr lang="en-US" dirty="0" smtClean="0"/>
              <a:t> as 1.</a:t>
            </a:r>
          </a:p>
          <a:p>
            <a:pPr lvl="2"/>
            <a:r>
              <a:rPr lang="en-US" dirty="0" smtClean="0"/>
              <a:t>The </a:t>
            </a:r>
            <a:r>
              <a:rPr lang="en-US" dirty="0" err="1" smtClean="0"/>
              <a:t>powr</a:t>
            </a:r>
            <a:r>
              <a:rPr lang="en-US" dirty="0" smtClean="0"/>
              <a:t> function defines all three indeterminate forms as invalid operations and so returns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 operations with  “imaginary” Results </a:t>
            </a:r>
          </a:p>
          <a:p>
            <a:pPr lvl="1"/>
            <a:r>
              <a:rPr lang="en-US" dirty="0" smtClean="0"/>
              <a:t>The square root of a negative number.</a:t>
            </a:r>
          </a:p>
          <a:p>
            <a:pPr lvl="1"/>
            <a:r>
              <a:rPr lang="en-US" dirty="0" smtClean="0"/>
              <a:t>The logarithm of a negative number.</a:t>
            </a:r>
          </a:p>
          <a:p>
            <a:pPr lvl="1"/>
            <a:r>
              <a:rPr lang="en-US" dirty="0" smtClean="0"/>
              <a:t>The inverse sine or cosine of a number that is less than −1 or greater than +1.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floating point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772400" cy="707886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noAutofit/>
          </a:bodyPr>
          <a:lstStyle/>
          <a:p>
            <a:r>
              <a:rPr lang="en-US" sz="2000" dirty="0" smtClean="0"/>
              <a:t>Floating point  number representation specifies some way of encoding a</a:t>
            </a:r>
          </a:p>
          <a:p>
            <a:r>
              <a:rPr lang="en-US" sz="2000" dirty="0" smtClean="0"/>
              <a:t> number,  usually  as a  string of digits.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20876"/>
            <a:ext cx="8153400" cy="230832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 floating-point system can be used to represent a number with a fixed number of digits, numbers of different orders of magnitude: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Distance between galaxies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Diameter of an atomic nucleus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Floating point is the formulaic representation that approximates a real number so as to support a trade-off between range and precision.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410200"/>
            <a:ext cx="51347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are </a:t>
            </a:r>
            <a:r>
              <a:rPr lang="en-US" dirty="0" err="1" smtClean="0"/>
              <a:t>NaNs</a:t>
            </a:r>
            <a:r>
              <a:rPr lang="en-US" dirty="0" smtClean="0"/>
              <a:t> Represented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6106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 per </a:t>
            </a:r>
            <a:r>
              <a:rPr lang="en-US" dirty="0" smtClean="0">
                <a:hlinkClick r:id="rId2" tooltip="IEEE floating point"/>
              </a:rPr>
              <a:t>IEEE 754</a:t>
            </a:r>
            <a:r>
              <a:rPr lang="en-US" dirty="0" smtClean="0"/>
              <a:t>  a </a:t>
            </a:r>
            <a:r>
              <a:rPr lang="en-US" dirty="0" err="1" smtClean="0"/>
              <a:t>NaN</a:t>
            </a:r>
            <a:r>
              <a:rPr lang="en-US" dirty="0" smtClean="0"/>
              <a:t> is represented as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Exponent field all filled with ONES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non-zero number in the  Fraction (to make them distinct from infinity values)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Sign Bit has the same meaning </a:t>
            </a:r>
          </a:p>
          <a:p>
            <a:endParaRPr lang="en-US" dirty="0" smtClean="0"/>
          </a:p>
          <a:p>
            <a:r>
              <a:rPr lang="en-US" dirty="0" smtClean="0"/>
              <a:t>This representation allows the definition of multiple distinct </a:t>
            </a:r>
            <a:r>
              <a:rPr lang="en-US" dirty="0" err="1" smtClean="0"/>
              <a:t>NaN</a:t>
            </a:r>
            <a:r>
              <a:rPr lang="en-US" dirty="0" smtClean="0"/>
              <a:t> values, depending on which bits are set in the  Fraction , but also on the value of the leading sign bit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8" y="5181600"/>
          <a:ext cx="815339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582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495800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Exponent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9173" y="4583668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6376933" y="4736068"/>
            <a:ext cx="1928867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581401" y="4736068"/>
            <a:ext cx="1847772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2422119" y="4648200"/>
            <a:ext cx="93068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 flipV="1">
            <a:off x="914400" y="4648200"/>
            <a:ext cx="381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6172200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 = 0x1F 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 11111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 err="1" smtClean="0"/>
              <a:t>NaNs</a:t>
            </a:r>
            <a:r>
              <a:rPr lang="en-US" dirty="0" smtClean="0"/>
              <a:t> Represented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6868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When  Exponent, is equal to 0x1F (11111), the following possible results</a:t>
            </a:r>
          </a:p>
          <a:p>
            <a:r>
              <a:rPr lang="en-US" dirty="0" smtClean="0"/>
              <a:t>exist:</a:t>
            </a:r>
          </a:p>
          <a:p>
            <a:r>
              <a:rPr lang="en-US" dirty="0" smtClean="0"/>
              <a:t>• If the Fraction is 0 and the Sign bit is also 0, then the true value is infinitive (+ Infinity).</a:t>
            </a:r>
          </a:p>
          <a:p>
            <a:r>
              <a:rPr lang="en-US" dirty="0" smtClean="0"/>
              <a:t>• If the Fraction is 0 and the Sign bit is 1, then the true value is      infinitive (- Infinity).</a:t>
            </a:r>
          </a:p>
          <a:p>
            <a:r>
              <a:rPr lang="en-US" dirty="0" smtClean="0"/>
              <a:t>• If the Fraction is not 0, then it is a special code or known as </a:t>
            </a:r>
            <a:r>
              <a:rPr lang="en-US" dirty="0" err="1" smtClean="0"/>
              <a:t>NaN</a:t>
            </a:r>
            <a:r>
              <a:rPr lang="en-US" dirty="0" smtClean="0"/>
              <a:t> (Not a Number).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429000"/>
            <a:ext cx="838200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bits from </a:t>
            </a:r>
            <a:r>
              <a:rPr lang="en-US" i="1" dirty="0" smtClean="0"/>
              <a:t>x</a:t>
            </a:r>
            <a:r>
              <a:rPr lang="en-US" dirty="0" smtClean="0"/>
              <a:t> (usually and preferably the first one) are used to determine the type of </a:t>
            </a:r>
            <a:r>
              <a:rPr lang="en-US" dirty="0" err="1" smtClean="0"/>
              <a:t>NaN</a:t>
            </a:r>
            <a:r>
              <a:rPr lang="en-US" dirty="0" smtClean="0"/>
              <a:t>: 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Quiet </a:t>
            </a:r>
            <a:r>
              <a:rPr lang="en-US" sz="2400" b="1" dirty="0" err="1" smtClean="0"/>
              <a:t>NaN</a:t>
            </a:r>
            <a:r>
              <a:rPr lang="en-US" sz="2400" dirty="0" smtClean="0"/>
              <a:t> (</a:t>
            </a:r>
            <a:r>
              <a:rPr lang="en-US" sz="2400" dirty="0" err="1" smtClean="0"/>
              <a:t>qNaNs</a:t>
            </a:r>
            <a:r>
              <a:rPr lang="en-US" sz="2400" dirty="0" smtClean="0"/>
              <a:t>), do not raise any additional exceptions as they </a:t>
            </a:r>
            <a:r>
              <a:rPr lang="en-US" sz="2400" b="1" dirty="0" smtClean="0"/>
              <a:t>propagate</a:t>
            </a:r>
            <a:r>
              <a:rPr lang="en-US" sz="2400" dirty="0" smtClean="0"/>
              <a:t> through most operations.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b="1" dirty="0" smtClean="0"/>
              <a:t>Signaling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 </a:t>
            </a:r>
            <a:r>
              <a:rPr lang="en-US" sz="2400" dirty="0" smtClean="0"/>
              <a:t>are special forms of a </a:t>
            </a:r>
            <a:r>
              <a:rPr lang="en-US" sz="2400" dirty="0" err="1" smtClean="0"/>
              <a:t>NaN</a:t>
            </a:r>
            <a:r>
              <a:rPr lang="en-US" sz="2400" dirty="0" smtClean="0"/>
              <a:t> that when consumed or processed  by most operations should raise the invalid operation exception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487269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Filling uninitialized memory with </a:t>
            </a:r>
            <a:r>
              <a:rPr lang="en-US" sz="2400" b="1" u="sng" dirty="0" smtClean="0"/>
              <a:t>Signaling </a:t>
            </a:r>
            <a:r>
              <a:rPr lang="en-US" sz="2400" b="1" u="sng" dirty="0" err="1" smtClean="0"/>
              <a:t>NaNs</a:t>
            </a:r>
            <a:r>
              <a:rPr lang="en-US" sz="2400" dirty="0" smtClean="0"/>
              <a:t> would produce the invalid operation exception if the data is used before it is initialized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an </a:t>
            </a:r>
            <a:r>
              <a:rPr lang="en-US" sz="2400" dirty="0" err="1" smtClean="0"/>
              <a:t>sNaN</a:t>
            </a:r>
            <a:r>
              <a:rPr lang="en-US" sz="2400" dirty="0" smtClean="0"/>
              <a:t> as a placeholder for a more complicated </a:t>
            </a:r>
            <a:r>
              <a:rPr lang="en-US" sz="2400" dirty="0" smtClean="0">
                <a:hlinkClick r:id="rId2" tooltip="Object (computer science)"/>
              </a:rPr>
              <a:t>object</a:t>
            </a:r>
            <a:r>
              <a:rPr lang="en-US" sz="2400" dirty="0" smtClean="0"/>
              <a:t>, such as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representation of a number that has </a:t>
            </a:r>
            <a:r>
              <a:rPr lang="en-US" sz="2400" dirty="0" err="1" smtClean="0">
                <a:hlinkClick r:id="rId3" tooltip="Arithmetic underflow"/>
              </a:rPr>
              <a:t>underflowed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representation of a number that has </a:t>
            </a:r>
            <a:r>
              <a:rPr lang="en-US" sz="2400" dirty="0" smtClean="0">
                <a:hlinkClick r:id="rId4" tooltip="Arithmetic overflow"/>
              </a:rPr>
              <a:t>overflowed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Number in a higher precision format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 </a:t>
            </a:r>
            <a:r>
              <a:rPr lang="en-US" sz="2400" dirty="0" smtClean="0">
                <a:hlinkClick r:id="rId5" tooltip="Complex number"/>
              </a:rPr>
              <a:t>complex number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 Exponent takes different values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 smtClean="0"/>
              <a:t>If   the   Exponent, is in the range 0&lt;Exponent&lt;0x1F, the value of the</a:t>
            </a:r>
          </a:p>
          <a:p>
            <a:r>
              <a:rPr lang="en-US" dirty="0" smtClean="0"/>
              <a:t>true floating-point number is a normalized value and it can be calculated by using the</a:t>
            </a:r>
          </a:p>
          <a:p>
            <a:r>
              <a:rPr lang="en-US" dirty="0" smtClean="0"/>
              <a:t>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733800"/>
            <a:ext cx="784860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. If the biased exponent, Exponent, is ZERO , the following possible results exist:</a:t>
            </a:r>
          </a:p>
          <a:p>
            <a:r>
              <a:rPr lang="en-US" dirty="0" smtClean="0"/>
              <a:t>• If the Fraction is 0 and the Sign bit is 0, then the true value is  0 (+0)</a:t>
            </a:r>
          </a:p>
          <a:p>
            <a:r>
              <a:rPr lang="en-US" dirty="0" smtClean="0"/>
              <a:t>• If the Fraction is 0 but the Sign bit is 1, then the true value is also   0 (-0)</a:t>
            </a:r>
          </a:p>
          <a:p>
            <a:r>
              <a:rPr lang="en-US" dirty="0" smtClean="0"/>
              <a:t>• If the Fraction is not 0, then the true value is a subnormal or a de-normalized value and  its true value should be calculated by using Equation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609850"/>
            <a:ext cx="80486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5800725"/>
            <a:ext cx="61436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happens when </a:t>
            </a:r>
            <a:br>
              <a:rPr lang="en-US" dirty="0" smtClean="0"/>
            </a:br>
            <a:r>
              <a:rPr lang="en-US" dirty="0" smtClean="0"/>
              <a:t>Exponent as all  ones 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5571" y="2438400"/>
            <a:ext cx="7329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are  Quiet NANs and Signaling </a:t>
            </a:r>
            <a:r>
              <a:rPr lang="en-US" sz="3200" dirty="0" err="1" smtClean="0"/>
              <a:t>NaNs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represented in   32 bit and 64 bit number ?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NaN</a:t>
            </a:r>
            <a:r>
              <a:rPr lang="en-US" dirty="0" smtClean="0"/>
              <a:t> getting Generated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407616"/>
            <a:ext cx="7162800" cy="4154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2400" b="1" dirty="0" smtClean="0"/>
              <a:t> area     </a:t>
            </a:r>
            <a:r>
              <a:rPr lang="en-US" sz="2400" b="1" dirty="0" err="1" smtClean="0"/>
              <a:t>appcode</a:t>
            </a:r>
            <a:r>
              <a:rPr lang="en-US" sz="2400" b="1" dirty="0" smtClean="0"/>
              <a:t>, CODE, READONLY</a:t>
            </a:r>
          </a:p>
          <a:p>
            <a:r>
              <a:rPr lang="en-US" sz="2400" b="1" dirty="0" smtClean="0"/>
              <a:t>     export __main</a:t>
            </a:r>
          </a:p>
          <a:p>
            <a:r>
              <a:rPr lang="en-US" sz="2400" dirty="0" smtClean="0"/>
              <a:t>	 ENTRY </a:t>
            </a:r>
          </a:p>
          <a:p>
            <a:r>
              <a:rPr lang="en-US" sz="2400" b="1" dirty="0" smtClean="0"/>
              <a:t>__main  function		 </a:t>
            </a:r>
          </a:p>
          <a:p>
            <a:r>
              <a:rPr lang="en-US" sz="2400" dirty="0" smtClean="0"/>
              <a:t>       VLDR.F32   s4, = 0</a:t>
            </a:r>
          </a:p>
          <a:p>
            <a:r>
              <a:rPr lang="en-US" sz="2400" dirty="0" smtClean="0"/>
              <a:t>       VLDR.F32   s5, = 0 </a:t>
            </a:r>
          </a:p>
          <a:p>
            <a:r>
              <a:rPr lang="en-US" sz="2400" dirty="0" smtClean="0"/>
              <a:t>       VDIV.F32    s6,s5,s4</a:t>
            </a:r>
          </a:p>
          <a:p>
            <a:r>
              <a:rPr lang="en-US" sz="2400" dirty="0" smtClean="0"/>
              <a:t>       VLDR.F32   s5, = -1</a:t>
            </a:r>
          </a:p>
          <a:p>
            <a:r>
              <a:rPr lang="en-US" sz="2400" dirty="0" smtClean="0"/>
              <a:t>       VSQRT.F32 S7, S5	          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endfunc</a:t>
            </a:r>
            <a:endParaRPr lang="en-US" sz="2400" b="1" dirty="0" smtClean="0"/>
          </a:p>
          <a:p>
            <a:r>
              <a:rPr lang="en-US" sz="2400" dirty="0" smtClean="0"/>
              <a:t>     </a:t>
            </a:r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05490"/>
            <a:ext cx="6934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7FC00000 -</a:t>
            </a:r>
            <a:r>
              <a:rPr lang="en-US" sz="2000" dirty="0" smtClean="0">
                <a:sym typeface="Wingdings" pitchFamily="2" charset="2"/>
              </a:rPr>
              <a:t>      0 1111 1111 10000000000000000000000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72090"/>
            <a:ext cx="6934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7FC00000 -</a:t>
            </a:r>
            <a:r>
              <a:rPr lang="en-US" sz="2000" dirty="0" smtClean="0">
                <a:sym typeface="Wingdings" pitchFamily="2" charset="2"/>
              </a:rPr>
              <a:t>      0111 1111 1100 0000 0000 0000 0000 0000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nan khat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315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Floating-Point Loads and Stores: The Instruct 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153400" cy="2031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is accessed in the same way for floating-point data and integer data. The instructions and the format for floating-point loads and stores is given below.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VLDR|VSTR{&lt;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&gt;}.32 &lt;</a:t>
            </a:r>
            <a:r>
              <a:rPr lang="en-US" sz="2400" dirty="0" err="1" smtClean="0"/>
              <a:t>Sd</a:t>
            </a:r>
            <a:r>
              <a:rPr lang="en-US" sz="2400" dirty="0" smtClean="0"/>
              <a:t>&gt;, [&lt;</a:t>
            </a:r>
            <a:r>
              <a:rPr lang="en-US" sz="2400" dirty="0" err="1" smtClean="0"/>
              <a:t>Rn</a:t>
            </a:r>
            <a:r>
              <a:rPr lang="en-US" sz="2400" dirty="0" smtClean="0"/>
              <a:t>&gt;{, #+/ − &lt;</a:t>
            </a:r>
            <a:r>
              <a:rPr lang="en-US" sz="2400" dirty="0" err="1" smtClean="0"/>
              <a:t>imm</a:t>
            </a:r>
            <a:r>
              <a:rPr lang="en-US" sz="2400" dirty="0" smtClean="0"/>
              <a:t>&gt;}]</a:t>
            </a:r>
            <a:br>
              <a:rPr lang="en-US" sz="2400" dirty="0" smtClean="0"/>
            </a:br>
            <a:r>
              <a:rPr lang="en-US" sz="2400" dirty="0" smtClean="0"/>
              <a:t>VLDR|VSTR{&lt;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&gt;}.64 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&gt;, [&lt;</a:t>
            </a:r>
            <a:r>
              <a:rPr lang="en-US" sz="2400" dirty="0" err="1" smtClean="0"/>
              <a:t>Rn</a:t>
            </a:r>
            <a:r>
              <a:rPr lang="en-US" sz="2400" dirty="0" smtClean="0"/>
              <a:t>&gt;{, #+/ − &lt;</a:t>
            </a:r>
            <a:r>
              <a:rPr lang="en-US" sz="2400" dirty="0" err="1" smtClean="0"/>
              <a:t>imm</a:t>
            </a:r>
            <a:r>
              <a:rPr lang="en-US" sz="2400" dirty="0" smtClean="0"/>
              <a:t>&gt;}]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105400"/>
            <a:ext cx="6934200" cy="95410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VLDR{&lt;</a:t>
            </a:r>
            <a:r>
              <a:rPr lang="en-US" sz="2800" dirty="0" err="1" smtClean="0"/>
              <a:t>cond</a:t>
            </a:r>
            <a:r>
              <a:rPr lang="en-US" sz="2800" dirty="0" smtClean="0"/>
              <a:t>&gt;}.F32 </a:t>
            </a:r>
            <a:r>
              <a:rPr lang="en-US" sz="2800" dirty="0" err="1" smtClean="0"/>
              <a:t>Sd</a:t>
            </a:r>
            <a:r>
              <a:rPr lang="en-US" sz="2800" dirty="0" smtClean="0"/>
              <a:t>, =constant</a:t>
            </a:r>
          </a:p>
          <a:p>
            <a:r>
              <a:rPr lang="fr-FR" sz="2800" dirty="0" smtClean="0"/>
              <a:t>VLDR{&lt;</a:t>
            </a:r>
            <a:r>
              <a:rPr lang="fr-FR" sz="2800" dirty="0" err="1" smtClean="0"/>
              <a:t>cond</a:t>
            </a:r>
            <a:r>
              <a:rPr lang="fr-FR" sz="2800" dirty="0" smtClean="0"/>
              <a:t>&gt;}.F64 Dd, =constant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FPU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046744"/>
            <a:ext cx="86872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the Cortex-M4 MCU, an optional floating-point unit (FPU)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By default, the FPU is disabled and must be enabled prior to the </a:t>
            </a:r>
          </a:p>
          <a:p>
            <a:r>
              <a:rPr lang="en-US" sz="2400" dirty="0" smtClean="0"/>
              <a:t>   execution floating-point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a floating-point instruction is executed but the FPU is disabled, a </a:t>
            </a:r>
          </a:p>
          <a:p>
            <a:r>
              <a:rPr lang="en-US" sz="2400" dirty="0" smtClean="0"/>
              <a:t>No Co-Processor (NOCP) usage fault is generated.</a:t>
            </a:r>
          </a:p>
          <a:p>
            <a:endParaRPr lang="en-US" sz="2400" dirty="0" smtClean="0"/>
          </a:p>
          <a:p>
            <a:r>
              <a:rPr lang="en-US" sz="2400" dirty="0" smtClean="0"/>
              <a:t>FPU can work within the Normal Main thread as well as interrupt </a:t>
            </a:r>
          </a:p>
          <a:p>
            <a:r>
              <a:rPr lang="en-US" sz="2400" dirty="0" smtClean="0"/>
              <a:t>Handler mode 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VMOV instruction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001000" cy="258532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VMOV is used to move Data between ARM registers and Floating Point  Unit </a:t>
            </a:r>
          </a:p>
          <a:p>
            <a:pPr algn="ctr"/>
            <a:r>
              <a:rPr lang="en-US" sz="2400" dirty="0" smtClean="0"/>
              <a:t>VMOV [&lt;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&gt;].F32 &lt;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d</a:t>
            </a:r>
            <a:r>
              <a:rPr lang="en-US" sz="2400" dirty="0" smtClean="0"/>
              <a:t>&gt;, &lt;</a:t>
            </a:r>
            <a:r>
              <a:rPr lang="en-US" sz="2400" dirty="0" err="1" smtClean="0"/>
              <a:t>R</a:t>
            </a:r>
            <a:r>
              <a:rPr lang="en-US" sz="2000" dirty="0" err="1" smtClean="0"/>
              <a:t>t</a:t>
            </a:r>
            <a:r>
              <a:rPr lang="en-US" sz="2400" dirty="0" smtClean="0"/>
              <a:t>&gt;</a:t>
            </a:r>
          </a:p>
          <a:p>
            <a:pPr algn="ctr"/>
            <a:r>
              <a:rPr lang="en-US" sz="2400" dirty="0" smtClean="0"/>
              <a:t> VMOV[&lt;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&gt;].F32 &lt;</a:t>
            </a:r>
            <a:r>
              <a:rPr lang="en-US" sz="2400" dirty="0" err="1" smtClean="0"/>
              <a:t>R</a:t>
            </a:r>
            <a:r>
              <a:rPr lang="en-US" sz="2000" dirty="0" err="1" smtClean="0"/>
              <a:t>t</a:t>
            </a:r>
            <a:r>
              <a:rPr lang="en-US" sz="2400" dirty="0" smtClean="0"/>
              <a:t>&gt;, &lt;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n</a:t>
            </a:r>
            <a:r>
              <a:rPr lang="en-US" sz="2400" dirty="0" smtClean="0"/>
              <a:t>&gt;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We can use VMOV to move data between FPU Registers</a:t>
            </a:r>
          </a:p>
          <a:p>
            <a:pPr algn="ctr"/>
            <a:r>
              <a:rPr lang="en-US" sz="2400" dirty="0" smtClean="0"/>
              <a:t> VMOV[&lt;</a:t>
            </a:r>
            <a:r>
              <a:rPr lang="en-US" sz="2400" dirty="0" err="1" smtClean="0"/>
              <a:t>cond</a:t>
            </a:r>
            <a:r>
              <a:rPr lang="en-US" sz="2400" dirty="0" smtClean="0"/>
              <a:t>&gt;].F32 &lt; 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d</a:t>
            </a:r>
            <a:r>
              <a:rPr lang="en-US" sz="2400" dirty="0" smtClean="0"/>
              <a:t>&gt;, &lt;</a:t>
            </a:r>
            <a:r>
              <a:rPr lang="en-US" sz="2400" dirty="0" err="1" smtClean="0"/>
              <a:t>S</a:t>
            </a:r>
            <a:r>
              <a:rPr lang="en-US" sz="2000" dirty="0" err="1" smtClean="0"/>
              <a:t>n</a:t>
            </a:r>
            <a:r>
              <a:rPr lang="en-US" sz="2400" dirty="0" smtClean="0"/>
              <a:t>&gt;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pic>
        <p:nvPicPr>
          <p:cNvPr id="44034" name="Picture 2" descr="Image result for ex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09800"/>
            <a:ext cx="6086475" cy="4200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by Zero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6760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a division by Zero happens , the  default result is a properly signed infinity.</a:t>
            </a:r>
          </a:p>
          <a:p>
            <a:r>
              <a:rPr lang="en-US" sz="2000" dirty="0" smtClean="0"/>
              <a:t>This is indicated by DZC status bit in FPSCR </a:t>
            </a:r>
          </a:p>
          <a:p>
            <a:pPr algn="ctr"/>
            <a:r>
              <a:rPr lang="en-US" sz="2000" dirty="0" smtClean="0"/>
              <a:t>What is Positive infinity and negative Infinity ?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b="1" dirty="0" smtClean="0"/>
              <a:t>Recall the previous Discussion of </a:t>
            </a:r>
            <a:r>
              <a:rPr lang="en-US" sz="2000" b="1" dirty="0" err="1" smtClean="0"/>
              <a:t>NaN</a:t>
            </a:r>
            <a:r>
              <a:rPr lang="en-US" sz="2000" b="1" dirty="0" smtClean="0"/>
              <a:t> where the fractional part is ZERO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486400"/>
            <a:ext cx="6375463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</a:p>
          <a:p>
            <a:r>
              <a:rPr lang="en-US" dirty="0" smtClean="0"/>
              <a:t>S2 = 0x7F800000   </a:t>
            </a:r>
            <a:r>
              <a:rPr lang="en-US" dirty="0" smtClean="0">
                <a:sym typeface="Wingdings" pitchFamily="2" charset="2"/>
              </a:rPr>
              <a:t> 0111 1111 1000 0000 0000 0000 0000 0000</a:t>
            </a:r>
            <a:r>
              <a:rPr lang="en-US" dirty="0" smtClean="0"/>
              <a:t> </a:t>
            </a:r>
          </a:p>
          <a:p>
            <a:r>
              <a:rPr lang="en-US" dirty="0" smtClean="0"/>
              <a:t>S4 = 0x FF800000  </a:t>
            </a:r>
            <a:r>
              <a:rPr lang="en-US" dirty="0" smtClean="0">
                <a:sym typeface="Wingdings" pitchFamily="2" charset="2"/>
              </a:rPr>
              <a:t> 1111 1111 1000 0000 0000 0000 0000 0000</a:t>
            </a:r>
          </a:p>
          <a:p>
            <a:r>
              <a:rPr lang="en-US" dirty="0" smtClean="0">
                <a:sym typeface="Wingdings" pitchFamily="2" charset="2"/>
              </a:rPr>
              <a:t>Observe the Value of </a:t>
            </a:r>
            <a:r>
              <a:rPr lang="en-US" b="1" dirty="0" smtClean="0">
                <a:sym typeface="Wingdings" pitchFamily="2" charset="2"/>
              </a:rPr>
              <a:t>DZC </a:t>
            </a:r>
            <a:r>
              <a:rPr lang="en-US" dirty="0" smtClean="0">
                <a:sym typeface="Wingdings" pitchFamily="2" charset="2"/>
              </a:rPr>
              <a:t>bit FPSCR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601980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 smtClean="0"/>
              <a:t>        VMOV.F s0, #5.0</a:t>
            </a:r>
          </a:p>
          <a:p>
            <a:r>
              <a:rPr lang="en-US" dirty="0" smtClean="0"/>
              <a:t>       LDR r1, = 0x00000000 ; cannot load 0.0 using VMOV.F</a:t>
            </a:r>
          </a:p>
          <a:p>
            <a:r>
              <a:rPr lang="en-US" dirty="0" smtClean="0"/>
              <a:t>       VMOV.F s1, r1</a:t>
            </a:r>
          </a:p>
          <a:p>
            <a:r>
              <a:rPr lang="en-US" dirty="0" smtClean="0"/>
              <a:t>       VDIV.F s2, s0, s1 ; return positive infinity</a:t>
            </a:r>
          </a:p>
          <a:p>
            <a:r>
              <a:rPr lang="en-US" dirty="0" smtClean="0"/>
              <a:t>       VMOV.F s3, #-0.375</a:t>
            </a:r>
          </a:p>
          <a:p>
            <a:r>
              <a:rPr lang="en-US" dirty="0" smtClean="0"/>
              <a:t>       VDIV.F s4, s3, s1 ; return negative infinity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Operation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610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Operations with signaling </a:t>
            </a:r>
            <a:r>
              <a:rPr lang="en-US" sz="2800" dirty="0" err="1" smtClean="0"/>
              <a:t>NaNs</a:t>
            </a:r>
            <a:r>
              <a:rPr lang="en-US" sz="2800" dirty="0" smtClean="0"/>
              <a:t> (</a:t>
            </a:r>
            <a:r>
              <a:rPr lang="en-US" sz="2800" dirty="0" err="1" smtClean="0"/>
              <a:t>sNANs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Mathematical operations  with  unlike-signed infinities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Multiplication of infinity by zero.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Conversion operations— conversion of  floating-point number to an integer or fixed-point format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When the </a:t>
            </a:r>
            <a:r>
              <a:rPr lang="en-US" sz="2400" i="1" dirty="0" smtClean="0"/>
              <a:t>Invalid Operation exception is detected for arithmetic and conversion </a:t>
            </a:r>
            <a:r>
              <a:rPr lang="en-US" sz="2400" dirty="0" smtClean="0"/>
              <a:t>operations, the default Quiet </a:t>
            </a:r>
            <a:r>
              <a:rPr lang="en-US" sz="2400" dirty="0" err="1" smtClean="0"/>
              <a:t>NaN</a:t>
            </a:r>
            <a:r>
              <a:rPr lang="en-US" sz="2400" dirty="0" smtClean="0"/>
              <a:t> (</a:t>
            </a:r>
            <a:r>
              <a:rPr lang="en-US" sz="2400" dirty="0" err="1" smtClean="0"/>
              <a:t>qNaN</a:t>
            </a:r>
            <a:r>
              <a:rPr lang="en-US" sz="2400" dirty="0" smtClean="0"/>
              <a:t>) is returned and the </a:t>
            </a:r>
            <a:r>
              <a:rPr lang="en-US" sz="2400" i="1" dirty="0" smtClean="0"/>
              <a:t>Invalid Operation </a:t>
            </a:r>
            <a:r>
              <a:rPr lang="en-US" sz="2400" dirty="0" smtClean="0"/>
              <a:t>(IOC) status bit is set in the FPSCR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47106" name="Picture 2" descr="Image result for Over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28600"/>
            <a:ext cx="2466975" cy="18478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2590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Overflow exception is signaled when the result of an arithmetic operation cannot </a:t>
            </a:r>
            <a:r>
              <a:rPr lang="en-US" dirty="0" smtClean="0"/>
              <a:t>be represented because the absolute value of the result is too large for the destination format. In this way it is possible to overflow both with a positive and a negative result. </a:t>
            </a:r>
          </a:p>
          <a:p>
            <a:r>
              <a:rPr lang="en-US" dirty="0" smtClean="0"/>
              <a:t>When an over flow happens   both the overflow status bit (OFC) and</a:t>
            </a:r>
          </a:p>
          <a:p>
            <a:r>
              <a:rPr lang="en-US" dirty="0" smtClean="0"/>
              <a:t>the inexact status bit (IXC) are set.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the factorial program to work on Floating point and create an overflow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Flow</a:t>
            </a:r>
            <a:endParaRPr lang="en-US" dirty="0"/>
          </a:p>
        </p:txBody>
      </p:sp>
      <p:pic>
        <p:nvPicPr>
          <p:cNvPr id="46082" name="Picture 2" descr="Image result for too little to e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2949174" cy="1371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33400" y="2057400"/>
            <a:ext cx="7620000" cy="18466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Floating-point arithmetic operations can also </a:t>
            </a:r>
            <a:r>
              <a:rPr lang="en-US" i="1" dirty="0" smtClean="0"/>
              <a:t>underflow when the result of the operation </a:t>
            </a:r>
            <a:r>
              <a:rPr lang="en-US" sz="2400" b="1" u="sng" dirty="0" smtClean="0"/>
              <a:t>is </a:t>
            </a:r>
            <a:r>
              <a:rPr lang="en-US" sz="2400" b="1" i="1" u="sng" dirty="0" smtClean="0"/>
              <a:t>too small to fit in the destination format</a:t>
            </a:r>
            <a:r>
              <a:rPr lang="en-US" i="1" dirty="0" smtClean="0"/>
              <a:t>. You can imagine when two very  </a:t>
            </a:r>
            <a:r>
              <a:rPr lang="en-US" dirty="0" smtClean="0"/>
              <a:t>small values say 6.6261 × 10−34 (Planck’s constant in J ⋅ s) and 1.602 × 10−19 (elementary charge in Coulombs), are multiplied, the product is 10.607 × 10−53, but this value is outside the normal range of a single-precision value, and we have </a:t>
            </a:r>
            <a:r>
              <a:rPr lang="en-US" i="1" dirty="0" smtClean="0"/>
              <a:t>under flowed.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343400"/>
            <a:ext cx="7696200" cy="14773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When the </a:t>
            </a:r>
            <a:r>
              <a:rPr lang="en-US" b="1" i="1" dirty="0" smtClean="0"/>
              <a:t>Underflow exception is detected, the default</a:t>
            </a:r>
          </a:p>
          <a:p>
            <a:pPr algn="just"/>
            <a:r>
              <a:rPr lang="en-US" dirty="0" smtClean="0"/>
              <a:t>value returned is a subnormal value (if the result is within the subnormal range for the destination precision) or a signed zero. The Underflow status bit (UFC) and the Inexact status bit (IXC) are set in the FPSCR </a:t>
            </a:r>
            <a:r>
              <a:rPr lang="en-US" i="1" dirty="0" smtClean="0"/>
              <a:t>if the result is not exact; otherwise, </a:t>
            </a:r>
            <a:r>
              <a:rPr lang="en-US" dirty="0" smtClean="0"/>
              <a:t>neither status bit is set.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172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a simple program using assembly language which results in UNDERFLOW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INEXACT 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784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not always possible   </a:t>
            </a:r>
            <a:r>
              <a:rPr lang="en-US" dirty="0" smtClean="0"/>
              <a:t>floating-point computations </a:t>
            </a:r>
            <a:r>
              <a:rPr lang="en-US" dirty="0" smtClean="0"/>
              <a:t>to give exact results</a:t>
            </a:r>
            <a:endParaRPr lang="en-US" dirty="0" smtClean="0"/>
          </a:p>
          <a:p>
            <a:r>
              <a:rPr lang="en-US" dirty="0" smtClean="0"/>
              <a:t>Hence computation  </a:t>
            </a:r>
            <a:r>
              <a:rPr lang="en-US" dirty="0" smtClean="0"/>
              <a:t>will result in an intermediate value which is between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representable</a:t>
            </a:r>
            <a:r>
              <a:rPr lang="en-US" dirty="0" smtClean="0"/>
              <a:t> values and requires rounding. </a:t>
            </a:r>
            <a:endParaRPr lang="en-US" dirty="0" smtClean="0"/>
          </a:p>
          <a:p>
            <a:r>
              <a:rPr lang="en-US" dirty="0" smtClean="0"/>
              <a:t>This is when we say the result I  </a:t>
            </a:r>
            <a:r>
              <a:rPr lang="en-US" i="1" dirty="0" smtClean="0"/>
              <a:t>inexact</a:t>
            </a:r>
            <a:r>
              <a:rPr lang="en-US" i="1" dirty="0" smtClean="0"/>
              <a:t>. That means simply that there was no </a:t>
            </a:r>
            <a:r>
              <a:rPr lang="en-US" i="1" dirty="0" err="1" smtClean="0"/>
              <a:t>representable</a:t>
            </a:r>
            <a:r>
              <a:rPr lang="en-US" i="1" dirty="0" smtClean="0"/>
              <a:t> value </a:t>
            </a:r>
            <a:r>
              <a:rPr lang="en-US" i="1" dirty="0" smtClean="0"/>
              <a:t>exactly  </a:t>
            </a:r>
            <a:r>
              <a:rPr lang="en-US" dirty="0" smtClean="0"/>
              <a:t>matching </a:t>
            </a:r>
            <a:r>
              <a:rPr lang="en-US" dirty="0" smtClean="0"/>
              <a:t>the result, and another value was substituted for the computed result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400" b="1" dirty="0" smtClean="0"/>
              <a:t>When the </a:t>
            </a:r>
            <a:r>
              <a:rPr lang="en-US" sz="2400" b="1" i="1" dirty="0" smtClean="0"/>
              <a:t>Inexact Exception occurs, the Inexact flag (IXC) is set in the FPSCR </a:t>
            </a:r>
            <a:r>
              <a:rPr lang="en-US" sz="2400" b="1" i="1" dirty="0" smtClean="0"/>
              <a:t>and </a:t>
            </a:r>
            <a:r>
              <a:rPr lang="en-US" sz="2400" b="1" dirty="0" smtClean="0"/>
              <a:t>the </a:t>
            </a:r>
            <a:r>
              <a:rPr lang="en-US" sz="2400" b="1" dirty="0" smtClean="0"/>
              <a:t>computation continues.</a:t>
            </a:r>
            <a:endParaRPr 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FPSCR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03" y="4319588"/>
            <a:ext cx="7900086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6172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53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934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914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6629400" y="2514600"/>
            <a:ext cx="685800" cy="1828800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400" y="2819400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Covered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Flags in FPU and how they are used</a:t>
            </a:r>
            <a:endParaRPr lang="en-US" dirty="0"/>
          </a:p>
        </p:txBody>
      </p:sp>
      <p:pic>
        <p:nvPicPr>
          <p:cNvPr id="45061" name="Picture 5" descr="C:\Users\user\AppData\Local\Microsoft\Windows\Temporary Internet Files\Content.IE5\7T4R143P\nordflag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0"/>
            <a:ext cx="3657600" cy="2057400"/>
          </a:xfrm>
          <a:prstGeom prst="rect">
            <a:avLst/>
          </a:prstGeom>
          <a:noFill/>
        </p:spPr>
      </p:pic>
      <p:pic>
        <p:nvPicPr>
          <p:cNvPr id="4" name="Picture 5" descr="C:\Users\user\AppData\Local\Microsoft\Windows\Temporary Internet Files\Content.IE5\7T4R143P\nordflag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8600"/>
            <a:ext cx="36576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Flags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524000"/>
          <a:ext cx="80772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10"/>
                <a:gridCol w="6663690"/>
              </a:tblGrid>
              <a:tr h="6640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Flags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82027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Flag is set when the first operand in smaller than</a:t>
                      </a:r>
                      <a:r>
                        <a:rPr lang="en-US" baseline="0" dirty="0" smtClean="0"/>
                        <a:t> the second operand</a:t>
                      </a:r>
                      <a:endParaRPr lang="en-US" dirty="0"/>
                    </a:p>
                  </a:txBody>
                  <a:tcPr/>
                </a:tc>
              </a:tr>
              <a:tr h="820270">
                <a:tc>
                  <a:txBody>
                    <a:bodyPr/>
                    <a:lstStyle/>
                    <a:p>
                      <a:r>
                        <a:rPr lang="en-US" dirty="0" smtClean="0"/>
                        <a:t>Z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flag</a:t>
                      </a:r>
                      <a:r>
                        <a:rPr lang="en-US" baseline="0" dirty="0" smtClean="0"/>
                        <a:t> is set when the first operand == Second operand and they are no </a:t>
                      </a:r>
                      <a:r>
                        <a:rPr lang="en-US" baseline="0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1171816">
                <a:tc>
                  <a:txBody>
                    <a:bodyPr/>
                    <a:lstStyle/>
                    <a:p>
                      <a:r>
                        <a:rPr lang="en-US" dirty="0" smtClean="0"/>
                        <a:t>C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is when the first operand is equal to or larger  than the second operand, and the second is when either operand is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171816">
                <a:tc>
                  <a:txBody>
                    <a:bodyPr/>
                    <a:lstStyle/>
                    <a:p>
                      <a:r>
                        <a:rPr lang="en-US" dirty="0" smtClean="0"/>
                        <a:t>V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 flag is set only when a comparison is 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unordered, that is, when a </a:t>
                      </a:r>
                      <a:r>
                        <a:rPr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one or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of the comparison operands.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FPU do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FPU supports half- and single-precision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Add,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Subtract,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Multiply,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Divide,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Multiply and accumulate,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Square root operations.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provides conversions between fixed-point and floating-point data formats, as well as floating-point constant instructions.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also supports the half-precision and single-precision floating-point formats to provide different manipulations for the floating-point data with the different lengths and accuracies.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14350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 of FPU Flags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2506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FPSCR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03" y="4319588"/>
            <a:ext cx="7900086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6172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53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934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914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6629400" y="2514600"/>
            <a:ext cx="685800" cy="1828800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400" y="2819400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Covered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97425" y="381692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28800" y="381692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26925" y="3866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68000" y="388342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1752600" y="3048000"/>
            <a:ext cx="457200" cy="1295400"/>
          </a:xfrm>
          <a:prstGeom prst="leftBrace">
            <a:avLst>
              <a:gd name="adj1" fmla="val 8333"/>
              <a:gd name="adj2" fmla="val 50909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77752" y="2983468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Covered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95600" y="5029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663907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0" y="6443725"/>
            <a:ext cx="3997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set to zero (Default) IEEE 754-2008 is selected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00400" y="5029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00400" y="6172200"/>
            <a:ext cx="914400" cy="9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4800" y="59436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Default Nan Mode</a:t>
            </a:r>
            <a:endParaRPr lang="en-US" sz="11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276600" y="38100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05200" y="38100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962400" y="38100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3429000" y="3048000"/>
            <a:ext cx="457200" cy="1295400"/>
          </a:xfrm>
          <a:prstGeom prst="leftBrace">
            <a:avLst>
              <a:gd name="adj1" fmla="val 8333"/>
              <a:gd name="adj2" fmla="val 50909"/>
            </a:avLst>
          </a:prstGeom>
          <a:ln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24200" y="3048000"/>
            <a:ext cx="21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Discussed later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Research Assignment </a:t>
            </a:r>
            <a:br>
              <a:rPr lang="en-US" sz="3200" dirty="0" smtClean="0"/>
            </a:br>
            <a:r>
              <a:rPr lang="en-US" sz="3200" dirty="0" smtClean="0"/>
              <a:t>Due on 10-Oct-2016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Floating point representation we have three components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Sign Bit</a:t>
            </a:r>
          </a:p>
          <a:p>
            <a:pPr marL="342900" indent="-342900">
              <a:buAutoNum type="arabicPeriod"/>
            </a:pPr>
            <a:r>
              <a:rPr lang="en-US" dirty="0" smtClean="0"/>
              <a:t>Exponent</a:t>
            </a:r>
          </a:p>
          <a:p>
            <a:pPr marL="342900" indent="-342900">
              <a:buAutoNum type="arabicPeriod"/>
            </a:pPr>
            <a:r>
              <a:rPr lang="en-US" dirty="0" smtClean="0"/>
              <a:t>Fractional Part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Precession is one the prime attribute of any Floating point Representation,  </a:t>
            </a:r>
          </a:p>
          <a:p>
            <a:pPr marL="342900" indent="-342900"/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Does any of the above three components play a role in the defining the Precession of the number ? If so which are the component or Components  which play the  role in defining precession  and how ? Explain this with example in your own words</a:t>
            </a:r>
          </a:p>
          <a:p>
            <a:pPr marL="342900" indent="-342900">
              <a:buAutoNum type="arabicPeriod"/>
            </a:pPr>
            <a:r>
              <a:rPr lang="en-US" dirty="0" smtClean="0"/>
              <a:t>W</a:t>
            </a:r>
            <a:r>
              <a:rPr lang="en-US" dirty="0" smtClean="0"/>
              <a:t>hat is Normal and Subnormal  Values as per IEEE 754  standards  explain this  with the  help of number line </a:t>
            </a:r>
          </a:p>
          <a:p>
            <a:pPr marL="342900" indent="-342900">
              <a:buAutoNum type="arabicPeriod"/>
            </a:pPr>
            <a:r>
              <a:rPr lang="en-US" dirty="0" smtClean="0"/>
              <a:t>IEEE 754vv defines standards for rounding floating points numbers to a represent able value. There are five methods defines by IEEE for this – Take time and  understand what these five methods and explain it in your words using diagrams, illustrations of your own.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[</a:t>
            </a:r>
            <a:r>
              <a:rPr lang="en-US" b="1" u="sng" dirty="0" smtClean="0">
                <a:solidFill>
                  <a:srgbClr val="FF0000"/>
                </a:solidFill>
              </a:rPr>
              <a:t>For 1 to 3  Do not Copy paste from any published sources, including diagrams</a:t>
            </a:r>
            <a:r>
              <a:rPr lang="en-US" dirty="0" smtClean="0"/>
              <a:t>]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multiply instructions are available in the Cortex-M4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34980" y="2895600"/>
            <a:ext cx="6561219" cy="86177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VMUL{</a:t>
            </a:r>
            <a:r>
              <a:rPr lang="en-US" sz="3200" b="1" dirty="0" err="1" smtClean="0"/>
              <a:t>cond</a:t>
            </a:r>
            <a:r>
              <a:rPr lang="en-US" sz="3200" b="1" dirty="0" smtClean="0"/>
              <a:t>}.F32 &lt;</a:t>
            </a:r>
            <a:r>
              <a:rPr lang="en-US" sz="3200" b="1" dirty="0" err="1" smtClean="0"/>
              <a:t>Sd</a:t>
            </a:r>
            <a:r>
              <a:rPr lang="en-US" sz="3200" b="1" dirty="0" smtClean="0"/>
              <a:t>&gt;, &lt;</a:t>
            </a:r>
            <a:r>
              <a:rPr lang="en-US" sz="3200" b="1" dirty="0" err="1" smtClean="0"/>
              <a:t>Sn</a:t>
            </a:r>
            <a:r>
              <a:rPr lang="en-US" sz="3200" b="1" dirty="0" smtClean="0"/>
              <a:t>&gt;, &lt;</a:t>
            </a:r>
            <a:r>
              <a:rPr lang="en-US" sz="3200" b="1" dirty="0" err="1" smtClean="0"/>
              <a:t>Sm</a:t>
            </a:r>
            <a:r>
              <a:rPr lang="en-US" sz="3200" b="1" dirty="0" smtClean="0"/>
              <a:t>&gt;</a:t>
            </a:r>
          </a:p>
          <a:p>
            <a:pPr algn="ctr"/>
            <a:r>
              <a:rPr lang="en-US" dirty="0" smtClean="0"/>
              <a:t>Multiplies two   operands</a:t>
            </a:r>
            <a:r>
              <a:rPr lang="en-US" dirty="0" smtClean="0"/>
              <a:t>, writing the result in a destination </a:t>
            </a:r>
            <a:r>
              <a:rPr lang="en-US" dirty="0" smtClean="0"/>
              <a:t>register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4495800"/>
            <a:ext cx="7848600" cy="86177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VNMUL{</a:t>
            </a:r>
            <a:r>
              <a:rPr lang="en-US" sz="3200" b="1" dirty="0" err="1" smtClean="0"/>
              <a:t>cond</a:t>
            </a:r>
            <a:r>
              <a:rPr lang="en-US" sz="3200" b="1" dirty="0" smtClean="0"/>
              <a:t>}.F32 &lt;</a:t>
            </a:r>
            <a:r>
              <a:rPr lang="en-US" sz="3200" b="1" dirty="0" err="1" smtClean="0"/>
              <a:t>Sd</a:t>
            </a:r>
            <a:r>
              <a:rPr lang="en-US" sz="3200" b="1" dirty="0" smtClean="0"/>
              <a:t>&gt;, &lt;</a:t>
            </a:r>
            <a:r>
              <a:rPr lang="en-US" sz="3200" b="1" dirty="0" err="1" smtClean="0"/>
              <a:t>Sn</a:t>
            </a:r>
            <a:r>
              <a:rPr lang="en-US" sz="3200" b="1" dirty="0" smtClean="0"/>
              <a:t>&gt;, &lt;</a:t>
            </a:r>
            <a:r>
              <a:rPr lang="en-US" sz="3200" b="1" dirty="0" err="1" smtClean="0"/>
              <a:t>Sm</a:t>
            </a:r>
            <a:r>
              <a:rPr lang="en-US" sz="3200" b="1" dirty="0" smtClean="0"/>
              <a:t>&gt;</a:t>
            </a:r>
          </a:p>
          <a:p>
            <a:pPr algn="ctr"/>
            <a:r>
              <a:rPr lang="en-US" b="1" dirty="0" smtClean="0"/>
              <a:t>VNMUL first negates the </a:t>
            </a:r>
            <a:r>
              <a:rPr lang="en-US" b="1" dirty="0" smtClean="0"/>
              <a:t>second of </a:t>
            </a:r>
            <a:r>
              <a:rPr lang="en-US" b="1" dirty="0" smtClean="0"/>
              <a:t>the two operands before the multiplication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dirty="0" smtClean="0"/>
              <a:t>Accumulate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/>
              <a:t>Cortex-M4  FPU  implements a set of very accurate  multiply–accumulate operations that  called as  to as </a:t>
            </a:r>
            <a:r>
              <a:rPr lang="en-US" sz="4000" i="1" dirty="0" smtClean="0"/>
              <a:t>fused Multiply-Accumulate. </a:t>
            </a:r>
            <a:r>
              <a:rPr lang="en-US" sz="4000" dirty="0" smtClean="0"/>
              <a:t>These set of instructions does not do rounding the results hence results in greater accuracy of results</a:t>
            </a:r>
            <a:endParaRPr lang="en-US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457199"/>
          <a:ext cx="86106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632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9062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Multiply–accumulate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Temp)</a:t>
                      </a:r>
                      <a:endParaRPr lang="en-US" dirty="0"/>
                    </a:p>
                  </a:txBody>
                  <a:tcPr/>
                </a:tc>
              </a:tr>
              <a:tr h="100119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Multiply Subtract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((−1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Negate(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(Temp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Temp)</a:t>
                      </a:r>
                      <a:endParaRPr lang="en-US" dirty="0"/>
                    </a:p>
                  </a:txBody>
                  <a:tcPr/>
                </a:tc>
              </a:tr>
              <a:tr h="1301551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VFNMA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Negate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Multiply–accumulate</a:t>
                      </a:r>
                    </a:p>
                    <a:p>
                      <a:r>
                        <a:rPr lang="sv-S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 = (−1 * Sd) + (Sn * Sm)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Temp2 = Negate(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Round(Temp2 + Temp)</a:t>
                      </a:r>
                      <a:endParaRPr lang="en-US" dirty="0"/>
                    </a:p>
                  </a:txBody>
                  <a:tcPr/>
                </a:tc>
              </a:tr>
              <a:tr h="160190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VFNMS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Negate Multiply Subtract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(−1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+ ((−1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Negate(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(Temp *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Temp2 = Negate(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Round(Temp2 + Temp)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Exponential Series</a:t>
            </a:r>
            <a:br>
              <a:rPr lang="en-US" dirty="0" smtClean="0"/>
            </a:br>
            <a:r>
              <a:rPr lang="en-US" dirty="0" smtClean="0"/>
              <a:t>in Cortex –M4</a:t>
            </a:r>
            <a:br>
              <a:rPr lang="en-US" dirty="0" smtClean="0"/>
            </a:br>
            <a:r>
              <a:rPr lang="en-US" dirty="0" smtClean="0"/>
              <a:t> Due on 10-Oct-2016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423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6194" y="4876800"/>
            <a:ext cx="8500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next phase of the assignment we  will see how to use this implementation as a </a:t>
            </a:r>
          </a:p>
          <a:p>
            <a:r>
              <a:rPr lang="en-US" dirty="0" smtClean="0"/>
              <a:t>Library that can be used for building   Machine Learning  programs on a ARM processor .  </a:t>
            </a:r>
          </a:p>
          <a:p>
            <a:r>
              <a:rPr lang="en-US" dirty="0" smtClean="0"/>
              <a:t>Later you will learn how to write interface to this routine from high level language Like 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Floating Point Data</a:t>
            </a:r>
            <a:br>
              <a:rPr lang="en-US" dirty="0" smtClean="0"/>
            </a:br>
            <a:r>
              <a:rPr lang="en-US" dirty="0" smtClean="0"/>
              <a:t> IEEE 754  standard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800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The double-precision floating-point format (64-bit data)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half-precision floating-point format (16-bit data)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905000"/>
            <a:ext cx="5257799" cy="94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3124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single-precision floating-point format (32-bit data)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05200"/>
            <a:ext cx="7543800" cy="113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57800"/>
            <a:ext cx="8077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exponent &amp; fraction used to generate the fraction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27287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1-bit Sign field is used to determine the polarity of the floating-point number. A value of 0 on this bit indicates that this floating point number is a positive one, but a value of 1 means that this floating-point number is a negative number.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The 5-bit Exponent field is a </a:t>
            </a:r>
            <a:r>
              <a:rPr lang="en-US" sz="2000" b="1" i="1" dirty="0" smtClean="0"/>
              <a:t>biased exponent value. This means  biased value of 15 must be </a:t>
            </a:r>
            <a:r>
              <a:rPr lang="en-US" sz="2000" dirty="0" smtClean="0"/>
              <a:t>subtracted from this biased exponent,  to get the real or the true exponent value for the given floating-point number. The reason for using this biased exponent is to enlarge the range of the floating-point numbers.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The 10-bit Fraction field contains 10-bit binary significant bits (</a:t>
            </a:r>
            <a:r>
              <a:rPr lang="en-US" sz="2000" b="1" dirty="0" err="1" smtClean="0"/>
              <a:t>significands</a:t>
            </a:r>
            <a:r>
              <a:rPr lang="en-US" sz="2000" b="1" dirty="0" smtClean="0"/>
              <a:t>) after the </a:t>
            </a:r>
            <a:r>
              <a:rPr lang="en-US" sz="2000" dirty="0" smtClean="0"/>
              <a:t>decimal point. The key is that between the bit 10 and bit 9, or between the Exponent and the Fraction fields, a binary point exists and this must be kept in mind when converting this half-precision floating-point number to its real value.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True value of fraction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143000"/>
            <a:ext cx="80486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7579" y="2209800"/>
            <a:ext cx="743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take the number 1111101101101000.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Sign bit is 1, which means that this is a negative floating-point number.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biased exponent, Exponent, is 11110B = 30D,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Fraction is 1101101000B.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38575"/>
            <a:ext cx="7781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8" y="5943600"/>
          <a:ext cx="815339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  <a:gridCol w="50958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8382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90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582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525780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Exponent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29173" y="5345668"/>
            <a:ext cx="100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6429832" y="5498068"/>
            <a:ext cx="1875968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 flipV="1">
            <a:off x="3581400" y="5498068"/>
            <a:ext cx="184777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2800427" y="5410200"/>
            <a:ext cx="55237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914400" y="5410200"/>
            <a:ext cx="381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convert it back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914744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000" b="1" dirty="0" smtClean="0"/>
              <a:t>1.  Convert 60672 to hexadecimal or binary number, which is ED00 or </a:t>
            </a:r>
          </a:p>
          <a:p>
            <a:pPr marL="457200" indent="-457200"/>
            <a:r>
              <a:rPr lang="en-US" sz="2000" b="1" dirty="0" smtClean="0"/>
              <a:t>         1110110100000000.</a:t>
            </a:r>
          </a:p>
          <a:p>
            <a:pPr marL="457200" indent="-457200"/>
            <a:endParaRPr lang="en-US" sz="2000" b="1" dirty="0" smtClean="0"/>
          </a:p>
          <a:p>
            <a:r>
              <a:rPr lang="en-US" sz="2000" b="1" dirty="0" smtClean="0"/>
              <a:t>2. Convert this binary number to the normalized format, which is 1.1101101×215. </a:t>
            </a:r>
          </a:p>
          <a:p>
            <a:r>
              <a:rPr lang="en-US" sz="2000" b="1" dirty="0" smtClean="0"/>
              <a:t>This is </a:t>
            </a:r>
            <a:r>
              <a:rPr lang="en-US" sz="2000" dirty="0" smtClean="0"/>
              <a:t>equivalent to moving the binary point to the left by 15 bits.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3. Convert the normal exponent 15 to the biased exponent, Exponent, by adding </a:t>
            </a:r>
          </a:p>
          <a:p>
            <a:r>
              <a:rPr lang="en-US" sz="2000" b="1" dirty="0" smtClean="0"/>
              <a:t>the bias </a:t>
            </a:r>
            <a:r>
              <a:rPr lang="en-US" sz="2000" dirty="0" smtClean="0"/>
              <a:t>value 15. The biased exponent, Exponent, is 15+15=30D (11110B).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4. The Fraction is the significant bits after the decimal point, 1101101000. The tailed </a:t>
            </a:r>
          </a:p>
          <a:p>
            <a:r>
              <a:rPr lang="en-US" sz="2000" b="1" dirty="0" smtClean="0"/>
              <a:t>12 </a:t>
            </a:r>
            <a:r>
              <a:rPr lang="en-US" sz="2000" dirty="0" smtClean="0"/>
              <a:t>zeros can be added to make this Fraction become 10 bits.</a:t>
            </a:r>
          </a:p>
          <a:p>
            <a:endParaRPr lang="en-US" sz="2000" dirty="0" smtClean="0"/>
          </a:p>
          <a:p>
            <a:r>
              <a:rPr lang="en-US" sz="2000" b="1" dirty="0" smtClean="0"/>
              <a:t>5. Add the Sign bit 1 to the bit 15 since this is a negative number.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6. The final IEEE 754 standard half-precision floating-point format for this number is</a:t>
            </a:r>
          </a:p>
          <a:p>
            <a:r>
              <a:rPr lang="en-US" sz="2000" b="1" dirty="0" smtClean="0"/>
              <a:t>     Sign-Bit, 1; Exponent, 11110; Fraction, 1101101000. Together it is </a:t>
            </a:r>
          </a:p>
          <a:p>
            <a:r>
              <a:rPr lang="en-US" sz="2000" b="1" dirty="0" smtClean="0"/>
              <a:t>     </a:t>
            </a:r>
            <a:r>
              <a:rPr lang="en-US" sz="2000" dirty="0" smtClean="0"/>
              <a:t>1111101101101000.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to Use while working with floating point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1460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http://babbage.cs.qc.cuny.edu/IEEE-754.old/32bit.html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https://www.h-schmidt.net/FloatConverter/IEEE754.html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2667</Words>
  <Application>Microsoft Office PowerPoint</Application>
  <PresentationFormat>On-screen Show (4:3)</PresentationFormat>
  <Paragraphs>398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Cortex M4 Floating point Unit</vt:lpstr>
      <vt:lpstr>Why do we need floating point ?</vt:lpstr>
      <vt:lpstr>Cortex M4 FPU</vt:lpstr>
      <vt:lpstr>What does FPU do ?</vt:lpstr>
      <vt:lpstr>Types of Floating Point Data  IEEE 754  standard</vt:lpstr>
      <vt:lpstr>How is exponent &amp; fraction used to generate the fraction ?</vt:lpstr>
      <vt:lpstr>True value of fraction</vt:lpstr>
      <vt:lpstr>How to convert it back</vt:lpstr>
      <vt:lpstr>Links to Use while working with floating point</vt:lpstr>
      <vt:lpstr>Equation for Single Precession             (32 Bit)</vt:lpstr>
      <vt:lpstr>Slide 11</vt:lpstr>
      <vt:lpstr>Floating Point Registers</vt:lpstr>
      <vt:lpstr>FPU Registers</vt:lpstr>
      <vt:lpstr>Floating point Status and Control Register</vt:lpstr>
      <vt:lpstr>Slide 15</vt:lpstr>
      <vt:lpstr>Flags in FPSCR</vt:lpstr>
      <vt:lpstr>What is NaN</vt:lpstr>
      <vt:lpstr>Not A Number ?</vt:lpstr>
      <vt:lpstr>Operations with NaN</vt:lpstr>
      <vt:lpstr>How are NaNs Represented</vt:lpstr>
      <vt:lpstr>How are NaNs Represented</vt:lpstr>
      <vt:lpstr>Uses of NaN</vt:lpstr>
      <vt:lpstr>What happens when  Exponent takes different values </vt:lpstr>
      <vt:lpstr>What happens when  Exponent as all  ones ?</vt:lpstr>
      <vt:lpstr>Summary </vt:lpstr>
      <vt:lpstr>Question</vt:lpstr>
      <vt:lpstr>Example of NaN getting Generated</vt:lpstr>
      <vt:lpstr>Slide 28</vt:lpstr>
      <vt:lpstr>Floating-Point Loads and Stores: The Instruct ions</vt:lpstr>
      <vt:lpstr>The VMOV instruction</vt:lpstr>
      <vt:lpstr>Exception Handling </vt:lpstr>
      <vt:lpstr>Division by Zero</vt:lpstr>
      <vt:lpstr>Invalid Operation</vt:lpstr>
      <vt:lpstr>Overflow</vt:lpstr>
      <vt:lpstr>Under Flow</vt:lpstr>
      <vt:lpstr>INEXACT Result</vt:lpstr>
      <vt:lpstr>FPSCR </vt:lpstr>
      <vt:lpstr>Flags in FPU and how they are used</vt:lpstr>
      <vt:lpstr>FPU Flags</vt:lpstr>
      <vt:lpstr>Slide 40</vt:lpstr>
      <vt:lpstr>Slide 41</vt:lpstr>
      <vt:lpstr>FPSCR </vt:lpstr>
      <vt:lpstr> Research Assignment  Due on 10-Oct-2016</vt:lpstr>
      <vt:lpstr>Arithmetic Instructions</vt:lpstr>
      <vt:lpstr>Multiplication</vt:lpstr>
      <vt:lpstr>Multiply Accumulate</vt:lpstr>
      <vt:lpstr>Slide 47</vt:lpstr>
      <vt:lpstr>Implementation of Exponential Series in Cortex –M4  Due on 10-Oct-2016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M4 Instructions Set</dc:title>
  <dc:creator>user</dc:creator>
  <cp:lastModifiedBy>user</cp:lastModifiedBy>
  <cp:revision>256</cp:revision>
  <dcterms:created xsi:type="dcterms:W3CDTF">2006-08-16T00:00:00Z</dcterms:created>
  <dcterms:modified xsi:type="dcterms:W3CDTF">2016-10-03T05:21:15Z</dcterms:modified>
</cp:coreProperties>
</file>