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2"/>
  </p:notesMasterIdLst>
  <p:sldIdLst>
    <p:sldId id="256" r:id="rId2"/>
    <p:sldId id="257" r:id="rId3"/>
    <p:sldId id="310" r:id="rId4"/>
    <p:sldId id="312" r:id="rId5"/>
    <p:sldId id="271" r:id="rId6"/>
    <p:sldId id="259" r:id="rId7"/>
    <p:sldId id="258" r:id="rId8"/>
    <p:sldId id="260" r:id="rId9"/>
    <p:sldId id="272" r:id="rId10"/>
    <p:sldId id="273" r:id="rId11"/>
    <p:sldId id="264" r:id="rId12"/>
    <p:sldId id="274" r:id="rId13"/>
    <p:sldId id="275" r:id="rId14"/>
    <p:sldId id="276" r:id="rId15"/>
    <p:sldId id="301" r:id="rId16"/>
    <p:sldId id="303" r:id="rId17"/>
    <p:sldId id="302" r:id="rId18"/>
    <p:sldId id="304" r:id="rId19"/>
    <p:sldId id="305" r:id="rId20"/>
    <p:sldId id="277" r:id="rId21"/>
    <p:sldId id="268" r:id="rId22"/>
    <p:sldId id="278" r:id="rId23"/>
    <p:sldId id="279" r:id="rId24"/>
    <p:sldId id="306" r:id="rId25"/>
    <p:sldId id="307" r:id="rId26"/>
    <p:sldId id="280" r:id="rId27"/>
    <p:sldId id="313" r:id="rId28"/>
    <p:sldId id="314" r:id="rId29"/>
    <p:sldId id="308" r:id="rId30"/>
    <p:sldId id="320" r:id="rId31"/>
    <p:sldId id="323" r:id="rId32"/>
    <p:sldId id="318" r:id="rId33"/>
    <p:sldId id="315" r:id="rId34"/>
    <p:sldId id="317" r:id="rId35"/>
    <p:sldId id="319" r:id="rId36"/>
    <p:sldId id="316" r:id="rId37"/>
    <p:sldId id="322" r:id="rId38"/>
    <p:sldId id="261" r:id="rId39"/>
    <p:sldId id="311" r:id="rId40"/>
    <p:sldId id="267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432" autoAdjust="0"/>
  </p:normalViewPr>
  <p:slideViewPr>
    <p:cSldViewPr>
      <p:cViewPr varScale="1">
        <p:scale>
          <a:sx n="54" d="100"/>
          <a:sy n="54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ie.ncku.edu.tw/embedded/arm-exceptions.pdf" TargetMode="External"/><Relationship Id="rId2" Type="http://schemas.openxmlformats.org/officeDocument/2006/relationships/hyperlink" Target="http://stackoverflow.com/questions/801117/whats-the-difference-between-a-single-precision-and-double-precision-floating-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Stacks in ARM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Types of 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incremented,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higher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decremented,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lower address.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3" idx="0"/>
          </p:cNvCxnSpPr>
          <p:nvPr/>
        </p:nvCxnSpPr>
        <p:spPr>
          <a:xfrm flipH="1">
            <a:off x="24384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5720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Ascending 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FF0000"/>
                </a:solidFill>
              </a:rPr>
              <a:t>Descending  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Full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4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Descending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</a:t>
            </a:r>
            <a:endParaRPr lang="en-US" sz="1600" b="1" u="sng" dirty="0" smtClean="0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12954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26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24384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18" y="1676400"/>
            <a:ext cx="8878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Cortex M4 uses a full descending stack. This means the stack pointer holds the </a:t>
            </a:r>
          </a:p>
          <a:p>
            <a:r>
              <a:rPr lang="en-US" dirty="0" smtClean="0"/>
              <a:t>  address of the last stacked item in memory.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processor implements two stacks, the </a:t>
            </a:r>
            <a:r>
              <a:rPr lang="en-US" i="1" dirty="0" smtClean="0"/>
              <a:t>main stack and the process </a:t>
            </a:r>
            <a:br>
              <a:rPr lang="en-US" i="1" dirty="0" smtClean="0"/>
            </a:br>
            <a:r>
              <a:rPr lang="en-US" i="1" dirty="0" smtClean="0"/>
              <a:t>stack, with a pointer for each </a:t>
            </a:r>
            <a:r>
              <a:rPr lang="en-US" dirty="0" smtClean="0"/>
              <a:t>held in independent registers,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76200" y="213360"/>
            <a:ext cx="4800600" cy="7772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 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290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/>
                <a:gridCol w="2377068"/>
                <a:gridCol w="1838093"/>
                <a:gridCol w="2810107"/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</a:p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or Un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stack or Main stack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CONTROL Register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13567" y="1301674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1298986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1295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72400" y="533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7772400" y="4953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6781800" y="457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457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784" y="9780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Stack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915190" y="7620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stack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15000" y="14478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CONTROL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506" y="1508760"/>
            <a:ext cx="728821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The CONTROL is a 32 bit  register, that  controls the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Which stack used  at a given 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the processor is in Thread mode  it decides the privilege level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Indicates whether the Floating point Unit  is  active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032760"/>
          <a:ext cx="8153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71600"/>
                <a:gridCol w="50292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…… 3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Reserved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floating-point context active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floating-point context active.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MSP is the current stack pointer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PSP is the current stack pointer.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nPRIV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Thread mode privilege level: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privileged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unprivileged.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Program Status Register (PSR)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047" y="152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4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419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36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54" y="3352800"/>
          <a:ext cx="8610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60960" y="37795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APSR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52830" y="419100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EPSR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60960" y="454668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IPSR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24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281940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Bits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7559"/>
            <a:ext cx="8229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APSR contains the status flags (N, C, V, and Z), the Greater Than or Equal flags (used by the SEL instruction), and an additional “sticky” Q flag used in saturation arithmetic, where sticky in this case means that the bit can only be cleared by explicitly writing a zero to it.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743200"/>
          <a:ext cx="8001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00225"/>
                <a:gridCol w="4600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or  Borrow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DSP Overflow and Saturation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GE[3:0]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flags  for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APSR Bit assignments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6248400"/>
            <a:ext cx="481413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Program Status Register (APSR),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8534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SEL Instruction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2" y="1371600"/>
            <a:ext cx="877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SEL instruction:</a:t>
            </a:r>
          </a:p>
          <a:p>
            <a:r>
              <a:rPr lang="en-US" dirty="0" smtClean="0"/>
              <a:t>1. Reads the value of each bit of APSR.GE.</a:t>
            </a:r>
          </a:p>
          <a:p>
            <a:r>
              <a:rPr lang="en-US" dirty="0" smtClean="0"/>
              <a:t>2. Depending on the value of APSR.GE, assigns the destination register the value of</a:t>
            </a:r>
          </a:p>
          <a:p>
            <a:r>
              <a:rPr lang="en-US" dirty="0" smtClean="0"/>
              <a:t> either  the first or second operand register.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048000"/>
            <a:ext cx="7671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SADD16 R0, R1, R2 ; Set GE bits based on result</a:t>
            </a:r>
          </a:p>
          <a:p>
            <a:r>
              <a:rPr lang="en-US" dirty="0" smtClean="0"/>
              <a:t>SEL R1, R0, R3 ; </a:t>
            </a:r>
            <a:r>
              <a:rPr lang="en-US" sz="1600" dirty="0" smtClean="0"/>
              <a:t>Select bytes from R0 or R3 and assign to </a:t>
            </a:r>
            <a:r>
              <a:rPr lang="en-US" sz="1600" dirty="0" err="1" smtClean="0"/>
              <a:t>to</a:t>
            </a:r>
            <a:r>
              <a:rPr lang="en-US" sz="1600" dirty="0" smtClean="0"/>
              <a:t> R1, based on GE.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13672"/>
            <a:ext cx="80772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IPSR  contains only an exception number that is used in handling faults and other types of exceptions.</a:t>
            </a:r>
            <a:endParaRPr lang="en-US" dirty="0"/>
          </a:p>
        </p:txBody>
      </p:sp>
      <p:sp>
        <p:nvSpPr>
          <p:cNvPr id="5" name="Title 48"/>
          <p:cNvSpPr txBox="1">
            <a:spLocks/>
          </p:cNvSpPr>
          <p:nvPr/>
        </p:nvSpPr>
        <p:spPr>
          <a:xfrm>
            <a:off x="457200" y="213360"/>
            <a:ext cx="8229600" cy="6248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Interrupt Program Status Register (IPSR)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7176" y="2193864"/>
          <a:ext cx="788384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33713"/>
                <a:gridCol w="4011930"/>
              </a:tblGrid>
              <a:tr h="298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[31:9]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[8:0]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number of the current exception: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Thread mode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= NMI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MemManage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7-10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SVCall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= Reserved for Debug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PendSV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= IRQ0.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n+15 = IRQ(n-1)a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15070"/>
            <a:ext cx="81534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Two fields contain the IF-THEN instruction status bits overlapped with the </a:t>
            </a:r>
          </a:p>
          <a:p>
            <a:r>
              <a:rPr lang="en-US" dirty="0" smtClean="0"/>
              <a:t>Interrupt-</a:t>
            </a:r>
            <a:r>
              <a:rPr lang="en-US" dirty="0" err="1" smtClean="0"/>
              <a:t>Continuable</a:t>
            </a:r>
            <a:r>
              <a:rPr lang="en-US" dirty="0" smtClean="0"/>
              <a:t> Instruction (ICI) bits,  PLUS the Thumb (T) bit</a:t>
            </a:r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582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Execution Program Status Register (EPSR)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362200"/>
          <a:ext cx="8001000" cy="403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4724400"/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[31:27]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[26:25], [15:10]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Interruptible-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continuable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bits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[26:25], [15:10]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execution state bits of the IT instruction. (To be discussed Later)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Thumb state bit. (To be discussed Later)</a:t>
                      </a:r>
                      <a:endParaRPr lang="en-US" dirty="0" smtClean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[23:16]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[9:0]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057400"/>
            <a:ext cx="822205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an interrupt occurs during the execution of an LDM, STM, PUSH, or POP instruction, and when</a:t>
            </a:r>
          </a:p>
          <a:p>
            <a:r>
              <a:rPr lang="en-US" sz="1400" dirty="0" smtClean="0"/>
              <a:t>an FPU is implemented an VLDM, VSTM, VPUSH, or VPOP instruction, the processor:</a:t>
            </a:r>
          </a:p>
          <a:p>
            <a:endParaRPr lang="en-US" sz="1400" dirty="0" smtClean="0"/>
          </a:p>
          <a:p>
            <a:r>
              <a:rPr lang="en-US" sz="1400" dirty="0" smtClean="0"/>
              <a:t>• stops the load multiple or store multiple instruction operation temporarily</a:t>
            </a:r>
          </a:p>
          <a:p>
            <a:r>
              <a:rPr lang="en-US" sz="1400" dirty="0" smtClean="0"/>
              <a:t>• stores the next register operand in the multiple operation to EPSR bits[15:12].</a:t>
            </a:r>
          </a:p>
          <a:p>
            <a:endParaRPr lang="en-US" sz="1400" dirty="0" smtClean="0"/>
          </a:p>
          <a:p>
            <a:r>
              <a:rPr lang="en-US" sz="1400" b="1" dirty="0" smtClean="0"/>
              <a:t>After servicing the interrupt, the processor:</a:t>
            </a:r>
          </a:p>
          <a:p>
            <a:r>
              <a:rPr lang="en-US" sz="1400" dirty="0" smtClean="0"/>
              <a:t>• returns to the register pointed to by bits[15:12]</a:t>
            </a:r>
          </a:p>
          <a:p>
            <a:r>
              <a:rPr lang="en-US" sz="1400" dirty="0" smtClean="0"/>
              <a:t>• resumes execution of the multiple load or store instruction.</a:t>
            </a:r>
          </a:p>
          <a:p>
            <a:endParaRPr lang="en-US" sz="1400" dirty="0" smtClean="0"/>
          </a:p>
          <a:p>
            <a:r>
              <a:rPr lang="en-US" sz="1400" dirty="0" smtClean="0"/>
              <a:t>When the EPSR holds ICI execution state, bits[26:25,11:10] are zero.</a:t>
            </a:r>
            <a:endParaRPr lang="en-US" sz="1400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582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What are </a:t>
            </a:r>
            <a:r>
              <a:rPr lang="en-US" sz="3600" b="1" i="1" dirty="0" smtClean="0"/>
              <a:t>Interruptible-</a:t>
            </a:r>
            <a:r>
              <a:rPr lang="en-US" sz="3600" b="1" i="1" dirty="0" err="1" smtClean="0"/>
              <a:t>continuable</a:t>
            </a:r>
            <a:r>
              <a:rPr lang="en-US" sz="3600" b="1" i="1" dirty="0" smtClean="0"/>
              <a:t> instructions</a:t>
            </a:r>
          </a:p>
          <a:p>
            <a:pPr algn="ctr"/>
            <a:r>
              <a:rPr lang="en-US" sz="3600" dirty="0" smtClean="0"/>
              <a:t> 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General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32 Bit microcontroller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is designed to achieve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High code density, 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Fast interrupt response times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Signal processing Algorithms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IEEE floating-point units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Real time Operating System support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Advance Trace Capabilities</a:t>
            </a:r>
            <a:endParaRPr lang="en-US" sz="2100" dirty="0" smtClean="0">
              <a:solidFill>
                <a:srgbClr val="002060"/>
              </a:solidFill>
            </a:endParaRPr>
          </a:p>
          <a:p>
            <a:pPr lvl="2"/>
            <a:endParaRPr lang="en-US" sz="2100" dirty="0" smtClean="0"/>
          </a:p>
          <a:p>
            <a:pPr lvl="2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81940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Exception Registers 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8847" y="4343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5265" y="4645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219" y="4945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475" y="5257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5562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6934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74676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PRIMASK register prevents activation of all exceptions with configurable priority.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6096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prevents the activation of all exceptions with configurable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FAULT 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28847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52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5219" y="754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74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219201"/>
            <a:ext cx="70866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FAULTMASK register prevents activation of all exceptions except for </a:t>
            </a:r>
            <a:r>
              <a:rPr lang="en-US" i="1" dirty="0" smtClean="0"/>
              <a:t>Non-</a:t>
            </a:r>
            <a:r>
              <a:rPr lang="en-US" i="1" dirty="0" err="1" smtClean="0"/>
              <a:t>Maskable</a:t>
            </a:r>
            <a:r>
              <a:rPr lang="en-US" i="1" dirty="0" smtClean="0"/>
              <a:t>  Interrupt (NMI).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7772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914650"/>
                <a:gridCol w="3206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prevents the activation of all exceptions except for NMI.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BASEPRI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48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12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1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3428" y="1066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7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19201"/>
            <a:ext cx="7086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BASEPRI register defines the minimum priority for exception processing. When BASEPRI  is set to a nonzero value, it prevents the activation of all exceptions with the same or lower priority level as the BASEPRI value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895600"/>
          <a:ext cx="7772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914650"/>
                <a:gridCol w="3206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mask bits: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Nonzero = defines the base priority for exception processing.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processor does not process any exception with a priority value greater than or equal to BASEPRI.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Register 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209040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192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Privilege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[R0-R12]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228600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What is IEEE Single Precision and Double Precision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981946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IEEE single precision floating point standard representation requires a 32 bit word</a:t>
            </a:r>
          </a:p>
          <a:p>
            <a:r>
              <a:rPr lang="en-US" dirty="0" smtClean="0"/>
              <a:t>which may be represented as numbered from 0 to 31, left to right.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 0</a:t>
            </a:r>
            <a:r>
              <a:rPr lang="en-US" baseline="30000" dirty="0" smtClean="0"/>
              <a:t>th</a:t>
            </a:r>
            <a:r>
              <a:rPr lang="en-US" dirty="0" smtClean="0"/>
              <a:t>  is the </a:t>
            </a:r>
            <a:r>
              <a:rPr lang="en-US" b="1" dirty="0" smtClean="0"/>
              <a:t>sign</a:t>
            </a:r>
            <a:r>
              <a:rPr lang="en-US" dirty="0" smtClean="0"/>
              <a:t> bit, 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eight bits [1:8]  are the </a:t>
            </a:r>
            <a:r>
              <a:rPr lang="en-US" b="1" dirty="0" smtClean="0"/>
              <a:t>exponent</a:t>
            </a:r>
            <a:r>
              <a:rPr lang="en-US" dirty="0" smtClean="0"/>
              <a:t> bits, 'E', 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final 23 bits are the </a:t>
            </a:r>
            <a:r>
              <a:rPr lang="en-US" b="1" dirty="0" smtClean="0"/>
              <a:t>fraction</a:t>
            </a:r>
            <a:r>
              <a:rPr lang="en-US" dirty="0" smtClean="0"/>
              <a:t> 'F':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2" y="4038600"/>
            <a:ext cx="9071714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IEEE double precision floating point standard representation requires a 64 bit word</a:t>
            </a:r>
          </a:p>
          <a:p>
            <a:r>
              <a:rPr lang="en-US" dirty="0" smtClean="0"/>
              <a:t>which may be represented as numbered from 0 to 63, left to right.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first bit is the </a:t>
            </a:r>
            <a:r>
              <a:rPr lang="en-US" b="1" dirty="0" smtClean="0"/>
              <a:t>sign</a:t>
            </a:r>
            <a:r>
              <a:rPr lang="en-US" dirty="0" smtClean="0"/>
              <a:t> bit, 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eleven bits are the </a:t>
            </a:r>
            <a:r>
              <a:rPr lang="en-US" b="1" dirty="0" smtClean="0"/>
              <a:t>exponent</a:t>
            </a:r>
            <a:r>
              <a:rPr lang="en-US" dirty="0" smtClean="0"/>
              <a:t> bits, 'E', 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final 52 bits are the </a:t>
            </a:r>
            <a:r>
              <a:rPr lang="en-US" b="1" dirty="0" smtClean="0"/>
              <a:t>fraction</a:t>
            </a:r>
            <a:r>
              <a:rPr lang="en-US" dirty="0" smtClean="0"/>
              <a:t> 'F':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Exception  Register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49" name="Straight Arrow Connector 48"/>
          <p:cNvCxnSpPr>
            <a:stCxn id="41" idx="1"/>
            <a:endCxn id="19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1"/>
            <a:endCxn id="23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5934670"/>
            <a:ext cx="457200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32 single-precision floating-point registers (s0–s31) </a:t>
            </a:r>
            <a:r>
              <a:rPr lang="en-US" i="1" dirty="0" smtClean="0"/>
              <a:t>or 16 double-precision</a:t>
            </a:r>
          </a:p>
          <a:p>
            <a:r>
              <a:rPr lang="en-US" dirty="0" smtClean="0"/>
              <a:t>registers (d0–d15) </a:t>
            </a:r>
            <a:r>
              <a:rPr lang="en-US" i="1" dirty="0" smtClean="0"/>
              <a:t>or a mix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8200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482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0472" y="1676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66392" y="198916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67536" y="326864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9808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34200" y="10668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1"/>
            <a:endCxn id="58" idx="3"/>
          </p:cNvCxnSpPr>
          <p:nvPr/>
        </p:nvCxnSpPr>
        <p:spPr>
          <a:xfrm>
            <a:off x="6934200" y="13716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934200" y="1676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34200" y="32766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1" idx="2"/>
            <a:endCxn id="62" idx="0"/>
          </p:cNvCxnSpPr>
          <p:nvPr/>
        </p:nvCxnSpPr>
        <p:spPr>
          <a:xfrm>
            <a:off x="7429500" y="22860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2"/>
            <a:endCxn id="56" idx="0"/>
          </p:cNvCxnSpPr>
          <p:nvPr/>
        </p:nvCxnSpPr>
        <p:spPr>
          <a:xfrm>
            <a:off x="5161692" y="2293960"/>
            <a:ext cx="1144" cy="9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9" grpId="0"/>
      <p:bldP spid="35" grpId="0"/>
      <p:bldP spid="36" grpId="0"/>
      <p:bldP spid="41" grpId="0"/>
      <p:bldP spid="42" grpId="0"/>
      <p:bldP spid="47" grpId="0"/>
      <p:bldP spid="4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M4 -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Programmer View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Memory architecture.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architecture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Memory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045488"/>
            <a:ext cx="8915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maximum searchable memory capacity in the Cortex -M4 system can be up to </a:t>
            </a:r>
          </a:p>
          <a:p>
            <a:r>
              <a:rPr lang="en-US" dirty="0" smtClean="0"/>
              <a:t>4 GB. The bus interface between the MCU and external memory is the</a:t>
            </a:r>
          </a:p>
          <a:p>
            <a:r>
              <a:rPr lang="en-US" dirty="0" smtClean="0"/>
              <a:t>Advanced High-performance Bus (AHB), which provides interfaces and connections to</a:t>
            </a:r>
          </a:p>
          <a:p>
            <a:r>
              <a:rPr lang="en-US" dirty="0" smtClean="0"/>
              <a:t>various 32/16/8-bit memory devices.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make memory access more effective he entire 4GB memory space  is divided into </a:t>
            </a:r>
          </a:p>
          <a:p>
            <a:r>
              <a:rPr lang="en-US" dirty="0" smtClean="0"/>
              <a:t>the different regions </a:t>
            </a:r>
            <a:r>
              <a:rPr lang="en-US" dirty="0" err="1" smtClean="0"/>
              <a:t>ith</a:t>
            </a:r>
            <a:r>
              <a:rPr lang="en-US" dirty="0" smtClean="0"/>
              <a:t> the help of the multiple bus interfaces processor can access </a:t>
            </a:r>
          </a:p>
          <a:p>
            <a:r>
              <a:rPr lang="en-US" dirty="0" smtClean="0"/>
              <a:t>different memory regions, such as from the  CODE region stored program codes to </a:t>
            </a:r>
          </a:p>
          <a:p>
            <a:r>
              <a:rPr lang="en-US" dirty="0" smtClean="0"/>
              <a:t>DATA region in the SRAM  or peripheral regions, simultaneously or at the same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ARM Cortex-M4 MCU, an optional unit, Memory Protection Unit (MPU), is</a:t>
            </a:r>
          </a:p>
          <a:p>
            <a:r>
              <a:rPr lang="en-US" dirty="0" smtClean="0"/>
              <a:t>provided to enable users to access different memory regions with certain permissions. The MPU is a programmable unit that defines access permissions for different regions. The MPU supports eight programmable regions. (</a:t>
            </a:r>
            <a:r>
              <a:rPr lang="en-US" b="1" dirty="0" smtClean="0"/>
              <a:t>Implementation Specific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77199" cy="579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75438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Memory Map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Cortex-M4 Details</a:t>
            </a:r>
            <a:endParaRPr lang="en-US" sz="4000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838200"/>
            <a:ext cx="8229600" cy="55626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32 Bit microcontroller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Can handle 32 bit, 16 bit and 8 –bit data effectively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Cortex-M4 does not include any memory but provides interfaces to external Flash and SRAMs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address bus lets us address 4GB of Memory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Different regions are created memory space to  store system instructions and data, users instructions, data, and mapped peripheral device registers and related interfaces.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Cortex -M4 internally uses a 32 But bus based on AMBA standard, Advanced Microcontroller Bus Architecture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The main bus interface between the MCU and external components is the Advanced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Highperformance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Bus (AHB), which provides interfaces for memory and system bus as well as for peripheral devices.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A Nested Vectored Interrupt Controller (NVIC) is used to provide all supports and managements to the interrupts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  <a:latin typeface="+mn-lt"/>
            </a:endParaRP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0329" y="0"/>
            <a:ext cx="2470872" cy="676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966788"/>
            <a:ext cx="74199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M4 -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Programmer View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Memory architecture.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architecture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Nested Vectored Interrupt Controller (NVIC is used to handle and pre-process all  exceptions and interrupts, including makeable and unmask able interrupts,</a:t>
            </a:r>
          </a:p>
          <a:p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An exception or interrupt is first created by an interrupt source and sent to processor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Based on the mask register’s content and the interrupt priority level, CPU will  </a:t>
            </a:r>
          </a:p>
          <a:p>
            <a:pPr marL="342900" indent="-342900" algn="just"/>
            <a:r>
              <a:rPr lang="en-US" dirty="0" smtClean="0"/>
              <a:t>determine whether to response or process the interrupt request.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>
              <a:buAutoNum type="arabicPeriod" startAt="3"/>
            </a:pPr>
            <a:r>
              <a:rPr lang="en-US" dirty="0" smtClean="0"/>
              <a:t>If the interrupt request is accepted, the associated hardware  will provide</a:t>
            </a:r>
          </a:p>
          <a:p>
            <a:pPr marL="342900" indent="-342900" algn="just"/>
            <a:r>
              <a:rPr lang="en-US" dirty="0" smtClean="0"/>
              <a:t>interrupt  related information, such as the interrupt source  and related Interrupt</a:t>
            </a:r>
          </a:p>
          <a:p>
            <a:pPr marL="342900" indent="-342900" algn="just"/>
            <a:r>
              <a:rPr lang="en-US" dirty="0" smtClean="0"/>
              <a:t> Service Routine  (ISR) entry point, in a Vector Table format.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/>
            <a:r>
              <a:rPr lang="en-US" dirty="0" smtClean="0"/>
              <a:t>4. Before the control can be transferred to the ISR, all related registers are pushed</a:t>
            </a:r>
          </a:p>
          <a:p>
            <a:pPr marL="342900" indent="-342900" algn="just"/>
            <a:r>
              <a:rPr lang="en-US" dirty="0" smtClean="0"/>
              <a:t> into   the stack to reserve their contents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/>
            <a:r>
              <a:rPr lang="en-US" dirty="0" smtClean="0"/>
              <a:t>5. Then the control will be directed to the entry point (entry address of the ISR) to</a:t>
            </a:r>
          </a:p>
          <a:p>
            <a:pPr marL="342900" indent="-342900" algn="just"/>
            <a:r>
              <a:rPr lang="en-US" dirty="0" smtClean="0"/>
              <a:t> run  the ISR to perform the required interrupt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382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5. After the ISR is done and before the control can be transferred back to the main  Program</a:t>
            </a:r>
          </a:p>
          <a:p>
            <a:endParaRPr lang="en-US" dirty="0" smtClean="0"/>
          </a:p>
          <a:p>
            <a:r>
              <a:rPr lang="en-US" dirty="0" smtClean="0"/>
              <a:t>6. All related registers pushed on to start , including the PC, are recovered by popping them back to the related registers</a:t>
            </a:r>
          </a:p>
          <a:p>
            <a:endParaRPr lang="en-US" dirty="0" smtClean="0"/>
          </a:p>
          <a:p>
            <a:r>
              <a:rPr lang="en-US" dirty="0" smtClean="0"/>
              <a:t>7. Then the control can be directed to the main program to continue executing the normal application codes based on the old PC content.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M4 -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Programmer View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Memory architecture.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Debug architecture.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Debug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783" y="914400"/>
            <a:ext cx="8020144" cy="4985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theARM</a:t>
            </a:r>
            <a:r>
              <a:rPr lang="en-US" dirty="0" smtClean="0"/>
              <a:t> Cortex-M4 system, two types of  interfaces to understand </a:t>
            </a:r>
          </a:p>
          <a:p>
            <a:r>
              <a:rPr lang="en-US" dirty="0" smtClean="0"/>
              <a:t>“WHAT IS HAPPENING INSIDE” 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Debug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Trace.</a:t>
            </a:r>
          </a:p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C00000"/>
                </a:solidFill>
              </a:rPr>
              <a:t>debug interface </a:t>
            </a:r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dirty="0" smtClean="0"/>
              <a:t>to perform the </a:t>
            </a:r>
            <a:r>
              <a:rPr lang="en-US" b="1" u="sng" dirty="0" smtClean="0"/>
              <a:t>debug functions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Run Control of the processor allowing you to start and stop programs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Single Step one source or assembler line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Set breakpoints while the processor is running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Read/write memory contents and peripheral registers on-the-fly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Program internal and external Flash memory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u="sng" dirty="0" smtClean="0"/>
              <a:t>trace interface </a:t>
            </a:r>
            <a:r>
              <a:rPr lang="en-US" dirty="0" smtClean="0"/>
              <a:t>is </a:t>
            </a:r>
            <a:r>
              <a:rPr lang="en-US" b="1" u="sng" dirty="0" smtClean="0"/>
              <a:t>to collect dynamic information </a:t>
            </a:r>
            <a:r>
              <a:rPr lang="en-US" dirty="0" smtClean="0"/>
              <a:t>from the CPU as the</a:t>
            </a:r>
          </a:p>
          <a:p>
            <a:r>
              <a:rPr lang="en-US" dirty="0" smtClean="0"/>
              <a:t>system is running,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Data,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Event,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profiling or complete details of a user’s application program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All Cortex-M3 and Cortex-M4 devices provide data and event trace.</a:t>
            </a:r>
          </a:p>
          <a:p>
            <a:endParaRPr lang="en-US" dirty="0" smtClean="0"/>
          </a:p>
          <a:p>
            <a:r>
              <a:rPr lang="en-US" dirty="0" smtClean="0"/>
              <a:t>Trace Window - Displays program flow by capturing timestamps, PC samples, exceptions, and Read/Write accesses.</a:t>
            </a:r>
          </a:p>
          <a:p>
            <a:r>
              <a:rPr lang="en-US" dirty="0" smtClean="0"/>
              <a:t>Debug Viewer - Displays the </a:t>
            </a:r>
            <a:r>
              <a:rPr lang="en-US" dirty="0" err="1" smtClean="0"/>
              <a:t>printf</a:t>
            </a:r>
            <a:r>
              <a:rPr lang="en-US" dirty="0" smtClean="0"/>
              <a:t>-style output of the Instrumented Trace (ITM) in a terminal window.</a:t>
            </a:r>
          </a:p>
          <a:p>
            <a:r>
              <a:rPr lang="en-US" dirty="0" smtClean="0"/>
              <a:t>Exceptions window - Displays statistical information about program exceptions and interrupts.</a:t>
            </a:r>
          </a:p>
          <a:p>
            <a:r>
              <a:rPr lang="en-US" dirty="0" smtClean="0"/>
              <a:t>Event Counters - Display real-time values of specific event counters providing performance indications.</a:t>
            </a:r>
          </a:p>
          <a:p>
            <a:r>
              <a:rPr lang="en-US" dirty="0" smtClean="0"/>
              <a:t>Logic Analyzer - Graphically displays variable changes in captured data trace.</a:t>
            </a:r>
          </a:p>
          <a:p>
            <a:r>
              <a:rPr lang="en-US" dirty="0" smtClean="0"/>
              <a:t>RTX Event Viewer - display RTX Kernel task switching events and statistics on a time scale.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4478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</a:pPr>
            <a:r>
              <a:rPr lang="en-US" sz="4400" dirty="0" smtClean="0"/>
              <a:t>KEIL Real-Time Trace and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Vector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4368" y="914400"/>
            <a:ext cx="8458200" cy="5232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The Cortex-M4 vector table is probably one of the larger departures from all previous ARM processor designs. Returning to the idea that </a:t>
            </a:r>
            <a:r>
              <a:rPr lang="en-US" sz="1400" i="1" dirty="0" smtClean="0"/>
              <a:t>addresses are stored in the </a:t>
            </a:r>
            <a:r>
              <a:rPr lang="en-US" sz="1400" dirty="0" smtClean="0"/>
              <a:t>vector table, rather than instructions,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535824"/>
          <a:ext cx="7086601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974408"/>
                <a:gridCol w="2037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(Top of Stack)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------------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NMI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 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0x0000002c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Debug monitor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0x00000030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</a:t>
                      </a:r>
                      <a:r>
                        <a:rPr lang="en-US" sz="1400" baseline="0" dirty="0" smtClean="0"/>
                        <a:t> 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0x00000038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 Tick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0x0000003c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Interrupts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 and</a:t>
                      </a:r>
                      <a:r>
                        <a:rPr lang="en-US" sz="1400" baseline="0" dirty="0" smtClean="0"/>
                        <a:t> 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0x00000040 and above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interrupt vector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28800"/>
            <a:ext cx="8712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NVIC supports nesting (stacking) of interrupts, allowing an interrupt to be </a:t>
            </a:r>
          </a:p>
          <a:p>
            <a:r>
              <a:rPr lang="en-US" dirty="0" smtClean="0"/>
              <a:t>serviced earlier by exerting higher priority. It also supports dynamic </a:t>
            </a:r>
            <a:r>
              <a:rPr lang="en-US" dirty="0" err="1" smtClean="0"/>
              <a:t>reprioritisation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 interrupts. Priority levels can be changed by software during run time. Interrupts </a:t>
            </a:r>
          </a:p>
          <a:p>
            <a:r>
              <a:rPr lang="en-US" dirty="0" smtClean="0"/>
              <a:t>that are being serviced are blocked from further activation until the interrupt service </a:t>
            </a:r>
          </a:p>
          <a:p>
            <a:r>
              <a:rPr lang="en-US" dirty="0" smtClean="0"/>
              <a:t>routine is completed, so their priority can be changed without risk of accidental </a:t>
            </a:r>
          </a:p>
          <a:p>
            <a:r>
              <a:rPr lang="en-US" dirty="0" smtClean="0"/>
              <a:t>re-entry.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Cortex M4 -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Programmer View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Memory architecture.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architecture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4384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1. http://stackoverflow.com/questions/801117/whats-the-difference-between-a-single-precision-and-double-precision-floating-p\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NIVC :</a:t>
            </a:r>
            <a:r>
              <a:rPr lang="en-US" dirty="0" smtClean="0">
                <a:hlinkClick r:id="rId3"/>
              </a:rPr>
              <a:t>http://wiki.csie.ncku.edu.tw/embedded/arm-exceptions.pdf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2331720"/>
                <a:gridCol w="4857750"/>
              </a:tblGrid>
              <a:tr h="46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</a:t>
                      </a:r>
                      <a:r>
                        <a:rPr lang="en-US" baseline="0" dirty="0" smtClean="0"/>
                        <a:t> a program do in the mode</a:t>
                      </a:r>
                      <a:endParaRPr lang="en-US" dirty="0"/>
                    </a:p>
                  </a:txBody>
                  <a:tcPr/>
                </a:tc>
              </a:tr>
              <a:tr h="799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Restrictions – Full access to everything</a:t>
                      </a:r>
                      <a:endParaRPr lang="en-US" dirty="0"/>
                    </a:p>
                  </a:txBody>
                  <a:tcPr/>
                </a:tc>
              </a:tr>
              <a:tr h="3538619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Unprivileged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program in this mode</a:t>
                      </a:r>
                      <a:r>
                        <a:rPr lang="en-US" baseline="0" dirty="0" smtClean="0"/>
                        <a:t> has limited access the </a:t>
                      </a:r>
                      <a:r>
                        <a:rPr lang="en-US" baseline="0" dirty="0" err="1" smtClean="0"/>
                        <a:t>xPSR</a:t>
                      </a:r>
                      <a:r>
                        <a:rPr lang="en-US" baseline="0" dirty="0" smtClean="0"/>
                        <a:t> register or it flags through MRS and MSR instructions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Cannot access system timer,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Vectored Interrupt Controller (NVIC)</a:t>
                      </a:r>
                      <a:r>
                        <a:rPr lang="en-US" baseline="0" dirty="0" smtClean="0"/>
                        <a:t> , system control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 have restricted access to memory or peripherals.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543800" cy="1295400"/>
          </a:xfrm>
        </p:spPr>
        <p:txBody>
          <a:bodyPr/>
          <a:lstStyle/>
          <a:p>
            <a:r>
              <a:rPr lang="en-US" dirty="0" smtClean="0"/>
              <a:t>Registers in Cortex-M4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Exception  Register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105" name="Straight Arrow Connector 104"/>
          <p:cNvCxnSpPr>
            <a:stCxn id="93" idx="1"/>
            <a:endCxn id="6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1"/>
            <a:endCxn id="6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81" grpId="0"/>
      <p:bldP spid="82" grpId="0"/>
      <p:bldP spid="93" grpId="0"/>
      <p:bldP spid="94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2653</Words>
  <Application>Microsoft Office PowerPoint</Application>
  <PresentationFormat>On-screen Show (4:3)</PresentationFormat>
  <Paragraphs>633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Cortex M4</vt:lpstr>
      <vt:lpstr>Cortex M4 General View</vt:lpstr>
      <vt:lpstr>Cortex-M4 Details</vt:lpstr>
      <vt:lpstr>Cortex M4 - Architecture</vt:lpstr>
      <vt:lpstr>Slide 5</vt:lpstr>
      <vt:lpstr>Privileges in Mode</vt:lpstr>
      <vt:lpstr>Processor Mode and Privileges</vt:lpstr>
      <vt:lpstr>Registers in Cortex-M4</vt:lpstr>
      <vt:lpstr>Slide 9</vt:lpstr>
      <vt:lpstr>Stacks in ARM processor</vt:lpstr>
      <vt:lpstr>Types of Stack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PRIMASK</vt:lpstr>
      <vt:lpstr>FAULT MASK</vt:lpstr>
      <vt:lpstr>Slide 23</vt:lpstr>
      <vt:lpstr>Slide 24</vt:lpstr>
      <vt:lpstr>Slide 25</vt:lpstr>
      <vt:lpstr>Slide 26</vt:lpstr>
      <vt:lpstr>Slide 27</vt:lpstr>
      <vt:lpstr>Memory Architecture</vt:lpstr>
      <vt:lpstr>Slide 29</vt:lpstr>
      <vt:lpstr>Slide 30</vt:lpstr>
      <vt:lpstr>Slide 31</vt:lpstr>
      <vt:lpstr>Slide 32</vt:lpstr>
      <vt:lpstr>Nested Vectored Interrupt Control.</vt:lpstr>
      <vt:lpstr>Nested Vectored Interrupt Control.</vt:lpstr>
      <vt:lpstr>Slide 35</vt:lpstr>
      <vt:lpstr>Debug Architecture</vt:lpstr>
      <vt:lpstr>Slide 37</vt:lpstr>
      <vt:lpstr>Vector Table</vt:lpstr>
      <vt:lpstr>Nested interrupt vector Controller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257</cp:revision>
  <dcterms:created xsi:type="dcterms:W3CDTF">2016-08-09T12:50:49Z</dcterms:created>
  <dcterms:modified xsi:type="dcterms:W3CDTF">2016-09-12T13:23:43Z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