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4"/>
  </p:notesMasterIdLst>
  <p:sldIdLst>
    <p:sldId id="256" r:id="rId2"/>
    <p:sldId id="312" r:id="rId3"/>
    <p:sldId id="313" r:id="rId4"/>
    <p:sldId id="257" r:id="rId5"/>
    <p:sldId id="314" r:id="rId6"/>
    <p:sldId id="308" r:id="rId7"/>
    <p:sldId id="309" r:id="rId8"/>
    <p:sldId id="310" r:id="rId9"/>
    <p:sldId id="311" r:id="rId10"/>
    <p:sldId id="315" r:id="rId11"/>
    <p:sldId id="259" r:id="rId12"/>
    <p:sldId id="316" r:id="rId13"/>
    <p:sldId id="258" r:id="rId14"/>
    <p:sldId id="260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272" r:id="rId24"/>
    <p:sldId id="273" r:id="rId25"/>
    <p:sldId id="264" r:id="rId26"/>
    <p:sldId id="274" r:id="rId27"/>
    <p:sldId id="275" r:id="rId28"/>
    <p:sldId id="276" r:id="rId29"/>
    <p:sldId id="301" r:id="rId30"/>
    <p:sldId id="303" r:id="rId31"/>
    <p:sldId id="302" r:id="rId32"/>
    <p:sldId id="304" r:id="rId33"/>
    <p:sldId id="305" r:id="rId34"/>
    <p:sldId id="277" r:id="rId35"/>
    <p:sldId id="268" r:id="rId36"/>
    <p:sldId id="278" r:id="rId37"/>
    <p:sldId id="279" r:id="rId38"/>
    <p:sldId id="306" r:id="rId39"/>
    <p:sldId id="280" r:id="rId40"/>
    <p:sldId id="307" r:id="rId41"/>
    <p:sldId id="261" r:id="rId42"/>
    <p:sldId id="267" r:id="rId4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432" autoAdjust="0"/>
  </p:normalViewPr>
  <p:slideViewPr>
    <p:cSldViewPr>
      <p:cViewPr varScale="1">
        <p:scale>
          <a:sx n="54" d="100"/>
          <a:sy n="54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13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v8-A" TargetMode="External"/><Relationship Id="rId2" Type="http://schemas.openxmlformats.org/officeDocument/2006/relationships/hyperlink" Target="https://en.wikipedia.org/wiki/X86-6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Literal_pool" TargetMode="External"/><Relationship Id="rId5" Type="http://schemas.openxmlformats.org/officeDocument/2006/relationships/hyperlink" Target="https://en.wikipedia.org/wiki/Motorola_6809" TargetMode="External"/><Relationship Id="rId4" Type="http://schemas.openxmlformats.org/officeDocument/2006/relationships/hyperlink" Target="https://en.wikipedia.org/wiki/Addressing_mod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 for 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Pseudo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assembler to convert  Assembly language instructions to Machine language it needs additional information telling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Flash memory address where the instructions are stored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and constants a are stored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Reserved memory space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End point to users code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Such  instructions for the assembler enabling it to generate machine code are called Pseudo instructions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Pseudo instruction are never converted into machine code, they are very assembler specific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Machine  and assembly instructions are machine specific similarly pseudo instructions are assembler specific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endParaRPr lang="en-US" b="1" dirty="0" smtClean="0"/>
          </a:p>
          <a:p>
            <a:r>
              <a:rPr lang="en-US" b="1" dirty="0" smtClean="0"/>
              <a:t>     </a:t>
            </a:r>
          </a:p>
          <a:p>
            <a:r>
              <a:rPr lang="en-US" b="1" dirty="0" smtClean="0"/>
              <a:t>     AREA </a:t>
            </a:r>
            <a:r>
              <a:rPr lang="en-US" dirty="0" smtClean="0"/>
              <a:t>    </a:t>
            </a:r>
            <a:r>
              <a:rPr lang="en-US" dirty="0" err="1" smtClean="0"/>
              <a:t>appcode</a:t>
            </a:r>
            <a:r>
              <a:rPr lang="en-US" dirty="0" smtClean="0"/>
              <a:t>, </a:t>
            </a:r>
            <a:r>
              <a:rPr lang="en-US" b="1" dirty="0" smtClean="0"/>
              <a:t>CODE, READONLY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EXPORT</a:t>
            </a:r>
            <a:r>
              <a:rPr lang="en-US" dirty="0" smtClean="0"/>
              <a:t> __main</a:t>
            </a:r>
          </a:p>
          <a:p>
            <a:r>
              <a:rPr lang="en-US" dirty="0" smtClean="0"/>
              <a:t>	 </a:t>
            </a:r>
            <a:r>
              <a:rPr lang="en-US" b="1" dirty="0" smtClean="0"/>
              <a:t>ENTRY </a:t>
            </a:r>
          </a:p>
          <a:p>
            <a:r>
              <a:rPr lang="en-US" b="1" dirty="0" smtClean="0"/>
              <a:t>__main  FUNCTION</a:t>
            </a:r>
            <a:r>
              <a:rPr lang="en-US" dirty="0" smtClean="0"/>
              <a:t>		 </a:t>
            </a:r>
          </a:p>
          <a:p>
            <a:r>
              <a:rPr lang="en-US" dirty="0" smtClean="0"/>
              <a:t>        MOV r0, #0x11 ; load initial value</a:t>
            </a:r>
          </a:p>
          <a:p>
            <a:r>
              <a:rPr lang="en-US" dirty="0" smtClean="0"/>
              <a:t>        LSL r1, r0, #1 ; shift 1 bit left</a:t>
            </a:r>
          </a:p>
          <a:p>
            <a:r>
              <a:rPr lang="en-US" dirty="0" smtClean="0"/>
              <a:t>        LSL r2, r1, #1 ; shift 1 bit left</a:t>
            </a:r>
          </a:p>
          <a:p>
            <a:r>
              <a:rPr lang="en-US" dirty="0" smtClean="0"/>
              <a:t>stop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574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 pseudo 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dirty="0" smtClean="0"/>
              <a:t>used in </a:t>
            </a:r>
            <a:endParaRPr lang="en-US" dirty="0" smtClean="0"/>
          </a:p>
          <a:p>
            <a:r>
              <a:rPr lang="en-US" dirty="0" smtClean="0"/>
              <a:t>Cortex-M4 </a:t>
            </a:r>
            <a:r>
              <a:rPr lang="en-US" dirty="0" smtClean="0"/>
              <a:t>MCU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Registers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dirty="0" smtClean="0"/>
              <a:t>     </a:t>
            </a:r>
            <a:r>
              <a:rPr lang="en-US" b="1" dirty="0" smtClean="0"/>
              <a:t>THUMB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AREA</a:t>
            </a:r>
            <a:r>
              <a:rPr lang="en-US" dirty="0" smtClean="0"/>
              <a:t>     </a:t>
            </a:r>
            <a:r>
              <a:rPr lang="en-US" dirty="0" err="1" smtClean="0"/>
              <a:t>appcode</a:t>
            </a:r>
            <a:r>
              <a:rPr lang="en-US" dirty="0" smtClean="0"/>
              <a:t>, </a:t>
            </a:r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READONLY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EXPORT</a:t>
            </a:r>
            <a:r>
              <a:rPr lang="en-US" dirty="0" smtClean="0"/>
              <a:t> __main</a:t>
            </a:r>
          </a:p>
          <a:p>
            <a:r>
              <a:rPr lang="en-US" dirty="0" smtClean="0"/>
              <a:t>	 </a:t>
            </a:r>
            <a:r>
              <a:rPr lang="en-US" b="1" dirty="0" smtClean="0"/>
              <a:t>ENTRY </a:t>
            </a:r>
          </a:p>
          <a:p>
            <a:r>
              <a:rPr lang="en-US" dirty="0" smtClean="0"/>
              <a:t>__</a:t>
            </a:r>
            <a:r>
              <a:rPr lang="en-US" b="1" dirty="0" smtClean="0"/>
              <a:t>main  FUNCTION</a:t>
            </a:r>
            <a:r>
              <a:rPr lang="en-US" dirty="0" smtClean="0"/>
              <a:t>		 		</a:t>
            </a:r>
          </a:p>
          <a:p>
            <a:r>
              <a:rPr lang="en-US" dirty="0" smtClean="0"/>
              <a:t>         </a:t>
            </a:r>
            <a:r>
              <a:rPr lang="pt-BR" dirty="0" smtClean="0"/>
              <a:t>MOV  r0, #0x100</a:t>
            </a:r>
          </a:p>
          <a:p>
            <a:r>
              <a:rPr lang="pt-BR" dirty="0" smtClean="0"/>
              <a:t>         MOV  r1, #0x200</a:t>
            </a:r>
          </a:p>
          <a:p>
            <a:r>
              <a:rPr lang="pt-BR" dirty="0" smtClean="0"/>
              <a:t>         EOR r0, r0, r1 ; r0 XOR r1</a:t>
            </a:r>
          </a:p>
          <a:p>
            <a:r>
              <a:rPr lang="pt-BR" dirty="0" smtClean="0"/>
              <a:t>         EOR r1, r0, r1 ; r1 XOR r0</a:t>
            </a:r>
          </a:p>
          <a:p>
            <a:r>
              <a:rPr lang="pt-BR" dirty="0" smtClean="0"/>
              <a:t>         EOR r0, r0, r1 ; r0 XOR r1</a:t>
            </a:r>
            <a:endParaRPr lang="en-US" dirty="0" smtClean="0"/>
          </a:p>
          <a:p>
            <a:r>
              <a:rPr lang="en-US" dirty="0" smtClean="0"/>
              <a:t>stop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b="1" dirty="0" smtClean="0"/>
              <a:t>     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endParaRPr lang="en-US" b="1" dirty="0" smtClean="0"/>
          </a:p>
          <a:p>
            <a:r>
              <a:rPr lang="en-US" b="1" dirty="0" smtClean="0"/>
              <a:t>     THUMB</a:t>
            </a:r>
          </a:p>
          <a:p>
            <a:r>
              <a:rPr lang="en-US" b="1" dirty="0" smtClean="0"/>
              <a:t>     AREA     </a:t>
            </a:r>
            <a:r>
              <a:rPr lang="en-US" dirty="0" smtClean="0"/>
              <a:t>factorial</a:t>
            </a:r>
            <a:r>
              <a:rPr lang="en-US" b="1" dirty="0" smtClean="0"/>
              <a:t>, CODE, READONLY</a:t>
            </a:r>
          </a:p>
          <a:p>
            <a:r>
              <a:rPr lang="en-US" b="1" dirty="0" smtClean="0"/>
              <a:t>     EXPORT __main</a:t>
            </a:r>
          </a:p>
          <a:p>
            <a:r>
              <a:rPr lang="en-US" b="1" dirty="0" smtClean="0"/>
              <a:t>     ENTRY </a:t>
            </a:r>
          </a:p>
          <a:p>
            <a:r>
              <a:rPr lang="en-US" b="1" dirty="0" smtClean="0"/>
              <a:t>__main  FUNCTION		 </a:t>
            </a:r>
          </a:p>
          <a:p>
            <a:r>
              <a:rPr lang="en-US" dirty="0" smtClean="0"/>
              <a:t>        MOV r6,#10 ; load n into r6</a:t>
            </a:r>
          </a:p>
          <a:p>
            <a:r>
              <a:rPr lang="en-US" dirty="0" smtClean="0"/>
              <a:t>        MOV r7,#1 ; if n = 0, at least n! = 1</a:t>
            </a:r>
          </a:p>
          <a:p>
            <a:r>
              <a:rPr lang="en-US" dirty="0" smtClean="0"/>
              <a:t>loop    CMP r6, #0</a:t>
            </a:r>
          </a:p>
          <a:p>
            <a:r>
              <a:rPr lang="en-US" dirty="0" smtClean="0"/>
              <a:t>        MULGT r7, r6, r7</a:t>
            </a:r>
          </a:p>
          <a:p>
            <a:r>
              <a:rPr lang="en-US" dirty="0" smtClean="0"/>
              <a:t>        SUBGT r6, r6, #1 ; decrement n</a:t>
            </a:r>
          </a:p>
          <a:p>
            <a:r>
              <a:rPr lang="en-US" dirty="0" smtClean="0"/>
              <a:t>        BGT loop ; do another </a:t>
            </a:r>
            <a:r>
              <a:rPr lang="en-US" dirty="0" err="1" smtClean="0"/>
              <a:t>mul</a:t>
            </a:r>
            <a:r>
              <a:rPr lang="en-US" dirty="0" smtClean="0"/>
              <a:t> if counter!= 0</a:t>
            </a:r>
          </a:p>
          <a:p>
            <a:r>
              <a:rPr lang="en-US" dirty="0" smtClean="0"/>
              <a:t>stop   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Cortex-M4 </a:t>
            </a:r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100" name="AutoShape 4" descr="Image result for add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www.registeredaddress.co.uk/blog/wp-content/uploads/2015/05/Companies-House-Change-Of-Addres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9961"/>
            <a:ext cx="3733800" cy="162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315715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886200"/>
            <a:ext cx="1804987" cy="213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Immediate Offset Addressing Mode</a:t>
            </a:r>
          </a:p>
          <a:p>
            <a:r>
              <a:rPr lang="en-US" sz="2400" b="1" dirty="0" smtClean="0"/>
              <a:t>2. Register Offset Addressing Mode</a:t>
            </a:r>
          </a:p>
          <a:p>
            <a:r>
              <a:rPr lang="en-US" sz="2400" b="1" dirty="0" smtClean="0"/>
              <a:t>3. PC-Relative Addressing Mode</a:t>
            </a:r>
          </a:p>
          <a:p>
            <a:r>
              <a:rPr lang="en-US" sz="2400" b="1" dirty="0" smtClean="0"/>
              <a:t>4. Load and Store Multiple Registers Addressing Mode</a:t>
            </a:r>
          </a:p>
          <a:p>
            <a:r>
              <a:rPr lang="en-US" sz="2400" b="1" dirty="0" smtClean="0"/>
              <a:t>5. PUSH and POP Register Addressing Mode</a:t>
            </a:r>
          </a:p>
          <a:p>
            <a:r>
              <a:rPr lang="en-US" sz="2400" b="1" dirty="0" smtClean="0"/>
              <a:t>6. Load and Store Register Exclusive Addressing Mode</a:t>
            </a:r>
          </a:p>
          <a:p>
            <a:r>
              <a:rPr lang="en-US" sz="2400" b="1" dirty="0" smtClean="0"/>
              <a:t>7. Inherent Addressing Mode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 descr="https://www.registeredaddress.co.uk/blog/wp-content/uploads/2015/05/Companies-House-Change-Of-Addres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AutoShape 4" descr="https://www.registeredaddress.co.uk/blog/wp-content/uploads/2015/05/Companies-House-Change-Of-Addres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AutoShape 6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AutoShape 8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325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Immediate offset Addressing mode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133600"/>
            <a:ext cx="7772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 </a:t>
            </a:r>
            <a:r>
              <a:rPr lang="en-US" dirty="0" smtClean="0"/>
              <a:t>address  </a:t>
            </a:r>
            <a:r>
              <a:rPr lang="en-US" dirty="0" smtClean="0"/>
              <a:t>to do a LOAD or STORE is  obtained </a:t>
            </a:r>
            <a:r>
              <a:rPr lang="en-US" dirty="0" smtClean="0"/>
              <a:t>by adding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an </a:t>
            </a:r>
            <a:r>
              <a:rPr lang="en-US" dirty="0" smtClean="0"/>
              <a:t>offset to a base address that is stored in a register.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offset </a:t>
            </a:r>
            <a:r>
              <a:rPr lang="en-US" dirty="0" smtClean="0"/>
              <a:t>value can </a:t>
            </a:r>
            <a:r>
              <a:rPr lang="en-US" dirty="0" smtClean="0"/>
              <a:t>be positive or negative, </a:t>
            </a:r>
            <a:r>
              <a:rPr lang="en-US" dirty="0" smtClean="0"/>
              <a:t> any general-purpose register</a:t>
            </a:r>
          </a:p>
          <a:p>
            <a:r>
              <a:rPr lang="en-US" dirty="0" smtClean="0"/>
              <a:t> R0 to R12 can be used to store the base address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191000"/>
            <a:ext cx="807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Regular </a:t>
            </a:r>
            <a:r>
              <a:rPr lang="en-US" dirty="0" smtClean="0"/>
              <a:t>Immediate Offset Addressing Mode</a:t>
            </a:r>
          </a:p>
          <a:p>
            <a:r>
              <a:rPr lang="en-US" b="1" dirty="0" smtClean="0"/>
              <a:t>2. Pre-Indexed Immediate Offset Addressing Mode</a:t>
            </a:r>
          </a:p>
          <a:p>
            <a:r>
              <a:rPr lang="en-US" b="1" dirty="0" smtClean="0"/>
              <a:t>3. Post-Indexed Immediate Offset Addressing Mode</a:t>
            </a:r>
          </a:p>
          <a:p>
            <a:r>
              <a:rPr lang="en-US" b="1" dirty="0" smtClean="0"/>
              <a:t>4. Regular Immediate Offset Addressing Mode with Unprivileged Access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Regular </a:t>
            </a:r>
            <a:r>
              <a:rPr lang="en-US" b="1" dirty="0" smtClean="0"/>
              <a:t>Immediate Offset Addressing Mode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Pre-Indexed Immediate Offset Addressing Mode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Instructions for ARM Cortex-M4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458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any Processor  to perform a task user has to give  instructions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743200"/>
            <a:ext cx="3657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languages like C/C++ which are closer to English  In such a case a compiler translates the  high level instructions to a machine language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2743200"/>
            <a:ext cx="3657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kind of language is composed of binary code or machine code</a:t>
            </a:r>
          </a:p>
          <a:p>
            <a:pPr algn="ctr"/>
            <a:r>
              <a:rPr lang="en-US" dirty="0" smtClean="0"/>
              <a:t>sequence, like 01101110. The low-level language is a computer- or machine-dependent</a:t>
            </a:r>
          </a:p>
          <a:p>
            <a:pPr algn="ctr"/>
            <a:r>
              <a:rPr lang="en-US" dirty="0" smtClean="0"/>
              <a:t>language.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Post-Indexed Immediate Offset Addressing Mode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Regular Immediate Offset Addressing Mode with Unprivileged Access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PC-Relative </a:t>
            </a:r>
            <a:r>
              <a:rPr lang="en-US" b="1" dirty="0" smtClean="0"/>
              <a:t>Addressing Mode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0" y="1066800"/>
            <a:ext cx="86356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PC-relative addressing mode can be used to load a register with a value stored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program memory a short distance away from the current instruction. It can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 </a:t>
            </a:r>
            <a:r>
              <a:rPr lang="en-US" dirty="0" smtClean="0"/>
              <a:t>seen as a special case of the "base plus offset" addressing mode, one that </a:t>
            </a:r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 smtClean="0"/>
              <a:t>the program counter (PC) as the "base register</a:t>
            </a:r>
            <a:r>
              <a:rPr lang="en-US" dirty="0" smtClean="0"/>
              <a:t>".</a:t>
            </a:r>
          </a:p>
          <a:p>
            <a:endParaRPr lang="en-US" dirty="0" smtClean="0"/>
          </a:p>
          <a:p>
            <a:r>
              <a:rPr lang="en-US" dirty="0" smtClean="0"/>
              <a:t>There are a few CPUs that support PC-relative data references.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 smtClean="0"/>
              <a:t>CPUs include:</a:t>
            </a:r>
          </a:p>
          <a:p>
            <a:r>
              <a:rPr lang="en-US" dirty="0" smtClean="0"/>
              <a:t>The </a:t>
            </a:r>
            <a:r>
              <a:rPr lang="en-US" dirty="0" smtClean="0">
                <a:hlinkClick r:id="rId2" tooltip="X86-64"/>
              </a:rPr>
              <a:t>x86-64</a:t>
            </a:r>
            <a:r>
              <a:rPr lang="en-US" dirty="0" smtClean="0"/>
              <a:t> architecture and the 64-bit </a:t>
            </a:r>
            <a:r>
              <a:rPr lang="en-US" dirty="0" smtClean="0">
                <a:hlinkClick r:id="rId3" tooltip="ARMv8-A"/>
              </a:rPr>
              <a:t>ARMv8-A</a:t>
            </a:r>
            <a:r>
              <a:rPr lang="en-US" dirty="0" smtClean="0"/>
              <a:t> architecture</a:t>
            </a:r>
            <a:r>
              <a:rPr lang="en-US" baseline="30000" dirty="0" smtClean="0">
                <a:hlinkClick r:id="rId4"/>
              </a:rPr>
              <a:t>[10]</a:t>
            </a:r>
            <a:r>
              <a:rPr lang="en-US" dirty="0" smtClean="0"/>
              <a:t> have PC-relative </a:t>
            </a:r>
            <a:endParaRPr lang="en-US" dirty="0" smtClean="0"/>
          </a:p>
          <a:p>
            <a:r>
              <a:rPr lang="en-US" dirty="0" smtClean="0"/>
              <a:t>addressing </a:t>
            </a:r>
            <a:r>
              <a:rPr lang="en-US" dirty="0" smtClean="0"/>
              <a:t>modes, called "RIP-relative" in x86-64 and "literal" in ARMv8-A.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dirty="0" smtClean="0">
                <a:hlinkClick r:id="rId5" tooltip="Motorola 6809"/>
              </a:rPr>
              <a:t>Motorola 6809</a:t>
            </a:r>
            <a:r>
              <a:rPr lang="en-US" dirty="0" smtClean="0"/>
              <a:t>, a very advanced 8-bits CPU designed in 1978, also supports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PC-relative addressing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this addressing mode is used, the compiler typically places the constants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smtClean="0">
                <a:hlinkClick r:id="rId6" tooltip="Literal pool"/>
              </a:rPr>
              <a:t>literal pool</a:t>
            </a:r>
            <a:r>
              <a:rPr lang="en-US" dirty="0" smtClean="0"/>
              <a:t> immediately before or immediately after the subroutine that uses </a:t>
            </a:r>
            <a:endParaRPr lang="en-US" dirty="0" smtClean="0"/>
          </a:p>
          <a:p>
            <a:r>
              <a:rPr lang="en-US" dirty="0" smtClean="0"/>
              <a:t>them</a:t>
            </a:r>
            <a:r>
              <a:rPr lang="en-US" dirty="0" smtClean="0"/>
              <a:t>, to prevent accidentally executing those constants as instructions.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TODO :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Find a assembly program which uses literal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Reword the slide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and integers Mix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29257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Structure of Assembly Language</a:t>
            </a:r>
            <a:br>
              <a:rPr lang="en-US" dirty="0" smtClean="0"/>
            </a:br>
            <a:r>
              <a:rPr lang="en-US" dirty="0" smtClean="0"/>
              <a:t>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Assembler Rules and Directive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 and Store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Instructions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Arithmetic 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DSP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Work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62200" y="1576750"/>
            <a:ext cx="3886200" cy="1066800"/>
          </a:xfrm>
          <a:prstGeom prst="roundRect">
            <a:avLst/>
          </a:prstGeom>
          <a:scene3d>
            <a:camera prst="orthographicFront"/>
            <a:lightRig rig="freezing" dir="t"/>
          </a:scene3d>
          <a:sp3d prstMaterial="dkEdge">
            <a:bevelT w="114300" prst="hardEdg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Language  Instructions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3505200"/>
            <a:ext cx="5943600" cy="1066800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  <a:sp3d prstMaterial="dkEdge">
            <a:bevelT w="114300" prst="hardEdge"/>
            <a:bevelB/>
          </a:sp3d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Assembler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91000" y="271389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5640" y="5257800"/>
            <a:ext cx="4114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Language Instructions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32380" y="45720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581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334000"/>
            <a:ext cx="1571625" cy="1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Loops and Control Structures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ARM</a:t>
            </a:r>
            <a:r>
              <a:rPr lang="en-US" dirty="0" smtClean="0"/>
              <a:t> </a:t>
            </a:r>
            <a:r>
              <a:rPr lang="en-US" dirty="0" smtClean="0"/>
              <a:t>Instructions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ARM instructions are always 32 Bit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Op Code and data is contained in </a:t>
            </a:r>
            <a:r>
              <a:rPr lang="en-US" sz="2800" dirty="0" smtClean="0"/>
              <a:t>this</a:t>
            </a:r>
            <a:endParaRPr lang="en-US" sz="2800" dirty="0" smtClean="0"/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04800" y="2743200"/>
            <a:ext cx="8610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378069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15400" y="385689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7200" y="400929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400929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6165" y="386275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32 -Bits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53000" y="2784225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2895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Op-Code 20 bits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895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Operands 12 bit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0" y="1066800"/>
            <a:ext cx="9144000" cy="342900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 Thumb-2 Instructions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19200"/>
            <a:ext cx="8839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ARM developed </a:t>
            </a:r>
            <a:r>
              <a:rPr lang="en-US" sz="2400" dirty="0" smtClean="0"/>
              <a:t>two different instruction set architectures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AutoNum type="arabicParenBoth"/>
            </a:pPr>
            <a:r>
              <a:rPr lang="en-US" sz="2400" dirty="0" smtClean="0"/>
              <a:t>Traditional </a:t>
            </a:r>
            <a:r>
              <a:rPr lang="en-US" sz="2400" dirty="0" smtClean="0"/>
              <a:t>32-bit instruction set  </a:t>
            </a:r>
            <a:r>
              <a:rPr lang="en-US" sz="2400" dirty="0" smtClean="0"/>
              <a:t>(ARM Instructions) </a:t>
            </a:r>
          </a:p>
          <a:p>
            <a:pPr marL="342900" indent="-342900">
              <a:buAutoNum type="arabicParenBoth"/>
            </a:pPr>
            <a:r>
              <a:rPr lang="en-US" sz="2400" dirty="0" smtClean="0"/>
              <a:t> 16-bit  instructions to improve the code Density  (Thumb Instructions)</a:t>
            </a:r>
          </a:p>
          <a:p>
            <a:pPr marL="342900" indent="-342900">
              <a:buAutoNum type="arabicParenBoth"/>
            </a:pPr>
            <a:endParaRPr lang="en-US" sz="2400" dirty="0" smtClean="0"/>
          </a:p>
          <a:p>
            <a:r>
              <a:rPr lang="en-US" sz="2400" dirty="0" smtClean="0"/>
              <a:t>During 2003 ARM </a:t>
            </a:r>
            <a:r>
              <a:rPr lang="en-US" sz="2400" dirty="0" smtClean="0"/>
              <a:t>developed Thumb-2 technology </a:t>
            </a:r>
            <a:r>
              <a:rPr lang="en-US" sz="2400" dirty="0" smtClean="0"/>
              <a:t> </a:t>
            </a:r>
            <a:r>
              <a:rPr lang="en-US" sz="2400" dirty="0" smtClean="0"/>
              <a:t>This technology enables </a:t>
            </a:r>
            <a:r>
              <a:rPr lang="en-US" sz="2400" dirty="0" smtClean="0"/>
              <a:t>a mixture </a:t>
            </a:r>
            <a:r>
              <a:rPr lang="en-US" sz="2400" dirty="0" smtClean="0"/>
              <a:t>of 16-bit and 32-bit instructions to be executed within one operating state. All </a:t>
            </a:r>
            <a:r>
              <a:rPr lang="en-US" sz="2400" dirty="0" smtClean="0"/>
              <a:t>the  ARM Cortex-M </a:t>
            </a:r>
            <a:r>
              <a:rPr lang="en-US" sz="2400" dirty="0" smtClean="0"/>
              <a:t>processors are based on Thumb-2 technology.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62000"/>
          </a:xfrm>
        </p:spPr>
        <p:txBody>
          <a:bodyPr/>
          <a:lstStyle/>
          <a:p>
            <a:r>
              <a:rPr lang="en-US" dirty="0" smtClean="0"/>
              <a:t>Cortex M4 Instructions Set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990600"/>
            <a:ext cx="8610600" cy="1066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Cortex M4 has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203 Instructions in general category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65 instructions related to  FPU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8686800" cy="419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1. Data Moving Instructions</a:t>
            </a:r>
          </a:p>
          <a:p>
            <a:r>
              <a:rPr lang="en-US" b="1" dirty="0" smtClean="0"/>
              <a:t>2. Arithmetic Instructions</a:t>
            </a:r>
          </a:p>
          <a:p>
            <a:r>
              <a:rPr lang="en-US" b="1" dirty="0" smtClean="0"/>
              <a:t>3. Logic Instructions</a:t>
            </a:r>
          </a:p>
          <a:p>
            <a:r>
              <a:rPr lang="en-US" b="1" dirty="0" smtClean="0"/>
              <a:t>4. Shift and Rotate Instructions</a:t>
            </a:r>
          </a:p>
          <a:p>
            <a:r>
              <a:rPr lang="en-US" b="1" dirty="0" smtClean="0"/>
              <a:t>5. Data Conversion Instructions</a:t>
            </a:r>
          </a:p>
          <a:p>
            <a:r>
              <a:rPr lang="en-US" b="1" dirty="0" smtClean="0"/>
              <a:t>6. Bit-Field Processing Instructions</a:t>
            </a:r>
          </a:p>
          <a:p>
            <a:r>
              <a:rPr lang="en-US" b="1" dirty="0" smtClean="0"/>
              <a:t>7. Compare and Test Instructions</a:t>
            </a:r>
          </a:p>
          <a:p>
            <a:r>
              <a:rPr lang="en-US" b="1" dirty="0" smtClean="0"/>
              <a:t>8. Program Flow Control Instructions</a:t>
            </a:r>
          </a:p>
          <a:p>
            <a:r>
              <a:rPr lang="en-US" b="1" dirty="0" smtClean="0"/>
              <a:t>9. Saturation Instructions</a:t>
            </a:r>
          </a:p>
          <a:p>
            <a:r>
              <a:rPr lang="en-US" b="1" dirty="0" smtClean="0"/>
              <a:t>10. Exception Related Instructions</a:t>
            </a:r>
          </a:p>
          <a:p>
            <a:r>
              <a:rPr lang="en-US" b="1" dirty="0" smtClean="0"/>
              <a:t>11. Sleep Mode Instructions</a:t>
            </a:r>
          </a:p>
          <a:p>
            <a:r>
              <a:rPr lang="en-US" b="1" dirty="0" smtClean="0"/>
              <a:t>12. Memory Barrier Instructions</a:t>
            </a:r>
          </a:p>
          <a:p>
            <a:r>
              <a:rPr lang="en-US" b="1" dirty="0" smtClean="0"/>
              <a:t>13. Miscellaneous Instructions</a:t>
            </a:r>
          </a:p>
          <a:p>
            <a:r>
              <a:rPr lang="en-US" b="1" dirty="0" smtClean="0"/>
              <a:t>14. Unsupported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Assembly Language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3200400"/>
          <a:ext cx="7696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859280"/>
                <a:gridCol w="1539240"/>
                <a:gridCol w="1539240"/>
                <a:gridCol w="1539240"/>
              </a:tblGrid>
              <a:tr h="605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</a:p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605837">
                <a:tc>
                  <a:txBody>
                    <a:bodyPr/>
                    <a:lstStyle/>
                    <a:p>
                      <a:r>
                        <a:rPr lang="en-US" dirty="0" smtClean="0"/>
                        <a:t>Mandatory/Optional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ookman Old Style" pitchFamily="18" charset="0"/>
                        </a:rPr>
                        <a:t>Optional</a:t>
                      </a:r>
                      <a:endParaRPr lang="en-US" b="1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ookman Old Style" pitchFamily="18" charset="0"/>
                        </a:rPr>
                        <a:t>Mandatory</a:t>
                      </a:r>
                      <a:endParaRPr lang="en-US" b="1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ookman Old Style" pitchFamily="18" charset="0"/>
                        </a:rPr>
                        <a:t>Mandatory</a:t>
                      </a:r>
                      <a:endParaRPr lang="en-US" b="1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ookman Old Style" pitchFamily="18" charset="0"/>
                        </a:rPr>
                        <a:t>Optional</a:t>
                      </a:r>
                      <a:endParaRPr lang="en-US" b="1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540926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a line for branching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label must be located at the first column &amp; max 15 Chars Label must end with a 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Mnemonic like MOV,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operands field contains the data or an address for its corresponding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 to be operated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add documentation</a:t>
                      </a:r>
                      <a:r>
                        <a:rPr lang="en-US" baseline="0" dirty="0" smtClean="0"/>
                        <a:t> to your should be mentioned after a semicolon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160020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Label field</a:t>
            </a:r>
          </a:p>
          <a:p>
            <a:r>
              <a:rPr lang="en-US" b="1" dirty="0" smtClean="0"/>
              <a:t>2. Operation field</a:t>
            </a:r>
          </a:p>
          <a:p>
            <a:r>
              <a:rPr lang="en-US" b="1" dirty="0" smtClean="0"/>
              <a:t>3. Operands field</a:t>
            </a:r>
          </a:p>
          <a:p>
            <a:r>
              <a:rPr lang="en-US" b="1" dirty="0" smtClean="0"/>
              <a:t>4. Comment 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third field Operands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1219200"/>
            <a:ext cx="8686800" cy="533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For data processing instructions written for the </a:t>
            </a:r>
            <a:r>
              <a:rPr lang="en-US" sz="2400" dirty="0" smtClean="0"/>
              <a:t>ARM</a:t>
            </a:r>
            <a:r>
              <a:rPr lang="en-US" sz="2400" dirty="0" smtClean="0"/>
              <a:t> </a:t>
            </a:r>
            <a:r>
              <a:rPr lang="en-US" sz="2400" dirty="0" smtClean="0"/>
              <a:t>assembler</a:t>
            </a:r>
            <a:r>
              <a:rPr lang="en-US" sz="2400" dirty="0" smtClean="0"/>
              <a:t>, the first operand is </a:t>
            </a:r>
            <a:r>
              <a:rPr lang="en-US" sz="2400" dirty="0" smtClean="0"/>
              <a:t>the  destination </a:t>
            </a:r>
            <a:r>
              <a:rPr lang="en-US" sz="2400" dirty="0" smtClean="0"/>
              <a:t>of the operation.</a:t>
            </a:r>
          </a:p>
          <a:p>
            <a:r>
              <a:rPr lang="en-US" sz="2400" b="1" dirty="0" smtClean="0"/>
              <a:t>• For a memory read instruction</a:t>
            </a:r>
            <a:r>
              <a:rPr lang="en-US" sz="2400" dirty="0" smtClean="0"/>
              <a:t>,, </a:t>
            </a:r>
            <a:r>
              <a:rPr lang="en-US" sz="2400" dirty="0" smtClean="0"/>
              <a:t>the first operand is </a:t>
            </a:r>
            <a:r>
              <a:rPr lang="en-US" sz="2400" dirty="0" smtClean="0"/>
              <a:t>the </a:t>
            </a:r>
            <a:r>
              <a:rPr lang="en-US" sz="2400" b="1" u="sng" dirty="0" smtClean="0"/>
              <a:t>destination </a:t>
            </a:r>
            <a:r>
              <a:rPr lang="en-US" sz="2400" b="1" u="sng" dirty="0" smtClean="0"/>
              <a:t>register </a:t>
            </a:r>
            <a:r>
              <a:rPr lang="en-US" sz="2400" dirty="0" smtClean="0"/>
              <a:t>that data is to be loaded into.</a:t>
            </a:r>
          </a:p>
          <a:p>
            <a:r>
              <a:rPr lang="en-US" sz="2400" b="1" dirty="0" smtClean="0"/>
              <a:t>• For a memory write instruction</a:t>
            </a:r>
            <a:r>
              <a:rPr lang="en-US" sz="2400" dirty="0" smtClean="0"/>
              <a:t>, </a:t>
            </a:r>
            <a:r>
              <a:rPr lang="en-US" sz="2400" dirty="0" smtClean="0"/>
              <a:t>the </a:t>
            </a:r>
            <a:r>
              <a:rPr lang="en-US" sz="2400" dirty="0" smtClean="0"/>
              <a:t>first operand is </a:t>
            </a:r>
            <a:r>
              <a:rPr lang="en-US" sz="2400" dirty="0" smtClean="0"/>
              <a:t>the </a:t>
            </a:r>
            <a:r>
              <a:rPr lang="en-US" sz="2400" b="1" u="sng" dirty="0" smtClean="0"/>
              <a:t>source </a:t>
            </a:r>
            <a:r>
              <a:rPr lang="en-US" sz="2400" b="1" u="sng" dirty="0" smtClean="0"/>
              <a:t>register </a:t>
            </a:r>
            <a:r>
              <a:rPr lang="en-US" sz="2400" dirty="0" smtClean="0"/>
              <a:t>that holds the data to be written into the memory.</a:t>
            </a:r>
          </a:p>
          <a:p>
            <a:r>
              <a:rPr lang="en-US" sz="2400" dirty="0" smtClean="0"/>
              <a:t>• For a multiple load instruction, the register list which is the </a:t>
            </a:r>
            <a:r>
              <a:rPr lang="en-US" sz="2400" b="1" dirty="0" smtClean="0"/>
              <a:t>third operand </a:t>
            </a:r>
            <a:r>
              <a:rPr lang="en-US" sz="2400" dirty="0" smtClean="0"/>
              <a:t>is the </a:t>
            </a:r>
            <a:r>
              <a:rPr lang="en-US" sz="2400" dirty="0" smtClean="0"/>
              <a:t>destination operand </a:t>
            </a:r>
            <a:r>
              <a:rPr lang="en-US" sz="2400" dirty="0" smtClean="0"/>
              <a:t>that the data will be loaded into.</a:t>
            </a:r>
          </a:p>
          <a:p>
            <a:r>
              <a:rPr lang="en-US" sz="2400" dirty="0" smtClean="0"/>
              <a:t>• For a multiple store instruction, the register list which is the </a:t>
            </a:r>
            <a:r>
              <a:rPr lang="en-US" sz="2400" b="1" dirty="0" smtClean="0"/>
              <a:t>third operand </a:t>
            </a:r>
            <a:r>
              <a:rPr lang="en-US" sz="2400" dirty="0" smtClean="0"/>
              <a:t>is the </a:t>
            </a:r>
            <a:r>
              <a:rPr lang="en-US" sz="2400" dirty="0" smtClean="0"/>
              <a:t>source operand </a:t>
            </a:r>
            <a:r>
              <a:rPr lang="en-US" sz="2400" dirty="0" smtClean="0"/>
              <a:t>that the stored data will be written into the memory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</TotalTime>
  <Words>995</Words>
  <Application>Microsoft Office PowerPoint</Application>
  <PresentationFormat>On-screen Show (4:3)</PresentationFormat>
  <Paragraphs>195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Instructions for Cortex M4</vt:lpstr>
      <vt:lpstr>Instructions for ARM Cortex-M4</vt:lpstr>
      <vt:lpstr>Assembly Language Work Flow</vt:lpstr>
      <vt:lpstr>ARM Instructions set</vt:lpstr>
      <vt:lpstr>ARM  Thumb-2 Instructions</vt:lpstr>
      <vt:lpstr>Slide 6</vt:lpstr>
      <vt:lpstr>Cortex M4 Instructions Set</vt:lpstr>
      <vt:lpstr>Syntax of Assembly Language</vt:lpstr>
      <vt:lpstr>Rules for third field Operands </vt:lpstr>
      <vt:lpstr>Pseudo Instructions</vt:lpstr>
      <vt:lpstr>Shifting Data</vt:lpstr>
      <vt:lpstr>Slide 12</vt:lpstr>
      <vt:lpstr>Swapping Registers</vt:lpstr>
      <vt:lpstr>Factorial</vt:lpstr>
      <vt:lpstr>Cortex-M4 Addressing Modes</vt:lpstr>
      <vt:lpstr>Seven Addressing Modes</vt:lpstr>
      <vt:lpstr>Slide 17</vt:lpstr>
      <vt:lpstr> Regular Immediate Offset Addressing Mode </vt:lpstr>
      <vt:lpstr>Pre-Indexed Immediate Offset Addressing Mode</vt:lpstr>
      <vt:lpstr>Post-Indexed Immediate Offset Addressing Mode</vt:lpstr>
      <vt:lpstr>Regular Immediate Offset Addressing Mode with Unprivileged Access</vt:lpstr>
      <vt:lpstr>PC-Relative Addressing Mode </vt:lpstr>
      <vt:lpstr>Floating Point Numbers</vt:lpstr>
      <vt:lpstr>Floating point and integers Mix</vt:lpstr>
      <vt:lpstr>Structure of Assembly Language Programs  Assembler Rules and Directive 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273</cp:revision>
  <dcterms:created xsi:type="dcterms:W3CDTF">2016-08-09T12:50:49Z</dcterms:created>
  <dcterms:modified xsi:type="dcterms:W3CDTF">2016-09-14T18:13:56Z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