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6" r:id="rId20"/>
    <p:sldId id="277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038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png"/><Relationship Id="rId18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jpeg"/><Relationship Id="rId17" Type="http://schemas.openxmlformats.org/officeDocument/2006/relationships/image" Target="../media/image27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jpe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5" Type="http://schemas.openxmlformats.org/officeDocument/2006/relationships/image" Target="../media/image25.pn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Relationship Id="rId1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0600" y="1371600"/>
            <a:ext cx="7010400" cy="2057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Bookman Old Style" pitchFamily="18" charset="0"/>
              </a:rPr>
              <a:t>Introduction to ARM Processor</a:t>
            </a:r>
            <a:endParaRPr lang="en-US" sz="4400" dirty="0">
              <a:latin typeface="Bookman Old Style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28800" y="4343400"/>
            <a:ext cx="5562600" cy="914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Bookman Old Style" pitchFamily="18" charset="0"/>
              </a:rPr>
              <a:t>Girish</a:t>
            </a:r>
            <a:r>
              <a:rPr lang="en-US" dirty="0" smtClean="0">
                <a:latin typeface="Bookman Old Style" pitchFamily="18" charset="0"/>
              </a:rPr>
              <a:t> S  Kumar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09600"/>
            <a:ext cx="82296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What were the thoughts</a:t>
            </a:r>
            <a:endParaRPr 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990600" y="1600200"/>
            <a:ext cx="5943600" cy="31242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Must deliver higher value that the existing BBC Micro</a:t>
            </a:r>
          </a:p>
          <a:p>
            <a:pPr algn="ctr"/>
            <a:endParaRPr lang="en-US" dirty="0" smtClean="0"/>
          </a:p>
          <a:p>
            <a:pPr algn="ctr">
              <a:buFontTx/>
              <a:buChar char="-"/>
            </a:pPr>
            <a:r>
              <a:rPr lang="en-US" b="1" dirty="0" smtClean="0"/>
              <a:t>A 16 Bit CPU</a:t>
            </a:r>
          </a:p>
          <a:p>
            <a:pPr algn="ctr">
              <a:buFontTx/>
              <a:buChar char="-"/>
            </a:pPr>
            <a:r>
              <a:rPr lang="en-US" dirty="0" smtClean="0"/>
              <a:t>With a good interrupt response may better than or comparable to that of  8-bit 6502, has to be identified ……..</a:t>
            </a:r>
            <a:endParaRPr lang="en-US" dirty="0"/>
          </a:p>
        </p:txBody>
      </p:sp>
      <p:pic>
        <p:nvPicPr>
          <p:cNvPr id="4" name="Picture 4" descr="https://upload.wikimedia.org/wikipedia/commons/thumb/e/e1/BBC_Micro_people_in_2008.jpg/220px-BBC_Micro_people_in_2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078037"/>
            <a:ext cx="1828800" cy="1379914"/>
          </a:xfrm>
          <a:prstGeom prst="rect">
            <a:avLst/>
          </a:prstGeom>
          <a:noFill/>
        </p:spPr>
      </p:pic>
      <p:pic>
        <p:nvPicPr>
          <p:cNvPr id="22530" name="Picture 2" descr="MOS 6502AD 4585 t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4495800"/>
            <a:ext cx="2514600" cy="91440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5257800" y="5562600"/>
            <a:ext cx="3429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MOS Technology, Inc. </a:t>
            </a:r>
            <a:r>
              <a:rPr lang="en-US" sz="1200" dirty="0" smtClean="0"/>
              <a:t> </a:t>
            </a:r>
            <a:r>
              <a:rPr lang="en-US" sz="1200" dirty="0" smtClean="0"/>
              <a:t>also known as CSG (Commodore Semiconductor Group</a:t>
            </a:r>
            <a:r>
              <a:rPr lang="en-US" sz="2000" dirty="0" smtClean="0"/>
              <a:t>), </a:t>
            </a:r>
            <a:r>
              <a:rPr lang="en-US" sz="1600" dirty="0" smtClean="0"/>
              <a:t>build  6502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09600"/>
            <a:ext cx="8229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What were the technical Challenges</a:t>
            </a:r>
            <a:endParaRPr 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Hexagon 2"/>
          <p:cNvSpPr/>
          <p:nvPr/>
        </p:nvSpPr>
        <p:spPr>
          <a:xfrm>
            <a:off x="914400" y="2362200"/>
            <a:ext cx="7620000" cy="3581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All the 16 bit Microprocessors available in the market were CISC based and much slower than what they were looking for. 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Instructions were complex and tool multiple cycles to complete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They long Interrupt latencies compared to 6508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It is not easy to build a new processor that can meet their expectations …….</a:t>
            </a:r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Callout 1"/>
          <p:cNvSpPr/>
          <p:nvPr/>
        </p:nvSpPr>
        <p:spPr>
          <a:xfrm>
            <a:off x="1066800" y="1219200"/>
            <a:ext cx="6172200" cy="2971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They decided not to give up .. Instead they continued their search, started looking all the latest  research happening, around world on processor design</a:t>
            </a:r>
            <a:endParaRPr lang="en-US" dirty="0"/>
          </a:p>
        </p:txBody>
      </p:sp>
      <p:pic>
        <p:nvPicPr>
          <p:cNvPr id="3" name="Picture 4" descr="https://upload.wikimedia.org/wikipedia/commons/thumb/e/e1/BBC_Micro_people_in_2008.jpg/220px-BBC_Micro_people_in_2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800600"/>
            <a:ext cx="1828800" cy="13799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plosion 2 1"/>
          <p:cNvSpPr/>
          <p:nvPr/>
        </p:nvSpPr>
        <p:spPr>
          <a:xfrm>
            <a:off x="762000" y="304800"/>
            <a:ext cx="8001000" cy="5181600"/>
          </a:xfrm>
          <a:prstGeom prst="irregularSeal2">
            <a:avLst/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They came across a processor designed by Post Graduate students at Berkley called RISC I.</a:t>
            </a:r>
          </a:p>
          <a:p>
            <a:pPr algn="ctr"/>
            <a:r>
              <a:rPr lang="en-US" dirty="0" smtClean="0"/>
              <a:t>It had very simple instructions and low interrupt latency</a:t>
            </a:r>
          </a:p>
          <a:p>
            <a:pPr algn="ctr"/>
            <a:r>
              <a:rPr lang="en-US" dirty="0" smtClean="0"/>
              <a:t>Students designed it in less than year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5638800"/>
            <a:ext cx="7157729" cy="52322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lvl="0" algn="ctr"/>
            <a:r>
              <a:rPr lang="en-US" sz="2800" b="1" dirty="0" smtClean="0">
                <a:ln/>
                <a:solidFill>
                  <a:srgbClr val="6BB1C9"/>
                </a:solidFill>
              </a:rPr>
              <a:t>This was the starting point of ARM</a:t>
            </a:r>
            <a:endParaRPr lang="en-US" sz="2800" b="1" dirty="0">
              <a:ln/>
              <a:solidFill>
                <a:srgbClr val="6BB1C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85800"/>
            <a:ext cx="7787708" cy="95410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lvl="0" algn="ctr"/>
            <a:r>
              <a:rPr lang="en-US" sz="2800" b="1" dirty="0" smtClean="0">
                <a:ln/>
                <a:solidFill>
                  <a:srgbClr val="6BB1C9"/>
                </a:solidFill>
              </a:rPr>
              <a:t>Three main guiding principles they </a:t>
            </a:r>
          </a:p>
          <a:p>
            <a:pPr lvl="0" algn="ctr"/>
            <a:r>
              <a:rPr lang="en-US" sz="2800" b="1" dirty="0" smtClean="0">
                <a:ln/>
                <a:solidFill>
                  <a:srgbClr val="6BB1C9"/>
                </a:solidFill>
              </a:rPr>
              <a:t>Based on they started the design was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38200" y="2133600"/>
            <a:ext cx="7467600" cy="388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A Load and store Architecture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Fixed length instructions </a:t>
            </a:r>
            <a:r>
              <a:rPr lang="en-US" sz="1600" dirty="0" smtClean="0"/>
              <a:t>(32 Bit length)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3 Address Instruction format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7200" y="1066800"/>
            <a:ext cx="8077200" cy="518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1990 </a:t>
            </a:r>
            <a:r>
              <a:rPr lang="en-US" dirty="0" smtClean="0"/>
              <a:t>as Advanced RISC Machines Ltd</a:t>
            </a:r>
            <a:r>
              <a:rPr lang="en-US" dirty="0" smtClean="0"/>
              <a:t>.(ARM) , </a:t>
            </a:r>
            <a:r>
              <a:rPr lang="en-US" dirty="0" smtClean="0"/>
              <a:t>a joint venture of Apple </a:t>
            </a:r>
            <a:r>
              <a:rPr lang="en-US" dirty="0" smtClean="0"/>
              <a:t>Computer, Acorn </a:t>
            </a:r>
            <a:r>
              <a:rPr lang="en-US" dirty="0" smtClean="0"/>
              <a:t>Computer Group, and VLSI Technology.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 </a:t>
            </a:r>
            <a:r>
              <a:rPr lang="en-US" dirty="0" smtClean="0"/>
              <a:t>1991,  </a:t>
            </a:r>
            <a:r>
              <a:rPr lang="en-US" dirty="0" smtClean="0"/>
              <a:t>ARM </a:t>
            </a:r>
            <a:r>
              <a:rPr lang="en-US" dirty="0" smtClean="0"/>
              <a:t>introduced the ARM6 processor family,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and VLSI </a:t>
            </a:r>
            <a:r>
              <a:rPr lang="en-US" dirty="0" smtClean="0"/>
              <a:t>Technology became </a:t>
            </a:r>
            <a:r>
              <a:rPr lang="en-US" dirty="0" smtClean="0"/>
              <a:t>the initial licensee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Today around 2 billion ARM based processors are shipped every year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ARM does not fabricate or sell any of these chips. Fabrication and selling by Semiconductor Companies who has partner with ARM. They design microprocessor, </a:t>
            </a:r>
            <a:r>
              <a:rPr lang="en-US" dirty="0" err="1" smtClean="0"/>
              <a:t>SoC</a:t>
            </a:r>
            <a:r>
              <a:rPr lang="en-US" dirty="0" smtClean="0"/>
              <a:t> and microcontrollers  based on the design (IP) given by ARM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This is called Intellectual property licensing – a very successful and practical model in developing processor designs (Synthesizable core)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1295400"/>
            <a:ext cx="4724400" cy="441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0" y="15240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18288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21336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24384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27432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0" y="30480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8800" y="33528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36576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28800" y="39624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28800" y="42672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28800" y="45720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28800" y="48768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858000" y="15240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58000" y="18288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858000" y="21336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858000" y="24384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858000" y="27432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858000" y="30480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58000" y="33528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858000" y="36576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858000" y="39624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858000" y="42672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58000" y="45720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858000" y="48768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828800" y="51816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858000" y="51816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343400" y="-762000"/>
            <a:ext cx="304800" cy="3810000"/>
            <a:chOff x="4572000" y="685800"/>
            <a:chExt cx="304800" cy="3810000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45" name="Rectangle 44"/>
            <p:cNvSpPr/>
            <p:nvPr/>
          </p:nvSpPr>
          <p:spPr>
            <a:xfrm>
              <a:off x="4572000" y="6858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72000" y="9906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572000" y="12954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72000" y="16002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572000" y="19050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572000" y="22098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72000" y="25146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572000" y="28194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572000" y="31242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572000" y="34290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572000" y="37338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572000" y="40386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572000" y="43434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419600" y="3962400"/>
            <a:ext cx="304800" cy="3810000"/>
            <a:chOff x="4572000" y="685800"/>
            <a:chExt cx="304800" cy="3810000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61" name="Rectangle 60"/>
            <p:cNvSpPr/>
            <p:nvPr/>
          </p:nvSpPr>
          <p:spPr>
            <a:xfrm>
              <a:off x="4572000" y="6858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572000" y="9906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572000" y="12954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572000" y="16002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572000" y="19050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572000" y="22098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572000" y="25146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72000" y="28194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72000" y="31242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72000" y="34290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572000" y="37338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572000" y="40386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572000" y="43434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2286000" y="1600200"/>
            <a:ext cx="2057400" cy="1143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</a:t>
            </a:r>
          </a:p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4648200" y="1600200"/>
            <a:ext cx="2057400" cy="1143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 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362200" y="3657600"/>
            <a:ext cx="1905000" cy="68580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Peripherals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4724400" y="3657600"/>
            <a:ext cx="1905000" cy="68580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438400" y="4648200"/>
            <a:ext cx="1905000" cy="68580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Clock and Reset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800600" y="4648200"/>
            <a:ext cx="1905000" cy="68580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</a:t>
            </a:r>
          </a:p>
        </p:txBody>
      </p:sp>
      <p:sp>
        <p:nvSpPr>
          <p:cNvPr id="80" name="Left-Right Arrow 79"/>
          <p:cNvSpPr/>
          <p:nvPr/>
        </p:nvSpPr>
        <p:spPr>
          <a:xfrm>
            <a:off x="2438400" y="2971800"/>
            <a:ext cx="4191000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Up-Down Arrow 80"/>
          <p:cNvSpPr/>
          <p:nvPr/>
        </p:nvSpPr>
        <p:spPr>
          <a:xfrm>
            <a:off x="3276600" y="2743200"/>
            <a:ext cx="152400" cy="381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Up-Down Arrow 81"/>
          <p:cNvSpPr/>
          <p:nvPr/>
        </p:nvSpPr>
        <p:spPr>
          <a:xfrm>
            <a:off x="3048000" y="3352800"/>
            <a:ext cx="152400" cy="228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Up-Down Arrow 82"/>
          <p:cNvSpPr/>
          <p:nvPr/>
        </p:nvSpPr>
        <p:spPr>
          <a:xfrm>
            <a:off x="5638800" y="3352800"/>
            <a:ext cx="152400" cy="228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3962400" y="990600"/>
            <a:ext cx="3581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6324600" y="1295400"/>
            <a:ext cx="1371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467600" y="685800"/>
            <a:ext cx="140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Developed</a:t>
            </a:r>
          </a:p>
          <a:p>
            <a:r>
              <a:rPr lang="en-US" dirty="0" smtClean="0"/>
              <a:t>By ARM</a:t>
            </a:r>
            <a:endParaRPr lang="en-US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629400" y="2895600"/>
            <a:ext cx="1447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6705600" y="4038600"/>
            <a:ext cx="1371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315200" y="3276600"/>
            <a:ext cx="153118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Developed</a:t>
            </a:r>
            <a:endParaRPr lang="en-US" sz="1400" dirty="0" smtClean="0"/>
          </a:p>
          <a:p>
            <a:r>
              <a:rPr lang="en-US" sz="1400" dirty="0" smtClean="0"/>
              <a:t>By ARM and</a:t>
            </a:r>
          </a:p>
          <a:p>
            <a:r>
              <a:rPr lang="en-US" sz="1400" dirty="0" smtClean="0"/>
              <a:t>Semiconductor</a:t>
            </a:r>
          </a:p>
          <a:p>
            <a:r>
              <a:rPr lang="en-US" sz="1400" dirty="0" smtClean="0"/>
              <a:t>Companies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M_evolve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5814" y="609600"/>
            <a:ext cx="5867312" cy="52322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lvl="0" algn="ctr"/>
            <a:r>
              <a:rPr lang="en-US" sz="2800" b="1" dirty="0" smtClean="0">
                <a:ln/>
                <a:solidFill>
                  <a:srgbClr val="6BB1C9"/>
                </a:solidFill>
              </a:rPr>
              <a:t>ARM  Cortex Portfolio Today</a:t>
            </a:r>
            <a:endParaRPr lang="en-US" sz="2800" b="1" dirty="0">
              <a:ln/>
              <a:solidFill>
                <a:srgbClr val="6BB1C9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2133600"/>
            <a:ext cx="2667000" cy="3429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Cortex-A73</a:t>
            </a:r>
          </a:p>
          <a:p>
            <a:pPr algn="ctr"/>
            <a:r>
              <a:rPr lang="pt-BR" dirty="0" smtClean="0"/>
              <a:t>Cortex-A72</a:t>
            </a:r>
          </a:p>
          <a:p>
            <a:pPr algn="ctr"/>
            <a:r>
              <a:rPr lang="pt-BR" dirty="0" smtClean="0"/>
              <a:t>Cortex-A57</a:t>
            </a:r>
          </a:p>
          <a:p>
            <a:pPr algn="ctr"/>
            <a:r>
              <a:rPr lang="pt-BR" dirty="0" smtClean="0"/>
              <a:t>Cortex-A53</a:t>
            </a:r>
          </a:p>
          <a:p>
            <a:pPr algn="ctr"/>
            <a:r>
              <a:rPr lang="pt-BR" dirty="0" smtClean="0"/>
              <a:t>Cortex-A35</a:t>
            </a:r>
          </a:p>
          <a:p>
            <a:pPr algn="ctr"/>
            <a:r>
              <a:rPr lang="pt-BR" dirty="0" smtClean="0"/>
              <a:t>Cortex-A17</a:t>
            </a:r>
            <a:endParaRPr lang="pt-BR" dirty="0" smtClean="0"/>
          </a:p>
          <a:p>
            <a:pPr algn="ctr"/>
            <a:r>
              <a:rPr lang="pt-BR" dirty="0" smtClean="0"/>
              <a:t>Cortex-A15</a:t>
            </a:r>
          </a:p>
          <a:p>
            <a:pPr algn="ctr"/>
            <a:r>
              <a:rPr lang="pt-BR" dirty="0" smtClean="0"/>
              <a:t>Cortex-A9</a:t>
            </a:r>
          </a:p>
          <a:p>
            <a:pPr algn="ctr"/>
            <a:r>
              <a:rPr lang="pt-BR" dirty="0" smtClean="0"/>
              <a:t>Cortex-A8</a:t>
            </a:r>
          </a:p>
          <a:p>
            <a:pPr algn="ctr"/>
            <a:r>
              <a:rPr lang="pt-BR" dirty="0" smtClean="0"/>
              <a:t>Cortex-A7</a:t>
            </a:r>
          </a:p>
          <a:p>
            <a:pPr algn="ctr"/>
            <a:r>
              <a:rPr lang="pt-BR" dirty="0" smtClean="0"/>
              <a:t>Cortex-A5</a:t>
            </a:r>
          </a:p>
          <a:p>
            <a:pPr algn="ctr"/>
            <a:r>
              <a:rPr lang="pt-BR" dirty="0" smtClean="0"/>
              <a:t>Cortex-A5</a:t>
            </a:r>
            <a:endParaRPr lang="pt-BR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3276600" y="2133600"/>
            <a:ext cx="2667000" cy="297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Cortex-R8</a:t>
            </a:r>
          </a:p>
          <a:p>
            <a:pPr algn="ctr"/>
            <a:r>
              <a:rPr lang="en-US" dirty="0" smtClean="0"/>
              <a:t>Cortex-R7</a:t>
            </a:r>
          </a:p>
          <a:p>
            <a:pPr algn="ctr"/>
            <a:r>
              <a:rPr lang="en-US" dirty="0" smtClean="0"/>
              <a:t>Cortex-R5</a:t>
            </a:r>
          </a:p>
          <a:p>
            <a:pPr algn="ctr"/>
            <a:r>
              <a:rPr lang="en-US" dirty="0" smtClean="0"/>
              <a:t>Cortex-R4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96000" y="2133600"/>
            <a:ext cx="26670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Cortex-M0</a:t>
            </a:r>
          </a:p>
          <a:p>
            <a:pPr algn="ctr"/>
            <a:r>
              <a:rPr lang="en-US" dirty="0" smtClean="0"/>
              <a:t>  Cortex-M0</a:t>
            </a:r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Cortex-M3</a:t>
            </a:r>
          </a:p>
          <a:p>
            <a:pPr algn="ctr"/>
            <a:r>
              <a:rPr lang="en-US" dirty="0" smtClean="0"/>
              <a:t>Cortex-M4</a:t>
            </a:r>
          </a:p>
          <a:p>
            <a:pPr algn="ctr"/>
            <a:r>
              <a:rPr lang="en-US" dirty="0" smtClean="0"/>
              <a:t>Cortex-M7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7200" y="1524000"/>
            <a:ext cx="2438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CORTEX-R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76600" y="1524000"/>
            <a:ext cx="2438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CORTEX-A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172200" y="1524000"/>
            <a:ext cx="2438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CORTEX-M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33400" y="5715000"/>
            <a:ext cx="2514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Highest performance</a:t>
            </a:r>
            <a:br>
              <a:rPr lang="en-US" sz="1400" dirty="0" smtClean="0"/>
            </a:br>
            <a:r>
              <a:rPr lang="en-US" sz="1400" dirty="0" smtClean="0"/>
              <a:t>Optimized for rich </a:t>
            </a:r>
            <a:r>
              <a:rPr lang="en-US" dirty="0" smtClean="0"/>
              <a:t>operating systems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429000" y="5410200"/>
            <a:ext cx="2514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Fast response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Optimized for high-performance, hard real-time applications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172200" y="5181600"/>
            <a:ext cx="25146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smallest/lowest </a:t>
            </a:r>
            <a:r>
              <a:rPr lang="en-US" sz="1400" b="1" dirty="0" smtClean="0"/>
              <a:t>power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Optimized for discrete processing and microcontroller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3rd party world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33399" y="685800"/>
            <a:ext cx="8210197" cy="5562600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75856" y="3368824"/>
            <a:ext cx="2808312" cy="1584176"/>
          </a:xfrm>
          <a:prstGeom prst="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482752" y="1108720"/>
            <a:ext cx="2232248" cy="576064"/>
          </a:xfrm>
          <a:prstGeom prst="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Memory</a:t>
            </a:r>
          </a:p>
          <a:p>
            <a:pPr algn="ctr"/>
            <a:r>
              <a:rPr lang="en-US" dirty="0" smtClean="0"/>
              <a:t>(RAM)</a:t>
            </a:r>
            <a:endParaRPr lang="en-IN" dirty="0"/>
          </a:p>
        </p:txBody>
      </p:sp>
      <p:pic>
        <p:nvPicPr>
          <p:cNvPr id="5" name="Picture 6" descr="C:\Users\Admin\AppData\Local\Microsoft\Windows\Temporary Internet Files\Content.IE5\L6KRA0SS\3_5_SATA_HDD_MD-Series_03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768581"/>
            <a:ext cx="990600" cy="13208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3657600" y="1718320"/>
            <a:ext cx="0" cy="1600200"/>
          </a:xfrm>
          <a:prstGeom prst="straightConnector1">
            <a:avLst/>
          </a:prstGeom>
          <a:ln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867400" y="1946920"/>
            <a:ext cx="1219200" cy="1371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084168" y="4304928"/>
            <a:ext cx="10081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1979712" y="4016896"/>
            <a:ext cx="1296144" cy="1440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37589" y="2708920"/>
            <a:ext cx="1406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Secondary Memory</a:t>
            </a:r>
          </a:p>
          <a:p>
            <a:r>
              <a:rPr lang="en-US" sz="1200" dirty="0" smtClean="0"/>
              <a:t>(Hard Disk)</a:t>
            </a:r>
            <a:endParaRPr lang="en-IN" sz="1200" dirty="0"/>
          </a:p>
        </p:txBody>
      </p:sp>
      <p:pic>
        <p:nvPicPr>
          <p:cNvPr id="11" name="Picture 2" descr="C:\Users\Admin\AppData\Local\Microsoft\Windows\Temporary Internet Files\Content.IE5\T7TECUYH\keyboard-silhouette-2813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440832"/>
            <a:ext cx="1152128" cy="817148"/>
          </a:xfrm>
          <a:prstGeom prst="rect">
            <a:avLst/>
          </a:prstGeom>
          <a:noFill/>
        </p:spPr>
      </p:pic>
      <p:pic>
        <p:nvPicPr>
          <p:cNvPr id="12" name="Picture 8" descr="C:\Users\Admin\AppData\Local\Microsoft\Windows\Temporary Internet Files\Content.IE5\BM4YNP21\mono-display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4016896"/>
            <a:ext cx="609601" cy="609601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838200" y="5791200"/>
            <a:ext cx="77748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Basic Computer Architecture</a:t>
            </a:r>
            <a:endParaRPr 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62400" y="1718320"/>
            <a:ext cx="0" cy="16002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05400" y="1718320"/>
            <a:ext cx="0" cy="1600200"/>
          </a:xfrm>
          <a:prstGeom prst="straightConnector1">
            <a:avLst/>
          </a:prstGeom>
          <a:ln cmpd="sng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10200" y="1718320"/>
            <a:ext cx="0" cy="1600200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38400" y="2327920"/>
            <a:ext cx="110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5367136" y="230840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-5400000">
            <a:off x="4328997" y="2300403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Address</a:t>
            </a:r>
            <a:endParaRPr lang="en-US" sz="12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50938" y="617538"/>
            <a:ext cx="7793037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ARM Powered Products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05200"/>
            <a:ext cx="203041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3" descr="6110Noki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3400" y="228600"/>
            <a:ext cx="755650" cy="21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4" descr="NuvoRocket3boo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4953000"/>
            <a:ext cx="1244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5" descr="Eri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0" y="1981200"/>
            <a:ext cx="1687513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6" descr="Eric"/>
          <p:cNvPicPr>
            <a:picLocks noChangeAspect="1" noChangeArrowheads="1"/>
          </p:cNvPicPr>
          <p:nvPr/>
        </p:nvPicPr>
        <p:blipFill>
          <a:blip r:embed="rId7" cstate="print"/>
          <a:srcRect r="50597"/>
          <a:stretch>
            <a:fillRect/>
          </a:stretch>
        </p:blipFill>
        <p:spPr bwMode="auto">
          <a:xfrm>
            <a:off x="228600" y="1371600"/>
            <a:ext cx="960438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7" descr="Sega_Dreamcast lo-re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0" y="5486400"/>
            <a:ext cx="1255713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8" descr="PS lo-res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38600" y="4114800"/>
            <a:ext cx="108267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9" descr="hpjoran_lo-res_JC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438400" y="3505200"/>
            <a:ext cx="1400175" cy="128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0" descr="NetWinder lo-res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77200" y="4343400"/>
            <a:ext cx="795338" cy="138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1" descr="capshr lo-res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828800" y="1828800"/>
            <a:ext cx="126365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2" descr="Tosh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828800" y="5257800"/>
            <a:ext cx="1614488" cy="892175"/>
          </a:xfrm>
          <a:prstGeom prst="rect">
            <a:avLst/>
          </a:prstGeom>
          <a:noFill/>
        </p:spPr>
      </p:pic>
      <p:graphicFrame>
        <p:nvGraphicFramePr>
          <p:cNvPr id="14" name="Object 33"/>
          <p:cNvGraphicFramePr>
            <a:graphicFrameLocks noChangeAspect="1"/>
          </p:cNvGraphicFramePr>
          <p:nvPr/>
        </p:nvGraphicFramePr>
        <p:xfrm>
          <a:off x="4648200" y="3429000"/>
          <a:ext cx="2317750" cy="742950"/>
        </p:xfrm>
        <a:graphic>
          <a:graphicData uri="http://schemas.openxmlformats.org/presentationml/2006/ole">
            <p:oleObj spid="_x0000_s25602" name="Image" r:id="rId14" imgW="4155312" imgH="1334275" progId="Photoshop.Image.5">
              <p:embed/>
            </p:oleObj>
          </a:graphicData>
        </a:graphic>
      </p:graphicFrame>
      <p:pic>
        <p:nvPicPr>
          <p:cNvPr id="15" name="Picture 34" descr="WSPSamsung"/>
          <p:cNvPicPr>
            <a:picLocks noChangeAspect="1" noChangeArrowheads="1"/>
          </p:cNvPicPr>
          <p:nvPr/>
        </p:nvPicPr>
        <p:blipFill>
          <a:blip r:embed="rId15" cstate="print"/>
          <a:srcRect l="3954" t="10419" r="9599"/>
          <a:stretch>
            <a:fillRect/>
          </a:stretch>
        </p:blipFill>
        <p:spPr bwMode="auto">
          <a:xfrm>
            <a:off x="5181600" y="4495800"/>
            <a:ext cx="1455738" cy="1239838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</p:pic>
      <p:pic>
        <p:nvPicPr>
          <p:cNvPr id="16" name="Picture 35" descr="3CR99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505200" y="1828800"/>
            <a:ext cx="1604963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6" descr="ill_radar_index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010400" y="2362200"/>
            <a:ext cx="1854200" cy="1673225"/>
          </a:xfrm>
          <a:prstGeom prst="rect">
            <a:avLst/>
          </a:prstGeom>
          <a:noFill/>
        </p:spPr>
      </p:pic>
      <p:pic>
        <p:nvPicPr>
          <p:cNvPr id="18" name="Picture 37" descr="SonyMD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629400" y="5105400"/>
            <a:ext cx="1152525" cy="1314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3400" y="1295400"/>
            <a:ext cx="8001000" cy="388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r>
              <a:rPr lang="en-US" dirty="0" smtClean="0"/>
              <a:t>Raspberry PI- ARM </a:t>
            </a:r>
            <a:r>
              <a:rPr lang="en-US" smtClean="0"/>
              <a:t>Cortex-A53 </a:t>
            </a:r>
            <a:endParaRPr lang="en-US" dirty="0" smtClean="0"/>
          </a:p>
          <a:p>
            <a:r>
              <a:rPr lang="en-US" dirty="0" smtClean="0"/>
              <a:t>Samsung Galaxy Grand - 1.2 </a:t>
            </a:r>
            <a:r>
              <a:rPr lang="en-US" dirty="0" smtClean="0"/>
              <a:t>GHz  dual core Cortex-A9 processor  </a:t>
            </a:r>
          </a:p>
          <a:p>
            <a:r>
              <a:rPr lang="en-US" dirty="0" smtClean="0"/>
              <a:t>Galaxy S4 </a:t>
            </a:r>
            <a:r>
              <a:rPr lang="en-US" dirty="0" smtClean="0"/>
              <a:t>  1.6 </a:t>
            </a:r>
            <a:r>
              <a:rPr lang="en-US" dirty="0" smtClean="0"/>
              <a:t>GHz quad-core Cortex-A15 cluster and a 1.2 GHz quad-core Cortex-A7 cluster. </a:t>
            </a:r>
          </a:p>
          <a:p>
            <a:r>
              <a:rPr lang="en-US" dirty="0" smtClean="0"/>
              <a:t>Galaxy duos </a:t>
            </a:r>
            <a:r>
              <a:rPr lang="en-US" dirty="0" smtClean="0"/>
              <a:t> 1.2 </a:t>
            </a:r>
            <a:r>
              <a:rPr lang="en-US" dirty="0" smtClean="0"/>
              <a:t>GHz dual core </a:t>
            </a:r>
            <a:r>
              <a:rPr lang="en-US" dirty="0" smtClean="0"/>
              <a:t>Cortex-A9</a:t>
            </a:r>
            <a:endParaRPr lang="en-US" dirty="0" smtClean="0"/>
          </a:p>
          <a:p>
            <a:r>
              <a:rPr lang="en-US" dirty="0" smtClean="0"/>
              <a:t>Nokia 3230 </a:t>
            </a:r>
            <a:r>
              <a:rPr lang="en-US" dirty="0" smtClean="0"/>
              <a:t> 123 </a:t>
            </a:r>
            <a:r>
              <a:rPr lang="en-US" dirty="0" smtClean="0"/>
              <a:t>MHz 32-bit RISC CPU </a:t>
            </a:r>
            <a:r>
              <a:rPr lang="en-US" dirty="0" smtClean="0"/>
              <a:t>ARM-9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83880" cy="762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Two Popular Computer Architecture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209800"/>
            <a:ext cx="3931920" cy="3489960"/>
          </a:xfrm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en-US" b="1" u="sng" dirty="0" smtClean="0"/>
              <a:t>Von Neumann Architecture</a:t>
            </a:r>
          </a:p>
          <a:p>
            <a:endParaRPr lang="en-US" dirty="0" smtClean="0"/>
          </a:p>
          <a:p>
            <a:r>
              <a:rPr lang="en-US" b="1" dirty="0" smtClean="0"/>
              <a:t>Data</a:t>
            </a:r>
            <a:r>
              <a:rPr lang="en-US" dirty="0" smtClean="0"/>
              <a:t> and </a:t>
            </a:r>
            <a:r>
              <a:rPr lang="en-US" b="1" dirty="0" smtClean="0"/>
              <a:t>Instructions</a:t>
            </a:r>
            <a:r>
              <a:rPr lang="en-US" dirty="0" smtClean="0"/>
              <a:t> are accessed by processor through the </a:t>
            </a:r>
            <a:r>
              <a:rPr lang="en-US" b="1" dirty="0" smtClean="0"/>
              <a:t>SAME</a:t>
            </a:r>
            <a:r>
              <a:rPr lang="en-US" dirty="0" smtClean="0"/>
              <a:t> </a:t>
            </a:r>
            <a:r>
              <a:rPr lang="en-US" b="1" dirty="0" smtClean="0"/>
              <a:t>BUS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2209800"/>
            <a:ext cx="3931920" cy="3489960"/>
          </a:xfrm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en-US" sz="2000" b="1" u="sng" dirty="0" smtClean="0"/>
              <a:t>Harvard Architecture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Data</a:t>
            </a:r>
            <a:r>
              <a:rPr lang="en-US" dirty="0" smtClean="0"/>
              <a:t> and </a:t>
            </a:r>
            <a:r>
              <a:rPr lang="en-US" b="1" dirty="0" smtClean="0"/>
              <a:t>Instructions</a:t>
            </a:r>
            <a:r>
              <a:rPr lang="en-US" dirty="0" smtClean="0"/>
              <a:t> are accessed by processor through </a:t>
            </a:r>
            <a:r>
              <a:rPr lang="en-US" b="1" dirty="0" smtClean="0"/>
              <a:t>Separate</a:t>
            </a:r>
            <a:r>
              <a:rPr lang="en-US" dirty="0" smtClean="0"/>
              <a:t> </a:t>
            </a:r>
            <a:r>
              <a:rPr lang="en-US" b="1" dirty="0" smtClean="0"/>
              <a:t>Buses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743200" y="1143000"/>
            <a:ext cx="12192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38800" y="1143000"/>
            <a:ext cx="13716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04609" y="609600"/>
            <a:ext cx="73372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Von Neumann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Architecture</a:t>
            </a:r>
            <a:endParaRPr 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5800" y="1524000"/>
            <a:ext cx="73152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Von </a:t>
            </a:r>
            <a:r>
              <a:rPr lang="en-US" dirty="0" err="1" smtClean="0"/>
              <a:t>Neuman</a:t>
            </a:r>
            <a:r>
              <a:rPr lang="en-US" dirty="0" smtClean="0"/>
              <a:t> architecture is also called Princeton Architecture  was published in 1945 </a:t>
            </a:r>
            <a:r>
              <a:rPr lang="en-US" dirty="0" smtClean="0"/>
              <a:t>by </a:t>
            </a:r>
            <a:r>
              <a:rPr lang="en-US" dirty="0" smtClean="0"/>
              <a:t>Mathematician , physicist &amp; Computer Scientist   </a:t>
            </a:r>
            <a:r>
              <a:rPr lang="en-US" b="1" dirty="0" smtClean="0"/>
              <a:t>John von Neumann </a:t>
            </a:r>
            <a:endParaRPr lang="en-US" b="1" dirty="0"/>
          </a:p>
        </p:txBody>
      </p:sp>
      <p:pic>
        <p:nvPicPr>
          <p:cNvPr id="1026" name="Picture 2" descr="JohnvonNeumann-LosAlamo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429000"/>
            <a:ext cx="2095500" cy="273367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828800" y="4648200"/>
            <a:ext cx="1981200" cy="838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676400" y="3200400"/>
            <a:ext cx="2232248" cy="57606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&amp; Instructions memory</a:t>
            </a:r>
            <a:endParaRPr lang="en-US" sz="1400" dirty="0" smtClean="0"/>
          </a:p>
        </p:txBody>
      </p:sp>
      <p:pic>
        <p:nvPicPr>
          <p:cNvPr id="9" name="Picture 2" descr="C:\Users\Admin\AppData\Local\Microsoft\Windows\Temporary Internet Files\Content.IE5\T7TECUYH\keyboard-silhouette-2813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33400" y="4648200"/>
            <a:ext cx="838200" cy="677533"/>
          </a:xfrm>
          <a:prstGeom prst="rect">
            <a:avLst/>
          </a:prstGeom>
          <a:noFill/>
        </p:spPr>
      </p:pic>
      <p:pic>
        <p:nvPicPr>
          <p:cNvPr id="10" name="Picture 8" descr="C:\Users\Admin\AppData\Local\Microsoft\Windows\Temporary Internet Files\Content.IE5\BM4YNP21\mono-display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4343400" y="4724400"/>
            <a:ext cx="687288" cy="783288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>
            <a:endCxn id="10" idx="3"/>
          </p:cNvCxnSpPr>
          <p:nvPr/>
        </p:nvCxnSpPr>
        <p:spPr>
          <a:xfrm>
            <a:off x="3886200" y="5105400"/>
            <a:ext cx="457200" cy="10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  <a:endCxn id="6" idx="1"/>
          </p:cNvCxnSpPr>
          <p:nvPr/>
        </p:nvCxnSpPr>
        <p:spPr>
          <a:xfrm>
            <a:off x="1371600" y="4986967"/>
            <a:ext cx="457200" cy="80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p-Down Arrow 14"/>
          <p:cNvSpPr/>
          <p:nvPr/>
        </p:nvSpPr>
        <p:spPr>
          <a:xfrm>
            <a:off x="2743200" y="3810000"/>
            <a:ext cx="304800" cy="838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24200" y="4114800"/>
            <a:ext cx="1691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&amp; Instructions</a:t>
            </a:r>
            <a:endParaRPr lang="en-US" sz="12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4090" y="609600"/>
            <a:ext cx="57583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Harvard 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Architecture</a:t>
            </a:r>
            <a:endParaRPr 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79912" y="5388912"/>
            <a:ext cx="1981200" cy="838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46512" y="3941112"/>
            <a:ext cx="1447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Memory</a:t>
            </a:r>
            <a:endParaRPr lang="en-US" dirty="0" smtClean="0"/>
          </a:p>
        </p:txBody>
      </p:sp>
      <p:pic>
        <p:nvPicPr>
          <p:cNvPr id="5" name="Picture 2" descr="C:\Users\Admin\AppData\Local\Microsoft\Windows\Temporary Internet Files\Content.IE5\T7TECUYH\keyboard-silhouette-2813-large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284512" y="5388912"/>
            <a:ext cx="838200" cy="677533"/>
          </a:xfrm>
          <a:prstGeom prst="rect">
            <a:avLst/>
          </a:prstGeom>
          <a:noFill/>
        </p:spPr>
      </p:pic>
      <p:pic>
        <p:nvPicPr>
          <p:cNvPr id="6" name="Picture 8" descr="C:\Users\Admin\AppData\Local\Microsoft\Windows\Temporary Internet Files\Content.IE5\BM4YNP21\mono-display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094512" y="5465112"/>
            <a:ext cx="687288" cy="783288"/>
          </a:xfrm>
          <a:prstGeom prst="rect">
            <a:avLst/>
          </a:prstGeom>
          <a:noFill/>
        </p:spPr>
      </p:pic>
      <p:sp>
        <p:nvSpPr>
          <p:cNvPr id="7" name="Up-Down Arrow 6"/>
          <p:cNvSpPr/>
          <p:nvPr/>
        </p:nvSpPr>
        <p:spPr>
          <a:xfrm>
            <a:off x="3732312" y="4550712"/>
            <a:ext cx="304800" cy="838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5027712" y="4550712"/>
            <a:ext cx="304800" cy="838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912" y="4703112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332512" y="4855512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Instructions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5" idx="1"/>
            <a:endCxn id="3" idx="1"/>
          </p:cNvCxnSpPr>
          <p:nvPr/>
        </p:nvCxnSpPr>
        <p:spPr>
          <a:xfrm>
            <a:off x="3122712" y="5727679"/>
            <a:ext cx="457200" cy="80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3"/>
          </p:cNvCxnSpPr>
          <p:nvPr/>
        </p:nvCxnSpPr>
        <p:spPr>
          <a:xfrm>
            <a:off x="5561112" y="5769912"/>
            <a:ext cx="533400" cy="86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46712" y="3941112"/>
            <a:ext cx="1447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</a:t>
            </a:r>
          </a:p>
          <a:p>
            <a:pPr algn="ctr"/>
            <a:r>
              <a:rPr lang="en-US" dirty="0" smtClean="0"/>
              <a:t>Memory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62000" y="1447800"/>
            <a:ext cx="77724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Harvard architecture is a computer architecture with physically separate storage and signal pathways for instructions and data. The term originated from the Harvard Mark I relay-based computer, which stored instructions on punched tape (24 bits wide) and data in electro-mechanical counters.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rk I at Harv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883" y="3806675"/>
            <a:ext cx="4647717" cy="2670325"/>
          </a:xfrm>
          <a:prstGeom prst="rect">
            <a:avLst/>
          </a:prstGeom>
          <a:noFill/>
        </p:spPr>
      </p:pic>
      <p:pic>
        <p:nvPicPr>
          <p:cNvPr id="18434" name="Picture 2" descr="Konrad Zuse, the creator of the first relay compu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483" y="3810000"/>
            <a:ext cx="2095500" cy="2619375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838200" y="762000"/>
            <a:ext cx="7772400" cy="251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 time in 1936 or possibly in early 1937, the Harvard physician Howard </a:t>
            </a:r>
            <a:r>
              <a:rPr lang="en-US" dirty="0" smtClean="0"/>
              <a:t>Aiken started </a:t>
            </a:r>
            <a:r>
              <a:rPr lang="en-US" dirty="0" smtClean="0"/>
              <a:t>to make plans about an automatic calculation machine</a:t>
            </a:r>
            <a:r>
              <a:rPr lang="en-US" dirty="0" smtClean="0"/>
              <a:t>.</a:t>
            </a:r>
            <a:r>
              <a:rPr lang="en-US" dirty="0" smtClean="0"/>
              <a:t>  IBM agreed to construct for Harvard an automatic computing plant comprising machines for automatically carrying out a series of mathematical computations adaptable for the solution of problems in scientific fields, the machine was called </a:t>
            </a:r>
            <a:r>
              <a:rPr lang="en-US" i="1" dirty="0" smtClean="0"/>
              <a:t>ASCC</a:t>
            </a:r>
            <a:r>
              <a:rPr lang="en-US" dirty="0" smtClean="0"/>
              <a:t> (Automatic Sequence Controlled Calculator), but later on it became also known as </a:t>
            </a:r>
            <a:r>
              <a:rPr lang="en-US" i="1" dirty="0" smtClean="0"/>
              <a:t>Harvard Mark 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09600"/>
            <a:ext cx="82296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Instruction Set Architecture</a:t>
            </a:r>
            <a:endParaRPr 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9600" y="1600200"/>
            <a:ext cx="8001000" cy="12954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/>
              <a:t>Instruction </a:t>
            </a:r>
            <a:r>
              <a:rPr lang="en-US" dirty="0" smtClean="0"/>
              <a:t>set architecture (ISA), is the part of the computer architecture related to programming, including the native data types, instructions, registers, addressing modes, memory architecture, interrupt and exception handling, and external I/O.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3647772"/>
            <a:ext cx="3733800" cy="27432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CISC</a:t>
            </a:r>
          </a:p>
          <a:p>
            <a:pPr algn="ctr"/>
            <a:endParaRPr lang="en-US" sz="1600" b="1" dirty="0" smtClean="0"/>
          </a:p>
          <a:p>
            <a:pPr algn="ctr"/>
            <a:r>
              <a:rPr lang="en-US" sz="1400" dirty="0" smtClean="0"/>
              <a:t>Where </a:t>
            </a:r>
            <a:r>
              <a:rPr lang="en-US" sz="1400" dirty="0" smtClean="0"/>
              <a:t>single instructions can execute several low-level operations (such as a load from memory, an arithmetic operation, and a memory store) or are capable of multi-step operations or addressing modes within single instructions</a:t>
            </a:r>
            <a:r>
              <a:rPr lang="en-US" sz="1400" dirty="0" smtClean="0"/>
              <a:t>.</a:t>
            </a:r>
          </a:p>
          <a:p>
            <a:pPr algn="ctr"/>
            <a:r>
              <a:rPr lang="en-US" dirty="0" smtClean="0"/>
              <a:t>Intel x86 Motorola 68K</a:t>
            </a:r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24400" y="3657600"/>
            <a:ext cx="3962400" cy="27432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RISC</a:t>
            </a:r>
          </a:p>
          <a:p>
            <a:pPr algn="ctr"/>
            <a:r>
              <a:rPr lang="en-US" dirty="0" smtClean="0"/>
              <a:t>A </a:t>
            </a:r>
            <a:r>
              <a:rPr lang="en-US" dirty="0" smtClean="0"/>
              <a:t>simplified instruction set provides higher performance  </a:t>
            </a:r>
            <a:r>
              <a:rPr lang="en-US" dirty="0" smtClean="0"/>
              <a:t>also </a:t>
            </a:r>
            <a:r>
              <a:rPr lang="en-US" dirty="0" smtClean="0"/>
              <a:t>uses fewer cycles per instruction</a:t>
            </a:r>
            <a:r>
              <a:rPr lang="en-US" dirty="0" smtClean="0"/>
              <a:t>. Has specific instructions for data processing and moving data to and from memory</a:t>
            </a:r>
          </a:p>
          <a:p>
            <a:pPr algn="ctr"/>
            <a:r>
              <a:rPr lang="en-US" dirty="0" smtClean="0"/>
              <a:t>All ARM Series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362200" y="2895600"/>
            <a:ext cx="2209800" cy="68580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2895600"/>
            <a:ext cx="2133600" cy="68580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HOW did ARM Series Evolved from early days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09600"/>
            <a:ext cx="82296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dirty="0" smtClean="0"/>
              <a:t>Acorn </a:t>
            </a:r>
            <a:r>
              <a:rPr lang="en-US" sz="3600" b="1" dirty="0" smtClean="0"/>
              <a:t>Computers Ltd.</a:t>
            </a:r>
            <a:r>
              <a:rPr lang="en-US" sz="3600" dirty="0" smtClean="0"/>
              <a:t> </a:t>
            </a:r>
            <a:endParaRPr 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7200" y="1447800"/>
            <a:ext cx="8077200" cy="167640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Originally  ARM Comes from Acorn Risk Machine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Acorn was Computer design company based out of UK who build one of the early personal computer called BBC Microcomputer based on a 8-Bit processor (1982)</a:t>
            </a:r>
            <a:endParaRPr lang="en-US" dirty="0"/>
          </a:p>
        </p:txBody>
      </p:sp>
      <p:pic>
        <p:nvPicPr>
          <p:cNvPr id="19458" name="Picture 2" descr="https://upload.wikimedia.org/wikipedia/commons/thumb/3/32/BBC_Micro_Front_Restored.jpg/220px-BBC_Micro_Front_Resto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276600"/>
            <a:ext cx="1494878" cy="1066800"/>
          </a:xfrm>
          <a:prstGeom prst="rect">
            <a:avLst/>
          </a:prstGeom>
          <a:noFill/>
        </p:spPr>
      </p:pic>
      <p:pic>
        <p:nvPicPr>
          <p:cNvPr id="19460" name="Picture 4" descr="https://upload.wikimedia.org/wikipedia/commons/thumb/e/e1/BBC_Micro_people_in_2008.jpg/220px-BBC_Micro_people_in_20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724400"/>
            <a:ext cx="2095500" cy="1581151"/>
          </a:xfrm>
          <a:prstGeom prst="rect">
            <a:avLst/>
          </a:prstGeom>
          <a:noFill/>
        </p:spPr>
      </p:pic>
      <p:sp>
        <p:nvSpPr>
          <p:cNvPr id="7" name="Cloud Callout 6"/>
          <p:cNvSpPr/>
          <p:nvPr/>
        </p:nvSpPr>
        <p:spPr>
          <a:xfrm>
            <a:off x="2819400" y="3352800"/>
            <a:ext cx="6019800" cy="2819400"/>
          </a:xfrm>
          <a:prstGeom prst="cloud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 1983, Engineers who build BBC Micro begin to think of next steps to build  a successor to take their </a:t>
            </a:r>
            <a:r>
              <a:rPr lang="en-US" b="1" u="sng" dirty="0" smtClean="0"/>
              <a:t>product to next level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309</TotalTime>
  <Words>787</Words>
  <Application>Microsoft Office PowerPoint</Application>
  <PresentationFormat>On-screen Show (4:3)</PresentationFormat>
  <Paragraphs>131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Aspect</vt:lpstr>
      <vt:lpstr>Adobe Photoshop Image</vt:lpstr>
      <vt:lpstr>Slide 1</vt:lpstr>
      <vt:lpstr>Slide 2</vt:lpstr>
      <vt:lpstr>Two Popular Computer Architecture</vt:lpstr>
      <vt:lpstr>Slide 4</vt:lpstr>
      <vt:lpstr>Slide 5</vt:lpstr>
      <vt:lpstr>Slide 6</vt:lpstr>
      <vt:lpstr>Slide 7</vt:lpstr>
      <vt:lpstr>HOW did ARM Series Evolved from early days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38</cp:revision>
  <dcterms:created xsi:type="dcterms:W3CDTF">2006-08-16T00:00:00Z</dcterms:created>
  <dcterms:modified xsi:type="dcterms:W3CDTF">2016-08-04T20:16:15Z</dcterms:modified>
</cp:coreProperties>
</file>