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2"/>
  </p:notesMasterIdLst>
  <p:sldIdLst>
    <p:sldId id="256" r:id="rId3"/>
    <p:sldId id="271" r:id="rId4"/>
    <p:sldId id="270" r:id="rId5"/>
    <p:sldId id="272" r:id="rId6"/>
    <p:sldId id="273" r:id="rId7"/>
    <p:sldId id="274" r:id="rId8"/>
    <p:sldId id="287" r:id="rId9"/>
    <p:sldId id="282" r:id="rId10"/>
    <p:sldId id="277" r:id="rId11"/>
    <p:sldId id="288" r:id="rId12"/>
    <p:sldId id="289" r:id="rId13"/>
    <p:sldId id="290" r:id="rId14"/>
    <p:sldId id="292" r:id="rId15"/>
    <p:sldId id="291" r:id="rId16"/>
    <p:sldId id="293" r:id="rId17"/>
    <p:sldId id="281" r:id="rId18"/>
    <p:sldId id="283" r:id="rId19"/>
    <p:sldId id="286" r:id="rId20"/>
    <p:sldId id="265"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62" d="100"/>
          <a:sy n="62" d="100"/>
        </p:scale>
        <p:origin x="-978"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8/7/2016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Presentation</a:t>
            </a:r>
            <a:r>
              <a:rPr lang="en-US" baseline="0" dirty="0" smtClean="0"/>
              <a:t> slide for courses, classes, lectures et al.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opportunity for q</a:t>
            </a:r>
            <a:r>
              <a:rPr lang="en-US" dirty="0" smtClean="0"/>
              <a:t>uestions and discussions.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duotone>
              <a:schemeClr val="accent2">
                <a:shade val="45000"/>
                <a:satMod val="135000"/>
              </a:schemeClr>
              <a:prstClr val="white"/>
            </a:duotone>
          </a:blip>
          <a:srcRect/>
          <a:stretch>
            <a:fillRect l="-9000" r="-5000" b="1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8/7/2016 10:02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8/7/2016 10:02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8/7/2016 10:02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8/7/2016 10:02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8/7/2016 10:02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8/7/2016 10:02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8/7/2016 10:02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8/7/2016 10:02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8/7/2016 10:02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8/7/2016 10:02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sm_globe.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8/7/2016 10:02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8/7/2016 10:02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962400"/>
            <a:ext cx="6477000" cy="1828800"/>
          </a:xfrm>
        </p:spPr>
        <p:txBody>
          <a:bodyPr>
            <a:normAutofit/>
          </a:bodyPr>
          <a:lstStyle/>
          <a:p>
            <a:pPr algn="r"/>
            <a:r>
              <a:rPr lang="en-US" dirty="0" smtClean="0">
                <a:solidFill>
                  <a:schemeClr val="accent1">
                    <a:lumMod val="75000"/>
                  </a:schemeClr>
                </a:solidFill>
              </a:rPr>
              <a:t>ARM Architecture concepts</a:t>
            </a:r>
            <a:endParaRPr lang="en-US" dirty="0">
              <a:solidFill>
                <a:schemeClr val="accent1">
                  <a:lumMod val="75000"/>
                </a:schemeClr>
              </a:solidFill>
            </a:endParaRPr>
          </a:p>
        </p:txBody>
      </p:sp>
      <p:sp>
        <p:nvSpPr>
          <p:cNvPr id="3" name="Rectangle 2"/>
          <p:cNvSpPr>
            <a:spLocks noGrp="1"/>
          </p:cNvSpPr>
          <p:nvPr>
            <p:ph type="subTitle" idx="1"/>
          </p:nvPr>
        </p:nvSpPr>
        <p:spPr>
          <a:xfrm>
            <a:off x="2362200" y="6096000"/>
            <a:ext cx="6324600" cy="685800"/>
          </a:xfrm>
        </p:spPr>
        <p:txBody>
          <a:bodyPr>
            <a:normAutofit fontScale="77500" lnSpcReduction="20000"/>
          </a:bodyPr>
          <a:lstStyle/>
          <a:p>
            <a:pPr algn="r"/>
            <a:r>
              <a:rPr lang="en-US" dirty="0" err="1" smtClean="0"/>
              <a:t>Girish</a:t>
            </a:r>
            <a:r>
              <a:rPr lang="en-US" dirty="0" smtClean="0"/>
              <a:t> S Kumar</a:t>
            </a:r>
          </a:p>
          <a:p>
            <a:pPr algn="r"/>
            <a:r>
              <a:rPr lang="en-US" dirty="0" smtClean="0"/>
              <a:t>ARM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 name="Table 147"/>
          <p:cNvGraphicFramePr>
            <a:graphicFrameLocks noGrp="1"/>
          </p:cNvGraphicFramePr>
          <p:nvPr/>
        </p:nvGraphicFramePr>
        <p:xfrm>
          <a:off x="777240" y="228600"/>
          <a:ext cx="7543801" cy="6400800"/>
        </p:xfrm>
        <a:graphic>
          <a:graphicData uri="http://schemas.openxmlformats.org/drawingml/2006/table">
            <a:tbl>
              <a:tblPr firstRow="1" bandRow="1">
                <a:tableStyleId>{5C22544A-7EE6-4342-B048-85BDC9FD1C3A}</a:tableStyleId>
              </a:tblPr>
              <a:tblGrid>
                <a:gridCol w="530424"/>
                <a:gridCol w="1355527"/>
                <a:gridCol w="3981449"/>
                <a:gridCol w="1676401"/>
              </a:tblGrid>
              <a:tr h="134978">
                <a:tc>
                  <a:txBody>
                    <a:bodyPr/>
                    <a:lstStyle/>
                    <a:p>
                      <a:r>
                        <a:rPr lang="en-US" dirty="0" smtClean="0"/>
                        <a:t>No</a:t>
                      </a:r>
                      <a:endParaRPr lang="en-US" dirty="0"/>
                    </a:p>
                  </a:txBody>
                  <a:tcPr/>
                </a:tc>
                <a:tc>
                  <a:txBody>
                    <a:bodyPr/>
                    <a:lstStyle/>
                    <a:p>
                      <a:r>
                        <a:rPr lang="en-US" dirty="0" smtClean="0"/>
                        <a:t> Processor</a:t>
                      </a:r>
                      <a:r>
                        <a:rPr lang="en-US" baseline="0" dirty="0" smtClean="0"/>
                        <a:t> Mode</a:t>
                      </a:r>
                      <a:endParaRPr lang="en-US" dirty="0"/>
                    </a:p>
                  </a:txBody>
                  <a:tcPr/>
                </a:tc>
                <a:tc>
                  <a:txBody>
                    <a:bodyPr/>
                    <a:lstStyle/>
                    <a:p>
                      <a:r>
                        <a:rPr lang="en-US" dirty="0" smtClean="0"/>
                        <a:t>Description</a:t>
                      </a:r>
                      <a:endParaRPr lang="en-US" dirty="0"/>
                    </a:p>
                  </a:txBody>
                  <a:tcPr/>
                </a:tc>
                <a:tc>
                  <a:txBody>
                    <a:bodyPr/>
                    <a:lstStyle/>
                    <a:p>
                      <a:r>
                        <a:rPr lang="en-US" dirty="0" smtClean="0"/>
                        <a:t>Comment</a:t>
                      </a:r>
                      <a:endParaRPr lang="en-US" dirty="0"/>
                    </a:p>
                  </a:txBody>
                  <a:tcPr/>
                </a:tc>
              </a:tr>
              <a:tr h="370840">
                <a:tc>
                  <a:txBody>
                    <a:bodyPr/>
                    <a:lstStyle/>
                    <a:p>
                      <a:r>
                        <a:rPr lang="en-US" sz="1600" dirty="0" smtClean="0"/>
                        <a:t>1</a:t>
                      </a:r>
                      <a:endParaRPr lang="en-US" sz="1600" dirty="0"/>
                    </a:p>
                  </a:txBody>
                  <a:tcPr/>
                </a:tc>
                <a:tc>
                  <a:txBody>
                    <a:bodyPr/>
                    <a:lstStyle/>
                    <a:p>
                      <a:r>
                        <a:rPr lang="en-US" sz="1600" dirty="0" smtClean="0"/>
                        <a:t>User</a:t>
                      </a:r>
                      <a:endParaRPr lang="en-US" sz="1600" dirty="0"/>
                    </a:p>
                  </a:txBody>
                  <a:tcPr/>
                </a:tc>
                <a:tc>
                  <a:txBody>
                    <a:bodyPr/>
                    <a:lstStyle/>
                    <a:p>
                      <a:r>
                        <a:rPr lang="en-US" sz="1600" dirty="0" smtClean="0"/>
                        <a:t>Almost all apps runs in thi</a:t>
                      </a:r>
                      <a:r>
                        <a:rPr lang="en-US" sz="1600" baseline="0" dirty="0" smtClean="0"/>
                        <a:t>s mode, OS task run in this  </a:t>
                      </a:r>
                      <a:r>
                        <a:rPr lang="en-US" sz="1600" baseline="0" dirty="0" smtClean="0"/>
                        <a:t>mode – </a:t>
                      </a:r>
                      <a:r>
                        <a:rPr lang="en-US" sz="1600" baseline="0" dirty="0" smtClean="0"/>
                        <a:t>Read Access to Control field, RW to condition flags)</a:t>
                      </a:r>
                      <a:endParaRPr lang="en-US" sz="1600" dirty="0"/>
                    </a:p>
                  </a:txBody>
                  <a:tcPr/>
                </a:tc>
                <a:tc>
                  <a:txBody>
                    <a:bodyPr/>
                    <a:lstStyle/>
                    <a:p>
                      <a:r>
                        <a:rPr lang="en-US" sz="1600" dirty="0" smtClean="0">
                          <a:solidFill>
                            <a:srgbClr val="FF0000"/>
                          </a:solidFill>
                        </a:rPr>
                        <a:t>Non Privileged</a:t>
                      </a:r>
                      <a:r>
                        <a:rPr lang="en-US" sz="1600" baseline="0" dirty="0" smtClean="0">
                          <a:solidFill>
                            <a:srgbClr val="FF0000"/>
                          </a:solidFill>
                        </a:rPr>
                        <a:t> mode</a:t>
                      </a:r>
                      <a:endParaRPr lang="en-US" sz="1600" dirty="0">
                        <a:solidFill>
                          <a:srgbClr val="FF0000"/>
                        </a:solidFill>
                      </a:endParaRPr>
                    </a:p>
                  </a:txBody>
                  <a:tcPr/>
                </a:tc>
              </a:tr>
              <a:tr h="370840">
                <a:tc>
                  <a:txBody>
                    <a:bodyPr/>
                    <a:lstStyle/>
                    <a:p>
                      <a:r>
                        <a:rPr lang="en-US" sz="1600" dirty="0" smtClean="0"/>
                        <a:t>2</a:t>
                      </a:r>
                      <a:endParaRPr lang="en-US" sz="1600" dirty="0"/>
                    </a:p>
                  </a:txBody>
                  <a:tcPr/>
                </a:tc>
                <a:tc>
                  <a:txBody>
                    <a:bodyPr/>
                    <a:lstStyle/>
                    <a:p>
                      <a:r>
                        <a:rPr lang="en-US" sz="1600" dirty="0" smtClean="0"/>
                        <a:t>Supervisor</a:t>
                      </a:r>
                      <a:endParaRPr lang="en-US" sz="1600" dirty="0"/>
                    </a:p>
                  </a:txBody>
                  <a:tcPr/>
                </a:tc>
                <a:tc>
                  <a:txBody>
                    <a:bodyPr/>
                    <a:lstStyle/>
                    <a:p>
                      <a:r>
                        <a:rPr lang="en-US" sz="1600" b="0" i="0" kern="1200" dirty="0" smtClean="0">
                          <a:solidFill>
                            <a:schemeClr val="dk1"/>
                          </a:solidFill>
                          <a:latin typeface="+mn-lt"/>
                          <a:ea typeface="+mn-ea"/>
                          <a:cs typeface="+mn-cs"/>
                        </a:rPr>
                        <a:t> A privileged mode entered whenever the CPU is reset or when an SVC instruction is executed.</a:t>
                      </a:r>
                      <a:endParaRPr lang="en-US" sz="1600" dirty="0"/>
                    </a:p>
                  </a:txBody>
                  <a:tcPr/>
                </a:tc>
                <a:tc>
                  <a:txBody>
                    <a:bodyPr/>
                    <a:lstStyle/>
                    <a:p>
                      <a:r>
                        <a:rPr lang="en-US" sz="1600" dirty="0" smtClean="0"/>
                        <a:t>R3, R14</a:t>
                      </a:r>
                      <a:r>
                        <a:rPr lang="en-US" sz="1600" baseline="0" dirty="0" smtClean="0"/>
                        <a:t> are banked </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System </a:t>
                      </a:r>
                      <a:endParaRPr lang="en-US" sz="1600" dirty="0"/>
                    </a:p>
                  </a:txBody>
                  <a:tcPr/>
                </a:tc>
                <a:tc>
                  <a:txBody>
                    <a:bodyPr/>
                    <a:lstStyle/>
                    <a:p>
                      <a:r>
                        <a:rPr lang="en-US" sz="1600" b="0" i="0" kern="1200" dirty="0" smtClean="0">
                          <a:solidFill>
                            <a:schemeClr val="dk1"/>
                          </a:solidFill>
                          <a:latin typeface="+mn-lt"/>
                          <a:ea typeface="+mn-ea"/>
                          <a:cs typeface="+mn-cs"/>
                        </a:rPr>
                        <a:t>System mode is the only privileged mode that is not entered by an exception. It can only be entered by executing an instruction that explicitly writes to the mode bits of the </a:t>
                      </a:r>
                      <a:r>
                        <a:rPr lang="en-US" sz="1600" b="0" i="1" kern="1200" dirty="0" smtClean="0">
                          <a:solidFill>
                            <a:schemeClr val="dk1"/>
                          </a:solidFill>
                          <a:latin typeface="+mn-lt"/>
                          <a:ea typeface="+mn-ea"/>
                          <a:cs typeface="+mn-cs"/>
                        </a:rPr>
                        <a:t>Current Program Status Register</a:t>
                      </a:r>
                      <a:r>
                        <a:rPr lang="en-US" sz="1600" b="0" i="0" kern="1200" dirty="0" smtClean="0">
                          <a:solidFill>
                            <a:schemeClr val="dk1"/>
                          </a:solidFill>
                          <a:latin typeface="+mn-lt"/>
                          <a:ea typeface="+mn-ea"/>
                          <a:cs typeface="+mn-cs"/>
                        </a:rPr>
                        <a:t> (CPSR). So ,the exception handlers modify the CPSR to enter System mode.</a:t>
                      </a:r>
                      <a:endParaRPr lang="en-US" sz="1600" dirty="0"/>
                    </a:p>
                  </a:txBody>
                  <a:tcPr/>
                </a:tc>
                <a:tc>
                  <a:txBody>
                    <a:bodyPr/>
                    <a:lstStyle/>
                    <a:p>
                      <a:r>
                        <a:rPr lang="en-US" sz="1600" dirty="0" smtClean="0"/>
                        <a:t>Uses the same register as in User mode</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FIQ</a:t>
                      </a:r>
                      <a:endParaRPr lang="en-US" sz="1600" dirty="0"/>
                    </a:p>
                  </a:txBody>
                  <a:tcPr/>
                </a:tc>
                <a:tc>
                  <a:txBody>
                    <a:bodyPr/>
                    <a:lstStyle/>
                    <a:p>
                      <a:r>
                        <a:rPr lang="en-US" sz="1600" dirty="0" smtClean="0"/>
                        <a:t>Fast interrupt high</a:t>
                      </a:r>
                      <a:r>
                        <a:rPr lang="en-US" sz="1600" baseline="0" dirty="0" smtClean="0"/>
                        <a:t> priority</a:t>
                      </a:r>
                      <a:endParaRPr lang="en-US" sz="1600" dirty="0"/>
                    </a:p>
                  </a:txBody>
                  <a:tcPr/>
                </a:tc>
                <a:tc>
                  <a:txBody>
                    <a:bodyPr/>
                    <a:lstStyle/>
                    <a:p>
                      <a:r>
                        <a:rPr lang="en-US" sz="1600" dirty="0" err="1" smtClean="0"/>
                        <a:t>Eg</a:t>
                      </a:r>
                      <a:r>
                        <a:rPr lang="en-US" sz="1600" dirty="0" smtClean="0"/>
                        <a:t>: Battery</a:t>
                      </a:r>
                      <a:r>
                        <a:rPr lang="en-US" sz="1600" baseline="0" dirty="0" smtClean="0"/>
                        <a:t> low R8-R14 is banked</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IRQ</a:t>
                      </a:r>
                      <a:endParaRPr lang="en-US" sz="1600" dirty="0"/>
                    </a:p>
                  </a:txBody>
                  <a:tcPr/>
                </a:tc>
                <a:tc>
                  <a:txBody>
                    <a:bodyPr/>
                    <a:lstStyle/>
                    <a:p>
                      <a:r>
                        <a:rPr lang="en-US" sz="1600" dirty="0" smtClean="0"/>
                        <a:t>Normal</a:t>
                      </a:r>
                      <a:r>
                        <a:rPr lang="en-US" sz="1600" baseline="0" dirty="0" smtClean="0"/>
                        <a:t> Interrupt mode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Eg</a:t>
                      </a:r>
                      <a:r>
                        <a:rPr lang="en-US" sz="1600" dirty="0" smtClean="0"/>
                        <a:t>: Keyboard ,</a:t>
                      </a:r>
                      <a:r>
                        <a:rPr lang="en-US" sz="1600" baseline="0" dirty="0" smtClean="0"/>
                        <a:t> </a:t>
                      </a:r>
                      <a:r>
                        <a:rPr lang="en-US" sz="1600" dirty="0" smtClean="0"/>
                        <a:t>R3, R14</a:t>
                      </a:r>
                      <a:r>
                        <a:rPr lang="en-US" sz="1600" baseline="0" dirty="0" smtClean="0"/>
                        <a:t> are banked </a:t>
                      </a:r>
                      <a:endParaRPr lang="en-US" sz="1600" dirty="0" smtClean="0"/>
                    </a:p>
                  </a:txBody>
                  <a:tcPr/>
                </a:tc>
              </a:tr>
              <a:tr h="370840">
                <a:tc>
                  <a:txBody>
                    <a:bodyPr/>
                    <a:lstStyle/>
                    <a:p>
                      <a:r>
                        <a:rPr lang="en-US" sz="1600" dirty="0" smtClean="0"/>
                        <a:t>6</a:t>
                      </a:r>
                      <a:endParaRPr lang="en-US" sz="1600" dirty="0"/>
                    </a:p>
                  </a:txBody>
                  <a:tcPr/>
                </a:tc>
                <a:tc>
                  <a:txBody>
                    <a:bodyPr/>
                    <a:lstStyle/>
                    <a:p>
                      <a:r>
                        <a:rPr lang="en-US" sz="1600" dirty="0" smtClean="0"/>
                        <a:t>Abort</a:t>
                      </a:r>
                      <a:endParaRPr lang="en-US" sz="1600" dirty="0"/>
                    </a:p>
                  </a:txBody>
                  <a:tcPr/>
                </a:tc>
                <a:tc>
                  <a:txBody>
                    <a:bodyPr/>
                    <a:lstStyle/>
                    <a:p>
                      <a:r>
                        <a:rPr lang="en-US" sz="1600" baseline="0" dirty="0" smtClean="0"/>
                        <a:t>When a non existing </a:t>
                      </a:r>
                      <a:r>
                        <a:rPr lang="en-US" sz="1600" baseline="0" dirty="0" err="1" smtClean="0"/>
                        <a:t>mem</a:t>
                      </a:r>
                      <a:r>
                        <a:rPr lang="en-US" sz="1600" baseline="0" dirty="0" smtClean="0"/>
                        <a:t> loc is accessed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R3, R14</a:t>
                      </a:r>
                      <a:r>
                        <a:rPr lang="en-US" sz="1600" baseline="0" dirty="0" smtClean="0"/>
                        <a:t> are banked </a:t>
                      </a:r>
                      <a:endParaRPr lang="en-US" sz="1600" dirty="0" smtClean="0"/>
                    </a:p>
                  </a:txBody>
                  <a:tcPr/>
                </a:tc>
              </a:tr>
              <a:tr h="370840">
                <a:tc>
                  <a:txBody>
                    <a:bodyPr/>
                    <a:lstStyle/>
                    <a:p>
                      <a:r>
                        <a:rPr lang="en-US" sz="1600" dirty="0" smtClean="0"/>
                        <a:t>7</a:t>
                      </a:r>
                      <a:endParaRPr lang="en-US" sz="1600" dirty="0"/>
                    </a:p>
                  </a:txBody>
                  <a:tcPr/>
                </a:tc>
                <a:tc>
                  <a:txBody>
                    <a:bodyPr/>
                    <a:lstStyle/>
                    <a:p>
                      <a:r>
                        <a:rPr lang="en-US" sz="1600" dirty="0" err="1" smtClean="0"/>
                        <a:t>Undef</a:t>
                      </a:r>
                      <a:endParaRPr lang="en-US" sz="1600" dirty="0"/>
                    </a:p>
                  </a:txBody>
                  <a:tcPr/>
                </a:tc>
                <a:tc>
                  <a:txBody>
                    <a:bodyPr/>
                    <a:lstStyle/>
                    <a:p>
                      <a:r>
                        <a:rPr lang="en-US" sz="1600" dirty="0" smtClean="0"/>
                        <a:t>When</a:t>
                      </a:r>
                      <a:r>
                        <a:rPr lang="en-US" sz="1600" baseline="0" dirty="0" smtClean="0"/>
                        <a:t> and unknown instruction is executed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R3, R14</a:t>
                      </a:r>
                      <a:r>
                        <a:rPr lang="en-US" sz="1600" baseline="0" dirty="0" smtClean="0"/>
                        <a:t> are banked </a:t>
                      </a:r>
                      <a:endParaRPr lang="en-US" sz="1600" dirty="0" smtClean="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153400" cy="2585323"/>
          </a:xfrm>
          <a:prstGeom prst="rect">
            <a:avLst/>
          </a:prstGeom>
          <a:ln>
            <a:solidFill>
              <a:schemeClr val="accent1"/>
            </a:solidFill>
          </a:ln>
        </p:spPr>
        <p:txBody>
          <a:bodyPr wrap="square">
            <a:spAutoFit/>
          </a:bodyPr>
          <a:lstStyle/>
          <a:p>
            <a:r>
              <a:rPr lang="en-US" dirty="0" smtClean="0"/>
              <a:t>The Current Program Status Register (CPSR) can be seen as the state of the</a:t>
            </a:r>
          </a:p>
          <a:p>
            <a:r>
              <a:rPr lang="en-US" dirty="0" smtClean="0"/>
              <a:t>machine, </a:t>
            </a:r>
            <a:r>
              <a:rPr lang="en-US" dirty="0" smtClean="0"/>
              <a:t> </a:t>
            </a:r>
            <a:r>
              <a:rPr lang="en-US" dirty="0" smtClean="0"/>
              <a:t>It contains</a:t>
            </a:r>
          </a:p>
          <a:p>
            <a:pPr lvl="2">
              <a:buFont typeface="Arial" pitchFamily="34" charset="0"/>
              <a:buChar char="•"/>
            </a:pPr>
            <a:r>
              <a:rPr lang="en-US" dirty="0" smtClean="0"/>
              <a:t>Condition Code Flags</a:t>
            </a:r>
          </a:p>
          <a:p>
            <a:pPr lvl="2">
              <a:buFont typeface="Arial" pitchFamily="34" charset="0"/>
              <a:buChar char="•"/>
            </a:pPr>
            <a:r>
              <a:rPr lang="en-US" dirty="0" smtClean="0"/>
              <a:t>Interrupt Enable Flags </a:t>
            </a:r>
          </a:p>
          <a:p>
            <a:pPr lvl="2">
              <a:buFont typeface="Arial" pitchFamily="34" charset="0"/>
              <a:buChar char="•"/>
            </a:pPr>
            <a:r>
              <a:rPr lang="en-US" dirty="0" smtClean="0"/>
              <a:t>Current processor mode</a:t>
            </a:r>
          </a:p>
          <a:p>
            <a:pPr lvl="2">
              <a:buFont typeface="Arial" pitchFamily="34" charset="0"/>
              <a:buChar char="•"/>
            </a:pPr>
            <a:r>
              <a:rPr lang="en-US" dirty="0" smtClean="0"/>
              <a:t>Current State </a:t>
            </a:r>
          </a:p>
          <a:p>
            <a:r>
              <a:rPr lang="en-US" dirty="0" smtClean="0"/>
              <a:t>All modes except User/System mode CPSR is saved </a:t>
            </a:r>
          </a:p>
          <a:p>
            <a:endParaRPr lang="en-US" dirty="0" smtClean="0"/>
          </a:p>
          <a:p>
            <a:r>
              <a:rPr lang="en-US" dirty="0" smtClean="0"/>
              <a:t>Question :Why is CPSR not save  when User </a:t>
            </a:r>
            <a:r>
              <a:rPr lang="en-US" dirty="0" smtClean="0"/>
              <a:t>mode and System mode are </a:t>
            </a:r>
            <a:r>
              <a:rPr lang="en-US" dirty="0" smtClean="0"/>
              <a:t> entered ?</a:t>
            </a:r>
            <a:endParaRPr lang="en-US" dirty="0" smtClean="0"/>
          </a:p>
        </p:txBody>
      </p:sp>
      <p:sp>
        <p:nvSpPr>
          <p:cNvPr id="4" name="Title 1"/>
          <p:cNvSpPr txBox="1">
            <a:spLocks/>
          </p:cNvSpPr>
          <p:nvPr/>
        </p:nvSpPr>
        <p:spPr>
          <a:xfrm>
            <a:off x="609600" y="228600"/>
            <a:ext cx="8153400" cy="990600"/>
          </a:xfrm>
          <a:prstGeom prst="rect">
            <a:avLst/>
          </a:prstGeo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ea typeface="+mj-ea"/>
                <a:cs typeface="+mj-cs"/>
              </a:rPr>
              <a:t>Current Program Status Register</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5" name="Table 4"/>
          <p:cNvGraphicFramePr>
            <a:graphicFrameLocks noGrp="1"/>
          </p:cNvGraphicFramePr>
          <p:nvPr/>
        </p:nvGraphicFramePr>
        <p:xfrm>
          <a:off x="304800" y="4114800"/>
          <a:ext cx="8305799" cy="741680"/>
        </p:xfrm>
        <a:graphic>
          <a:graphicData uri="http://schemas.openxmlformats.org/drawingml/2006/table">
            <a:tbl>
              <a:tblPr firstRow="1" bandRow="1">
                <a:tableStyleId>{5C22544A-7EE6-4342-B048-85BDC9FD1C3A}</a:tableStyleId>
              </a:tblPr>
              <a:tblGrid>
                <a:gridCol w="534086"/>
                <a:gridCol w="534086"/>
                <a:gridCol w="534086"/>
                <a:gridCol w="534086"/>
                <a:gridCol w="534086"/>
                <a:gridCol w="763697"/>
                <a:gridCol w="559044"/>
                <a:gridCol w="399317"/>
                <a:gridCol w="958362"/>
                <a:gridCol w="479181"/>
                <a:gridCol w="479181"/>
                <a:gridCol w="319454"/>
                <a:gridCol w="479181"/>
                <a:gridCol w="369361"/>
                <a:gridCol w="828591"/>
              </a:tblGrid>
              <a:tr h="370840">
                <a:tc>
                  <a:txBody>
                    <a:bodyPr/>
                    <a:lstStyle/>
                    <a:p>
                      <a:r>
                        <a:rPr lang="en-US" dirty="0" smtClean="0"/>
                        <a:t>31</a:t>
                      </a:r>
                      <a:endParaRPr lang="en-US" dirty="0"/>
                    </a:p>
                  </a:txBody>
                  <a:tcPr/>
                </a:tc>
                <a:tc>
                  <a:txBody>
                    <a:bodyPr/>
                    <a:lstStyle/>
                    <a:p>
                      <a:r>
                        <a:rPr lang="en-US" dirty="0" smtClean="0"/>
                        <a:t>30</a:t>
                      </a:r>
                      <a:endParaRPr lang="en-US" dirty="0"/>
                    </a:p>
                  </a:txBody>
                  <a:tcPr/>
                </a:tc>
                <a:tc>
                  <a:txBody>
                    <a:bodyPr/>
                    <a:lstStyle/>
                    <a:p>
                      <a:r>
                        <a:rPr lang="en-US" dirty="0" smtClean="0"/>
                        <a:t>29</a:t>
                      </a:r>
                      <a:endParaRPr lang="en-US" dirty="0"/>
                    </a:p>
                  </a:txBody>
                  <a:tcPr/>
                </a:tc>
                <a:tc>
                  <a:txBody>
                    <a:bodyPr/>
                    <a:lstStyle/>
                    <a:p>
                      <a:r>
                        <a:rPr lang="en-US" dirty="0" smtClean="0"/>
                        <a:t>28</a:t>
                      </a:r>
                      <a:endParaRPr lang="en-US" dirty="0"/>
                    </a:p>
                  </a:txBody>
                  <a:tcPr/>
                </a:tc>
                <a:tc>
                  <a:txBody>
                    <a:bodyPr/>
                    <a:lstStyle/>
                    <a:p>
                      <a:r>
                        <a:rPr lang="en-US" dirty="0" smtClean="0"/>
                        <a:t>27</a:t>
                      </a:r>
                      <a:endParaRPr lang="en-US" dirty="0"/>
                    </a:p>
                  </a:txBody>
                  <a:tcPr/>
                </a:tc>
                <a:tc>
                  <a:txBody>
                    <a:bodyPr/>
                    <a:lstStyle/>
                    <a:p>
                      <a:r>
                        <a:rPr lang="en-US" dirty="0" smtClean="0"/>
                        <a:t>…….</a:t>
                      </a:r>
                      <a:endParaRPr lang="en-US" dirty="0"/>
                    </a:p>
                  </a:txBody>
                  <a:tcPr/>
                </a:tc>
                <a:tc>
                  <a:txBody>
                    <a:bodyPr/>
                    <a:lstStyle/>
                    <a:p>
                      <a:r>
                        <a:rPr lang="en-US" dirty="0" smtClean="0"/>
                        <a:t>24</a:t>
                      </a:r>
                      <a:endParaRPr lang="en-US" dirty="0"/>
                    </a:p>
                  </a:txBody>
                  <a:tcPr/>
                </a:tc>
                <a:tc>
                  <a:txBody>
                    <a:bodyPr/>
                    <a:lstStyle/>
                    <a:p>
                      <a:r>
                        <a:rPr lang="en-US" dirty="0" smtClean="0"/>
                        <a:t>..</a:t>
                      </a:r>
                      <a:endParaRPr lang="en-US" dirty="0"/>
                    </a:p>
                  </a:txBody>
                  <a:tcPr/>
                </a:tc>
                <a:tc>
                  <a:txBody>
                    <a:bodyPr/>
                    <a:lstStyle/>
                    <a:p>
                      <a:r>
                        <a:rPr lang="en-US" dirty="0" smtClean="0"/>
                        <a:t>19..16</a:t>
                      </a:r>
                      <a:endParaRPr lang="en-US" dirty="0"/>
                    </a:p>
                  </a:txBody>
                  <a:tcPr/>
                </a:tc>
                <a:tc>
                  <a:txBody>
                    <a:bodyPr/>
                    <a:lstStyle/>
                    <a:p>
                      <a:r>
                        <a:rPr lang="en-US" dirty="0" smtClean="0"/>
                        <a:t>9</a:t>
                      </a:r>
                      <a:endParaRPr lang="en-US" dirty="0"/>
                    </a:p>
                  </a:txBody>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4….0</a:t>
                      </a:r>
                      <a:endParaRPr lang="en-US" dirty="0"/>
                    </a:p>
                  </a:txBody>
                  <a:tcPr/>
                </a:tc>
              </a:tr>
              <a:tr h="370840">
                <a:tc>
                  <a:txBody>
                    <a:bodyPr/>
                    <a:lstStyle/>
                    <a:p>
                      <a:r>
                        <a:rPr lang="en-US" dirty="0" smtClean="0"/>
                        <a:t>N</a:t>
                      </a:r>
                      <a:endParaRPr lang="en-US" dirty="0"/>
                    </a:p>
                  </a:txBody>
                  <a:tcPr/>
                </a:tc>
                <a:tc>
                  <a:txBody>
                    <a:bodyPr/>
                    <a:lstStyle/>
                    <a:p>
                      <a:r>
                        <a:rPr lang="en-US" dirty="0" smtClean="0"/>
                        <a:t>Z</a:t>
                      </a:r>
                      <a:endParaRPr lang="en-US" dirty="0"/>
                    </a:p>
                  </a:txBody>
                  <a:tcPr/>
                </a:tc>
                <a:tc>
                  <a:txBody>
                    <a:bodyPr/>
                    <a:lstStyle/>
                    <a:p>
                      <a:r>
                        <a:rPr lang="en-US" dirty="0" smtClean="0"/>
                        <a:t>C</a:t>
                      </a:r>
                      <a:endParaRPr lang="en-US" dirty="0"/>
                    </a:p>
                  </a:txBody>
                  <a:tcPr/>
                </a:tc>
                <a:tc>
                  <a:txBody>
                    <a:bodyPr/>
                    <a:lstStyle/>
                    <a:p>
                      <a:r>
                        <a:rPr lang="en-US" dirty="0" smtClean="0"/>
                        <a:t>V</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J</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smtClean="0"/>
                        <a:t>A </a:t>
                      </a:r>
                      <a:endParaRPr lang="en-US" dirty="0"/>
                    </a:p>
                  </a:txBody>
                  <a:tcPr/>
                </a:tc>
                <a:tc>
                  <a:txBody>
                    <a:bodyPr/>
                    <a:lstStyle/>
                    <a:p>
                      <a:r>
                        <a:rPr lang="en-US" dirty="0" smtClean="0"/>
                        <a:t>I</a:t>
                      </a:r>
                      <a:endParaRPr lang="en-US" dirty="0"/>
                    </a:p>
                  </a:txBody>
                  <a:tcPr/>
                </a:tc>
                <a:tc>
                  <a:txBody>
                    <a:bodyPr/>
                    <a:lstStyle/>
                    <a:p>
                      <a:r>
                        <a:rPr lang="en-US" dirty="0" smtClean="0"/>
                        <a:t>F </a:t>
                      </a:r>
                      <a:endParaRPr lang="en-US" dirty="0"/>
                    </a:p>
                  </a:txBody>
                  <a:tcPr/>
                </a:tc>
                <a:tc>
                  <a:txBody>
                    <a:bodyPr/>
                    <a:lstStyle/>
                    <a:p>
                      <a:r>
                        <a:rPr lang="en-US" dirty="0" smtClean="0"/>
                        <a:t>T</a:t>
                      </a:r>
                      <a:endParaRPr lang="en-US" dirty="0"/>
                    </a:p>
                  </a:txBody>
                  <a:tcPr/>
                </a:tc>
                <a:tc>
                  <a:txBody>
                    <a:bodyPr/>
                    <a:lstStyle/>
                    <a:p>
                      <a:r>
                        <a:rPr lang="en-US" dirty="0" smtClean="0"/>
                        <a:t>M[4:0]</a:t>
                      </a:r>
                      <a:endParaRPr lang="en-US" dirty="0"/>
                    </a:p>
                  </a:txBody>
                  <a:tcPr/>
                </a:tc>
              </a:tr>
            </a:tbl>
          </a:graphicData>
        </a:graphic>
      </p:graphicFrame>
      <p:cxnSp>
        <p:nvCxnSpPr>
          <p:cNvPr id="7" name="Straight Connector 6"/>
          <p:cNvCxnSpPr/>
          <p:nvPr/>
        </p:nvCxnSpPr>
        <p:spPr>
          <a:xfrm>
            <a:off x="304800" y="48768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48768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56960" y="4876800"/>
            <a:ext cx="1524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391400" y="4861560"/>
            <a:ext cx="15240" cy="929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5029200"/>
            <a:ext cx="1595309" cy="369332"/>
          </a:xfrm>
          <a:prstGeom prst="rect">
            <a:avLst/>
          </a:prstGeom>
          <a:noFill/>
        </p:spPr>
        <p:txBody>
          <a:bodyPr wrap="none" rtlCol="0">
            <a:spAutoFit/>
          </a:bodyPr>
          <a:lstStyle/>
          <a:p>
            <a:r>
              <a:rPr lang="en-US" dirty="0" smtClean="0"/>
              <a:t>Condition Flags</a:t>
            </a:r>
            <a:endParaRPr lang="en-US" dirty="0"/>
          </a:p>
        </p:txBody>
      </p:sp>
      <p:sp>
        <p:nvSpPr>
          <p:cNvPr id="14" name="TextBox 13"/>
          <p:cNvSpPr txBox="1"/>
          <p:nvPr/>
        </p:nvSpPr>
        <p:spPr>
          <a:xfrm>
            <a:off x="6324600" y="5181600"/>
            <a:ext cx="1066800" cy="646331"/>
          </a:xfrm>
          <a:prstGeom prst="rect">
            <a:avLst/>
          </a:prstGeom>
          <a:noFill/>
        </p:spPr>
        <p:txBody>
          <a:bodyPr wrap="square" rtlCol="0">
            <a:spAutoFit/>
          </a:bodyPr>
          <a:lstStyle/>
          <a:p>
            <a:r>
              <a:rPr lang="en-US" dirty="0" smtClean="0"/>
              <a:t>Interrupt Flags</a:t>
            </a:r>
            <a:endParaRPr lang="en-US" dirty="0"/>
          </a:p>
        </p:txBody>
      </p:sp>
      <p:sp>
        <p:nvSpPr>
          <p:cNvPr id="15" name="TextBox 14"/>
          <p:cNvSpPr txBox="1"/>
          <p:nvPr/>
        </p:nvSpPr>
        <p:spPr>
          <a:xfrm>
            <a:off x="8153400" y="5257800"/>
            <a:ext cx="1037656" cy="646331"/>
          </a:xfrm>
          <a:prstGeom prst="rect">
            <a:avLst/>
          </a:prstGeom>
          <a:noFill/>
        </p:spPr>
        <p:txBody>
          <a:bodyPr wrap="none" rtlCol="0">
            <a:spAutoFit/>
          </a:bodyPr>
          <a:lstStyle/>
          <a:p>
            <a:r>
              <a:rPr lang="en-US" dirty="0" smtClean="0"/>
              <a:t>Processor</a:t>
            </a:r>
          </a:p>
          <a:p>
            <a:r>
              <a:rPr lang="en-US" dirty="0" smtClean="0"/>
              <a:t>Mode</a:t>
            </a:r>
            <a:endParaRPr lang="en-US" dirty="0"/>
          </a:p>
        </p:txBody>
      </p:sp>
      <p:cxnSp>
        <p:nvCxnSpPr>
          <p:cNvPr id="17" name="Straight Arrow Connector 16"/>
          <p:cNvCxnSpPr>
            <a:stCxn id="15" idx="0"/>
          </p:cNvCxnSpPr>
          <p:nvPr/>
        </p:nvCxnSpPr>
        <p:spPr>
          <a:xfrm flipH="1" flipV="1">
            <a:off x="8229600" y="4876800"/>
            <a:ext cx="442628"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457200"/>
          <a:ext cx="8305799" cy="741680"/>
        </p:xfrm>
        <a:graphic>
          <a:graphicData uri="http://schemas.openxmlformats.org/drawingml/2006/table">
            <a:tbl>
              <a:tblPr firstRow="1" bandRow="1">
                <a:tableStyleId>{5C22544A-7EE6-4342-B048-85BDC9FD1C3A}</a:tableStyleId>
              </a:tblPr>
              <a:tblGrid>
                <a:gridCol w="534086"/>
                <a:gridCol w="534086"/>
                <a:gridCol w="534086"/>
                <a:gridCol w="534086"/>
                <a:gridCol w="534086"/>
                <a:gridCol w="763697"/>
                <a:gridCol w="559044"/>
                <a:gridCol w="399317"/>
                <a:gridCol w="958362"/>
                <a:gridCol w="479181"/>
                <a:gridCol w="479181"/>
                <a:gridCol w="319454"/>
                <a:gridCol w="479181"/>
                <a:gridCol w="369361"/>
                <a:gridCol w="828591"/>
              </a:tblGrid>
              <a:tr h="370840">
                <a:tc>
                  <a:txBody>
                    <a:bodyPr/>
                    <a:lstStyle/>
                    <a:p>
                      <a:r>
                        <a:rPr lang="en-US" dirty="0" smtClean="0"/>
                        <a:t>31</a:t>
                      </a:r>
                      <a:endParaRPr lang="en-US" dirty="0"/>
                    </a:p>
                  </a:txBody>
                  <a:tcPr/>
                </a:tc>
                <a:tc>
                  <a:txBody>
                    <a:bodyPr/>
                    <a:lstStyle/>
                    <a:p>
                      <a:r>
                        <a:rPr lang="en-US" dirty="0" smtClean="0"/>
                        <a:t>30</a:t>
                      </a:r>
                      <a:endParaRPr lang="en-US" dirty="0"/>
                    </a:p>
                  </a:txBody>
                  <a:tcPr/>
                </a:tc>
                <a:tc>
                  <a:txBody>
                    <a:bodyPr/>
                    <a:lstStyle/>
                    <a:p>
                      <a:r>
                        <a:rPr lang="en-US" dirty="0" smtClean="0"/>
                        <a:t>29</a:t>
                      </a:r>
                      <a:endParaRPr lang="en-US" dirty="0"/>
                    </a:p>
                  </a:txBody>
                  <a:tcPr/>
                </a:tc>
                <a:tc>
                  <a:txBody>
                    <a:bodyPr/>
                    <a:lstStyle/>
                    <a:p>
                      <a:r>
                        <a:rPr lang="en-US" dirty="0" smtClean="0"/>
                        <a:t>28</a:t>
                      </a:r>
                      <a:endParaRPr lang="en-US" dirty="0"/>
                    </a:p>
                  </a:txBody>
                  <a:tcPr/>
                </a:tc>
                <a:tc>
                  <a:txBody>
                    <a:bodyPr/>
                    <a:lstStyle/>
                    <a:p>
                      <a:r>
                        <a:rPr lang="en-US" dirty="0" smtClean="0"/>
                        <a:t>27</a:t>
                      </a:r>
                      <a:endParaRPr lang="en-US" dirty="0"/>
                    </a:p>
                  </a:txBody>
                  <a:tcPr/>
                </a:tc>
                <a:tc>
                  <a:txBody>
                    <a:bodyPr/>
                    <a:lstStyle/>
                    <a:p>
                      <a:r>
                        <a:rPr lang="en-US" dirty="0" smtClean="0"/>
                        <a:t>…….</a:t>
                      </a:r>
                      <a:endParaRPr lang="en-US" dirty="0"/>
                    </a:p>
                  </a:txBody>
                  <a:tcPr/>
                </a:tc>
                <a:tc>
                  <a:txBody>
                    <a:bodyPr/>
                    <a:lstStyle/>
                    <a:p>
                      <a:r>
                        <a:rPr lang="en-US" dirty="0" smtClean="0"/>
                        <a:t>24</a:t>
                      </a:r>
                      <a:endParaRPr lang="en-US" dirty="0"/>
                    </a:p>
                  </a:txBody>
                  <a:tcPr/>
                </a:tc>
                <a:tc>
                  <a:txBody>
                    <a:bodyPr/>
                    <a:lstStyle/>
                    <a:p>
                      <a:r>
                        <a:rPr lang="en-US" dirty="0" smtClean="0"/>
                        <a:t>..</a:t>
                      </a:r>
                      <a:endParaRPr lang="en-US" dirty="0"/>
                    </a:p>
                  </a:txBody>
                  <a:tcPr/>
                </a:tc>
                <a:tc>
                  <a:txBody>
                    <a:bodyPr/>
                    <a:lstStyle/>
                    <a:p>
                      <a:r>
                        <a:rPr lang="en-US" dirty="0" smtClean="0"/>
                        <a:t>19..16</a:t>
                      </a:r>
                      <a:endParaRPr lang="en-US" dirty="0"/>
                    </a:p>
                  </a:txBody>
                  <a:tcPr/>
                </a:tc>
                <a:tc>
                  <a:txBody>
                    <a:bodyPr/>
                    <a:lstStyle/>
                    <a:p>
                      <a:r>
                        <a:rPr lang="en-US" dirty="0" smtClean="0"/>
                        <a:t>9</a:t>
                      </a:r>
                      <a:endParaRPr lang="en-US" dirty="0"/>
                    </a:p>
                  </a:txBody>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4….0</a:t>
                      </a:r>
                      <a:endParaRPr lang="en-US" dirty="0"/>
                    </a:p>
                  </a:txBody>
                  <a:tcPr/>
                </a:tc>
              </a:tr>
              <a:tr h="370840">
                <a:tc>
                  <a:txBody>
                    <a:bodyPr/>
                    <a:lstStyle/>
                    <a:p>
                      <a:r>
                        <a:rPr lang="en-US" dirty="0" smtClean="0"/>
                        <a:t>N</a:t>
                      </a:r>
                      <a:endParaRPr lang="en-US" dirty="0"/>
                    </a:p>
                  </a:txBody>
                  <a:tcPr/>
                </a:tc>
                <a:tc>
                  <a:txBody>
                    <a:bodyPr/>
                    <a:lstStyle/>
                    <a:p>
                      <a:r>
                        <a:rPr lang="en-US" dirty="0" smtClean="0"/>
                        <a:t>Z</a:t>
                      </a:r>
                      <a:endParaRPr lang="en-US" dirty="0"/>
                    </a:p>
                  </a:txBody>
                  <a:tcPr/>
                </a:tc>
                <a:tc>
                  <a:txBody>
                    <a:bodyPr/>
                    <a:lstStyle/>
                    <a:p>
                      <a:r>
                        <a:rPr lang="en-US" dirty="0" smtClean="0"/>
                        <a:t>C</a:t>
                      </a:r>
                      <a:endParaRPr lang="en-US" dirty="0"/>
                    </a:p>
                  </a:txBody>
                  <a:tcPr/>
                </a:tc>
                <a:tc>
                  <a:txBody>
                    <a:bodyPr/>
                    <a:lstStyle/>
                    <a:p>
                      <a:r>
                        <a:rPr lang="en-US" dirty="0" smtClean="0"/>
                        <a:t>V</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J</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smtClean="0"/>
                        <a:t> </a:t>
                      </a:r>
                      <a:endParaRPr lang="en-US" dirty="0"/>
                    </a:p>
                  </a:txBody>
                  <a:tcPr/>
                </a:tc>
                <a:tc>
                  <a:txBody>
                    <a:bodyPr/>
                    <a:lstStyle/>
                    <a:p>
                      <a:r>
                        <a:rPr lang="en-US" dirty="0" smtClean="0"/>
                        <a:t>I</a:t>
                      </a:r>
                      <a:endParaRPr lang="en-US" dirty="0"/>
                    </a:p>
                  </a:txBody>
                  <a:tcPr/>
                </a:tc>
                <a:tc>
                  <a:txBody>
                    <a:bodyPr/>
                    <a:lstStyle/>
                    <a:p>
                      <a:r>
                        <a:rPr lang="en-US" dirty="0" smtClean="0"/>
                        <a:t>F </a:t>
                      </a:r>
                      <a:endParaRPr lang="en-US" dirty="0"/>
                    </a:p>
                  </a:txBody>
                  <a:tcPr/>
                </a:tc>
                <a:tc>
                  <a:txBody>
                    <a:bodyPr/>
                    <a:lstStyle/>
                    <a:p>
                      <a:r>
                        <a:rPr lang="en-US" dirty="0" smtClean="0"/>
                        <a:t>T</a:t>
                      </a:r>
                      <a:endParaRPr lang="en-US" dirty="0"/>
                    </a:p>
                  </a:txBody>
                  <a:tcPr/>
                </a:tc>
                <a:tc>
                  <a:txBody>
                    <a:bodyPr/>
                    <a:lstStyle/>
                    <a:p>
                      <a:r>
                        <a:rPr lang="en-US" dirty="0" smtClean="0"/>
                        <a:t>M[4:0]</a:t>
                      </a:r>
                      <a:endParaRPr lang="en-US" dirty="0"/>
                    </a:p>
                  </a:txBody>
                  <a:tcPr/>
                </a:tc>
              </a:tr>
            </a:tbl>
          </a:graphicData>
        </a:graphic>
      </p:graphicFrame>
      <p:cxnSp>
        <p:nvCxnSpPr>
          <p:cNvPr id="8" name="Straight Connector 7"/>
          <p:cNvCxnSpPr/>
          <p:nvPr/>
        </p:nvCxnSpPr>
        <p:spPr>
          <a:xfrm>
            <a:off x="685800" y="1234440"/>
            <a:ext cx="0" cy="3413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1219200"/>
            <a:ext cx="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12192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0" y="12192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 y="466344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34440" y="4114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28800" y="3352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301240" y="295656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05200" y="2660749"/>
            <a:ext cx="1219200" cy="646331"/>
          </a:xfrm>
          <a:prstGeom prst="rect">
            <a:avLst/>
          </a:prstGeom>
        </p:spPr>
        <p:txBody>
          <a:bodyPr wrap="square">
            <a:spAutoFit/>
          </a:bodyPr>
          <a:lstStyle/>
          <a:p>
            <a:r>
              <a:rPr lang="en-US" dirty="0" smtClean="0">
                <a:solidFill>
                  <a:srgbClr val="FF0000"/>
                </a:solidFill>
              </a:rPr>
              <a:t>Signed Over flow</a:t>
            </a:r>
            <a:endParaRPr lang="en-US" dirty="0">
              <a:solidFill>
                <a:srgbClr val="FF0000"/>
              </a:solidFill>
            </a:endParaRPr>
          </a:p>
        </p:txBody>
      </p:sp>
      <p:sp>
        <p:nvSpPr>
          <p:cNvPr id="22" name="Rectangle 21"/>
          <p:cNvSpPr/>
          <p:nvPr/>
        </p:nvSpPr>
        <p:spPr>
          <a:xfrm>
            <a:off x="3048000" y="3200400"/>
            <a:ext cx="2895600" cy="646331"/>
          </a:xfrm>
          <a:prstGeom prst="rect">
            <a:avLst/>
          </a:prstGeom>
        </p:spPr>
        <p:txBody>
          <a:bodyPr wrap="square">
            <a:spAutoFit/>
          </a:bodyPr>
          <a:lstStyle/>
          <a:p>
            <a:r>
              <a:rPr lang="en-US" dirty="0" smtClean="0">
                <a:solidFill>
                  <a:srgbClr val="FF0000"/>
                </a:solidFill>
              </a:rPr>
              <a:t>Unsigned  with ADD Over flow</a:t>
            </a:r>
            <a:endParaRPr lang="en-US" dirty="0">
              <a:solidFill>
                <a:srgbClr val="FF0000"/>
              </a:solidFill>
            </a:endParaRPr>
          </a:p>
        </p:txBody>
      </p:sp>
      <p:sp>
        <p:nvSpPr>
          <p:cNvPr id="25" name="Rectangle 24"/>
          <p:cNvSpPr/>
          <p:nvPr/>
        </p:nvSpPr>
        <p:spPr>
          <a:xfrm>
            <a:off x="2453640" y="3962400"/>
            <a:ext cx="2667000" cy="369332"/>
          </a:xfrm>
          <a:prstGeom prst="rect">
            <a:avLst/>
          </a:prstGeom>
        </p:spPr>
        <p:txBody>
          <a:bodyPr wrap="square">
            <a:spAutoFit/>
          </a:bodyPr>
          <a:lstStyle/>
          <a:p>
            <a:r>
              <a:rPr lang="en-US" dirty="0" smtClean="0">
                <a:solidFill>
                  <a:srgbClr val="FF0000"/>
                </a:solidFill>
              </a:rPr>
              <a:t>Set when result is ZERO</a:t>
            </a:r>
            <a:endParaRPr lang="en-US" dirty="0">
              <a:solidFill>
                <a:srgbClr val="FF0000"/>
              </a:solidFill>
            </a:endParaRPr>
          </a:p>
        </p:txBody>
      </p:sp>
      <p:sp>
        <p:nvSpPr>
          <p:cNvPr id="26" name="Rectangle 25"/>
          <p:cNvSpPr/>
          <p:nvPr/>
        </p:nvSpPr>
        <p:spPr>
          <a:xfrm>
            <a:off x="1905000" y="4495800"/>
            <a:ext cx="2667000" cy="1200329"/>
          </a:xfrm>
          <a:prstGeom prst="rect">
            <a:avLst/>
          </a:prstGeom>
        </p:spPr>
        <p:txBody>
          <a:bodyPr wrap="square">
            <a:spAutoFit/>
          </a:bodyPr>
          <a:lstStyle/>
          <a:p>
            <a:r>
              <a:rPr lang="en-US" dirty="0" smtClean="0">
                <a:solidFill>
                  <a:srgbClr val="FF0000"/>
                </a:solidFill>
              </a:rPr>
              <a:t> </a:t>
            </a:r>
            <a:r>
              <a:rPr lang="en-US" dirty="0" smtClean="0">
                <a:solidFill>
                  <a:srgbClr val="FF0000"/>
                </a:solidFill>
              </a:rPr>
              <a:t>Is </a:t>
            </a:r>
            <a:r>
              <a:rPr lang="en-US" dirty="0" smtClean="0">
                <a:solidFill>
                  <a:srgbClr val="FF0000"/>
                </a:solidFill>
              </a:rPr>
              <a:t>set to bit 31 of the result, so </a:t>
            </a:r>
            <a:r>
              <a:rPr lang="en-US" b="1" dirty="0" smtClean="0">
                <a:solidFill>
                  <a:srgbClr val="FF0000"/>
                </a:solidFill>
              </a:rPr>
              <a:t>N</a:t>
            </a:r>
            <a:r>
              <a:rPr lang="en-US" dirty="0" smtClean="0">
                <a:solidFill>
                  <a:srgbClr val="FF0000"/>
                </a:solidFill>
              </a:rPr>
              <a:t> is 1 if the </a:t>
            </a:r>
            <a:r>
              <a:rPr lang="en-US" i="1" dirty="0" smtClean="0">
                <a:solidFill>
                  <a:srgbClr val="FF0000"/>
                </a:solidFill>
              </a:rPr>
              <a:t>signed</a:t>
            </a:r>
            <a:r>
              <a:rPr lang="en-US" dirty="0" smtClean="0">
                <a:solidFill>
                  <a:srgbClr val="FF0000"/>
                </a:solidFill>
              </a:rPr>
              <a:t> value is negative</a:t>
            </a:r>
            <a:endParaRPr lang="en-US" dirty="0">
              <a:solidFill>
                <a:srgbClr val="FF0000"/>
              </a:solidFill>
            </a:endParaRPr>
          </a:p>
        </p:txBody>
      </p:sp>
      <p:cxnSp>
        <p:nvCxnSpPr>
          <p:cNvPr id="27" name="Straight Connector 26"/>
          <p:cNvCxnSpPr/>
          <p:nvPr/>
        </p:nvCxnSpPr>
        <p:spPr>
          <a:xfrm>
            <a:off x="6934200" y="1219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800600" y="1828800"/>
            <a:ext cx="1371600" cy="369332"/>
          </a:xfrm>
          <a:prstGeom prst="rect">
            <a:avLst/>
          </a:prstGeom>
        </p:spPr>
        <p:txBody>
          <a:bodyPr wrap="square">
            <a:spAutoFit/>
          </a:bodyPr>
          <a:lstStyle/>
          <a:p>
            <a:r>
              <a:rPr lang="en-US" dirty="0" smtClean="0">
                <a:solidFill>
                  <a:srgbClr val="FF0000"/>
                </a:solidFill>
              </a:rPr>
              <a:t>Disables IRQ</a:t>
            </a:r>
            <a:endParaRPr lang="en-US" dirty="0">
              <a:solidFill>
                <a:srgbClr val="FF0000"/>
              </a:solidFill>
            </a:endParaRPr>
          </a:p>
        </p:txBody>
      </p:sp>
      <p:cxnSp>
        <p:nvCxnSpPr>
          <p:cNvPr id="34" name="Straight Arrow Connector 33"/>
          <p:cNvCxnSpPr/>
          <p:nvPr/>
        </p:nvCxnSpPr>
        <p:spPr>
          <a:xfrm flipH="1">
            <a:off x="6172200" y="1981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15200" y="12192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81600" y="2331720"/>
            <a:ext cx="1371600" cy="369332"/>
          </a:xfrm>
          <a:prstGeom prst="rect">
            <a:avLst/>
          </a:prstGeom>
        </p:spPr>
        <p:txBody>
          <a:bodyPr wrap="square">
            <a:spAutoFit/>
          </a:bodyPr>
          <a:lstStyle/>
          <a:p>
            <a:r>
              <a:rPr lang="en-US" dirty="0" smtClean="0">
                <a:solidFill>
                  <a:srgbClr val="FF0000"/>
                </a:solidFill>
              </a:rPr>
              <a:t>Disables FIQ</a:t>
            </a:r>
            <a:endParaRPr lang="en-US" dirty="0">
              <a:solidFill>
                <a:srgbClr val="FF0000"/>
              </a:solidFill>
            </a:endParaRPr>
          </a:p>
        </p:txBody>
      </p:sp>
      <p:cxnSp>
        <p:nvCxnSpPr>
          <p:cNvPr id="37" name="Straight Arrow Connector 36"/>
          <p:cNvCxnSpPr/>
          <p:nvPr/>
        </p:nvCxnSpPr>
        <p:spPr>
          <a:xfrm flipH="1">
            <a:off x="6553200" y="2514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772400" y="12192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239000" y="3810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846320" y="3611880"/>
            <a:ext cx="2446311" cy="369332"/>
          </a:xfrm>
          <a:prstGeom prst="rect">
            <a:avLst/>
          </a:prstGeom>
        </p:spPr>
        <p:txBody>
          <a:bodyPr wrap="none">
            <a:spAutoFit/>
          </a:bodyPr>
          <a:lstStyle/>
          <a:p>
            <a:r>
              <a:rPr lang="en-US" dirty="0" smtClean="0">
                <a:solidFill>
                  <a:srgbClr val="FF0000"/>
                </a:solidFill>
              </a:rPr>
              <a:t>Disables </a:t>
            </a:r>
            <a:r>
              <a:rPr lang="en-US" dirty="0" smtClean="0">
                <a:solidFill>
                  <a:srgbClr val="FF0000"/>
                </a:solidFill>
              </a:rPr>
              <a:t>imprecise abort</a:t>
            </a:r>
            <a:endParaRPr lang="en-US" dirty="0">
              <a:solidFill>
                <a:srgbClr val="FF0000"/>
              </a:solidFill>
            </a:endParaRPr>
          </a:p>
        </p:txBody>
      </p:sp>
      <p:cxnSp>
        <p:nvCxnSpPr>
          <p:cNvPr id="48" name="Straight Connector 47"/>
          <p:cNvCxnSpPr/>
          <p:nvPr/>
        </p:nvCxnSpPr>
        <p:spPr>
          <a:xfrm>
            <a:off x="8382000" y="1219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772400" y="4191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96000" y="4038600"/>
            <a:ext cx="1752600" cy="369332"/>
          </a:xfrm>
          <a:prstGeom prst="rect">
            <a:avLst/>
          </a:prstGeom>
        </p:spPr>
        <p:txBody>
          <a:bodyPr wrap="square">
            <a:spAutoFit/>
          </a:bodyPr>
          <a:lstStyle/>
          <a:p>
            <a:r>
              <a:rPr lang="en-US" dirty="0" smtClean="0">
                <a:solidFill>
                  <a:srgbClr val="FF0000"/>
                </a:solidFill>
              </a:rPr>
              <a:t>Processor mode</a:t>
            </a:r>
            <a:endParaRPr lang="en-US" dirty="0">
              <a:solidFill>
                <a:srgbClr val="FF0000"/>
              </a:solidFill>
            </a:endParaRPr>
          </a:p>
        </p:txBody>
      </p:sp>
      <p:graphicFrame>
        <p:nvGraphicFramePr>
          <p:cNvPr id="52" name="Table 51"/>
          <p:cNvGraphicFramePr>
            <a:graphicFrameLocks noGrp="1"/>
          </p:cNvGraphicFramePr>
          <p:nvPr/>
        </p:nvGraphicFramePr>
        <p:xfrm>
          <a:off x="5638800" y="4495800"/>
          <a:ext cx="2057400" cy="1950720"/>
        </p:xfrm>
        <a:graphic>
          <a:graphicData uri="http://schemas.openxmlformats.org/drawingml/2006/table">
            <a:tbl>
              <a:tblPr firstRow="1" bandRow="1">
                <a:tableStyleId>{5C22544A-7EE6-4342-B048-85BDC9FD1C3A}</a:tableStyleId>
              </a:tblPr>
              <a:tblGrid>
                <a:gridCol w="1028700"/>
                <a:gridCol w="1028700"/>
              </a:tblGrid>
              <a:tr h="205740">
                <a:tc>
                  <a:txBody>
                    <a:bodyPr/>
                    <a:lstStyle/>
                    <a:p>
                      <a:r>
                        <a:rPr lang="en-US" sz="1000" dirty="0" smtClean="0"/>
                        <a:t>PSR</a:t>
                      </a:r>
                      <a:endParaRPr lang="en-US" sz="1000" dirty="0"/>
                    </a:p>
                  </a:txBody>
                  <a:tcPr/>
                </a:tc>
                <a:tc>
                  <a:txBody>
                    <a:bodyPr/>
                    <a:lstStyle/>
                    <a:p>
                      <a:r>
                        <a:rPr lang="en-US" sz="1000" dirty="0" smtClean="0"/>
                        <a:t>Mode</a:t>
                      </a:r>
                      <a:endParaRPr lang="en-US" sz="1000" dirty="0"/>
                    </a:p>
                  </a:txBody>
                  <a:tcPr/>
                </a:tc>
              </a:tr>
              <a:tr h="205740">
                <a:tc>
                  <a:txBody>
                    <a:bodyPr/>
                    <a:lstStyle/>
                    <a:p>
                      <a:r>
                        <a:rPr lang="en-US" sz="1000" dirty="0" smtClean="0"/>
                        <a:t>10000</a:t>
                      </a:r>
                      <a:endParaRPr lang="en-US" sz="1000" dirty="0"/>
                    </a:p>
                  </a:txBody>
                  <a:tcPr/>
                </a:tc>
                <a:tc>
                  <a:txBody>
                    <a:bodyPr/>
                    <a:lstStyle/>
                    <a:p>
                      <a:r>
                        <a:rPr lang="en-US" sz="1000" dirty="0" smtClean="0"/>
                        <a:t>User</a:t>
                      </a:r>
                      <a:endParaRPr lang="en-US" sz="1000" dirty="0"/>
                    </a:p>
                  </a:txBody>
                  <a:tcPr/>
                </a:tc>
              </a:tr>
              <a:tr h="205740">
                <a:tc>
                  <a:txBody>
                    <a:bodyPr/>
                    <a:lstStyle/>
                    <a:p>
                      <a:r>
                        <a:rPr lang="en-US" sz="1000" dirty="0" smtClean="0"/>
                        <a:t>10001</a:t>
                      </a:r>
                      <a:endParaRPr lang="en-US" sz="1000" dirty="0"/>
                    </a:p>
                  </a:txBody>
                  <a:tcPr/>
                </a:tc>
                <a:tc>
                  <a:txBody>
                    <a:bodyPr/>
                    <a:lstStyle/>
                    <a:p>
                      <a:r>
                        <a:rPr lang="en-US" sz="1000" dirty="0" smtClean="0"/>
                        <a:t>F!Q Mode</a:t>
                      </a:r>
                      <a:endParaRPr lang="en-US" sz="1000" dirty="0"/>
                    </a:p>
                  </a:txBody>
                  <a:tcPr/>
                </a:tc>
              </a:tr>
              <a:tr h="205740">
                <a:tc>
                  <a:txBody>
                    <a:bodyPr/>
                    <a:lstStyle/>
                    <a:p>
                      <a:r>
                        <a:rPr lang="en-US" sz="1000" dirty="0" smtClean="0"/>
                        <a:t>10010</a:t>
                      </a:r>
                      <a:endParaRPr lang="en-US" sz="1000" dirty="0"/>
                    </a:p>
                  </a:txBody>
                  <a:tcPr/>
                </a:tc>
                <a:tc>
                  <a:txBody>
                    <a:bodyPr/>
                    <a:lstStyle/>
                    <a:p>
                      <a:r>
                        <a:rPr lang="en-US" sz="1000" dirty="0" smtClean="0"/>
                        <a:t>IRQ</a:t>
                      </a:r>
                      <a:r>
                        <a:rPr lang="en-US" sz="1000" baseline="0" dirty="0" smtClean="0"/>
                        <a:t> Mode</a:t>
                      </a:r>
                      <a:endParaRPr lang="en-US" sz="1000" dirty="0"/>
                    </a:p>
                  </a:txBody>
                  <a:tcPr/>
                </a:tc>
              </a:tr>
              <a:tr h="205740">
                <a:tc>
                  <a:txBody>
                    <a:bodyPr/>
                    <a:lstStyle/>
                    <a:p>
                      <a:r>
                        <a:rPr lang="en-US" sz="1000" dirty="0" smtClean="0"/>
                        <a:t>10011</a:t>
                      </a:r>
                      <a:endParaRPr lang="en-US" sz="1000" dirty="0"/>
                    </a:p>
                  </a:txBody>
                  <a:tcPr/>
                </a:tc>
                <a:tc>
                  <a:txBody>
                    <a:bodyPr/>
                    <a:lstStyle/>
                    <a:p>
                      <a:r>
                        <a:rPr lang="en-US" sz="1000" dirty="0" err="1" smtClean="0"/>
                        <a:t>Supv</a:t>
                      </a:r>
                      <a:r>
                        <a:rPr lang="en-US" sz="1000" dirty="0" smtClean="0"/>
                        <a:t>. Mode</a:t>
                      </a:r>
                      <a:endParaRPr lang="en-US" sz="1000" dirty="0"/>
                    </a:p>
                  </a:txBody>
                  <a:tcPr/>
                </a:tc>
              </a:tr>
              <a:tr h="205740">
                <a:tc>
                  <a:txBody>
                    <a:bodyPr/>
                    <a:lstStyle/>
                    <a:p>
                      <a:r>
                        <a:rPr lang="en-US" sz="1000" dirty="0" smtClean="0"/>
                        <a:t>10111</a:t>
                      </a:r>
                      <a:endParaRPr lang="en-US" sz="1000" dirty="0"/>
                    </a:p>
                  </a:txBody>
                  <a:tcPr/>
                </a:tc>
                <a:tc>
                  <a:txBody>
                    <a:bodyPr/>
                    <a:lstStyle/>
                    <a:p>
                      <a:r>
                        <a:rPr lang="en-US" sz="1000" dirty="0" smtClean="0"/>
                        <a:t>Abort</a:t>
                      </a:r>
                      <a:r>
                        <a:rPr lang="en-US" sz="1000" baseline="0" dirty="0" smtClean="0"/>
                        <a:t> Mode</a:t>
                      </a:r>
                      <a:endParaRPr lang="en-US" sz="1000" dirty="0"/>
                    </a:p>
                  </a:txBody>
                  <a:tcPr/>
                </a:tc>
              </a:tr>
              <a:tr h="205740">
                <a:tc>
                  <a:txBody>
                    <a:bodyPr/>
                    <a:lstStyle/>
                    <a:p>
                      <a:r>
                        <a:rPr lang="en-US" sz="1000" dirty="0" smtClean="0"/>
                        <a:t>11011</a:t>
                      </a:r>
                      <a:endParaRPr lang="en-US" sz="1000" dirty="0"/>
                    </a:p>
                  </a:txBody>
                  <a:tcPr/>
                </a:tc>
                <a:tc>
                  <a:txBody>
                    <a:bodyPr/>
                    <a:lstStyle/>
                    <a:p>
                      <a:r>
                        <a:rPr lang="en-US" sz="1000" dirty="0" smtClean="0"/>
                        <a:t>Undefined mode</a:t>
                      </a:r>
                      <a:endParaRPr lang="en-US" sz="1000" dirty="0"/>
                    </a:p>
                  </a:txBody>
                  <a:tcPr/>
                </a:tc>
              </a:tr>
              <a:tr h="205740">
                <a:tc>
                  <a:txBody>
                    <a:bodyPr/>
                    <a:lstStyle/>
                    <a:p>
                      <a:r>
                        <a:rPr lang="en-US" sz="1000" dirty="0" smtClean="0"/>
                        <a:t>11111</a:t>
                      </a:r>
                      <a:endParaRPr lang="en-US" sz="1000" dirty="0"/>
                    </a:p>
                  </a:txBody>
                  <a:tcPr/>
                </a:tc>
                <a:tc>
                  <a:txBody>
                    <a:bodyPr/>
                    <a:lstStyle/>
                    <a:p>
                      <a:r>
                        <a:rPr lang="en-US" sz="1000" dirty="0" smtClean="0"/>
                        <a:t>System Mode</a:t>
                      </a:r>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ustudy.in/imagebrowser/view/image/9883/_original"/>
          <p:cNvPicPr>
            <a:picLocks noChangeAspect="1" noChangeArrowheads="1"/>
          </p:cNvPicPr>
          <p:nvPr/>
        </p:nvPicPr>
        <p:blipFill>
          <a:blip r:embed="rId2" cstate="print"/>
          <a:srcRect/>
          <a:stretch>
            <a:fillRect/>
          </a:stretch>
        </p:blipFill>
        <p:spPr bwMode="auto">
          <a:xfrm>
            <a:off x="2209800" y="990600"/>
            <a:ext cx="5600700" cy="5667376"/>
          </a:xfrm>
          <a:prstGeom prst="rect">
            <a:avLst/>
          </a:prstGeom>
          <a:noFill/>
        </p:spPr>
      </p:pic>
      <p:sp>
        <p:nvSpPr>
          <p:cNvPr id="3" name="Title 1"/>
          <p:cNvSpPr txBox="1">
            <a:spLocks/>
          </p:cNvSpPr>
          <p:nvPr/>
        </p:nvSpPr>
        <p:spPr>
          <a:xfrm>
            <a:off x="609600" y="228600"/>
            <a:ext cx="8153400" cy="9906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ea typeface="+mj-ea"/>
                <a:cs typeface="+mj-cs"/>
              </a:rPr>
              <a:t>ARM7TDMI PIN diagram</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8" name="Picture 4" descr="LPC 2148 Pin Diagram"/>
          <p:cNvPicPr>
            <a:picLocks noChangeAspect="1" noChangeArrowheads="1"/>
          </p:cNvPicPr>
          <p:nvPr/>
        </p:nvPicPr>
        <p:blipFill>
          <a:blip r:embed="rId3" cstate="print"/>
          <a:srcRect/>
          <a:stretch>
            <a:fillRect/>
          </a:stretch>
        </p:blipFill>
        <p:spPr bwMode="auto">
          <a:xfrm>
            <a:off x="304800" y="5257800"/>
            <a:ext cx="1371600" cy="129444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after RESET</a:t>
            </a:r>
            <a:endParaRPr lang="en-US" dirty="0"/>
          </a:p>
        </p:txBody>
      </p:sp>
      <p:sp>
        <p:nvSpPr>
          <p:cNvPr id="3" name="TextBox 2"/>
          <p:cNvSpPr txBox="1"/>
          <p:nvPr/>
        </p:nvSpPr>
        <p:spPr>
          <a:xfrm>
            <a:off x="228600" y="1828800"/>
            <a:ext cx="8699946" cy="3354765"/>
          </a:xfrm>
          <a:prstGeom prst="rect">
            <a:avLst/>
          </a:prstGeom>
          <a:noFill/>
        </p:spPr>
        <p:txBody>
          <a:bodyPr wrap="none" rtlCol="0">
            <a:spAutoFit/>
          </a:bodyPr>
          <a:lstStyle/>
          <a:p>
            <a:r>
              <a:rPr lang="en-US" sz="2400" dirty="0" smtClean="0"/>
              <a:t>After RESET is made low and made high the following steps </a:t>
            </a:r>
          </a:p>
          <a:p>
            <a:r>
              <a:rPr lang="en-US" sz="2400" dirty="0" smtClean="0"/>
              <a:t>happens in the Processor</a:t>
            </a:r>
          </a:p>
          <a:p>
            <a:endParaRPr lang="en-US" sz="2400" dirty="0" smtClean="0"/>
          </a:p>
          <a:p>
            <a:r>
              <a:rPr lang="en-US" sz="2400" dirty="0" smtClean="0"/>
              <a:t>1. Enter Supervisor mode by Writing ----------- into CPSR -------- bits</a:t>
            </a:r>
          </a:p>
          <a:p>
            <a:r>
              <a:rPr lang="en-US" sz="2400" dirty="0" smtClean="0"/>
              <a:t>2. Saves the values of R14 and CPSR into SPSR_SVC</a:t>
            </a:r>
          </a:p>
          <a:p>
            <a:r>
              <a:rPr lang="en-US" sz="2400" dirty="0" smtClean="0"/>
              <a:t>3. Disables IRQ, FIQ interrupts by Setting I &amp; F flags of CPSR</a:t>
            </a:r>
          </a:p>
          <a:p>
            <a:pPr marL="342900" indent="-342900">
              <a:buAutoNum type="arabicPeriod" startAt="4"/>
            </a:pPr>
            <a:r>
              <a:rPr lang="en-US" sz="2400" dirty="0" smtClean="0"/>
              <a:t>Clears the T bit in CPSR to run in ARM mode</a:t>
            </a:r>
          </a:p>
          <a:p>
            <a:pPr marL="342900" indent="-342900">
              <a:buAutoNum type="arabicPeriod" startAt="4"/>
            </a:pPr>
            <a:r>
              <a:rPr lang="en-US" sz="2400" dirty="0" smtClean="0"/>
              <a:t>Forces PC  it fetch the next instruction from address 0x000000000</a:t>
            </a:r>
            <a:endParaRPr lang="en-US" sz="24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Vector Table</a:t>
            </a:r>
            <a:endParaRPr lang="en-US" dirty="0"/>
          </a:p>
        </p:txBody>
      </p:sp>
      <p:graphicFrame>
        <p:nvGraphicFramePr>
          <p:cNvPr id="3" name="Table 2"/>
          <p:cNvGraphicFramePr>
            <a:graphicFrameLocks noGrp="1"/>
          </p:cNvGraphicFramePr>
          <p:nvPr/>
        </p:nvGraphicFramePr>
        <p:xfrm>
          <a:off x="914400" y="1524000"/>
          <a:ext cx="6096000" cy="3235960"/>
        </p:xfrm>
        <a:graphic>
          <a:graphicData uri="http://schemas.openxmlformats.org/drawingml/2006/table">
            <a:tbl>
              <a:tblPr firstRow="1" bandRow="1">
                <a:tableStyleId>{5C22544A-7EE6-4342-B048-85BDC9FD1C3A}</a:tableStyleId>
              </a:tblPr>
              <a:tblGrid>
                <a:gridCol w="2286000"/>
                <a:gridCol w="1778000"/>
                <a:gridCol w="2032000"/>
              </a:tblGrid>
              <a:tr h="370840">
                <a:tc>
                  <a:txBody>
                    <a:bodyPr/>
                    <a:lstStyle/>
                    <a:p>
                      <a:r>
                        <a:rPr lang="en-US" dirty="0" smtClean="0"/>
                        <a:t>Exception Type</a:t>
                      </a:r>
                      <a:endParaRPr lang="en-US" dirty="0"/>
                    </a:p>
                  </a:txBody>
                  <a:tcPr/>
                </a:tc>
                <a:tc>
                  <a:txBody>
                    <a:bodyPr/>
                    <a:lstStyle/>
                    <a:p>
                      <a:r>
                        <a:rPr lang="en-US" dirty="0" smtClean="0"/>
                        <a:t>Mode</a:t>
                      </a:r>
                      <a:endParaRPr lang="en-US" dirty="0"/>
                    </a:p>
                  </a:txBody>
                  <a:tcPr/>
                </a:tc>
                <a:tc>
                  <a:txBody>
                    <a:bodyPr/>
                    <a:lstStyle/>
                    <a:p>
                      <a:r>
                        <a:rPr lang="en-US" dirty="0" smtClean="0"/>
                        <a:t>Vector Address</a:t>
                      </a:r>
                      <a:endParaRPr lang="en-US" dirty="0"/>
                    </a:p>
                  </a:txBody>
                  <a:tcPr/>
                </a:tc>
              </a:tr>
              <a:tr h="370840">
                <a:tc>
                  <a:txBody>
                    <a:bodyPr/>
                    <a:lstStyle/>
                    <a:p>
                      <a:r>
                        <a:rPr lang="en-US" dirty="0" smtClean="0"/>
                        <a:t>Reset</a:t>
                      </a:r>
                      <a:endParaRPr lang="en-US" dirty="0"/>
                    </a:p>
                  </a:txBody>
                  <a:tcPr/>
                </a:tc>
                <a:tc>
                  <a:txBody>
                    <a:bodyPr/>
                    <a:lstStyle/>
                    <a:p>
                      <a:r>
                        <a:rPr lang="en-US" dirty="0" smtClean="0"/>
                        <a:t>SVC</a:t>
                      </a:r>
                      <a:endParaRPr lang="en-US" dirty="0"/>
                    </a:p>
                  </a:txBody>
                  <a:tcPr/>
                </a:tc>
                <a:tc>
                  <a:txBody>
                    <a:bodyPr/>
                    <a:lstStyle/>
                    <a:p>
                      <a:r>
                        <a:rPr lang="en-US" dirty="0" smtClean="0"/>
                        <a:t>0x00000000</a:t>
                      </a:r>
                      <a:endParaRPr lang="en-US" dirty="0"/>
                    </a:p>
                  </a:txBody>
                  <a:tcPr/>
                </a:tc>
              </a:tr>
              <a:tr h="370840">
                <a:tc>
                  <a:txBody>
                    <a:bodyPr/>
                    <a:lstStyle/>
                    <a:p>
                      <a:r>
                        <a:rPr lang="en-US" dirty="0" smtClean="0"/>
                        <a:t>Undefined instruction</a:t>
                      </a:r>
                      <a:endParaRPr lang="en-US" dirty="0"/>
                    </a:p>
                  </a:txBody>
                  <a:tcPr/>
                </a:tc>
                <a:tc>
                  <a:txBody>
                    <a:bodyPr/>
                    <a:lstStyle/>
                    <a:p>
                      <a:r>
                        <a:rPr lang="en-US" dirty="0" smtClean="0"/>
                        <a:t>UNDEF</a:t>
                      </a:r>
                      <a:endParaRPr lang="en-US" dirty="0"/>
                    </a:p>
                  </a:txBody>
                  <a:tcPr/>
                </a:tc>
                <a:tc>
                  <a:txBody>
                    <a:bodyPr/>
                    <a:lstStyle/>
                    <a:p>
                      <a:r>
                        <a:rPr lang="en-US" dirty="0" smtClean="0"/>
                        <a:t>0x00000004</a:t>
                      </a:r>
                      <a:endParaRPr lang="en-US" dirty="0"/>
                    </a:p>
                  </a:txBody>
                  <a:tcPr/>
                </a:tc>
              </a:tr>
              <a:tr h="370840">
                <a:tc>
                  <a:txBody>
                    <a:bodyPr/>
                    <a:lstStyle/>
                    <a:p>
                      <a:r>
                        <a:rPr lang="en-US" dirty="0" smtClean="0"/>
                        <a:t>Software</a:t>
                      </a:r>
                      <a:r>
                        <a:rPr lang="en-US" baseline="0" dirty="0" smtClean="0"/>
                        <a:t> </a:t>
                      </a:r>
                      <a:r>
                        <a:rPr lang="en-US" baseline="0" dirty="0" err="1" smtClean="0"/>
                        <a:t>intrrupt</a:t>
                      </a:r>
                      <a:r>
                        <a:rPr lang="en-US" baseline="0" dirty="0" smtClean="0"/>
                        <a:t> (SVC)</a:t>
                      </a:r>
                      <a:endParaRPr lang="en-US" dirty="0"/>
                    </a:p>
                  </a:txBody>
                  <a:tcPr/>
                </a:tc>
                <a:tc>
                  <a:txBody>
                    <a:bodyPr/>
                    <a:lstStyle/>
                    <a:p>
                      <a:r>
                        <a:rPr lang="en-US" dirty="0" smtClean="0"/>
                        <a:t>SVC</a:t>
                      </a:r>
                      <a:endParaRPr lang="en-US" dirty="0"/>
                    </a:p>
                  </a:txBody>
                  <a:tcPr/>
                </a:tc>
                <a:tc>
                  <a:txBody>
                    <a:bodyPr/>
                    <a:lstStyle/>
                    <a:p>
                      <a:r>
                        <a:rPr lang="en-US" dirty="0" smtClean="0"/>
                        <a:t>0x00000008</a:t>
                      </a:r>
                      <a:endParaRPr lang="en-US" dirty="0"/>
                    </a:p>
                  </a:txBody>
                  <a:tcPr/>
                </a:tc>
              </a:tr>
              <a:tr h="370840">
                <a:tc>
                  <a:txBody>
                    <a:bodyPr/>
                    <a:lstStyle/>
                    <a:p>
                      <a:r>
                        <a:rPr lang="en-US" dirty="0" smtClean="0"/>
                        <a:t>Pre-fetch Abort</a:t>
                      </a:r>
                      <a:endParaRPr lang="en-US" dirty="0"/>
                    </a:p>
                  </a:txBody>
                  <a:tcPr/>
                </a:tc>
                <a:tc>
                  <a:txBody>
                    <a:bodyPr/>
                    <a:lstStyle/>
                    <a:p>
                      <a:r>
                        <a:rPr lang="en-US" dirty="0" smtClean="0"/>
                        <a:t>ABORT</a:t>
                      </a:r>
                      <a:endParaRPr lang="en-US" dirty="0"/>
                    </a:p>
                  </a:txBody>
                  <a:tcPr/>
                </a:tc>
                <a:tc>
                  <a:txBody>
                    <a:bodyPr/>
                    <a:lstStyle/>
                    <a:p>
                      <a:r>
                        <a:rPr lang="en-US" dirty="0" smtClean="0"/>
                        <a:t>0x0000000C</a:t>
                      </a:r>
                      <a:endParaRPr lang="en-US" dirty="0"/>
                    </a:p>
                  </a:txBody>
                  <a:tcPr/>
                </a:tc>
              </a:tr>
              <a:tr h="370840">
                <a:tc>
                  <a:txBody>
                    <a:bodyPr/>
                    <a:lstStyle/>
                    <a:p>
                      <a:r>
                        <a:rPr lang="en-US" dirty="0" smtClean="0"/>
                        <a:t>Data Abort</a:t>
                      </a:r>
                      <a:endParaRPr lang="en-US" dirty="0"/>
                    </a:p>
                  </a:txBody>
                  <a:tcPr/>
                </a:tc>
                <a:tc>
                  <a:txBody>
                    <a:bodyPr/>
                    <a:lstStyle/>
                    <a:p>
                      <a:r>
                        <a:rPr lang="en-US" dirty="0" smtClean="0"/>
                        <a:t>ABORT</a:t>
                      </a:r>
                      <a:endParaRPr lang="en-US" dirty="0"/>
                    </a:p>
                  </a:txBody>
                  <a:tcPr/>
                </a:tc>
                <a:tc>
                  <a:txBody>
                    <a:bodyPr/>
                    <a:lstStyle/>
                    <a:p>
                      <a:r>
                        <a:rPr lang="en-US" dirty="0" smtClean="0"/>
                        <a:t>0x00000010</a:t>
                      </a:r>
                      <a:endParaRPr lang="en-US" dirty="0"/>
                    </a:p>
                  </a:txBody>
                  <a:tcPr/>
                </a:tc>
              </a:tr>
              <a:tr h="370840">
                <a:tc>
                  <a:txBody>
                    <a:bodyPr/>
                    <a:lstStyle/>
                    <a:p>
                      <a:r>
                        <a:rPr lang="en-US" dirty="0" smtClean="0"/>
                        <a:t>IRQ</a:t>
                      </a:r>
                      <a:endParaRPr lang="en-US" dirty="0"/>
                    </a:p>
                  </a:txBody>
                  <a:tcPr/>
                </a:tc>
                <a:tc>
                  <a:txBody>
                    <a:bodyPr/>
                    <a:lstStyle/>
                    <a:p>
                      <a:r>
                        <a:rPr lang="en-US" dirty="0" smtClean="0"/>
                        <a:t>IRQ</a:t>
                      </a:r>
                      <a:endParaRPr lang="en-US" dirty="0"/>
                    </a:p>
                  </a:txBody>
                  <a:tcPr/>
                </a:tc>
                <a:tc>
                  <a:txBody>
                    <a:bodyPr/>
                    <a:lstStyle/>
                    <a:p>
                      <a:r>
                        <a:rPr lang="en-US" dirty="0" smtClean="0"/>
                        <a:t>0x00000018</a:t>
                      </a:r>
                      <a:endParaRPr lang="en-US" dirty="0"/>
                    </a:p>
                  </a:txBody>
                  <a:tcPr/>
                </a:tc>
              </a:tr>
              <a:tr h="370840">
                <a:tc>
                  <a:txBody>
                    <a:bodyPr/>
                    <a:lstStyle/>
                    <a:p>
                      <a:r>
                        <a:rPr lang="en-US" dirty="0" smtClean="0"/>
                        <a:t>FIQ</a:t>
                      </a:r>
                      <a:endParaRPr lang="en-US" dirty="0"/>
                    </a:p>
                  </a:txBody>
                  <a:tcPr/>
                </a:tc>
                <a:tc>
                  <a:txBody>
                    <a:bodyPr/>
                    <a:lstStyle/>
                    <a:p>
                      <a:r>
                        <a:rPr lang="en-US" dirty="0" smtClean="0"/>
                        <a:t>FIQ</a:t>
                      </a:r>
                      <a:endParaRPr lang="en-US" dirty="0"/>
                    </a:p>
                  </a:txBody>
                  <a:tcPr/>
                </a:tc>
                <a:tc>
                  <a:txBody>
                    <a:bodyPr/>
                    <a:lstStyle/>
                    <a:p>
                      <a:r>
                        <a:rPr lang="en-US" dirty="0" smtClean="0"/>
                        <a:t>0x0000001C</a:t>
                      </a:r>
                      <a:endParaRPr lang="en-US" dirty="0"/>
                    </a:p>
                  </a:txBody>
                  <a:tcPr/>
                </a:tc>
              </a:tr>
            </a:tbl>
          </a:graphicData>
        </a:graphic>
      </p:graphicFrame>
      <p:sp>
        <p:nvSpPr>
          <p:cNvPr id="4" name="Rectangle 3"/>
          <p:cNvSpPr/>
          <p:nvPr/>
        </p:nvSpPr>
        <p:spPr>
          <a:xfrm>
            <a:off x="762000" y="5380672"/>
            <a:ext cx="7696200" cy="923330"/>
          </a:xfrm>
          <a:prstGeom prst="rect">
            <a:avLst/>
          </a:prstGeom>
        </p:spPr>
        <p:txBody>
          <a:bodyPr wrap="square">
            <a:spAutoFit/>
          </a:bodyPr>
          <a:lstStyle/>
          <a:p>
            <a:r>
              <a:rPr lang="en-US" dirty="0" smtClean="0"/>
              <a:t>When </a:t>
            </a:r>
            <a:r>
              <a:rPr lang="en-US" dirty="0" smtClean="0"/>
              <a:t>an interrupt (</a:t>
            </a:r>
            <a:r>
              <a:rPr lang="en-US" dirty="0" smtClean="0"/>
              <a:t>IRQ) comes </a:t>
            </a:r>
            <a:r>
              <a:rPr lang="en-US" dirty="0" smtClean="0"/>
              <a:t>along, </a:t>
            </a:r>
            <a:r>
              <a:rPr lang="en-US" dirty="0" smtClean="0"/>
              <a:t> </a:t>
            </a:r>
            <a:r>
              <a:rPr lang="en-US" dirty="0" smtClean="0"/>
              <a:t>the Program Counter </a:t>
            </a:r>
            <a:r>
              <a:rPr lang="en-US" dirty="0" smtClean="0"/>
              <a:t>will be set to 0x18 </a:t>
            </a:r>
            <a:r>
              <a:rPr lang="en-US" dirty="0" smtClean="0"/>
              <a:t>and </a:t>
            </a:r>
            <a:r>
              <a:rPr lang="en-US" dirty="0" smtClean="0"/>
              <a:t>begin fetching </a:t>
            </a:r>
            <a:r>
              <a:rPr lang="en-US" dirty="0" smtClean="0"/>
              <a:t>instructions from there. The </a:t>
            </a:r>
            <a:r>
              <a:rPr lang="en-US" dirty="0" smtClean="0"/>
              <a:t>data at 0x18 will be instruction  to </a:t>
            </a:r>
          </a:p>
          <a:p>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Standard ARM 32 bit address space</a:t>
            </a:r>
            <a:endParaRPr lang="en-US" dirty="0"/>
          </a:p>
        </p:txBody>
      </p:sp>
      <p:sp>
        <p:nvSpPr>
          <p:cNvPr id="3" name="Rectangle 2"/>
          <p:cNvSpPr/>
          <p:nvPr/>
        </p:nvSpPr>
        <p:spPr>
          <a:xfrm>
            <a:off x="838200" y="52578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38200" y="40386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2514600"/>
            <a:ext cx="3124200" cy="1524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Unused Space</a:t>
            </a:r>
            <a:endParaRPr lang="en-US" dirty="0">
              <a:solidFill>
                <a:srgbClr val="FF0000"/>
              </a:solidFill>
            </a:endParaRPr>
          </a:p>
        </p:txBody>
      </p:sp>
      <p:sp>
        <p:nvSpPr>
          <p:cNvPr id="10" name="Rectangle 9"/>
          <p:cNvSpPr/>
          <p:nvPr/>
        </p:nvSpPr>
        <p:spPr>
          <a:xfrm>
            <a:off x="838200" y="1600200"/>
            <a:ext cx="3124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838200" y="5638800"/>
            <a:ext cx="31242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5257800"/>
            <a:ext cx="1210588" cy="369332"/>
          </a:xfrm>
          <a:prstGeom prst="rect">
            <a:avLst/>
          </a:prstGeom>
          <a:noFill/>
        </p:spPr>
        <p:txBody>
          <a:bodyPr wrap="none" rtlCol="0">
            <a:spAutoFit/>
          </a:bodyPr>
          <a:lstStyle/>
          <a:p>
            <a:r>
              <a:rPr lang="en-US" dirty="0" smtClean="0"/>
              <a:t>Static Data</a:t>
            </a:r>
            <a:endParaRPr lang="en-US" dirty="0"/>
          </a:p>
        </p:txBody>
      </p:sp>
      <p:sp>
        <p:nvSpPr>
          <p:cNvPr id="14" name="TextBox 13"/>
          <p:cNvSpPr txBox="1"/>
          <p:nvPr/>
        </p:nvSpPr>
        <p:spPr>
          <a:xfrm>
            <a:off x="1447800" y="5867400"/>
            <a:ext cx="1689886" cy="369332"/>
          </a:xfrm>
          <a:prstGeom prst="rect">
            <a:avLst/>
          </a:prstGeom>
          <a:noFill/>
        </p:spPr>
        <p:txBody>
          <a:bodyPr wrap="none" rtlCol="0">
            <a:spAutoFit/>
          </a:bodyPr>
          <a:lstStyle/>
          <a:p>
            <a:r>
              <a:rPr lang="en-US" dirty="0" smtClean="0"/>
              <a:t>Compiled Code </a:t>
            </a:r>
            <a:endParaRPr lang="en-US" dirty="0"/>
          </a:p>
        </p:txBody>
      </p:sp>
      <p:sp>
        <p:nvSpPr>
          <p:cNvPr id="15" name="TextBox 14"/>
          <p:cNvSpPr txBox="1"/>
          <p:nvPr/>
        </p:nvSpPr>
        <p:spPr>
          <a:xfrm>
            <a:off x="2743200" y="4572000"/>
            <a:ext cx="692818" cy="369332"/>
          </a:xfrm>
          <a:prstGeom prst="rect">
            <a:avLst/>
          </a:prstGeom>
          <a:noFill/>
        </p:spPr>
        <p:txBody>
          <a:bodyPr wrap="none" rtlCol="0">
            <a:spAutoFit/>
          </a:bodyPr>
          <a:lstStyle/>
          <a:p>
            <a:r>
              <a:rPr lang="en-US" dirty="0" smtClean="0"/>
              <a:t>Heap</a:t>
            </a:r>
            <a:endParaRPr lang="en-US" dirty="0"/>
          </a:p>
        </p:txBody>
      </p:sp>
      <p:sp>
        <p:nvSpPr>
          <p:cNvPr id="16" name="TextBox 15"/>
          <p:cNvSpPr txBox="1"/>
          <p:nvPr/>
        </p:nvSpPr>
        <p:spPr>
          <a:xfrm>
            <a:off x="1981200" y="1752600"/>
            <a:ext cx="683007" cy="369332"/>
          </a:xfrm>
          <a:prstGeom prst="rect">
            <a:avLst/>
          </a:prstGeom>
          <a:noFill/>
        </p:spPr>
        <p:txBody>
          <a:bodyPr wrap="none" rtlCol="0">
            <a:spAutoFit/>
          </a:bodyPr>
          <a:lstStyle/>
          <a:p>
            <a:r>
              <a:rPr lang="en-US" dirty="0" smtClean="0"/>
              <a:t>Stack</a:t>
            </a:r>
            <a:endParaRPr lang="en-US" dirty="0"/>
          </a:p>
        </p:txBody>
      </p:sp>
      <p:sp>
        <p:nvSpPr>
          <p:cNvPr id="17" name="TextBox 16"/>
          <p:cNvSpPr txBox="1"/>
          <p:nvPr/>
        </p:nvSpPr>
        <p:spPr>
          <a:xfrm>
            <a:off x="4648200" y="1600200"/>
            <a:ext cx="4320222" cy="646331"/>
          </a:xfrm>
          <a:prstGeom prst="rect">
            <a:avLst/>
          </a:prstGeom>
          <a:noFill/>
        </p:spPr>
        <p:txBody>
          <a:bodyPr wrap="none" rtlCol="0">
            <a:spAutoFit/>
          </a:bodyPr>
          <a:lstStyle/>
          <a:p>
            <a:r>
              <a:rPr lang="en-US" dirty="0" smtClean="0"/>
              <a:t>A new activation frame is created here</a:t>
            </a:r>
          </a:p>
          <a:p>
            <a:r>
              <a:rPr lang="en-US" dirty="0" smtClean="0"/>
              <a:t>Containing a back trace of local variable etc</a:t>
            </a:r>
            <a:endParaRPr lang="en-US" dirty="0"/>
          </a:p>
        </p:txBody>
      </p:sp>
      <p:cxnSp>
        <p:nvCxnSpPr>
          <p:cNvPr id="19" name="Straight Arrow Connector 18"/>
          <p:cNvCxnSpPr>
            <a:stCxn id="17" idx="1"/>
          </p:cNvCxnSpPr>
          <p:nvPr/>
        </p:nvCxnSpPr>
        <p:spPr>
          <a:xfrm flipH="1">
            <a:off x="3505200" y="1923366"/>
            <a:ext cx="11430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4572000"/>
            <a:ext cx="2853858" cy="369332"/>
          </a:xfrm>
          <a:prstGeom prst="rect">
            <a:avLst/>
          </a:prstGeom>
          <a:noFill/>
        </p:spPr>
        <p:txBody>
          <a:bodyPr wrap="none" rtlCol="0">
            <a:spAutoFit/>
          </a:bodyPr>
          <a:lstStyle/>
          <a:p>
            <a:r>
              <a:rPr lang="en-US" dirty="0" smtClean="0"/>
              <a:t>Space allocated for </a:t>
            </a:r>
            <a:r>
              <a:rPr lang="en-US" dirty="0" err="1" smtClean="0"/>
              <a:t>malloc</a:t>
            </a:r>
            <a:r>
              <a:rPr lang="en-US" dirty="0" smtClean="0"/>
              <a:t>() </a:t>
            </a:r>
            <a:endParaRPr lang="en-US" dirty="0"/>
          </a:p>
        </p:txBody>
      </p:sp>
      <p:cxnSp>
        <p:nvCxnSpPr>
          <p:cNvPr id="22" name="Straight Arrow Connector 21"/>
          <p:cNvCxnSpPr/>
          <p:nvPr/>
        </p:nvCxnSpPr>
        <p:spPr>
          <a:xfrm flipH="1" flipV="1">
            <a:off x="3352800" y="44196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Mapping of a C program into Address space</a:t>
            </a:r>
            <a:endParaRPr lang="en-US" dirty="0"/>
          </a:p>
        </p:txBody>
      </p:sp>
      <p:sp>
        <p:nvSpPr>
          <p:cNvPr id="3" name="Rectangle 2"/>
          <p:cNvSpPr/>
          <p:nvPr/>
        </p:nvSpPr>
        <p:spPr>
          <a:xfrm>
            <a:off x="838200" y="52578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838200" y="40386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514600"/>
            <a:ext cx="3124200" cy="1524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Unused Space</a:t>
            </a:r>
            <a:endParaRPr lang="en-US" dirty="0">
              <a:solidFill>
                <a:srgbClr val="FF0000"/>
              </a:solidFill>
            </a:endParaRPr>
          </a:p>
        </p:txBody>
      </p:sp>
      <p:cxnSp>
        <p:nvCxnSpPr>
          <p:cNvPr id="6" name="Straight Connector 5"/>
          <p:cNvCxnSpPr/>
          <p:nvPr/>
        </p:nvCxnSpPr>
        <p:spPr>
          <a:xfrm>
            <a:off x="838200" y="5638800"/>
            <a:ext cx="31242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76400" y="5257800"/>
            <a:ext cx="1210588" cy="369332"/>
          </a:xfrm>
          <a:prstGeom prst="rect">
            <a:avLst/>
          </a:prstGeom>
          <a:noFill/>
        </p:spPr>
        <p:txBody>
          <a:bodyPr wrap="none" rtlCol="0">
            <a:spAutoFit/>
          </a:bodyPr>
          <a:lstStyle/>
          <a:p>
            <a:r>
              <a:rPr lang="en-US" dirty="0" smtClean="0"/>
              <a:t>Static Data</a:t>
            </a:r>
            <a:endParaRPr lang="en-US" dirty="0"/>
          </a:p>
        </p:txBody>
      </p:sp>
      <p:sp>
        <p:nvSpPr>
          <p:cNvPr id="8" name="TextBox 7"/>
          <p:cNvSpPr txBox="1"/>
          <p:nvPr/>
        </p:nvSpPr>
        <p:spPr>
          <a:xfrm>
            <a:off x="1447800" y="5867400"/>
            <a:ext cx="1689886" cy="369332"/>
          </a:xfrm>
          <a:prstGeom prst="rect">
            <a:avLst/>
          </a:prstGeom>
          <a:noFill/>
        </p:spPr>
        <p:txBody>
          <a:bodyPr wrap="none" rtlCol="0">
            <a:spAutoFit/>
          </a:bodyPr>
          <a:lstStyle/>
          <a:p>
            <a:r>
              <a:rPr lang="en-US" dirty="0" smtClean="0"/>
              <a:t>Compiled Code </a:t>
            </a:r>
            <a:endParaRPr lang="en-US" dirty="0"/>
          </a:p>
        </p:txBody>
      </p:sp>
      <p:sp>
        <p:nvSpPr>
          <p:cNvPr id="9" name="TextBox 8"/>
          <p:cNvSpPr txBox="1"/>
          <p:nvPr/>
        </p:nvSpPr>
        <p:spPr>
          <a:xfrm>
            <a:off x="2743200" y="4572000"/>
            <a:ext cx="692818" cy="369332"/>
          </a:xfrm>
          <a:prstGeom prst="rect">
            <a:avLst/>
          </a:prstGeom>
          <a:noFill/>
        </p:spPr>
        <p:txBody>
          <a:bodyPr wrap="none" rtlCol="0">
            <a:spAutoFit/>
          </a:bodyPr>
          <a:lstStyle/>
          <a:p>
            <a:r>
              <a:rPr lang="en-US" dirty="0" smtClean="0"/>
              <a:t>Heap</a:t>
            </a:r>
            <a:endParaRPr lang="en-US" dirty="0"/>
          </a:p>
        </p:txBody>
      </p:sp>
      <p:sp>
        <p:nvSpPr>
          <p:cNvPr id="10" name="TextBox 9"/>
          <p:cNvSpPr txBox="1"/>
          <p:nvPr/>
        </p:nvSpPr>
        <p:spPr>
          <a:xfrm>
            <a:off x="1981200" y="1752600"/>
            <a:ext cx="683007" cy="369332"/>
          </a:xfrm>
          <a:prstGeom prst="rect">
            <a:avLst/>
          </a:prstGeom>
          <a:noFill/>
        </p:spPr>
        <p:txBody>
          <a:bodyPr wrap="none" rtlCol="0">
            <a:spAutoFit/>
          </a:bodyPr>
          <a:lstStyle/>
          <a:p>
            <a:r>
              <a:rPr lang="en-US" dirty="0" smtClean="0"/>
              <a:t>Stack</a:t>
            </a:r>
            <a:endParaRPr lang="en-US" dirty="0"/>
          </a:p>
        </p:txBody>
      </p:sp>
      <p:sp>
        <p:nvSpPr>
          <p:cNvPr id="11" name="Rectangle 10"/>
          <p:cNvSpPr/>
          <p:nvPr/>
        </p:nvSpPr>
        <p:spPr>
          <a:xfrm>
            <a:off x="838200" y="1600200"/>
            <a:ext cx="3124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33600" y="1905000"/>
            <a:ext cx="683007" cy="369332"/>
          </a:xfrm>
          <a:prstGeom prst="rect">
            <a:avLst/>
          </a:prstGeom>
          <a:noFill/>
        </p:spPr>
        <p:txBody>
          <a:bodyPr wrap="none" rtlCol="0">
            <a:spAutoFit/>
          </a:bodyPr>
          <a:lstStyle/>
          <a:p>
            <a:r>
              <a:rPr lang="en-US" dirty="0" smtClean="0"/>
              <a:t>Stack</a:t>
            </a:r>
            <a:endParaRPr lang="en-US" dirty="0"/>
          </a:p>
        </p:txBody>
      </p:sp>
      <p:sp>
        <p:nvSpPr>
          <p:cNvPr id="13" name="TextBox 12"/>
          <p:cNvSpPr txBox="1"/>
          <p:nvPr/>
        </p:nvSpPr>
        <p:spPr>
          <a:xfrm>
            <a:off x="6019800" y="1502688"/>
            <a:ext cx="2815194" cy="5355312"/>
          </a:xfrm>
          <a:prstGeom prst="rect">
            <a:avLst/>
          </a:prstGeom>
          <a:noFill/>
        </p:spPr>
        <p:txBody>
          <a:bodyPr wrap="none" rtlCol="0">
            <a:spAutoFit/>
          </a:bodyPr>
          <a:lstStyle/>
          <a:p>
            <a:r>
              <a:rPr lang="en-US" dirty="0" smtClean="0"/>
              <a:t>#include &lt;</a:t>
            </a:r>
            <a:r>
              <a:rPr lang="en-US" dirty="0" err="1" smtClean="0"/>
              <a:t>stdio.h</a:t>
            </a:r>
            <a:r>
              <a:rPr lang="en-US" dirty="0" smtClean="0"/>
              <a:t>&gt;</a:t>
            </a:r>
          </a:p>
          <a:p>
            <a:r>
              <a:rPr lang="en-US" dirty="0" err="1" smtClean="0"/>
              <a:t>int</a:t>
            </a:r>
            <a:r>
              <a:rPr lang="en-US" dirty="0" smtClean="0"/>
              <a:t>  length= 2,;</a:t>
            </a:r>
          </a:p>
          <a:p>
            <a:r>
              <a:rPr lang="en-US" dirty="0" err="1" smtClean="0"/>
              <a:t>Int</a:t>
            </a:r>
            <a:r>
              <a:rPr lang="en-US" dirty="0" smtClean="0"/>
              <a:t> breath  = 5 ;</a:t>
            </a:r>
          </a:p>
          <a:p>
            <a:r>
              <a:rPr lang="en-US" dirty="0" err="1" smtClean="0"/>
              <a:t>Int</a:t>
            </a:r>
            <a:r>
              <a:rPr lang="en-US" dirty="0" smtClean="0"/>
              <a:t> volume ;</a:t>
            </a:r>
          </a:p>
          <a:p>
            <a:r>
              <a:rPr lang="en-US" dirty="0" smtClean="0"/>
              <a:t>Main()</a:t>
            </a:r>
          </a:p>
          <a:p>
            <a:r>
              <a:rPr lang="en-US" dirty="0" smtClean="0"/>
              <a:t>{</a:t>
            </a:r>
          </a:p>
          <a:p>
            <a:r>
              <a:rPr lang="en-US" dirty="0" smtClean="0"/>
              <a:t> </a:t>
            </a:r>
            <a:r>
              <a:rPr lang="en-US" dirty="0" smtClean="0"/>
              <a:t>  </a:t>
            </a:r>
            <a:r>
              <a:rPr lang="en-US" dirty="0" err="1" smtClean="0"/>
              <a:t>inta,b</a:t>
            </a:r>
            <a:r>
              <a:rPr lang="en-US" dirty="0" smtClean="0"/>
              <a:t> ;</a:t>
            </a:r>
          </a:p>
          <a:p>
            <a:r>
              <a:rPr lang="en-US" dirty="0" smtClean="0"/>
              <a:t> </a:t>
            </a:r>
            <a:r>
              <a:rPr lang="en-US" dirty="0" smtClean="0"/>
              <a:t>  a = area(10);</a:t>
            </a:r>
          </a:p>
          <a:p>
            <a:r>
              <a:rPr lang="en-US" dirty="0" smtClean="0"/>
              <a:t>   b = volume(5)   ;</a:t>
            </a:r>
          </a:p>
          <a:p>
            <a:r>
              <a:rPr lang="en-US" dirty="0" smtClean="0"/>
              <a:t>}</a:t>
            </a:r>
          </a:p>
          <a:p>
            <a:r>
              <a:rPr lang="en-US" dirty="0" smtClean="0"/>
              <a:t>Void area(into count)</a:t>
            </a:r>
          </a:p>
          <a:p>
            <a:r>
              <a:rPr lang="en-US" dirty="0" smtClean="0"/>
              <a:t>{</a:t>
            </a:r>
          </a:p>
          <a:p>
            <a:r>
              <a:rPr lang="en-US" dirty="0" smtClean="0"/>
              <a:t> </a:t>
            </a:r>
            <a:r>
              <a:rPr lang="en-US" dirty="0" smtClean="0"/>
              <a:t>  count = count +1</a:t>
            </a:r>
          </a:p>
          <a:p>
            <a:r>
              <a:rPr lang="en-US" dirty="0" smtClean="0"/>
              <a:t>}</a:t>
            </a:r>
          </a:p>
          <a:p>
            <a:r>
              <a:rPr lang="en-US" dirty="0" smtClean="0"/>
              <a:t>Void volume(</a:t>
            </a:r>
            <a:r>
              <a:rPr lang="en-US" dirty="0" err="1" smtClean="0"/>
              <a:t>int</a:t>
            </a:r>
            <a:r>
              <a:rPr lang="en-US" dirty="0" smtClean="0"/>
              <a:t> height)</a:t>
            </a:r>
          </a:p>
          <a:p>
            <a:r>
              <a:rPr lang="en-US" dirty="0" smtClean="0"/>
              <a:t>{</a:t>
            </a:r>
          </a:p>
          <a:p>
            <a:r>
              <a:rPr lang="en-US" dirty="0" smtClean="0"/>
              <a:t> </a:t>
            </a:r>
            <a:r>
              <a:rPr lang="en-US" dirty="0" smtClean="0"/>
              <a:t>   </a:t>
            </a:r>
            <a:r>
              <a:rPr lang="en-US" dirty="0" err="1" smtClean="0"/>
              <a:t>int</a:t>
            </a:r>
            <a:r>
              <a:rPr lang="en-US" dirty="0" smtClean="0"/>
              <a:t> v ;</a:t>
            </a:r>
          </a:p>
          <a:p>
            <a:r>
              <a:rPr lang="en-US" dirty="0" smtClean="0"/>
              <a:t>v = length * breath *height  </a:t>
            </a:r>
          </a:p>
          <a:p>
            <a:r>
              <a:rPr lang="en-US" dirty="0" smtClean="0"/>
              <a:t>}</a:t>
            </a:r>
            <a:endParaRPr lang="en-US" dirty="0" smtClean="0"/>
          </a:p>
        </p:txBody>
      </p:sp>
      <p:sp>
        <p:nvSpPr>
          <p:cNvPr id="14" name="TextBox 13"/>
          <p:cNvSpPr txBox="1"/>
          <p:nvPr/>
        </p:nvSpPr>
        <p:spPr>
          <a:xfrm>
            <a:off x="2895600" y="5257800"/>
            <a:ext cx="1885068" cy="307777"/>
          </a:xfrm>
          <a:prstGeom prst="rect">
            <a:avLst/>
          </a:prstGeom>
          <a:noFill/>
        </p:spPr>
        <p:txBody>
          <a:bodyPr wrap="none" rtlCol="0">
            <a:spAutoFit/>
          </a:bodyPr>
          <a:lstStyle/>
          <a:p>
            <a:r>
              <a:rPr lang="en-US" sz="1400" dirty="0" smtClean="0">
                <a:solidFill>
                  <a:srgbClr val="FF0000"/>
                </a:solidFill>
              </a:rPr>
              <a:t>Length &amp; breath volume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a:t>
            </a:r>
            <a:r>
              <a:rPr lang="en-US" dirty="0" err="1" smtClean="0"/>
              <a:t>E</a:t>
            </a:r>
            <a:r>
              <a:rPr lang="en-US" dirty="0" err="1" smtClean="0"/>
              <a:t>ndian</a:t>
            </a:r>
            <a:r>
              <a:rPr lang="en-US" dirty="0" smtClean="0"/>
              <a:t> </a:t>
            </a:r>
            <a:r>
              <a:rPr lang="en-US" dirty="0" smtClean="0"/>
              <a:t>– Little </a:t>
            </a:r>
            <a:r>
              <a:rPr lang="en-US" dirty="0" err="1" smtClean="0"/>
              <a:t>E</a:t>
            </a:r>
            <a:r>
              <a:rPr lang="en-US" dirty="0" err="1" smtClean="0"/>
              <a:t>ndian</a:t>
            </a:r>
            <a:endParaRPr lang="en-US" dirty="0"/>
          </a:p>
        </p:txBody>
      </p:sp>
      <p:graphicFrame>
        <p:nvGraphicFramePr>
          <p:cNvPr id="3" name="Table 2"/>
          <p:cNvGraphicFramePr>
            <a:graphicFrameLocks noGrp="1"/>
          </p:cNvGraphicFramePr>
          <p:nvPr/>
        </p:nvGraphicFramePr>
        <p:xfrm>
          <a:off x="914400" y="2362200"/>
          <a:ext cx="2590800" cy="3124200"/>
        </p:xfrm>
        <a:graphic>
          <a:graphicData uri="http://schemas.openxmlformats.org/drawingml/2006/table">
            <a:tbl>
              <a:tblPr/>
              <a:tblGrid>
                <a:gridCol w="1295400"/>
                <a:gridCol w="1295400"/>
              </a:tblGrid>
              <a:tr h="368300">
                <a:tc>
                  <a:txBody>
                    <a:bodyPr/>
                    <a:lstStyle/>
                    <a:p>
                      <a:pPr algn="ctr"/>
                      <a:r>
                        <a:rPr lang="en-US" dirty="0"/>
                        <a:t>Address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CB"/>
                    </a:solidFill>
                  </a:tcPr>
                </a:tc>
                <a:tc>
                  <a:txBody>
                    <a:bodyPr/>
                    <a:lstStyle/>
                    <a:p>
                      <a:pPr algn="ctr"/>
                      <a:r>
                        <a:rPr lang="en-US"/>
                        <a:t>Value</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FFAA"/>
                    </a:solidFill>
                  </a:tcPr>
                </a:tc>
              </a:tr>
              <a:tr h="368300">
                <a:tc>
                  <a:txBody>
                    <a:bodyPr/>
                    <a:lstStyle/>
                    <a:p>
                      <a:pPr algn="ctr"/>
                      <a:r>
                        <a:rPr lang="en-US" dirty="0"/>
                        <a:t>1000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90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8300">
                <a:tc>
                  <a:txBody>
                    <a:bodyPr/>
                    <a:lstStyle/>
                    <a:p>
                      <a:pPr algn="ctr"/>
                      <a:r>
                        <a:rPr lang="en-US" dirty="0"/>
                        <a:t>1001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AB</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8300">
                <a:tc>
                  <a:txBody>
                    <a:bodyPr/>
                    <a:lstStyle/>
                    <a:p>
                      <a:pPr algn="ctr"/>
                      <a:r>
                        <a:rPr lang="en-US" dirty="0"/>
                        <a:t>1002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8300">
                <a:tc>
                  <a:txBody>
                    <a:bodyPr/>
                    <a:lstStyle/>
                    <a:p>
                      <a:pPr algn="ctr"/>
                      <a:r>
                        <a:rPr lang="en-US" dirty="0"/>
                        <a:t>1003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CD</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82700">
                <a:tc gridSpan="2">
                  <a:txBody>
                    <a:bodyPr/>
                    <a:lstStyle/>
                    <a:p>
                      <a:pPr algn="ctr"/>
                      <a:r>
                        <a:rPr lang="en-US" dirty="0" smtClean="0"/>
                        <a:t>In big </a:t>
                      </a:r>
                      <a:r>
                        <a:rPr lang="en-US" dirty="0" err="1" smtClean="0"/>
                        <a:t>endian</a:t>
                      </a:r>
                      <a:r>
                        <a:rPr lang="en-US" dirty="0" smtClean="0"/>
                        <a:t>, you store the most significant byte in the smallest address. Here's how it would look</a:t>
                      </a: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ct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5791200" y="2209800"/>
          <a:ext cx="2514600" cy="3086100"/>
        </p:xfrm>
        <a:graphic>
          <a:graphicData uri="http://schemas.openxmlformats.org/drawingml/2006/table">
            <a:tbl>
              <a:tblPr/>
              <a:tblGrid>
                <a:gridCol w="1257300"/>
                <a:gridCol w="1257300"/>
              </a:tblGrid>
              <a:tr h="287655">
                <a:tc>
                  <a:txBody>
                    <a:bodyPr/>
                    <a:lstStyle/>
                    <a:p>
                      <a:pPr algn="ctr"/>
                      <a:r>
                        <a:rPr lang="en-US" dirty="0"/>
                        <a:t>Address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CB"/>
                    </a:solidFill>
                  </a:tcPr>
                </a:tc>
                <a:tc>
                  <a:txBody>
                    <a:bodyPr/>
                    <a:lstStyle/>
                    <a:p>
                      <a:pPr algn="ctr"/>
                      <a:r>
                        <a:rPr lang="en-US"/>
                        <a:t>Value</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FFAA"/>
                    </a:solidFill>
                  </a:tcPr>
                </a:tc>
              </a:tr>
              <a:tr h="287655">
                <a:tc>
                  <a:txBody>
                    <a:bodyPr/>
                    <a:lstStyle/>
                    <a:p>
                      <a:pPr algn="ctr"/>
                      <a:r>
                        <a:rPr lang="en-US" dirty="0"/>
                        <a:t>1000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CD</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7655">
                <a:tc>
                  <a:txBody>
                    <a:bodyPr/>
                    <a:lstStyle/>
                    <a:p>
                      <a:pPr algn="ctr"/>
                      <a:r>
                        <a:rPr lang="en-US" dirty="0"/>
                        <a:t>1001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7655">
                <a:tc>
                  <a:txBody>
                    <a:bodyPr/>
                    <a:lstStyle/>
                    <a:p>
                      <a:pPr algn="ctr"/>
                      <a:r>
                        <a:rPr lang="en-US" smtClean="0"/>
                        <a:t>1002</a:t>
                      </a:r>
                      <a:endParaRPr lang="en-US"/>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smtClean="0"/>
                        <a:t>AB</a:t>
                      </a: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7655">
                <a:tc>
                  <a:txBody>
                    <a:bodyPr/>
                    <a:lstStyle/>
                    <a:p>
                      <a:pPr algn="ctr"/>
                      <a:r>
                        <a:rPr lang="en-US" dirty="0" smtClean="0"/>
                        <a:t>1003</a:t>
                      </a: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90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765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In little </a:t>
                      </a: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endian</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you store the </a:t>
                      </a:r>
                      <a:r>
                        <a:rPr kumimoji="0" lang="en-US" sz="1800" b="0" i="1" u="none" strike="noStrike" cap="none" normalizeH="0" baseline="0" dirty="0" smtClean="0">
                          <a:ln>
                            <a:noFill/>
                          </a:ln>
                          <a:solidFill>
                            <a:srgbClr val="000000"/>
                          </a:solidFill>
                          <a:effectLst/>
                          <a:latin typeface="Times New Roman" pitchFamily="18" charset="0"/>
                          <a:cs typeface="Times New Roman" pitchFamily="18" charset="0"/>
                        </a:rPr>
                        <a:t>least</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significant byte in the smallest address. Here's how it would look: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algn="ct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ct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6148" name="Rectangle 4"/>
          <p:cNvSpPr>
            <a:spLocks noChangeArrowheads="1"/>
          </p:cNvSpPr>
          <p:nvPr/>
        </p:nvSpPr>
        <p:spPr bwMode="auto">
          <a:xfrm>
            <a:off x="0"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Questions/Discussions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3" name="Rectangle 2"/>
          <p:cNvSpPr/>
          <p:nvPr/>
        </p:nvSpPr>
        <p:spPr>
          <a:xfrm>
            <a:off x="1835696" y="764704"/>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4"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5" name="Straight Arrow Connector 4"/>
          <p:cNvCxnSpPr/>
          <p:nvPr/>
        </p:nvCxnSpPr>
        <p:spPr>
          <a:xfrm>
            <a:off x="3131840" y="1412776"/>
            <a:ext cx="720080"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4128" y="908720"/>
            <a:ext cx="2053767" cy="430887"/>
          </a:xfrm>
          <a:prstGeom prst="rect">
            <a:avLst/>
          </a:prstGeom>
          <a:noFill/>
        </p:spPr>
        <p:txBody>
          <a:bodyPr wrap="none" rtlCol="0">
            <a:spAutoFit/>
          </a:bodyPr>
          <a:lstStyle/>
          <a:p>
            <a:r>
              <a:rPr lang="en-US" sz="1100" dirty="0" smtClean="0"/>
              <a:t>Secondary Memory</a:t>
            </a:r>
          </a:p>
          <a:p>
            <a:r>
              <a:rPr lang="en-US" sz="1100" dirty="0" smtClean="0"/>
              <a:t>Memory Card (16 GB, 32 GB etc)</a:t>
            </a:r>
            <a:endParaRPr lang="en-IN" sz="1100" dirty="0"/>
          </a:p>
        </p:txBody>
      </p:sp>
      <p:sp>
        <p:nvSpPr>
          <p:cNvPr id="10" name="TextBox 9"/>
          <p:cNvSpPr txBox="1"/>
          <p:nvPr/>
        </p:nvSpPr>
        <p:spPr>
          <a:xfrm>
            <a:off x="6876256" y="5805264"/>
            <a:ext cx="1229824" cy="261610"/>
          </a:xfrm>
          <a:prstGeom prst="rect">
            <a:avLst/>
          </a:prstGeom>
          <a:noFill/>
        </p:spPr>
        <p:txBody>
          <a:bodyPr wrap="none" rtlCol="0">
            <a:spAutoFit/>
          </a:bodyPr>
          <a:lstStyle/>
          <a:p>
            <a:r>
              <a:rPr lang="en-US" sz="1100" dirty="0" smtClean="0"/>
              <a:t>Network Interface</a:t>
            </a:r>
            <a:endParaRPr lang="en-IN" sz="1100" dirty="0"/>
          </a:p>
        </p:txBody>
      </p:sp>
      <p:sp>
        <p:nvSpPr>
          <p:cNvPr id="11" name="Left-Right Arrow 10"/>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059832" y="5733256"/>
            <a:ext cx="2975494"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rPr>
              <a:t>Embedded Systems</a:t>
            </a:r>
            <a:endParaRPr lang="en-US" sz="4800" b="1" cap="none"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endParaRPr>
          </a:p>
        </p:txBody>
      </p:sp>
      <p:pic>
        <p:nvPicPr>
          <p:cNvPr id="13"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4"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5"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6" name="Left Brace 15"/>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7" name="Straight Arrow Connector 16"/>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1" name="Picture 20"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2"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3" name="Straight Arrow Connector 22"/>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4"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5" name="Straight Arrow Connector 24"/>
          <p:cNvCxnSpPr>
            <a:stCxn id="24"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6"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7" name="Rectangle 26"/>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8" name="Slide Number Placeholder 41"/>
          <p:cNvSpPr>
            <a:spLocks noGrp="1"/>
          </p:cNvSpPr>
          <p:nvPr>
            <p:ph type="sldNum" sz="quarter" idx="12"/>
          </p:nvPr>
        </p:nvSpPr>
        <p:spPr>
          <a:xfrm>
            <a:off x="6553200" y="6356350"/>
            <a:ext cx="2133600" cy="365125"/>
          </a:xfrm>
        </p:spPr>
        <p:txBody>
          <a:bodyPr/>
          <a:lstStyle/>
          <a:p>
            <a:fld id="{3CC8D4CE-93F6-4BFF-95A0-EE98CBE3B034}" type="slidenum">
              <a:rPr lang="en-IN" smtClean="0"/>
              <a:pPr/>
              <a:t>2</a:t>
            </a:fld>
            <a:endParaRPr lang="en-IN" dirty="0"/>
          </a:p>
        </p:txBody>
      </p:sp>
      <p:sp>
        <p:nvSpPr>
          <p:cNvPr id="30" name="TextBox 29"/>
          <p:cNvSpPr txBox="1"/>
          <p:nvPr/>
        </p:nvSpPr>
        <p:spPr>
          <a:xfrm>
            <a:off x="7164288" y="2060848"/>
            <a:ext cx="1112805" cy="430887"/>
          </a:xfrm>
          <a:prstGeom prst="rect">
            <a:avLst/>
          </a:prstGeom>
          <a:noFill/>
        </p:spPr>
        <p:txBody>
          <a:bodyPr wrap="none" rtlCol="0">
            <a:spAutoFit/>
          </a:bodyPr>
          <a:lstStyle/>
          <a:p>
            <a:pPr algn="ctr"/>
            <a:r>
              <a:rPr lang="en-US" sz="1100" dirty="0" smtClean="0"/>
              <a:t>Electromagnetic</a:t>
            </a:r>
          </a:p>
          <a:p>
            <a:pPr algn="ctr"/>
            <a:r>
              <a:rPr lang="en-US" sz="1100" dirty="0" smtClean="0"/>
              <a:t>Relay</a:t>
            </a:r>
            <a:endParaRPr lang="en-IN" sz="1100" dirty="0"/>
          </a:p>
        </p:txBody>
      </p:sp>
      <p:sp>
        <p:nvSpPr>
          <p:cNvPr id="31" name="TextBox 30"/>
          <p:cNvSpPr txBox="1"/>
          <p:nvPr/>
        </p:nvSpPr>
        <p:spPr>
          <a:xfrm>
            <a:off x="7524328" y="4221088"/>
            <a:ext cx="635109" cy="430887"/>
          </a:xfrm>
          <a:prstGeom prst="rect">
            <a:avLst/>
          </a:prstGeom>
          <a:noFill/>
        </p:spPr>
        <p:txBody>
          <a:bodyPr wrap="none" rtlCol="0">
            <a:spAutoFit/>
          </a:bodyPr>
          <a:lstStyle/>
          <a:p>
            <a:pPr algn="ctr"/>
            <a:r>
              <a:rPr lang="en-US" sz="1100" dirty="0" smtClean="0"/>
              <a:t>Electric </a:t>
            </a:r>
          </a:p>
          <a:p>
            <a:pPr algn="ctr"/>
            <a:r>
              <a:rPr lang="en-US" sz="1100" dirty="0" smtClean="0"/>
              <a:t>Motor</a:t>
            </a:r>
          </a:p>
        </p:txBody>
      </p:sp>
      <p:sp>
        <p:nvSpPr>
          <p:cNvPr id="32" name="TextBox 31"/>
          <p:cNvSpPr txBox="1"/>
          <p:nvPr/>
        </p:nvSpPr>
        <p:spPr>
          <a:xfrm>
            <a:off x="8100392" y="3140968"/>
            <a:ext cx="681597" cy="577081"/>
          </a:xfrm>
          <a:prstGeom prst="rect">
            <a:avLst/>
          </a:prstGeom>
          <a:noFill/>
        </p:spPr>
        <p:txBody>
          <a:bodyPr wrap="none" rtlCol="0">
            <a:spAutoFit/>
          </a:bodyPr>
          <a:lstStyle/>
          <a:p>
            <a:r>
              <a:rPr lang="en-US" sz="1050" dirty="0" smtClean="0"/>
              <a:t>Touch</a:t>
            </a:r>
          </a:p>
          <a:p>
            <a:r>
              <a:rPr lang="en-US" sz="1050" dirty="0" smtClean="0"/>
              <a:t>Screen</a:t>
            </a:r>
          </a:p>
          <a:p>
            <a:r>
              <a:rPr lang="en-US" sz="1050" dirty="0" smtClean="0"/>
              <a:t>LCD (I/O)</a:t>
            </a:r>
            <a:endParaRPr lang="en-IN" sz="1050" dirty="0"/>
          </a:p>
        </p:txBody>
      </p:sp>
      <p:pic>
        <p:nvPicPr>
          <p:cNvPr id="33"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4" name="TextBox 33"/>
          <p:cNvSpPr txBox="1"/>
          <p:nvPr/>
        </p:nvSpPr>
        <p:spPr>
          <a:xfrm>
            <a:off x="4427984" y="5157192"/>
            <a:ext cx="513282" cy="261610"/>
          </a:xfrm>
          <a:prstGeom prst="rect">
            <a:avLst/>
          </a:prstGeom>
          <a:noFill/>
        </p:spPr>
        <p:txBody>
          <a:bodyPr wrap="none" rtlCol="0">
            <a:spAutoFit/>
          </a:bodyPr>
          <a:lstStyle/>
          <a:p>
            <a:r>
              <a:rPr lang="en-US" sz="1100" dirty="0" smtClean="0"/>
              <a:t>Ports </a:t>
            </a:r>
            <a:endParaRPr lang="en-IN"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693" y="228600"/>
            <a:ext cx="8404866" cy="769441"/>
          </a:xfrm>
          <a:prstGeom prst="rect">
            <a:avLst/>
          </a:prstGeom>
          <a:noFill/>
        </p:spPr>
        <p:txBody>
          <a:bodyPr wrap="none" lIns="91440" tIns="45720" rIns="91440" bIns="45720">
            <a:spAutoFit/>
          </a:bodyPr>
          <a:lstStyle/>
          <a:p>
            <a:pPr algn="ctr"/>
            <a:r>
              <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Thoughts behind ARMs design</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TextBox 2"/>
          <p:cNvSpPr txBox="1"/>
          <p:nvPr/>
        </p:nvSpPr>
        <p:spPr>
          <a:xfrm>
            <a:off x="228600" y="1752600"/>
            <a:ext cx="8699241" cy="3785652"/>
          </a:xfrm>
          <a:prstGeom prst="rect">
            <a:avLst/>
          </a:prstGeom>
          <a:noFill/>
        </p:spPr>
        <p:txBody>
          <a:bodyPr wrap="square" rtlCol="0">
            <a:spAutoFit/>
          </a:bodyPr>
          <a:lstStyle/>
          <a:p>
            <a:r>
              <a:rPr lang="en-US" sz="2400" dirty="0" smtClean="0"/>
              <a:t>ARM aim was target for CPU small computers and embedded system </a:t>
            </a:r>
          </a:p>
          <a:p>
            <a:r>
              <a:rPr lang="en-US" sz="2400" dirty="0" smtClean="0"/>
              <a:t>Main Requirements was</a:t>
            </a:r>
          </a:p>
          <a:p>
            <a:endParaRPr lang="en-US" sz="2400" dirty="0" smtClean="0">
              <a:solidFill>
                <a:srgbClr val="002060"/>
              </a:solidFill>
            </a:endParaRPr>
          </a:p>
          <a:p>
            <a:pPr>
              <a:buFont typeface="Arial" pitchFamily="34" charset="0"/>
              <a:buChar char="•"/>
            </a:pPr>
            <a:r>
              <a:rPr lang="en-US" sz="2800" dirty="0" smtClean="0">
                <a:solidFill>
                  <a:srgbClr val="002060"/>
                </a:solidFill>
              </a:rPr>
              <a:t>           Low Power</a:t>
            </a:r>
          </a:p>
          <a:p>
            <a:pPr>
              <a:buFont typeface="Arial" pitchFamily="34" charset="0"/>
              <a:buChar char="•"/>
            </a:pPr>
            <a:r>
              <a:rPr lang="en-US" sz="2800" dirty="0" smtClean="0">
                <a:solidFill>
                  <a:srgbClr val="002060"/>
                </a:solidFill>
              </a:rPr>
              <a:t>	   Performance for Real Time applications</a:t>
            </a:r>
          </a:p>
          <a:p>
            <a:pPr>
              <a:buFont typeface="Arial" pitchFamily="34" charset="0"/>
              <a:buChar char="•"/>
            </a:pPr>
            <a:r>
              <a:rPr lang="en-US" sz="2800" dirty="0" smtClean="0">
                <a:solidFill>
                  <a:srgbClr val="002060"/>
                </a:solidFill>
              </a:rPr>
              <a:t>           High Availability and Reliability ( 99.99% uptime)</a:t>
            </a:r>
          </a:p>
          <a:p>
            <a:pPr>
              <a:buFont typeface="Arial" pitchFamily="34" charset="0"/>
              <a:buChar char="•"/>
            </a:pPr>
            <a:r>
              <a:rPr lang="en-US" sz="2800" dirty="0" smtClean="0">
                <a:solidFill>
                  <a:srgbClr val="002060"/>
                </a:solidFill>
              </a:rPr>
              <a:t>           Resilient to Fault Conditions </a:t>
            </a:r>
          </a:p>
          <a:p>
            <a:pPr>
              <a:buFont typeface="Arial" pitchFamily="34" charset="0"/>
              <a:buChar char="•"/>
            </a:pPr>
            <a:r>
              <a:rPr lang="en-US" sz="2800" dirty="0" smtClean="0">
                <a:solidFill>
                  <a:srgbClr val="002060"/>
                </a:solidFill>
              </a:rPr>
              <a:t>           Able to handle extreme conditions of weather </a:t>
            </a:r>
          </a:p>
          <a:p>
            <a:r>
              <a:rPr lang="en-US" sz="2800" dirty="0" smtClean="0">
                <a:solidFill>
                  <a:srgbClr val="002060"/>
                </a:solidFill>
              </a:rPr>
              <a:t>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04" y="228600"/>
            <a:ext cx="9297674" cy="769441"/>
          </a:xfrm>
          <a:prstGeom prst="rect">
            <a:avLst/>
          </a:prstGeom>
          <a:noFill/>
        </p:spPr>
        <p:txBody>
          <a:bodyPr wrap="none" lIns="91440" tIns="45720" rIns="91440" bIns="45720">
            <a:spAutoFit/>
          </a:bodyPr>
          <a:lstStyle/>
          <a:p>
            <a:pPr algn="ctr"/>
            <a:r>
              <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did ARM deviated from RISC</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TextBox 2"/>
          <p:cNvSpPr txBox="1"/>
          <p:nvPr/>
        </p:nvSpPr>
        <p:spPr>
          <a:xfrm>
            <a:off x="117789" y="1585079"/>
            <a:ext cx="8985152" cy="4524315"/>
          </a:xfrm>
          <a:prstGeom prst="rect">
            <a:avLst/>
          </a:prstGeom>
          <a:noFill/>
        </p:spPr>
        <p:txBody>
          <a:bodyPr wrap="none" rtlCol="0">
            <a:spAutoFit/>
          </a:bodyPr>
          <a:lstStyle/>
          <a:p>
            <a:pPr>
              <a:buFont typeface="Arial" pitchFamily="34" charset="0"/>
              <a:buChar char="•"/>
            </a:pPr>
            <a:r>
              <a:rPr lang="en-US" dirty="0" smtClean="0"/>
              <a:t>Variable cycle execution for certain instructions-Not every ARM instruction executes in a single</a:t>
            </a:r>
          </a:p>
          <a:p>
            <a:r>
              <a:rPr lang="en-US" dirty="0" smtClean="0"/>
              <a:t>cycle. For example, load-store-multiple instructions vary in the number of execution cycles </a:t>
            </a:r>
          </a:p>
          <a:p>
            <a:r>
              <a:rPr lang="en-US" dirty="0" smtClean="0"/>
              <a:t>depending upon the number of registers being transferred. </a:t>
            </a:r>
          </a:p>
          <a:p>
            <a:pPr>
              <a:buFont typeface="Arial" pitchFamily="34" charset="0"/>
              <a:buChar char="•"/>
            </a:pPr>
            <a:endParaRPr lang="en-US" dirty="0" smtClean="0"/>
          </a:p>
          <a:p>
            <a:pPr>
              <a:buFont typeface="Arial" pitchFamily="34" charset="0"/>
              <a:buChar char="•"/>
            </a:pPr>
            <a:r>
              <a:rPr lang="en-US" dirty="0" smtClean="0"/>
              <a:t>Inline barrel shifter leading to more complex instructions-</a:t>
            </a:r>
          </a:p>
          <a:p>
            <a:pPr>
              <a:buFont typeface="Arial" pitchFamily="34" charset="0"/>
              <a:buChar char="•"/>
            </a:pPr>
            <a:endParaRPr lang="en-US" dirty="0" smtClean="0"/>
          </a:p>
          <a:p>
            <a:pPr>
              <a:buFont typeface="Arial" pitchFamily="34" charset="0"/>
              <a:buChar char="•"/>
            </a:pPr>
            <a:r>
              <a:rPr lang="en-US" dirty="0" smtClean="0"/>
              <a:t>Supports 16 Bit Thumb instructions for better code density</a:t>
            </a:r>
          </a:p>
          <a:p>
            <a:pPr>
              <a:buFont typeface="Arial" pitchFamily="34" charset="0"/>
              <a:buChar char="•"/>
            </a:pPr>
            <a:endParaRPr lang="en-US" dirty="0" smtClean="0"/>
          </a:p>
          <a:p>
            <a:pPr>
              <a:buFont typeface="Arial" pitchFamily="34" charset="0"/>
              <a:buChar char="•"/>
            </a:pPr>
            <a:r>
              <a:rPr lang="en-US" dirty="0" smtClean="0"/>
              <a:t>Conditional execution-An instruction is only executed when a specific condition has been </a:t>
            </a:r>
          </a:p>
          <a:p>
            <a:r>
              <a:rPr lang="en-US" dirty="0" smtClean="0"/>
              <a:t>satisfied. This feature improves performance and code density by reducing branch instructions.</a:t>
            </a:r>
          </a:p>
          <a:p>
            <a:pPr>
              <a:buFont typeface="Arial" pitchFamily="34" charset="0"/>
              <a:buChar char="•"/>
            </a:pPr>
            <a:endParaRPr lang="en-US" dirty="0" smtClean="0"/>
          </a:p>
          <a:p>
            <a:pPr>
              <a:buFont typeface="Arial" pitchFamily="34" charset="0"/>
              <a:buChar char="•"/>
            </a:pPr>
            <a:r>
              <a:rPr lang="en-US" dirty="0" smtClean="0"/>
              <a:t>Enhanced instructions-The enhanced digital signal processor (DSP) instructions were added to the</a:t>
            </a:r>
          </a:p>
          <a:p>
            <a:r>
              <a:rPr lang="en-US" dirty="0" smtClean="0"/>
              <a:t>standard ARM instruction set to support fast 16 x 16-bit multiplier operations and saturation. </a:t>
            </a:r>
          </a:p>
          <a:p>
            <a:r>
              <a:rPr lang="en-US" dirty="0" smtClean="0"/>
              <a:t>These instructions allow a faster-performing ARM processor in some cases to replace the </a:t>
            </a:r>
          </a:p>
          <a:p>
            <a:r>
              <a:rPr lang="en-US" dirty="0" smtClean="0"/>
              <a:t>traditional combinations of a processor plus a DSP.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5" y="228600"/>
            <a:ext cx="9089219" cy="769441"/>
          </a:xfrm>
          <a:prstGeom prst="rect">
            <a:avLst/>
          </a:prstGeom>
          <a:noFill/>
        </p:spPr>
        <p:txBody>
          <a:bodyPr wrap="none" lIns="91440" tIns="45720" rIns="91440" bIns="45720">
            <a:spAutoFit/>
          </a:bodyPr>
          <a:lstStyle/>
          <a:p>
            <a:pPr algn="ctr"/>
            <a:r>
              <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did ARM different from x86</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4" name="Table 3"/>
          <p:cNvGraphicFramePr>
            <a:graphicFrameLocks noGrp="1"/>
          </p:cNvGraphicFramePr>
          <p:nvPr/>
        </p:nvGraphicFramePr>
        <p:xfrm>
          <a:off x="228600" y="1143000"/>
          <a:ext cx="8610601" cy="4831080"/>
        </p:xfrm>
        <a:graphic>
          <a:graphicData uri="http://schemas.openxmlformats.org/drawingml/2006/table">
            <a:tbl>
              <a:tblPr firstRow="1" bandRow="1">
                <a:tableStyleId>{5C22544A-7EE6-4342-B048-85BDC9FD1C3A}</a:tableStyleId>
              </a:tblPr>
              <a:tblGrid>
                <a:gridCol w="538163"/>
                <a:gridCol w="3881437"/>
                <a:gridCol w="4191001"/>
              </a:tblGrid>
              <a:tr h="647700">
                <a:tc>
                  <a:txBody>
                    <a:bodyPr/>
                    <a:lstStyle/>
                    <a:p>
                      <a:r>
                        <a:rPr lang="en-US" sz="2000" dirty="0" smtClean="0"/>
                        <a:t>No</a:t>
                      </a:r>
                      <a:endParaRPr lang="en-US" sz="2000" dirty="0"/>
                    </a:p>
                  </a:txBody>
                  <a:tcPr/>
                </a:tc>
                <a:tc>
                  <a:txBody>
                    <a:bodyPr/>
                    <a:lstStyle/>
                    <a:p>
                      <a:pPr algn="ctr"/>
                      <a:r>
                        <a:rPr lang="en-US" sz="3200" dirty="0" smtClean="0"/>
                        <a:t>ARM</a:t>
                      </a:r>
                      <a:endParaRPr lang="en-US" sz="3200" dirty="0"/>
                    </a:p>
                  </a:txBody>
                  <a:tcPr/>
                </a:tc>
                <a:tc>
                  <a:txBody>
                    <a:bodyPr/>
                    <a:lstStyle/>
                    <a:p>
                      <a:pPr algn="ctr"/>
                      <a:r>
                        <a:rPr lang="en-US" sz="3200" dirty="0" smtClean="0"/>
                        <a:t>x86</a:t>
                      </a:r>
                      <a:endParaRPr lang="en-US" sz="3200" dirty="0"/>
                    </a:p>
                  </a:txBody>
                  <a:tcPr/>
                </a:tc>
              </a:tr>
              <a:tr h="647700">
                <a:tc>
                  <a:txBody>
                    <a:bodyPr/>
                    <a:lstStyle/>
                    <a:p>
                      <a:r>
                        <a:rPr lang="en-US" dirty="0" smtClean="0"/>
                        <a:t>1</a:t>
                      </a:r>
                      <a:endParaRPr lang="en-US" dirty="0"/>
                    </a:p>
                  </a:txBody>
                  <a:tcPr/>
                </a:tc>
                <a:tc>
                  <a:txBody>
                    <a:bodyPr/>
                    <a:lstStyle/>
                    <a:p>
                      <a:r>
                        <a:rPr lang="en-US" dirty="0" smtClean="0"/>
                        <a:t>All ARM</a:t>
                      </a:r>
                      <a:r>
                        <a:rPr lang="en-US" baseline="0" dirty="0" smtClean="0"/>
                        <a:t> instructions works only on CPU Registers except Load and store </a:t>
                      </a:r>
                      <a:endParaRPr lang="en-US" dirty="0"/>
                    </a:p>
                  </a:txBody>
                  <a:tcPr/>
                </a:tc>
                <a:tc>
                  <a:txBody>
                    <a:bodyPr/>
                    <a:lstStyle/>
                    <a:p>
                      <a:r>
                        <a:rPr lang="en-US" dirty="0" smtClean="0"/>
                        <a:t>X86 instructions can</a:t>
                      </a:r>
                      <a:r>
                        <a:rPr lang="en-US" baseline="0" dirty="0" smtClean="0"/>
                        <a:t> work both on registers and memory</a:t>
                      </a:r>
                      <a:endParaRPr lang="en-US" dirty="0"/>
                    </a:p>
                  </a:txBody>
                  <a:tcPr/>
                </a:tc>
              </a:tr>
              <a:tr h="647700">
                <a:tc>
                  <a:txBody>
                    <a:bodyPr/>
                    <a:lstStyle/>
                    <a:p>
                      <a:r>
                        <a:rPr lang="en-US" dirty="0" smtClean="0"/>
                        <a:t>2</a:t>
                      </a:r>
                      <a:endParaRPr lang="en-US" dirty="0"/>
                    </a:p>
                  </a:txBody>
                  <a:tcPr/>
                </a:tc>
                <a:tc>
                  <a:txBody>
                    <a:bodyPr/>
                    <a:lstStyle/>
                    <a:p>
                      <a:r>
                        <a:rPr lang="en-US" b="0" i="0" kern="1200" dirty="0" smtClean="0">
                          <a:solidFill>
                            <a:schemeClr val="dk1"/>
                          </a:solidFill>
                          <a:latin typeface="+mn-lt"/>
                          <a:ea typeface="+mn-ea"/>
                          <a:cs typeface="+mn-cs"/>
                        </a:rPr>
                        <a:t>ARM cores have a large number of general-purpose registers and many instructions execute in a single cycle.</a:t>
                      </a:r>
                      <a:endParaRPr lang="en-US" dirty="0"/>
                    </a:p>
                  </a:txBody>
                  <a:tcPr/>
                </a:tc>
                <a:tc>
                  <a:txBody>
                    <a:bodyPr/>
                    <a:lstStyle/>
                    <a:p>
                      <a:r>
                        <a:rPr lang="en-US" dirty="0" smtClean="0"/>
                        <a:t>X86 does not has</a:t>
                      </a:r>
                      <a:r>
                        <a:rPr lang="en-US" baseline="0" dirty="0" smtClean="0"/>
                        <a:t> similar numbers of general purpose registers </a:t>
                      </a:r>
                      <a:endParaRPr lang="en-US" dirty="0"/>
                    </a:p>
                  </a:txBody>
                  <a:tcPr/>
                </a:tc>
              </a:tr>
              <a:tr h="647700">
                <a:tc>
                  <a:txBody>
                    <a:bodyPr/>
                    <a:lstStyle/>
                    <a:p>
                      <a:r>
                        <a:rPr lang="en-US" dirty="0" smtClean="0"/>
                        <a:t>3</a:t>
                      </a:r>
                      <a:endParaRPr lang="en-US" dirty="0"/>
                    </a:p>
                  </a:txBody>
                  <a:tcPr/>
                </a:tc>
                <a:tc>
                  <a:txBody>
                    <a:bodyPr/>
                    <a:lstStyle/>
                    <a:p>
                      <a:r>
                        <a:rPr lang="en-US" b="0" i="0" kern="1200" dirty="0" smtClean="0">
                          <a:solidFill>
                            <a:schemeClr val="dk1"/>
                          </a:solidFill>
                          <a:latin typeface="+mn-lt"/>
                          <a:ea typeface="+mn-ea"/>
                          <a:cs typeface="+mn-cs"/>
                        </a:rPr>
                        <a:t>Simpler architecture, leading to small silicon area and lots of power save features </a:t>
                      </a:r>
                      <a:endParaRPr lang="en-US" dirty="0"/>
                    </a:p>
                  </a:txBody>
                  <a:tcPr/>
                </a:tc>
                <a:tc>
                  <a:txBody>
                    <a:bodyPr/>
                    <a:lstStyle/>
                    <a:p>
                      <a:r>
                        <a:rPr lang="en-US" dirty="0" smtClean="0"/>
                        <a:t>X86 is not designed for low</a:t>
                      </a:r>
                      <a:r>
                        <a:rPr lang="en-US" baseline="0" dirty="0" smtClean="0"/>
                        <a:t> power in mind as it targeted only laptop, desktop and server markets</a:t>
                      </a:r>
                      <a:endParaRPr lang="en-US" dirty="0"/>
                    </a:p>
                  </a:txBody>
                  <a:tcPr/>
                </a:tc>
              </a:tr>
              <a:tr h="647700">
                <a:tc>
                  <a:txBody>
                    <a:bodyPr/>
                    <a:lstStyle/>
                    <a:p>
                      <a:r>
                        <a:rPr lang="en-US" dirty="0" smtClean="0"/>
                        <a:t>4</a:t>
                      </a:r>
                      <a:endParaRPr lang="en-US" dirty="0"/>
                    </a:p>
                  </a:txBody>
                  <a:tcPr/>
                </a:tc>
                <a:tc>
                  <a:txBody>
                    <a:bodyPr/>
                    <a:lstStyle/>
                    <a:p>
                      <a:r>
                        <a:rPr lang="en-US" dirty="0" smtClean="0"/>
                        <a:t>Instructions</a:t>
                      </a:r>
                    </a:p>
                    <a:p>
                      <a:r>
                        <a:rPr lang="en-US" sz="1400" dirty="0" smtClean="0"/>
                        <a:t>top: </a:t>
                      </a:r>
                      <a:r>
                        <a:rPr lang="en-US" sz="1400" dirty="0" err="1" smtClean="0"/>
                        <a:t>ldrb</a:t>
                      </a:r>
                      <a:r>
                        <a:rPr lang="en-US" sz="1400" dirty="0" smtClean="0"/>
                        <a:t> r2, [r0, #1]! L</a:t>
                      </a:r>
                    </a:p>
                    <a:p>
                      <a:r>
                        <a:rPr lang="en-US" sz="1400" dirty="0" smtClean="0"/>
                        <a:t>       </a:t>
                      </a:r>
                      <a:r>
                        <a:rPr lang="en-US" sz="1400" dirty="0" err="1" smtClean="0"/>
                        <a:t>drb</a:t>
                      </a:r>
                      <a:r>
                        <a:rPr lang="en-US" sz="1400" dirty="0" smtClean="0"/>
                        <a:t> r3, [r1, #1]! </a:t>
                      </a:r>
                    </a:p>
                    <a:p>
                      <a:r>
                        <a:rPr lang="en-US" sz="1400" dirty="0" smtClean="0"/>
                        <a:t>       subs     r2, r3, r2 </a:t>
                      </a:r>
                    </a:p>
                    <a:p>
                      <a:r>
                        <a:rPr lang="en-US" sz="1400" dirty="0" smtClean="0"/>
                        <a:t>        </a:t>
                      </a:r>
                      <a:r>
                        <a:rPr lang="en-US" sz="1400" dirty="0" err="1" smtClean="0"/>
                        <a:t>Beq</a:t>
                      </a:r>
                      <a:r>
                        <a:rPr lang="en-US" sz="1400" dirty="0" smtClean="0"/>
                        <a:t>      top /*  branch(/jump) if result is zero */</a:t>
                      </a:r>
                    </a:p>
                    <a:p>
                      <a:endParaRPr lang="en-US" dirty="0"/>
                    </a:p>
                  </a:txBody>
                  <a:tcPr/>
                </a:tc>
                <a:tc>
                  <a:txBody>
                    <a:bodyPr/>
                    <a:lstStyle/>
                    <a:p>
                      <a:r>
                        <a:rPr lang="en-US" dirty="0" err="1" smtClean="0"/>
                        <a:t>repe</a:t>
                      </a:r>
                      <a:r>
                        <a:rPr lang="en-US" dirty="0" smtClean="0"/>
                        <a:t> </a:t>
                      </a:r>
                      <a:r>
                        <a:rPr lang="en-US" dirty="0" err="1" smtClean="0"/>
                        <a:t>cmpsb</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20" y="228600"/>
            <a:ext cx="8819850" cy="769441"/>
          </a:xfrm>
          <a:prstGeom prst="rect">
            <a:avLst/>
          </a:prstGeom>
          <a:noFill/>
        </p:spPr>
        <p:txBody>
          <a:bodyPr wrap="none" lIns="91440" tIns="45720" rIns="91440" bIns="45720">
            <a:spAutoFit/>
          </a:bodyPr>
          <a:lstStyle/>
          <a:p>
            <a:pPr algn="ctr"/>
            <a:r>
              <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Key  ARM architectural features</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3" name="Table 2"/>
          <p:cNvGraphicFramePr>
            <a:graphicFrameLocks noGrp="1"/>
          </p:cNvGraphicFramePr>
          <p:nvPr/>
        </p:nvGraphicFramePr>
        <p:xfrm>
          <a:off x="533400" y="1066800"/>
          <a:ext cx="7772400" cy="5410200"/>
        </p:xfrm>
        <a:graphic>
          <a:graphicData uri="http://schemas.openxmlformats.org/drawingml/2006/table">
            <a:tbl>
              <a:tblPr firstRow="1" bandRow="1">
                <a:tableStyleId>{5C22544A-7EE6-4342-B048-85BDC9FD1C3A}</a:tableStyleId>
              </a:tblPr>
              <a:tblGrid>
                <a:gridCol w="533400"/>
                <a:gridCol w="2964180"/>
                <a:gridCol w="4274820"/>
              </a:tblGrid>
              <a:tr h="381000">
                <a:tc>
                  <a:txBody>
                    <a:bodyPr/>
                    <a:lstStyle/>
                    <a:p>
                      <a:endParaRPr lang="en-US" dirty="0" smtClean="0"/>
                    </a:p>
                    <a:p>
                      <a:r>
                        <a:rPr lang="en-US" dirty="0" smtClean="0"/>
                        <a:t>No</a:t>
                      </a:r>
                      <a:endParaRPr lang="en-US" dirty="0"/>
                    </a:p>
                  </a:txBody>
                  <a:tcPr/>
                </a:tc>
                <a:tc>
                  <a:txBody>
                    <a:bodyPr/>
                    <a:lstStyle/>
                    <a:p>
                      <a:r>
                        <a:rPr lang="en-US" dirty="0" smtClean="0"/>
                        <a:t>Feature</a:t>
                      </a:r>
                      <a:endParaRPr lang="en-US" dirty="0"/>
                    </a:p>
                  </a:txBody>
                  <a:tcPr/>
                </a:tc>
                <a:tc>
                  <a:txBody>
                    <a:bodyPr/>
                    <a:lstStyle/>
                    <a:p>
                      <a:r>
                        <a:rPr lang="en-US" dirty="0" smtClean="0"/>
                        <a:t>Description</a:t>
                      </a:r>
                      <a:endParaRPr lang="en-US" dirty="0"/>
                    </a:p>
                  </a:txBody>
                  <a:tcPr/>
                </a:tc>
              </a:tr>
              <a:tr h="822297">
                <a:tc>
                  <a:txBody>
                    <a:bodyPr/>
                    <a:lstStyle/>
                    <a:p>
                      <a:r>
                        <a:rPr lang="en-US" dirty="0" smtClean="0"/>
                        <a:t>1</a:t>
                      </a:r>
                      <a:endParaRPr lang="en-US" dirty="0"/>
                    </a:p>
                  </a:txBody>
                  <a:tcPr/>
                </a:tc>
                <a:tc>
                  <a:txBody>
                    <a:bodyPr/>
                    <a:lstStyle/>
                    <a:p>
                      <a:r>
                        <a:rPr lang="en-US" dirty="0" smtClean="0"/>
                        <a:t>Load and Store</a:t>
                      </a:r>
                      <a:r>
                        <a:rPr lang="en-US" baseline="0" dirty="0" smtClean="0"/>
                        <a:t> Architecture</a:t>
                      </a:r>
                      <a:endParaRPr lang="en-US" dirty="0"/>
                    </a:p>
                  </a:txBody>
                  <a:tcPr/>
                </a:tc>
                <a:tc>
                  <a:txBody>
                    <a:bodyPr/>
                    <a:lstStyle/>
                    <a:p>
                      <a:r>
                        <a:rPr lang="en-US" dirty="0" smtClean="0"/>
                        <a:t>Only load and store instructions can access memory</a:t>
                      </a:r>
                    </a:p>
                    <a:p>
                      <a:r>
                        <a:rPr lang="en-US" dirty="0" smtClean="0"/>
                        <a:t>– Does not support memory to memory data processing</a:t>
                      </a:r>
                      <a:r>
                        <a:rPr lang="en-US" baseline="0" dirty="0" smtClean="0"/>
                        <a:t> </a:t>
                      </a:r>
                      <a:r>
                        <a:rPr lang="en-US" dirty="0" smtClean="0"/>
                        <a:t>operations.</a:t>
                      </a:r>
                    </a:p>
                    <a:p>
                      <a:r>
                        <a:rPr lang="en-US" dirty="0" smtClean="0"/>
                        <a:t>– Must move data values into registers before using</a:t>
                      </a:r>
                      <a:r>
                        <a:rPr lang="en-US" baseline="0" dirty="0" smtClean="0"/>
                        <a:t>  </a:t>
                      </a:r>
                      <a:r>
                        <a:rPr lang="en-US" dirty="0" smtClean="0"/>
                        <a:t>them.</a:t>
                      </a:r>
                      <a:endParaRPr lang="en-US" dirty="0"/>
                    </a:p>
                  </a:txBody>
                  <a:tcPr/>
                </a:tc>
              </a:tr>
              <a:tr h="594360">
                <a:tc>
                  <a:txBody>
                    <a:bodyPr/>
                    <a:lstStyle/>
                    <a:p>
                      <a:r>
                        <a:rPr lang="en-US" dirty="0" smtClean="0"/>
                        <a:t>2</a:t>
                      </a:r>
                      <a:endParaRPr lang="en-US" dirty="0"/>
                    </a:p>
                  </a:txBody>
                  <a:tcPr/>
                </a:tc>
                <a:tc>
                  <a:txBody>
                    <a:bodyPr/>
                    <a:lstStyle/>
                    <a:p>
                      <a:r>
                        <a:rPr lang="en-US" dirty="0" smtClean="0"/>
                        <a:t>Fixed</a:t>
                      </a:r>
                      <a:r>
                        <a:rPr lang="en-US" baseline="0" dirty="0" smtClean="0"/>
                        <a:t> length 32 bit instruction</a:t>
                      </a:r>
                      <a:endParaRPr lang="en-US" dirty="0"/>
                    </a:p>
                  </a:txBody>
                  <a:tcPr/>
                </a:tc>
                <a:tc>
                  <a:txBody>
                    <a:bodyPr/>
                    <a:lstStyle/>
                    <a:p>
                      <a:r>
                        <a:rPr lang="en-US" dirty="0" smtClean="0"/>
                        <a:t>All instructions are 32 Bit long,</a:t>
                      </a:r>
                      <a:r>
                        <a:rPr lang="en-US" baseline="0" dirty="0" smtClean="0"/>
                        <a:t>  except Thumb, and give high code density</a:t>
                      </a:r>
                      <a:endParaRPr lang="en-US" dirty="0"/>
                    </a:p>
                  </a:txBody>
                  <a:tcPr/>
                </a:tc>
              </a:tr>
              <a:tr h="640080">
                <a:tc>
                  <a:txBody>
                    <a:bodyPr/>
                    <a:lstStyle/>
                    <a:p>
                      <a:r>
                        <a:rPr lang="en-US" dirty="0" smtClean="0"/>
                        <a:t>3</a:t>
                      </a:r>
                      <a:endParaRPr lang="en-US" dirty="0"/>
                    </a:p>
                  </a:txBody>
                  <a:tcPr/>
                </a:tc>
                <a:tc>
                  <a:txBody>
                    <a:bodyPr/>
                    <a:lstStyle/>
                    <a:p>
                      <a:r>
                        <a:rPr lang="en-US" dirty="0" smtClean="0"/>
                        <a:t>3 Address</a:t>
                      </a:r>
                      <a:r>
                        <a:rPr lang="en-US" baseline="0" dirty="0" smtClean="0"/>
                        <a:t> format instructions</a:t>
                      </a:r>
                      <a:endParaRPr lang="en-US" dirty="0"/>
                    </a:p>
                  </a:txBody>
                  <a:tcPr/>
                </a:tc>
                <a:tc>
                  <a:txBody>
                    <a:bodyPr/>
                    <a:lstStyle/>
                    <a:p>
                      <a:r>
                        <a:rPr lang="en-US" dirty="0" smtClean="0"/>
                        <a:t>All  Instruction do have</a:t>
                      </a:r>
                      <a:r>
                        <a:rPr lang="en-US" baseline="0" dirty="0" smtClean="0"/>
                        <a:t> three operand expect MOV type</a:t>
                      </a:r>
                      <a:endParaRPr lang="en-US" dirty="0"/>
                    </a:p>
                  </a:txBody>
                  <a:tcPr/>
                </a:tc>
              </a:tr>
              <a:tr h="381000">
                <a:tc>
                  <a:txBody>
                    <a:bodyPr/>
                    <a:lstStyle/>
                    <a:p>
                      <a:r>
                        <a:rPr lang="en-US" dirty="0" smtClean="0"/>
                        <a:t>4</a:t>
                      </a:r>
                      <a:endParaRPr lang="en-US" dirty="0"/>
                    </a:p>
                  </a:txBody>
                  <a:tcPr/>
                </a:tc>
                <a:tc>
                  <a:txBody>
                    <a:bodyPr/>
                    <a:lstStyle/>
                    <a:p>
                      <a:r>
                        <a:rPr lang="en-US" dirty="0" smtClean="0"/>
                        <a:t>Registers</a:t>
                      </a:r>
                      <a:endParaRPr lang="en-US" dirty="0"/>
                    </a:p>
                  </a:txBody>
                  <a:tcPr/>
                </a:tc>
                <a:tc>
                  <a:txBody>
                    <a:bodyPr/>
                    <a:lstStyle/>
                    <a:p>
                      <a:r>
                        <a:rPr lang="en-US" dirty="0" smtClean="0"/>
                        <a:t>Large</a:t>
                      </a:r>
                      <a:r>
                        <a:rPr lang="en-US" baseline="0" dirty="0" smtClean="0"/>
                        <a:t> number of General Purpose registers </a:t>
                      </a:r>
                      <a:endParaRPr lang="en-US" dirty="0"/>
                    </a:p>
                  </a:txBody>
                  <a:tcPr/>
                </a:tc>
              </a:tr>
              <a:tr h="457200">
                <a:tc>
                  <a:txBody>
                    <a:bodyPr/>
                    <a:lstStyle/>
                    <a:p>
                      <a:r>
                        <a:rPr lang="en-US" dirty="0" smtClean="0"/>
                        <a:t>5</a:t>
                      </a:r>
                      <a:endParaRPr lang="en-US" dirty="0"/>
                    </a:p>
                  </a:txBody>
                  <a:tcPr/>
                </a:tc>
                <a:tc>
                  <a:txBody>
                    <a:bodyPr/>
                    <a:lstStyle/>
                    <a:p>
                      <a:r>
                        <a:rPr lang="en-US" dirty="0" smtClean="0"/>
                        <a:t>Pipe</a:t>
                      </a:r>
                      <a:r>
                        <a:rPr lang="en-US" baseline="0" dirty="0" smtClean="0"/>
                        <a:t> Line </a:t>
                      </a:r>
                      <a:endParaRPr lang="en-US" dirty="0"/>
                    </a:p>
                  </a:txBody>
                  <a:tcPr/>
                </a:tc>
                <a:tc>
                  <a:txBody>
                    <a:bodyPr/>
                    <a:lstStyle/>
                    <a:p>
                      <a:r>
                        <a:rPr lang="en-US" dirty="0" smtClean="0"/>
                        <a:t>Decoding</a:t>
                      </a:r>
                      <a:r>
                        <a:rPr lang="en-US" baseline="0" dirty="0" smtClean="0"/>
                        <a:t> done in three or more stages</a:t>
                      </a:r>
                      <a:endParaRPr lang="en-US" dirty="0"/>
                    </a:p>
                  </a:txBody>
                  <a:tcPr/>
                </a:tc>
              </a:tr>
              <a:tr h="822297">
                <a:tc>
                  <a:txBody>
                    <a:bodyPr/>
                    <a:lstStyle/>
                    <a:p>
                      <a:r>
                        <a:rPr lang="en-US" dirty="0" smtClean="0"/>
                        <a:t>6</a:t>
                      </a:r>
                      <a:endParaRPr lang="en-US" dirty="0"/>
                    </a:p>
                  </a:txBody>
                  <a:tcPr/>
                </a:tc>
                <a:tc>
                  <a:txBody>
                    <a:bodyPr/>
                    <a:lstStyle/>
                    <a:p>
                      <a:r>
                        <a:rPr lang="en-US" dirty="0" smtClean="0"/>
                        <a:t>Reduced</a:t>
                      </a:r>
                      <a:r>
                        <a:rPr lang="en-US" baseline="0" dirty="0" smtClean="0"/>
                        <a:t> Die size and smaller processor</a:t>
                      </a:r>
                      <a:endParaRPr lang="en-US" dirty="0"/>
                    </a:p>
                  </a:txBody>
                  <a:tcPr/>
                </a:tc>
                <a:tc>
                  <a:txBody>
                    <a:bodyPr/>
                    <a:lstStyle/>
                    <a:p>
                      <a:r>
                        <a:rPr lang="en-US" dirty="0" smtClean="0"/>
                        <a:t>Lower</a:t>
                      </a:r>
                      <a:r>
                        <a:rPr lang="en-US" baseline="0" dirty="0" smtClean="0"/>
                        <a:t> power consumption, reduced manufacturing cost, suitable for handheld  devices</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Instruction Types</a:t>
            </a:r>
            <a:endParaRPr lang="en-US" dirty="0"/>
          </a:p>
        </p:txBody>
      </p:sp>
      <p:graphicFrame>
        <p:nvGraphicFramePr>
          <p:cNvPr id="4" name="Table 3"/>
          <p:cNvGraphicFramePr>
            <a:graphicFrameLocks noGrp="1"/>
          </p:cNvGraphicFramePr>
          <p:nvPr/>
        </p:nvGraphicFramePr>
        <p:xfrm>
          <a:off x="533400" y="2133600"/>
          <a:ext cx="7772400" cy="3667760"/>
        </p:xfrm>
        <a:graphic>
          <a:graphicData uri="http://schemas.openxmlformats.org/drawingml/2006/table">
            <a:tbl>
              <a:tblPr firstRow="1" bandRow="1">
                <a:tableStyleId>{5C22544A-7EE6-4342-B048-85BDC9FD1C3A}</a:tableStyleId>
              </a:tblPr>
              <a:tblGrid>
                <a:gridCol w="1068705"/>
                <a:gridCol w="2741295"/>
                <a:gridCol w="3962400"/>
              </a:tblGrid>
              <a:tr h="370840">
                <a:tc>
                  <a:txBody>
                    <a:bodyPr/>
                    <a:lstStyle/>
                    <a:p>
                      <a:r>
                        <a:rPr lang="en-US" dirty="0" smtClean="0"/>
                        <a:t>Non</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1</a:t>
                      </a:r>
                      <a:endParaRPr lang="en-US" dirty="0"/>
                    </a:p>
                  </a:txBody>
                  <a:tcPr/>
                </a:tc>
                <a:tc>
                  <a:txBody>
                    <a:bodyPr/>
                    <a:lstStyle/>
                    <a:p>
                      <a:r>
                        <a:rPr lang="en-US" dirty="0" smtClean="0"/>
                        <a:t>Data Processing Instruction</a:t>
                      </a:r>
                      <a:endParaRPr lang="en-US" dirty="0"/>
                    </a:p>
                  </a:txBody>
                  <a:tcPr/>
                </a:tc>
                <a:tc>
                  <a:txBody>
                    <a:bodyPr/>
                    <a:lstStyle/>
                    <a:p>
                      <a:r>
                        <a:rPr lang="en-US" dirty="0" smtClean="0"/>
                        <a:t>ADD,</a:t>
                      </a:r>
                      <a:r>
                        <a:rPr lang="en-US" baseline="0" dirty="0" smtClean="0"/>
                        <a:t> SUB, AND, EOR ORR etc</a:t>
                      </a:r>
                      <a:endParaRPr lang="en-US" dirty="0"/>
                    </a:p>
                  </a:txBody>
                  <a:tcPr/>
                </a:tc>
              </a:tr>
              <a:tr h="370840">
                <a:tc>
                  <a:txBody>
                    <a:bodyPr/>
                    <a:lstStyle/>
                    <a:p>
                      <a:r>
                        <a:rPr lang="en-US" dirty="0" smtClean="0"/>
                        <a:t>2</a:t>
                      </a:r>
                      <a:endParaRPr lang="en-US" dirty="0"/>
                    </a:p>
                  </a:txBody>
                  <a:tcPr/>
                </a:tc>
                <a:tc>
                  <a:txBody>
                    <a:bodyPr/>
                    <a:lstStyle/>
                    <a:p>
                      <a:r>
                        <a:rPr lang="en-US" dirty="0" smtClean="0"/>
                        <a:t>Data Transfer Instructions</a:t>
                      </a:r>
                      <a:endParaRPr lang="en-US" dirty="0"/>
                    </a:p>
                  </a:txBody>
                  <a:tcPr/>
                </a:tc>
                <a:tc>
                  <a:txBody>
                    <a:bodyPr/>
                    <a:lstStyle/>
                    <a:p>
                      <a:r>
                        <a:rPr lang="en-US" dirty="0" smtClean="0"/>
                        <a:t>ARM has three sets of instructions which interact with</a:t>
                      </a:r>
                    </a:p>
                    <a:p>
                      <a:r>
                        <a:rPr lang="en-US" dirty="0" smtClean="0"/>
                        <a:t>main memory. These are:</a:t>
                      </a:r>
                    </a:p>
                    <a:p>
                      <a:r>
                        <a:rPr lang="en-US" dirty="0" smtClean="0"/>
                        <a:t>– Single register data transfer (LDR/STR)</a:t>
                      </a:r>
                    </a:p>
                    <a:p>
                      <a:r>
                        <a:rPr lang="en-US" dirty="0" smtClean="0"/>
                        <a:t>– Block data transfer (LDM/STM)</a:t>
                      </a:r>
                    </a:p>
                    <a:p>
                      <a:r>
                        <a:rPr lang="en-US" dirty="0" smtClean="0"/>
                        <a:t>– Single Data Swap (SWP)</a:t>
                      </a:r>
                      <a:endParaRPr lang="en-US" dirty="0"/>
                    </a:p>
                  </a:txBody>
                  <a:tcPr/>
                </a:tc>
              </a:tr>
              <a:tr h="370840">
                <a:tc>
                  <a:txBody>
                    <a:bodyPr/>
                    <a:lstStyle/>
                    <a:p>
                      <a:r>
                        <a:rPr lang="en-US" dirty="0" smtClean="0"/>
                        <a:t>3</a:t>
                      </a:r>
                      <a:endParaRPr lang="en-US" dirty="0"/>
                    </a:p>
                  </a:txBody>
                  <a:tcPr/>
                </a:tc>
                <a:tc>
                  <a:txBody>
                    <a:bodyPr/>
                    <a:lstStyle/>
                    <a:p>
                      <a:r>
                        <a:rPr lang="en-US" dirty="0" smtClean="0"/>
                        <a:t>Control Instruction</a:t>
                      </a:r>
                      <a:endParaRPr lang="en-US" dirty="0"/>
                    </a:p>
                  </a:txBody>
                  <a:tcPr/>
                </a:tc>
                <a:tc>
                  <a:txBody>
                    <a:bodyPr/>
                    <a:lstStyle/>
                    <a:p>
                      <a:r>
                        <a:rPr lang="en-US" dirty="0" smtClean="0"/>
                        <a:t>Branch</a:t>
                      </a:r>
                      <a:r>
                        <a:rPr lang="en-US" baseline="0" dirty="0" smtClean="0"/>
                        <a:t> Instructions</a:t>
                      </a:r>
                    </a:p>
                    <a:p>
                      <a:r>
                        <a:rPr lang="en-US" baseline="0" dirty="0" smtClean="0"/>
                        <a:t>Conditional  branches</a:t>
                      </a:r>
                    </a:p>
                    <a:p>
                      <a:r>
                        <a:rPr lang="en-US" baseline="0" dirty="0" smtClean="0"/>
                        <a:t>Branch and Link Instructions</a:t>
                      </a:r>
                    </a:p>
                    <a:p>
                      <a:r>
                        <a:rPr lang="en-US" baseline="0" dirty="0" smtClean="0"/>
                        <a:t>Subroutine return I </a:t>
                      </a:r>
                      <a:r>
                        <a:rPr lang="en-US" baseline="0" dirty="0" err="1" smtClean="0"/>
                        <a:t>nstruction</a:t>
                      </a:r>
                      <a:endParaRPr lang="en-US" baseline="0" dirty="0" smtClean="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ARM Programmers Mode ARM7TDMI</a:t>
            </a:r>
            <a:endParaRPr lang="en-US" dirty="0"/>
          </a:p>
        </p:txBody>
      </p:sp>
      <p:sp>
        <p:nvSpPr>
          <p:cNvPr id="3" name="TextBox 2"/>
          <p:cNvSpPr txBox="1"/>
          <p:nvPr/>
        </p:nvSpPr>
        <p:spPr>
          <a:xfrm>
            <a:off x="152400" y="1600200"/>
            <a:ext cx="8516434" cy="3816429"/>
          </a:xfrm>
          <a:prstGeom prst="rect">
            <a:avLst/>
          </a:prstGeom>
          <a:noFill/>
        </p:spPr>
        <p:txBody>
          <a:bodyPr wrap="none" rtlCol="0">
            <a:spAutoFit/>
          </a:bodyPr>
          <a:lstStyle/>
          <a:p>
            <a:r>
              <a:rPr lang="en-US" sz="3200" dirty="0" smtClean="0"/>
              <a:t>CPU Registers the basic storage area on  processor</a:t>
            </a:r>
          </a:p>
          <a:p>
            <a:r>
              <a:rPr lang="en-US" sz="3200" dirty="0" smtClean="0"/>
              <a:t>ARM7TDMI comes with  (32 bit wide) </a:t>
            </a:r>
          </a:p>
          <a:p>
            <a:endParaRPr lang="en-US" sz="3200" dirty="0" smtClean="0"/>
          </a:p>
          <a:p>
            <a:pPr>
              <a:buFont typeface="Arial" pitchFamily="34" charset="0"/>
              <a:buChar char="•"/>
            </a:pPr>
            <a:r>
              <a:rPr lang="en-US" sz="3200" dirty="0" smtClean="0"/>
              <a:t>30 General Purpose registers</a:t>
            </a:r>
          </a:p>
          <a:p>
            <a:pPr>
              <a:buFont typeface="Arial" pitchFamily="34" charset="0"/>
              <a:buChar char="•"/>
            </a:pPr>
            <a:r>
              <a:rPr lang="en-US" sz="3200" dirty="0" smtClean="0"/>
              <a:t>6 Status Registers</a:t>
            </a:r>
          </a:p>
          <a:p>
            <a:pPr>
              <a:buFont typeface="Arial" pitchFamily="34" charset="0"/>
              <a:buChar char="•"/>
            </a:pPr>
            <a:r>
              <a:rPr lang="en-US" sz="3200" dirty="0" smtClean="0"/>
              <a:t>One Program Counter</a:t>
            </a:r>
          </a:p>
          <a:p>
            <a:endParaRPr lang="en-US" sz="3200" dirty="0" smtClean="0"/>
          </a:p>
          <a:p>
            <a:endParaRPr lang="en-US" dirty="0"/>
          </a:p>
        </p:txBody>
      </p:sp>
      <p:sp>
        <p:nvSpPr>
          <p:cNvPr id="4" name="Rectangle 3"/>
          <p:cNvSpPr/>
          <p:nvPr/>
        </p:nvSpPr>
        <p:spPr>
          <a:xfrm>
            <a:off x="304800" y="5486400"/>
            <a:ext cx="4267200" cy="923330"/>
          </a:xfrm>
          <a:prstGeom prst="rect">
            <a:avLst/>
          </a:prstGeom>
          <a:ln>
            <a:solidFill>
              <a:schemeClr val="accent1"/>
            </a:solidFill>
          </a:ln>
        </p:spPr>
        <p:txBody>
          <a:bodyPr wrap="square">
            <a:spAutoFit/>
          </a:bodyPr>
          <a:lstStyle/>
          <a:p>
            <a:r>
              <a:rPr lang="en-US" dirty="0" smtClean="0"/>
              <a:t>Byte, or 8 bits</a:t>
            </a:r>
          </a:p>
          <a:p>
            <a:r>
              <a:rPr lang="en-US" dirty="0" err="1" smtClean="0"/>
              <a:t>Halfword</a:t>
            </a:r>
            <a:r>
              <a:rPr lang="en-US" dirty="0" smtClean="0"/>
              <a:t>, or 16 bits</a:t>
            </a:r>
          </a:p>
          <a:p>
            <a:r>
              <a:rPr lang="en-US" dirty="0" smtClean="0"/>
              <a:t>Word, or 32 bits</a:t>
            </a:r>
            <a:endParaRPr lang="en-US" dirty="0"/>
          </a:p>
        </p:txBody>
      </p:sp>
      <p:sp>
        <p:nvSpPr>
          <p:cNvPr id="5" name="TextBox 4"/>
          <p:cNvSpPr txBox="1"/>
          <p:nvPr/>
        </p:nvSpPr>
        <p:spPr>
          <a:xfrm>
            <a:off x="4572000" y="5638800"/>
            <a:ext cx="1230209" cy="369332"/>
          </a:xfrm>
          <a:prstGeom prst="rect">
            <a:avLst/>
          </a:prstGeom>
          <a:noFill/>
        </p:spPr>
        <p:txBody>
          <a:bodyPr wrap="none" rtlCol="0">
            <a:spAutoFit/>
          </a:bodyPr>
          <a:lstStyle/>
          <a:p>
            <a:r>
              <a:rPr lang="en-US" dirty="0" smtClean="0"/>
              <a:t>Data Types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13352"/>
          <a:ext cx="7772400" cy="5897888"/>
        </p:xfrm>
        <a:graphic>
          <a:graphicData uri="http://schemas.openxmlformats.org/drawingml/2006/table">
            <a:tbl>
              <a:tblPr firstRow="1" bandRow="1">
                <a:tableStyleId>{5C22544A-7EE6-4342-B048-85BDC9FD1C3A}</a:tableStyleId>
              </a:tblPr>
              <a:tblGrid>
                <a:gridCol w="1295400"/>
                <a:gridCol w="1295400"/>
                <a:gridCol w="1095080"/>
                <a:gridCol w="1201918"/>
                <a:gridCol w="1362173"/>
                <a:gridCol w="1522429"/>
              </a:tblGrid>
              <a:tr h="243848">
                <a:tc gridSpan="6">
                  <a:txBody>
                    <a:bodyPr/>
                    <a:lstStyle/>
                    <a:p>
                      <a:pPr algn="ctr"/>
                      <a:r>
                        <a:rPr lang="en-US" dirty="0" smtClean="0">
                          <a:solidFill>
                            <a:schemeClr val="tx1">
                              <a:lumMod val="65000"/>
                              <a:lumOff val="35000"/>
                            </a:schemeClr>
                          </a:solidFill>
                        </a:rPr>
                        <a:t>Modes</a:t>
                      </a:r>
                      <a:endParaRPr lang="en-US"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59088">
                <a:tc>
                  <a:txBody>
                    <a:bodyPr/>
                    <a:lstStyle/>
                    <a:p>
                      <a:r>
                        <a:rPr lang="en-US" sz="1400" dirty="0" smtClean="0"/>
                        <a:t>User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t>Supervisor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t>Abort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t>Undefined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t>Interrupt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t>Fast</a:t>
                      </a:r>
                      <a:r>
                        <a:rPr lang="en-US" sz="1400" baseline="0" dirty="0" smtClean="0"/>
                        <a:t> </a:t>
                      </a:r>
                      <a:r>
                        <a:rPr lang="en-US" sz="1400" dirty="0" smtClean="0"/>
                        <a:t>Interrupt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8608">
                <a:tc>
                  <a:txBody>
                    <a:bodyPr/>
                    <a:lstStyle/>
                    <a:p>
                      <a:pPr algn="ctr"/>
                      <a:r>
                        <a:rPr lang="en-US" sz="1200" dirty="0" smtClean="0"/>
                        <a:t>R0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1928">
                <a:tc>
                  <a:txBody>
                    <a:bodyPr/>
                    <a:lstStyle/>
                    <a:p>
                      <a:pPr algn="ctr"/>
                      <a:r>
                        <a:rPr lang="en-US" sz="1200" dirty="0" smtClean="0"/>
                        <a:t>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en-US" sz="1200" dirty="0" smtClean="0"/>
                        <a:t>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3254">
                <a:tc>
                  <a:txBody>
                    <a:bodyPr/>
                    <a:lstStyle/>
                    <a:p>
                      <a:pPr algn="ctr"/>
                      <a:r>
                        <a:rPr lang="en-US" sz="1200" dirty="0" smtClean="0"/>
                        <a:t>R3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8860">
                <a:tc>
                  <a:txBody>
                    <a:bodyPr/>
                    <a:lstStyle/>
                    <a:p>
                      <a:pPr algn="ctr"/>
                      <a:r>
                        <a:rPr lang="en-US" sz="1200" dirty="0" smtClean="0"/>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0666">
                <a:tc>
                  <a:txBody>
                    <a:bodyPr/>
                    <a:lstStyle/>
                    <a:p>
                      <a:pPr algn="ctr"/>
                      <a:r>
                        <a:rPr lang="en-US" sz="1200" dirty="0" smtClean="0"/>
                        <a:t>R5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0072">
                <a:tc>
                  <a:txBody>
                    <a:bodyPr/>
                    <a:lstStyle/>
                    <a:p>
                      <a:pPr algn="ctr"/>
                      <a:r>
                        <a:rPr lang="en-US" sz="1200" dirty="0" smtClean="0"/>
                        <a:t>R6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9478">
                <a:tc>
                  <a:txBody>
                    <a:bodyPr/>
                    <a:lstStyle/>
                    <a:p>
                      <a:pPr algn="ctr"/>
                      <a:r>
                        <a:rPr lang="en-US" sz="1200" dirty="0" smtClean="0"/>
                        <a:t>R7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5084">
                <a:tc>
                  <a:txBody>
                    <a:bodyPr/>
                    <a:lstStyle/>
                    <a:p>
                      <a:pPr algn="ctr"/>
                      <a:r>
                        <a:rPr lang="en-US" sz="1200" dirty="0" smtClean="0"/>
                        <a:t>R8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65394">
                <a:tc>
                  <a:txBody>
                    <a:bodyPr/>
                    <a:lstStyle/>
                    <a:p>
                      <a:pPr algn="ctr"/>
                      <a:r>
                        <a:rPr lang="en-US" sz="1200" dirty="0" smtClean="0"/>
                        <a:t>R9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16296">
                <a:tc>
                  <a:txBody>
                    <a:bodyPr/>
                    <a:lstStyle/>
                    <a:p>
                      <a:pPr algn="ctr"/>
                      <a:r>
                        <a:rPr lang="en-US" sz="1200" dirty="0" smtClean="0"/>
                        <a:t>R10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85816">
                <a:tc>
                  <a:txBody>
                    <a:bodyPr/>
                    <a:lstStyle/>
                    <a:p>
                      <a:pPr algn="ctr"/>
                      <a:r>
                        <a:rPr lang="en-US" sz="1200" dirty="0" smtClean="0"/>
                        <a:t>R11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315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01056">
                <a:tc>
                  <a:txBody>
                    <a:bodyPr/>
                    <a:lstStyle/>
                    <a:p>
                      <a:pPr algn="ctr"/>
                      <a:r>
                        <a:rPr lang="en-US" sz="1200" dirty="0" smtClean="0"/>
                        <a:t>R13 (SP)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R13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R13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R13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R13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R13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467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R14(LR)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140096">
                <a:tc>
                  <a:txBody>
                    <a:bodyPr/>
                    <a:lstStyle/>
                    <a:p>
                      <a:pPr algn="ctr"/>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5394">
                <a:tc>
                  <a:txBody>
                    <a:bodyPr/>
                    <a:lstStyle/>
                    <a:p>
                      <a:pPr algn="ctr"/>
                      <a:r>
                        <a:rPr lang="en-US" sz="1200" dirty="0" smtClean="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5394">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SVSR_SVC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SPSR_ABORT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SPSR_UNDEF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SPSR_IRQ</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t>SPSR_FIQ</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3">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AcademicPresentation3</Template>
  <TotalTime>0</TotalTime>
  <Words>1255</Words>
  <Application>Microsoft Office PowerPoint</Application>
  <PresentationFormat>On-screen Show (4:3)</PresentationFormat>
  <Paragraphs>459</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AcademicPresentation3</vt:lpstr>
      <vt:lpstr>ARM Architecture concepts</vt:lpstr>
      <vt:lpstr>Slide 2</vt:lpstr>
      <vt:lpstr>Slide 3</vt:lpstr>
      <vt:lpstr>Slide 4</vt:lpstr>
      <vt:lpstr>Slide 5</vt:lpstr>
      <vt:lpstr>Slide 6</vt:lpstr>
      <vt:lpstr>ARM Instruction Types</vt:lpstr>
      <vt:lpstr>ARM Programmers Mode ARM7TDMI</vt:lpstr>
      <vt:lpstr>Slide 9</vt:lpstr>
      <vt:lpstr>Slide 10</vt:lpstr>
      <vt:lpstr>Slide 11</vt:lpstr>
      <vt:lpstr>Slide 12</vt:lpstr>
      <vt:lpstr>Slide 13</vt:lpstr>
      <vt:lpstr>ARM after RESET</vt:lpstr>
      <vt:lpstr>Exception Vector Table</vt:lpstr>
      <vt:lpstr>Standard ARM 32 bit address space</vt:lpstr>
      <vt:lpstr>Mapping of a C program into Address space</vt:lpstr>
      <vt:lpstr>Big Endian – Little Endian</vt:lpstr>
      <vt:lpstr>Questions/Discussions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2016-08-06T02:38:10Z</dcterms:created>
  <dcterms:modified xsi:type="dcterms:W3CDTF">2016-08-07T18:56:33Z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