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3" r:id="rId1"/>
  </p:sldMasterIdLst>
  <p:notesMasterIdLst>
    <p:notesMasterId r:id="rId43"/>
  </p:notesMasterIdLst>
  <p:sldIdLst>
    <p:sldId id="256" r:id="rId2"/>
    <p:sldId id="257" r:id="rId3"/>
    <p:sldId id="271" r:id="rId4"/>
    <p:sldId id="259" r:id="rId5"/>
    <p:sldId id="258" r:id="rId6"/>
    <p:sldId id="260" r:id="rId7"/>
    <p:sldId id="272" r:id="rId8"/>
    <p:sldId id="273" r:id="rId9"/>
    <p:sldId id="264" r:id="rId10"/>
    <p:sldId id="274" r:id="rId11"/>
    <p:sldId id="275" r:id="rId12"/>
    <p:sldId id="276" r:id="rId13"/>
    <p:sldId id="277" r:id="rId14"/>
    <p:sldId id="268" r:id="rId15"/>
    <p:sldId id="278" r:id="rId16"/>
    <p:sldId id="279" r:id="rId17"/>
    <p:sldId id="280" r:id="rId18"/>
    <p:sldId id="261" r:id="rId19"/>
    <p:sldId id="283" r:id="rId20"/>
    <p:sldId id="281" r:id="rId21"/>
    <p:sldId id="282" r:id="rId22"/>
    <p:sldId id="284" r:id="rId23"/>
    <p:sldId id="265" r:id="rId24"/>
    <p:sldId id="285" r:id="rId25"/>
    <p:sldId id="286" r:id="rId26"/>
    <p:sldId id="287" r:id="rId27"/>
    <p:sldId id="288" r:id="rId28"/>
    <p:sldId id="289" r:id="rId29"/>
    <p:sldId id="290" r:id="rId30"/>
    <p:sldId id="291" r:id="rId31"/>
    <p:sldId id="292" r:id="rId32"/>
    <p:sldId id="293" r:id="rId33"/>
    <p:sldId id="294" r:id="rId34"/>
    <p:sldId id="295" r:id="rId35"/>
    <p:sldId id="296" r:id="rId36"/>
    <p:sldId id="297" r:id="rId37"/>
    <p:sldId id="298" r:id="rId38"/>
    <p:sldId id="299" r:id="rId39"/>
    <p:sldId id="300" r:id="rId40"/>
    <p:sldId id="262" r:id="rId41"/>
    <p:sldId id="267" r:id="rId42"/>
  </p:sldIdLst>
  <p:sldSz cx="9144000" cy="6858000" type="screen4x3"/>
  <p:notesSz cx="6997700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icrosoft Corp.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CC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0364" autoAdjust="0"/>
  </p:normalViewPr>
  <p:slideViewPr>
    <p:cSldViewPr>
      <p:cViewPr varScale="1">
        <p:scale>
          <a:sx n="63" d="100"/>
          <a:sy n="63" d="100"/>
        </p:scale>
        <p:origin x="-16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9" tIns="46514" rIns="93029" bIns="46514" numCol="1" anchor="t" anchorCtr="0" compatLnSpc="1">
            <a:prstTxWarp prst="textNoShape">
              <a:avLst/>
            </a:prstTxWarp>
          </a:bodyPr>
          <a:lstStyle>
            <a:lvl1pPr defTabSz="930275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9" tIns="46514" rIns="93029" bIns="46514" numCol="1" anchor="t" anchorCtr="0" compatLnSpc="1">
            <a:prstTxWarp prst="textNoShape">
              <a:avLst/>
            </a:prstTxWarp>
          </a:bodyPr>
          <a:lstStyle>
            <a:lvl1pPr algn="r" defTabSz="930275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450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5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0088" y="4410075"/>
            <a:ext cx="559752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9" tIns="46514" rIns="93029" bIns="465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5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9" tIns="46514" rIns="93029" bIns="46514" numCol="1" anchor="b" anchorCtr="0" compatLnSpc="1">
            <a:prstTxWarp prst="textNoShape">
              <a:avLst/>
            </a:prstTxWarp>
          </a:bodyPr>
          <a:lstStyle>
            <a:lvl1pPr defTabSz="930275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45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9" tIns="46514" rIns="93029" bIns="46514" numCol="1" anchor="b" anchorCtr="0" compatLnSpc="1">
            <a:prstTxWarp prst="textNoShape">
              <a:avLst/>
            </a:prstTxWarp>
          </a:bodyPr>
          <a:lstStyle>
            <a:lvl1pPr algn="r" defTabSz="930275" eaLnBrk="1" hangingPunct="1">
              <a:defRPr sz="1200"/>
            </a:lvl1pPr>
          </a:lstStyle>
          <a:p>
            <a:fld id="{2934886E-53AA-4CEE-913A-D801D6ABEC5E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E62E91-0E9F-4133-A30C-B64F96167B1B}" type="slidenum">
              <a:rPr lang="en-US"/>
              <a:pPr/>
              <a:t>1</a:t>
            </a:fld>
            <a:endParaRPr lang="en-US"/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Click to add notes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5E227C-46A7-4177-AF2E-771EA99421AE}" type="slidenum">
              <a:rPr lang="en-US"/>
              <a:pPr/>
              <a:t>2</a:t>
            </a:fld>
            <a:endParaRPr lang="en-US"/>
          </a:p>
        </p:txBody>
      </p:sp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buFontTx/>
              <a:buChar char="•"/>
            </a:pPr>
            <a:r>
              <a:rPr lang="en-US"/>
              <a:t>How presentation will benefit audience: Adult learners are more interested in a subject if they know how or why it is important to them.</a:t>
            </a:r>
          </a:p>
          <a:p>
            <a:pPr lvl="1">
              <a:buFontTx/>
              <a:buChar char="•"/>
            </a:pPr>
            <a:r>
              <a:rPr lang="en-US"/>
              <a:t>Presenter’s level of expertise in the subject: Briefly state your credentials in this area, or explain why participants should listen to you.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44AA03-DE27-41AB-989F-F9B42A3759F9}" type="slidenum">
              <a:rPr lang="en-US"/>
              <a:pPr/>
              <a:t>4</a:t>
            </a:fld>
            <a:endParaRPr lang="en-US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Lesson descriptions should be brief.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FAAA0F-1B12-4C67-81B1-8A913621699E}" type="slidenum">
              <a:rPr lang="en-US"/>
              <a:pPr/>
              <a:t>5</a:t>
            </a:fld>
            <a:endParaRPr lang="en-US"/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/>
              <a:t>Example objectives</a:t>
            </a:r>
          </a:p>
          <a:p>
            <a:r>
              <a:rPr lang="en-US"/>
              <a:t>At the end of this lesson, you will be able to:</a:t>
            </a:r>
          </a:p>
          <a:p>
            <a:pPr lvl="1">
              <a:buFontTx/>
              <a:buChar char="•"/>
            </a:pPr>
            <a:r>
              <a:rPr lang="en-US"/>
              <a:t>Save files to the team Web server.</a:t>
            </a:r>
          </a:p>
          <a:p>
            <a:pPr lvl="1">
              <a:buFontTx/>
              <a:buChar char="•"/>
            </a:pPr>
            <a:r>
              <a:rPr lang="en-US"/>
              <a:t>Move files to different locations on the team Web server.</a:t>
            </a:r>
          </a:p>
          <a:p>
            <a:pPr lvl="1">
              <a:buFontTx/>
              <a:buChar char="•"/>
            </a:pPr>
            <a:r>
              <a:rPr lang="en-US"/>
              <a:t>Share files on the team Web server.</a:t>
            </a:r>
          </a:p>
          <a:p>
            <a:pPr>
              <a:buFontTx/>
              <a:buChar char="•"/>
            </a:pPr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34886E-53AA-4CEE-913A-D801D6ABEC5E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34886E-53AA-4CEE-913A-D801D6ABEC5E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CB122-9659-4F40-BA48-631B51489623}" type="slidenum">
              <a:rPr lang="en-US" altLang="en-US" smtClean="0"/>
              <a:pPr/>
              <a:t>‹#›</a:t>
            </a:fld>
            <a:endParaRPr lang="en-US" altLang="en-US"/>
          </a:p>
        </p:txBody>
      </p:sp>
      <p:grpSp>
        <p:nvGrpSpPr>
          <p:cNvPr id="7" name="Group 41" descr="decorative graphic made up of dots"/>
          <p:cNvGrpSpPr>
            <a:grpSpLocks/>
          </p:cNvGrpSpPr>
          <p:nvPr userDrawn="1"/>
        </p:nvGrpSpPr>
        <p:grpSpPr bwMode="auto">
          <a:xfrm>
            <a:off x="7467600" y="1219200"/>
            <a:ext cx="792163" cy="1295400"/>
            <a:chOff x="5136" y="960"/>
            <a:chExt cx="528" cy="864"/>
          </a:xfrm>
        </p:grpSpPr>
        <p:sp>
          <p:nvSpPr>
            <p:cNvPr id="8" name="Oval 42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Oval 43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Oval 44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Oval 45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Oval 46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Oval 47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Oval 48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Oval 49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Oval 50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Oval 51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Oval 52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Oval 53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Oval 54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Oval 55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Oval 56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Oval 57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Oval 58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Oval 59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Oval 60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Oval 61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Oval 62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Oval 63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Oval 64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Oval 65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Oval 66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Oval 67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Oval 68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Oval 69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Oval 70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Oval 71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Oval 72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73BDF-52FA-4FC2-8B0E-0BFB70C3232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FC57B-9B59-4224-94C5-851CD0C9692B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B27FF89C-FE5E-4276-A634-398D97C1C11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FB1B9-C5A6-417D-B11B-03868D9D7F6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08D3-76FD-4AAA-A076-002E861BD9A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2167F-84A4-4A07-BF96-53C3F841F2BB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9D64E-23E7-4A81-A938-0BAD19953AC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4A57F-A887-4213-BAF6-DB00A91645E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EA326-E744-4276-B774-C022CB9FEED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5FAC9-FE79-429F-9351-B894FF24ECF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1CD61-D373-4BD5-BD51-CAA67B84249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5EDB6-C5F2-44F0-8D51-C75829AFEC7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4" r:id="rId1"/>
    <p:sldLayoutId id="2147483925" r:id="rId2"/>
    <p:sldLayoutId id="2147483926" r:id="rId3"/>
    <p:sldLayoutId id="2147483927" r:id="rId4"/>
    <p:sldLayoutId id="2147483928" r:id="rId5"/>
    <p:sldLayoutId id="2147483929" r:id="rId6"/>
    <p:sldLayoutId id="2147483930" r:id="rId7"/>
    <p:sldLayoutId id="2147483931" r:id="rId8"/>
    <p:sldLayoutId id="2147483932" r:id="rId9"/>
    <p:sldLayoutId id="2147483933" r:id="rId10"/>
    <p:sldLayoutId id="2147483934" r:id="rId11"/>
    <p:sldLayoutId id="2147483935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Cortex M4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Girish S Kumar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Cortex M4 General View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/>
          <a:lstStyle/>
          <a:p>
            <a:pPr>
              <a:buNone/>
            </a:pPr>
            <a:r>
              <a:rPr lang="en-US" dirty="0" smtClean="0">
                <a:solidFill>
                  <a:srgbClr val="002060"/>
                </a:solidFill>
              </a:rPr>
              <a:t>A 32 Bit microcontroller </a:t>
            </a:r>
          </a:p>
          <a:p>
            <a:r>
              <a:rPr lang="en-US" sz="2800" dirty="0" smtClean="0">
                <a:solidFill>
                  <a:srgbClr val="002060"/>
                </a:solidFill>
              </a:rPr>
              <a:t>It is designed to achieve</a:t>
            </a:r>
          </a:p>
          <a:p>
            <a:pPr lvl="2"/>
            <a:r>
              <a:rPr lang="en-US" sz="2100" dirty="0" smtClean="0">
                <a:solidFill>
                  <a:srgbClr val="002060"/>
                </a:solidFill>
              </a:rPr>
              <a:t>High code density, </a:t>
            </a:r>
          </a:p>
          <a:p>
            <a:pPr lvl="2"/>
            <a:r>
              <a:rPr lang="en-US" sz="2100" dirty="0" smtClean="0">
                <a:solidFill>
                  <a:srgbClr val="002060"/>
                </a:solidFill>
              </a:rPr>
              <a:t>Fast interrupt response times</a:t>
            </a:r>
          </a:p>
          <a:p>
            <a:pPr lvl="2"/>
            <a:r>
              <a:rPr lang="en-US" sz="2100" dirty="0" smtClean="0">
                <a:solidFill>
                  <a:srgbClr val="002060"/>
                </a:solidFill>
              </a:rPr>
              <a:t>Signal processing Algorithms</a:t>
            </a:r>
          </a:p>
          <a:p>
            <a:pPr lvl="2"/>
            <a:r>
              <a:rPr lang="en-US" sz="2000" dirty="0" smtClean="0">
                <a:solidFill>
                  <a:srgbClr val="002060"/>
                </a:solidFill>
              </a:rPr>
              <a:t>IEEE floating-point units</a:t>
            </a:r>
          </a:p>
          <a:p>
            <a:pPr lvl="2"/>
            <a:r>
              <a:rPr lang="en-US" sz="2000" dirty="0" smtClean="0">
                <a:solidFill>
                  <a:srgbClr val="002060"/>
                </a:solidFill>
              </a:rPr>
              <a:t>Real time Operating System support</a:t>
            </a:r>
          </a:p>
          <a:p>
            <a:pPr lvl="2"/>
            <a:r>
              <a:rPr lang="en-US" sz="2000" dirty="0" smtClean="0">
                <a:solidFill>
                  <a:srgbClr val="002060"/>
                </a:solidFill>
              </a:rPr>
              <a:t>Advance Trace Capabilities</a:t>
            </a:r>
            <a:endParaRPr lang="en-US" sz="2100" dirty="0" smtClean="0">
              <a:solidFill>
                <a:srgbClr val="002060"/>
              </a:solidFill>
            </a:endParaRPr>
          </a:p>
          <a:p>
            <a:pPr lvl="2"/>
            <a:endParaRPr lang="en-US" sz="2100" dirty="0" smtClean="0"/>
          </a:p>
          <a:p>
            <a:pPr lvl="2"/>
            <a:endParaRPr lang="en-US" sz="2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itle 5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Processor Modes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457200" y="1371600"/>
            <a:ext cx="8305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Cortex –M4 has two modes</a:t>
            </a:r>
          </a:p>
          <a:p>
            <a:pPr>
              <a:buFont typeface="Wingdings" pitchFamily="2" charset="2"/>
              <a:buChar char="q"/>
            </a:pPr>
            <a:r>
              <a:rPr lang="en-US" sz="3600" dirty="0" smtClean="0"/>
              <a:t>Thread Mode</a:t>
            </a:r>
          </a:p>
          <a:p>
            <a:pPr>
              <a:buFont typeface="Wingdings" pitchFamily="2" charset="2"/>
              <a:buChar char="q"/>
            </a:pPr>
            <a:r>
              <a:rPr lang="en-US" sz="3600" dirty="0" smtClean="0"/>
              <a:t>Handler  mode</a:t>
            </a:r>
            <a:endParaRPr lang="en-US" sz="3600" dirty="0"/>
          </a:p>
        </p:txBody>
      </p:sp>
      <p:graphicFrame>
        <p:nvGraphicFramePr>
          <p:cNvPr id="114" name="Table 113"/>
          <p:cNvGraphicFramePr>
            <a:graphicFrameLocks noGrp="1"/>
          </p:cNvGraphicFramePr>
          <p:nvPr/>
        </p:nvGraphicFramePr>
        <p:xfrm>
          <a:off x="609600" y="3810000"/>
          <a:ext cx="7772400" cy="1925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/>
                <a:gridCol w="5791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Processor</a:t>
                      </a:r>
                      <a:r>
                        <a:rPr lang="en-US" baseline="0" dirty="0" smtClean="0"/>
                        <a:t> Mode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What</a:t>
                      </a:r>
                      <a:r>
                        <a:rPr lang="en-US" baseline="0" dirty="0" smtClean="0"/>
                        <a:t> happens in this mode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Thread mode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All User Application executes in this mode</a:t>
                      </a:r>
                      <a:r>
                        <a:rPr lang="en-US" baseline="0" dirty="0" smtClean="0"/>
                        <a:t>, when processor is RESET and completes the reset process, it automatically comes to Thread mode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Handler</a:t>
                      </a:r>
                      <a:r>
                        <a:rPr lang="en-US" baseline="0" dirty="0" smtClean="0"/>
                        <a:t> mode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All Exceptions are</a:t>
                      </a:r>
                      <a:r>
                        <a:rPr lang="en-US" baseline="0" dirty="0" smtClean="0"/>
                        <a:t> handled in this mode, once the exception handling is completed it goes back to thread mode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228600" y="228600"/>
            <a:ext cx="7543800" cy="6858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900" b="1" kern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What are </a:t>
            </a:r>
            <a:r>
              <a:rPr kumimoji="0" lang="en-US" sz="39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Hazards ?</a:t>
            </a:r>
            <a:endParaRPr kumimoji="0" lang="en-US" sz="39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2400" y="1718370"/>
            <a:ext cx="8686800" cy="353943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800" dirty="0" smtClean="0"/>
              <a:t>During, Fetch, Decode, Execute Cycle, more than one  instruction is processed in parallel. Hence pipeline is not free from issues that arise to </a:t>
            </a:r>
            <a:r>
              <a:rPr lang="en-US" sz="2800" i="1" dirty="0" smtClean="0"/>
              <a:t>parallel processing. </a:t>
            </a:r>
          </a:p>
          <a:p>
            <a:endParaRPr lang="en-US" sz="2800" i="1" dirty="0" smtClean="0"/>
          </a:p>
          <a:p>
            <a:r>
              <a:rPr lang="en-US" sz="2800" dirty="0" smtClean="0"/>
              <a:t>These issues obstruct the smooth operation of the pipeline and  can result in wrong computation of results.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5410200"/>
            <a:ext cx="8135560" cy="1200329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/>
              <a:t>Those issues are collectively called as </a:t>
            </a:r>
          </a:p>
          <a:p>
            <a:pPr algn="ctr"/>
            <a:r>
              <a:rPr lang="en-US" sz="3600" dirty="0" smtClean="0"/>
              <a:t>Pipeline Hazards</a:t>
            </a:r>
            <a:endParaRPr lang="en-US" sz="360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Privileges in Mode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85800" y="1447800"/>
          <a:ext cx="7772400" cy="4800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2930"/>
                <a:gridCol w="2331720"/>
                <a:gridCol w="4857750"/>
              </a:tblGrid>
              <a:tr h="46293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Privilege</a:t>
                      </a:r>
                      <a:r>
                        <a:rPr lang="en-US" baseline="0" dirty="0" smtClean="0"/>
                        <a:t> Mode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What can</a:t>
                      </a:r>
                      <a:r>
                        <a:rPr lang="en-US" baseline="0" dirty="0" smtClean="0"/>
                        <a:t> a program do in the mode</a:t>
                      </a:r>
                      <a:endParaRPr lang="en-US" dirty="0"/>
                    </a:p>
                  </a:txBody>
                  <a:tcPr/>
                </a:tc>
              </a:tr>
              <a:tr h="799043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Privileged</a:t>
                      </a:r>
                      <a:r>
                        <a:rPr lang="en-US" baseline="0" dirty="0" smtClean="0"/>
                        <a:t> mode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r>
                        <a:rPr lang="en-US" baseline="0" dirty="0" smtClean="0"/>
                        <a:t> Restrictions – Full access to everything</a:t>
                      </a:r>
                      <a:endParaRPr lang="en-US" dirty="0"/>
                    </a:p>
                  </a:txBody>
                  <a:tcPr/>
                </a:tc>
              </a:tr>
              <a:tr h="3538619">
                <a:tc>
                  <a:txBody>
                    <a:bodyPr/>
                    <a:lstStyle/>
                    <a:p>
                      <a:r>
                        <a:rPr lang="en-US" dirty="0" smtClean="0"/>
                        <a:t>2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Unprivileged mode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 A program in this mode</a:t>
                      </a:r>
                      <a:r>
                        <a:rPr lang="en-US" baseline="0" dirty="0" smtClean="0"/>
                        <a:t> has limited access the </a:t>
                      </a:r>
                      <a:r>
                        <a:rPr lang="en-US" baseline="0" dirty="0" err="1" smtClean="0"/>
                        <a:t>xPSR</a:t>
                      </a:r>
                      <a:r>
                        <a:rPr lang="en-US" baseline="0" dirty="0" smtClean="0"/>
                        <a:t> register or it flags through MRS and MSR instructions</a:t>
                      </a:r>
                    </a:p>
                    <a:p>
                      <a:pPr>
                        <a:buFont typeface="Arial" pitchFamily="34" charset="0"/>
                        <a:buNone/>
                      </a:pPr>
                      <a:endParaRPr lang="en-US" baseline="0" dirty="0" smtClean="0"/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baseline="0" dirty="0" smtClean="0"/>
                        <a:t> Cannot access system timer,  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Nested Vectored Interrupt Controller (NVIC)</a:t>
                      </a:r>
                      <a:r>
                        <a:rPr lang="en-US" baseline="0" dirty="0" smtClean="0"/>
                        <a:t> , system control block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endParaRPr lang="en-US" baseline="0" dirty="0" smtClean="0"/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May  have restricted access to memory or peripherals.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Processor Mode and Privileges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057400" y="1905000"/>
            <a:ext cx="2590800" cy="2057400"/>
          </a:xfrm>
          <a:prstGeom prst="roundRect">
            <a:avLst/>
          </a:prstGeom>
          <a:gradFill flip="none" rotWithShape="1">
            <a:gsLst>
              <a:gs pos="0">
                <a:srgbClr val="FF0000">
                  <a:alpha val="67000"/>
                </a:srgbClr>
              </a:gs>
              <a:gs pos="99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rect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i="1" dirty="0" smtClean="0">
                <a:solidFill>
                  <a:schemeClr val="tx1"/>
                </a:solidFill>
                <a:latin typeface="Arabic Typesetting" pitchFamily="66" charset="-78"/>
                <a:cs typeface="Arabic Typesetting" pitchFamily="66" charset="-78"/>
              </a:rPr>
              <a:t>Use of this mode</a:t>
            </a:r>
            <a:r>
              <a:rPr lang="en-US" sz="2400" dirty="0" smtClean="0">
                <a:solidFill>
                  <a:schemeClr val="tx1"/>
                </a:solidFill>
              </a:rPr>
              <a:t>: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Exception Handling</a:t>
            </a:r>
          </a:p>
          <a:p>
            <a:endParaRPr lang="en-US" dirty="0" smtClean="0">
              <a:solidFill>
                <a:srgbClr val="7030A0"/>
              </a:solidFill>
            </a:endParaRPr>
          </a:p>
          <a:p>
            <a:r>
              <a:rPr lang="en-US" dirty="0" smtClean="0">
                <a:solidFill>
                  <a:srgbClr val="7030A0"/>
                </a:solidFill>
              </a:rPr>
              <a:t>Stack : Main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815840" y="1905000"/>
            <a:ext cx="2590800" cy="205740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2087880" y="4084320"/>
            <a:ext cx="2590800" cy="2057400"/>
          </a:xfrm>
          <a:prstGeom prst="roundRect">
            <a:avLst/>
          </a:prstGeom>
          <a:gradFill flip="none" rotWithShape="1">
            <a:gsLst>
              <a:gs pos="0">
                <a:srgbClr val="00B0F0"/>
              </a:gs>
              <a:gs pos="99000">
                <a:schemeClr val="accent1">
                  <a:tint val="44500"/>
                  <a:satMod val="160000"/>
                </a:schemeClr>
              </a:gs>
              <a:gs pos="100000">
                <a:srgbClr val="00B0F0"/>
              </a:gs>
            </a:gsLst>
            <a:path path="rect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i="1" dirty="0" smtClean="0">
                <a:solidFill>
                  <a:srgbClr val="FF0000"/>
                </a:solidFill>
                <a:latin typeface="Arabic Typesetting" pitchFamily="66" charset="-78"/>
                <a:cs typeface="Arabic Typesetting" pitchFamily="66" charset="-78"/>
              </a:rPr>
              <a:t>Use of this mode</a:t>
            </a:r>
            <a:r>
              <a:rPr lang="en-US" sz="2400" dirty="0" smtClean="0">
                <a:solidFill>
                  <a:srgbClr val="FF0000"/>
                </a:solidFill>
              </a:rPr>
              <a:t>: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Applications  use this mode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Under special conditions</a:t>
            </a:r>
          </a:p>
          <a:p>
            <a:endParaRPr lang="en-US" dirty="0" smtClean="0">
              <a:solidFill>
                <a:srgbClr val="7030A0"/>
              </a:solidFill>
            </a:endParaRPr>
          </a:p>
          <a:p>
            <a:r>
              <a:rPr lang="en-US" b="1" dirty="0" smtClean="0">
                <a:solidFill>
                  <a:srgbClr val="7030A0"/>
                </a:solidFill>
              </a:rPr>
              <a:t>Stack</a:t>
            </a:r>
            <a:r>
              <a:rPr lang="en-US" dirty="0" smtClean="0">
                <a:solidFill>
                  <a:srgbClr val="7030A0"/>
                </a:solidFill>
              </a:rPr>
              <a:t> : Main or process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831080" y="4084320"/>
            <a:ext cx="2590800" cy="2057400"/>
          </a:xfrm>
          <a:prstGeom prst="roundRect">
            <a:avLst/>
          </a:prstGeom>
          <a:gradFill>
            <a:gsLst>
              <a:gs pos="0">
                <a:srgbClr val="92D050"/>
              </a:gs>
              <a:gs pos="99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rect">
              <a:fillToRect l="50000" t="50000" r="50000" b="5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i="1" dirty="0" smtClean="0">
                <a:solidFill>
                  <a:srgbClr val="FF0000"/>
                </a:solidFill>
                <a:latin typeface="Arabic Typesetting" pitchFamily="66" charset="-78"/>
                <a:cs typeface="Arabic Typesetting" pitchFamily="66" charset="-78"/>
              </a:rPr>
              <a:t>Use of this mode</a:t>
            </a:r>
            <a:r>
              <a:rPr lang="en-US" sz="2400" dirty="0" smtClean="0">
                <a:solidFill>
                  <a:srgbClr val="FF0000"/>
                </a:solidFill>
              </a:rPr>
              <a:t>: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Applications  will be in this mode most of the time</a:t>
            </a:r>
            <a:br>
              <a:rPr lang="en-US" dirty="0" smtClean="0">
                <a:solidFill>
                  <a:srgbClr val="7030A0"/>
                </a:solidFill>
              </a:rPr>
            </a:br>
            <a:endParaRPr lang="en-US" dirty="0" smtClean="0">
              <a:solidFill>
                <a:srgbClr val="7030A0"/>
              </a:solidFill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 smtClean="0">
                <a:solidFill>
                  <a:srgbClr val="7030A0"/>
                </a:solidFill>
              </a:rPr>
              <a:t>Stack</a:t>
            </a:r>
            <a:r>
              <a:rPr lang="en-US" dirty="0" smtClean="0">
                <a:solidFill>
                  <a:srgbClr val="7030A0"/>
                </a:solidFill>
              </a:rPr>
              <a:t> : Main or process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33400" y="2590800"/>
            <a:ext cx="9925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Handler</a:t>
            </a:r>
          </a:p>
          <a:p>
            <a:r>
              <a:rPr lang="en-US" dirty="0" smtClean="0"/>
              <a:t>mode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11480" y="4876800"/>
            <a:ext cx="9156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</a:t>
            </a:r>
          </a:p>
          <a:p>
            <a:r>
              <a:rPr lang="en-US" dirty="0" smtClean="0"/>
              <a:t>mode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612236" y="6336268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Privileged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867400" y="1219200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667000" y="1219200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Privileged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715000" y="6336268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543800" y="4724400"/>
            <a:ext cx="9156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</a:t>
            </a:r>
          </a:p>
          <a:p>
            <a:r>
              <a:rPr lang="en-US" dirty="0" smtClean="0"/>
              <a:t>mode</a:t>
            </a:r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066800" y="1371600"/>
            <a:ext cx="1066800" cy="68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0" y="1752600"/>
            <a:ext cx="1600200" cy="64633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Processor mode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391400" y="1295400"/>
            <a:ext cx="1600200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Privileges</a:t>
            </a:r>
            <a:endParaRPr lang="en-US" dirty="0"/>
          </a:p>
        </p:txBody>
      </p:sp>
      <p:cxnSp>
        <p:nvCxnSpPr>
          <p:cNvPr id="21" name="Straight Connector 20"/>
          <p:cNvCxnSpPr/>
          <p:nvPr/>
        </p:nvCxnSpPr>
        <p:spPr>
          <a:xfrm>
            <a:off x="1676400" y="1752600"/>
            <a:ext cx="0" cy="434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1676400" y="1752600"/>
            <a:ext cx="7315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/>
      <p:bldP spid="10" grpId="0"/>
      <p:bldP spid="11" grpId="0"/>
      <p:bldP spid="12" grpId="0"/>
      <p:bldP spid="14" grpId="0"/>
      <p:bldP spid="16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133600"/>
            <a:ext cx="7543800" cy="1295400"/>
          </a:xfrm>
        </p:spPr>
        <p:txBody>
          <a:bodyPr/>
          <a:lstStyle/>
          <a:p>
            <a:r>
              <a:rPr lang="en-US" dirty="0" smtClean="0"/>
              <a:t>Registers in Cortex-M4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/>
          <p:cNvSpPr/>
          <p:nvPr/>
        </p:nvSpPr>
        <p:spPr>
          <a:xfrm>
            <a:off x="1346178" y="887504"/>
            <a:ext cx="990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347245" y="1208952"/>
            <a:ext cx="990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1351781" y="1531896"/>
            <a:ext cx="990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346792" y="1851210"/>
            <a:ext cx="990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1350422" y="2156010"/>
            <a:ext cx="990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1343168" y="2460810"/>
            <a:ext cx="990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1350428" y="2765610"/>
            <a:ext cx="990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1350489" y="3059349"/>
            <a:ext cx="990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1352699" y="3375210"/>
            <a:ext cx="990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1352699" y="3680010"/>
            <a:ext cx="990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R9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1357804" y="3984810"/>
            <a:ext cx="990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R10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1352699" y="4289610"/>
            <a:ext cx="990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R11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1352699" y="4594410"/>
            <a:ext cx="990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R12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1352699" y="4899210"/>
            <a:ext cx="9906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R13(SP)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1362224" y="5204010"/>
            <a:ext cx="990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R14 (LR)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1362224" y="5508810"/>
            <a:ext cx="990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R15(PC)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5192497" y="4953000"/>
            <a:ext cx="990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PSR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5188915" y="5254905"/>
            <a:ext cx="990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PRIMASK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5188869" y="5554756"/>
            <a:ext cx="990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FAULTMASK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5191125" y="5867400"/>
            <a:ext cx="990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BASEPRI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5188450" y="6172200"/>
            <a:ext cx="990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CONTROL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2487706" y="4957482"/>
            <a:ext cx="9906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MSP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3603812" y="4984376"/>
            <a:ext cx="9906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PSP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007658" y="5275730"/>
            <a:ext cx="11817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Banked Version</a:t>
            </a:r>
            <a:endParaRPr lang="en-US" sz="1100" dirty="0"/>
          </a:p>
        </p:txBody>
      </p:sp>
      <p:cxnSp>
        <p:nvCxnSpPr>
          <p:cNvPr id="70" name="Straight Connector 69"/>
          <p:cNvCxnSpPr/>
          <p:nvPr/>
        </p:nvCxnSpPr>
        <p:spPr>
          <a:xfrm>
            <a:off x="53788" y="891988"/>
            <a:ext cx="121920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76200" y="5791200"/>
            <a:ext cx="121920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224118" y="2765610"/>
            <a:ext cx="94128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General</a:t>
            </a:r>
          </a:p>
          <a:p>
            <a:r>
              <a:rPr lang="en-US" sz="1400" dirty="0" smtClean="0"/>
              <a:t>Purpose</a:t>
            </a:r>
          </a:p>
          <a:p>
            <a:r>
              <a:rPr lang="en-US" sz="1400" dirty="0" smtClean="0"/>
              <a:t>Registers</a:t>
            </a:r>
            <a:endParaRPr lang="en-US" sz="1400" dirty="0"/>
          </a:p>
        </p:txBody>
      </p:sp>
      <p:cxnSp>
        <p:nvCxnSpPr>
          <p:cNvPr id="74" name="Straight Arrow Connector 73"/>
          <p:cNvCxnSpPr/>
          <p:nvPr/>
        </p:nvCxnSpPr>
        <p:spPr>
          <a:xfrm flipV="1">
            <a:off x="609600" y="990600"/>
            <a:ext cx="0" cy="1676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609600" y="3581400"/>
            <a:ext cx="0" cy="2057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2438400" y="3366247"/>
            <a:ext cx="121920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2438400" y="4876800"/>
            <a:ext cx="121920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2501153" y="914400"/>
            <a:ext cx="121920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2514600" y="2057400"/>
            <a:ext cx="11560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Low Registers</a:t>
            </a:r>
            <a:endParaRPr lang="en-US" sz="1200" dirty="0"/>
          </a:p>
        </p:txBody>
      </p:sp>
      <p:sp>
        <p:nvSpPr>
          <p:cNvPr id="82" name="TextBox 81"/>
          <p:cNvSpPr txBox="1"/>
          <p:nvPr/>
        </p:nvSpPr>
        <p:spPr>
          <a:xfrm>
            <a:off x="2577714" y="3990201"/>
            <a:ext cx="11897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High Registers</a:t>
            </a:r>
            <a:endParaRPr lang="en-US" sz="1200" dirty="0"/>
          </a:p>
        </p:txBody>
      </p:sp>
      <p:cxnSp>
        <p:nvCxnSpPr>
          <p:cNvPr id="83" name="Straight Arrow Connector 82"/>
          <p:cNvCxnSpPr/>
          <p:nvPr/>
        </p:nvCxnSpPr>
        <p:spPr>
          <a:xfrm flipV="1">
            <a:off x="3124200" y="990600"/>
            <a:ext cx="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3124200" y="2362200"/>
            <a:ext cx="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 flipV="1">
            <a:off x="3276600" y="34290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3048000" y="42672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6705600" y="4953000"/>
            <a:ext cx="1981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Program Status Register</a:t>
            </a:r>
            <a:endParaRPr lang="en-US" sz="1200" dirty="0"/>
          </a:p>
        </p:txBody>
      </p:sp>
      <p:sp>
        <p:nvSpPr>
          <p:cNvPr id="94" name="TextBox 93"/>
          <p:cNvSpPr txBox="1"/>
          <p:nvPr/>
        </p:nvSpPr>
        <p:spPr>
          <a:xfrm>
            <a:off x="6801405" y="6200001"/>
            <a:ext cx="1981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Control  Register</a:t>
            </a:r>
            <a:endParaRPr lang="en-US" sz="1200" dirty="0"/>
          </a:p>
        </p:txBody>
      </p:sp>
      <p:cxnSp>
        <p:nvCxnSpPr>
          <p:cNvPr id="96" name="Straight Connector 95"/>
          <p:cNvCxnSpPr/>
          <p:nvPr/>
        </p:nvCxnSpPr>
        <p:spPr>
          <a:xfrm>
            <a:off x="6400800" y="5257800"/>
            <a:ext cx="152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6416566" y="6172200"/>
            <a:ext cx="152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 flipV="1">
            <a:off x="6705600" y="52578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>
            <a:off x="7620000" y="58674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6459071" y="5562600"/>
            <a:ext cx="1981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 </a:t>
            </a:r>
            <a:r>
              <a:rPr lang="en-US" sz="1200" dirty="0" smtClean="0"/>
              <a:t> Exception  Register</a:t>
            </a:r>
            <a:endParaRPr lang="en-US" sz="1200" dirty="0"/>
          </a:p>
        </p:txBody>
      </p:sp>
      <p:sp>
        <p:nvSpPr>
          <p:cNvPr id="103" name="TextBox 102"/>
          <p:cNvSpPr txBox="1"/>
          <p:nvPr/>
        </p:nvSpPr>
        <p:spPr>
          <a:xfrm>
            <a:off x="5105400" y="4495800"/>
            <a:ext cx="210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Special Registers</a:t>
            </a:r>
            <a:endParaRPr lang="en-US" b="1" u="sng" dirty="0"/>
          </a:p>
        </p:txBody>
      </p:sp>
      <p:cxnSp>
        <p:nvCxnSpPr>
          <p:cNvPr id="105" name="Straight Arrow Connector 104"/>
          <p:cNvCxnSpPr>
            <a:stCxn id="93" idx="1"/>
            <a:endCxn id="61" idx="3"/>
          </p:cNvCxnSpPr>
          <p:nvPr/>
        </p:nvCxnSpPr>
        <p:spPr>
          <a:xfrm flipH="1">
            <a:off x="6183097" y="5091500"/>
            <a:ext cx="522503" cy="139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94" idx="1"/>
            <a:endCxn id="65" idx="3"/>
          </p:cNvCxnSpPr>
          <p:nvPr/>
        </p:nvCxnSpPr>
        <p:spPr>
          <a:xfrm flipH="1" flipV="1">
            <a:off x="6179050" y="6324600"/>
            <a:ext cx="622355" cy="1390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8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4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8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2" grpId="0" animBg="1"/>
      <p:bldP spid="43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/>
      <p:bldP spid="72" grpId="0"/>
      <p:bldP spid="81" grpId="0"/>
      <p:bldP spid="82" grpId="0"/>
      <p:bldP spid="93" grpId="0"/>
      <p:bldP spid="94" grpId="0"/>
      <p:bldP spid="102" grpId="0"/>
      <p:bldP spid="10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itle 4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2205</TotalTime>
  <Words>459</Words>
  <Application>Microsoft Office PowerPoint</Application>
  <PresentationFormat>On-screen Show (4:3)</PresentationFormat>
  <Paragraphs>114</Paragraphs>
  <Slides>41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Office Theme</vt:lpstr>
      <vt:lpstr>Cortex M4</vt:lpstr>
      <vt:lpstr>Cortex M4 General View</vt:lpstr>
      <vt:lpstr>Slide 3</vt:lpstr>
      <vt:lpstr>Privileges in Mode</vt:lpstr>
      <vt:lpstr>Processor Mode and Privileges</vt:lpstr>
      <vt:lpstr>Registers in Cortex-M4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Training Presentation</dc:title>
  <dc:creator>user</dc:creator>
  <cp:lastModifiedBy>user</cp:lastModifiedBy>
  <cp:revision>181</cp:revision>
  <dcterms:created xsi:type="dcterms:W3CDTF">2016-08-09T12:50:49Z</dcterms:created>
  <dcterms:modified xsi:type="dcterms:W3CDTF">2016-08-27T13:32:23Z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TC060888081033</vt:lpwstr>
  </property>
</Properties>
</file>