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4"/>
  </p:notesMasterIdLst>
  <p:sldIdLst>
    <p:sldId id="256" r:id="rId2"/>
    <p:sldId id="257" r:id="rId3"/>
    <p:sldId id="271" r:id="rId4"/>
    <p:sldId id="259" r:id="rId5"/>
    <p:sldId id="270" r:id="rId6"/>
    <p:sldId id="258" r:id="rId7"/>
    <p:sldId id="260" r:id="rId8"/>
    <p:sldId id="272" r:id="rId9"/>
    <p:sldId id="273" r:id="rId10"/>
    <p:sldId id="264" r:id="rId11"/>
    <p:sldId id="274" r:id="rId12"/>
    <p:sldId id="275" r:id="rId13"/>
    <p:sldId id="276" r:id="rId14"/>
    <p:sldId id="277" r:id="rId15"/>
    <p:sldId id="268" r:id="rId16"/>
    <p:sldId id="278" r:id="rId17"/>
    <p:sldId id="279" r:id="rId18"/>
    <p:sldId id="280" r:id="rId19"/>
    <p:sldId id="261" r:id="rId20"/>
    <p:sldId id="283" r:id="rId21"/>
    <p:sldId id="281" r:id="rId22"/>
    <p:sldId id="282" r:id="rId23"/>
    <p:sldId id="284" r:id="rId24"/>
    <p:sldId id="265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262" r:id="rId42"/>
    <p:sldId id="267" r:id="rId43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rosoft Corp.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0364" autoAdjust="0"/>
  </p:normalViewPr>
  <p:slideViewPr>
    <p:cSldViewPr>
      <p:cViewPr varScale="1">
        <p:scale>
          <a:sx n="63" d="100"/>
          <a:sy n="63" d="100"/>
        </p:scale>
        <p:origin x="-7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OP" TargetMode="External"/><Relationship Id="rId1" Type="http://schemas.openxmlformats.org/officeDocument/2006/relationships/hyperlink" Target="https://en.wikipedia.org/wiki/Assembly_language" TargetMode="Externa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OP" TargetMode="External"/><Relationship Id="rId1" Type="http://schemas.openxmlformats.org/officeDocument/2006/relationships/hyperlink" Target="https://en.wikipedia.org/wiki/Assembly_languag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9B13E-6C2C-4FB7-A36D-2B5F1AACA5D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335C67-6D58-4E06-8CB0-E53FDD3C5B28}">
      <dgm:prSet phldrT="[Text]"/>
      <dgm:spPr/>
      <dgm:t>
        <a:bodyPr/>
        <a:lstStyle/>
        <a:p>
          <a:r>
            <a:rPr lang="en-US" dirty="0" smtClean="0"/>
            <a:t>Fetch</a:t>
          </a:r>
          <a:endParaRPr lang="en-US" dirty="0"/>
        </a:p>
      </dgm:t>
    </dgm:pt>
    <dgm:pt modelId="{8D7D2EFD-3900-4E90-947E-24E40516EC9D}" type="parTrans" cxnId="{DF7418AF-D89E-4155-9BDD-38B95B8D2EED}">
      <dgm:prSet/>
      <dgm:spPr/>
      <dgm:t>
        <a:bodyPr/>
        <a:lstStyle/>
        <a:p>
          <a:endParaRPr lang="en-US"/>
        </a:p>
      </dgm:t>
    </dgm:pt>
    <dgm:pt modelId="{D47FCEEA-9350-4968-910E-A639159E9D56}" type="sibTrans" cxnId="{DF7418AF-D89E-4155-9BDD-38B95B8D2EED}">
      <dgm:prSet/>
      <dgm:spPr/>
      <dgm:t>
        <a:bodyPr/>
        <a:lstStyle/>
        <a:p>
          <a:endParaRPr lang="en-US"/>
        </a:p>
      </dgm:t>
    </dgm:pt>
    <dgm:pt modelId="{CC0CB8D5-0C9A-4796-99A6-BC50FFDA7C13}">
      <dgm:prSet phldrT="[Text]"/>
      <dgm:spPr/>
      <dgm:t>
        <a:bodyPr/>
        <a:lstStyle/>
        <a:p>
          <a:r>
            <a:rPr lang="en-US" dirty="0" smtClean="0"/>
            <a:t>Instruction is fetched from memory (</a:t>
          </a:r>
          <a:r>
            <a:rPr lang="en-US" b="1" dirty="0" smtClean="0"/>
            <a:t>Bus</a:t>
          </a:r>
          <a:r>
            <a:rPr lang="en-US" dirty="0" smtClean="0"/>
            <a:t>)</a:t>
          </a:r>
          <a:endParaRPr lang="en-US" dirty="0"/>
        </a:p>
      </dgm:t>
    </dgm:pt>
    <dgm:pt modelId="{4EB44433-235F-4D1E-AC5E-168472F01978}" type="parTrans" cxnId="{9BF9089D-E0C3-4830-87C4-92C02F21EDA0}">
      <dgm:prSet/>
      <dgm:spPr/>
      <dgm:t>
        <a:bodyPr/>
        <a:lstStyle/>
        <a:p>
          <a:endParaRPr lang="en-US"/>
        </a:p>
      </dgm:t>
    </dgm:pt>
    <dgm:pt modelId="{8B6F0FF1-6F6B-4A6F-92B6-12A1539BADCE}" type="sibTrans" cxnId="{9BF9089D-E0C3-4830-87C4-92C02F21EDA0}">
      <dgm:prSet/>
      <dgm:spPr/>
      <dgm:t>
        <a:bodyPr/>
        <a:lstStyle/>
        <a:p>
          <a:endParaRPr lang="en-US"/>
        </a:p>
      </dgm:t>
    </dgm:pt>
    <dgm:pt modelId="{D5FDC4A7-4735-4B6C-9AEE-CE6B15D9AB7D}">
      <dgm:prSet phldrT="[Text]"/>
      <dgm:spPr/>
      <dgm:t>
        <a:bodyPr/>
        <a:lstStyle/>
        <a:p>
          <a:r>
            <a:rPr lang="en-US" dirty="0" smtClean="0"/>
            <a:t>Decode</a:t>
          </a:r>
          <a:endParaRPr lang="en-US" dirty="0"/>
        </a:p>
      </dgm:t>
    </dgm:pt>
    <dgm:pt modelId="{80B41D49-4CA1-49D3-AD61-9D51E66B19DA}" type="parTrans" cxnId="{DA1EB0AB-7D01-437A-BE22-E4425BA27A00}">
      <dgm:prSet/>
      <dgm:spPr/>
      <dgm:t>
        <a:bodyPr/>
        <a:lstStyle/>
        <a:p>
          <a:endParaRPr lang="en-US"/>
        </a:p>
      </dgm:t>
    </dgm:pt>
    <dgm:pt modelId="{6E368D3F-4692-45FA-A7A6-35C39CDCDF3D}" type="sibTrans" cxnId="{DA1EB0AB-7D01-437A-BE22-E4425BA27A00}">
      <dgm:prSet/>
      <dgm:spPr/>
      <dgm:t>
        <a:bodyPr/>
        <a:lstStyle/>
        <a:p>
          <a:endParaRPr lang="en-US"/>
        </a:p>
      </dgm:t>
    </dgm:pt>
    <dgm:pt modelId="{0487CDF8-544B-40D0-AA9E-4A17C64B3CA6}">
      <dgm:prSet phldrT="[Text]"/>
      <dgm:spPr/>
      <dgm:t>
        <a:bodyPr/>
        <a:lstStyle/>
        <a:p>
          <a:r>
            <a:rPr lang="en-US" dirty="0" smtClean="0"/>
            <a:t>Instruction is decoded using hard wire </a:t>
          </a:r>
          <a:r>
            <a:rPr lang="en-US" b="1" dirty="0" smtClean="0"/>
            <a:t>Decoder</a:t>
          </a:r>
          <a:endParaRPr lang="en-US" b="1" dirty="0"/>
        </a:p>
      </dgm:t>
    </dgm:pt>
    <dgm:pt modelId="{34A6DD1B-AC77-46D7-B486-EE6451F6AF60}" type="parTrans" cxnId="{D8407DEC-2583-40B9-9971-0D9DF6733FB1}">
      <dgm:prSet/>
      <dgm:spPr/>
      <dgm:t>
        <a:bodyPr/>
        <a:lstStyle/>
        <a:p>
          <a:endParaRPr lang="en-US"/>
        </a:p>
      </dgm:t>
    </dgm:pt>
    <dgm:pt modelId="{41BCD039-6896-477A-82AC-D3A501359BB7}" type="sibTrans" cxnId="{D8407DEC-2583-40B9-9971-0D9DF6733FB1}">
      <dgm:prSet/>
      <dgm:spPr/>
      <dgm:t>
        <a:bodyPr/>
        <a:lstStyle/>
        <a:p>
          <a:endParaRPr lang="en-US"/>
        </a:p>
      </dgm:t>
    </dgm:pt>
    <dgm:pt modelId="{8651DBFB-A7C6-4AC2-A614-8F6DE345678A}">
      <dgm:prSet phldrT="[Text]"/>
      <dgm:spPr/>
      <dgm:t>
        <a:bodyPr/>
        <a:lstStyle/>
        <a:p>
          <a:r>
            <a:rPr lang="en-US" dirty="0" smtClean="0"/>
            <a:t>Execute</a:t>
          </a:r>
          <a:endParaRPr lang="en-US" dirty="0"/>
        </a:p>
      </dgm:t>
    </dgm:pt>
    <dgm:pt modelId="{708F58E1-D86C-4AF1-8935-F9F1B20BB621}" type="parTrans" cxnId="{5E8B84D1-6252-4000-8324-ED518CAFF1B1}">
      <dgm:prSet/>
      <dgm:spPr/>
      <dgm:t>
        <a:bodyPr/>
        <a:lstStyle/>
        <a:p>
          <a:endParaRPr lang="en-US"/>
        </a:p>
      </dgm:t>
    </dgm:pt>
    <dgm:pt modelId="{099013CE-2D3F-4E1C-B9C0-7C187162EDC8}" type="sibTrans" cxnId="{5E8B84D1-6252-4000-8324-ED518CAFF1B1}">
      <dgm:prSet/>
      <dgm:spPr/>
      <dgm:t>
        <a:bodyPr/>
        <a:lstStyle/>
        <a:p>
          <a:endParaRPr lang="en-US"/>
        </a:p>
      </dgm:t>
    </dgm:pt>
    <dgm:pt modelId="{5327B11B-297D-41DE-B9CE-D54C09CC91C9}">
      <dgm:prSet phldrT="[Text]"/>
      <dgm:spPr/>
      <dgm:t>
        <a:bodyPr/>
        <a:lstStyle/>
        <a:p>
          <a:r>
            <a:rPr lang="en-US" dirty="0" smtClean="0"/>
            <a:t>Instruction is executed – through the data path</a:t>
          </a:r>
          <a:endParaRPr lang="en-US" dirty="0"/>
        </a:p>
      </dgm:t>
    </dgm:pt>
    <dgm:pt modelId="{AFD90BAF-C0D2-4E8D-B151-983D3F8D5364}" type="parTrans" cxnId="{78AF1889-272F-45D5-A9D3-592842E27818}">
      <dgm:prSet/>
      <dgm:spPr/>
      <dgm:t>
        <a:bodyPr/>
        <a:lstStyle/>
        <a:p>
          <a:endParaRPr lang="en-US"/>
        </a:p>
      </dgm:t>
    </dgm:pt>
    <dgm:pt modelId="{6E020FDE-5AA2-4D46-8693-F6E852E8C540}" type="sibTrans" cxnId="{78AF1889-272F-45D5-A9D3-592842E27818}">
      <dgm:prSet/>
      <dgm:spPr/>
      <dgm:t>
        <a:bodyPr/>
        <a:lstStyle/>
        <a:p>
          <a:endParaRPr lang="en-US"/>
        </a:p>
      </dgm:t>
    </dgm:pt>
    <dgm:pt modelId="{222DE5F5-3A47-40DB-8F6A-1142F48A04C1}" type="pres">
      <dgm:prSet presAssocID="{9819B13E-6C2C-4FB7-A36D-2B5F1AACA5D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47B1C3-F1E0-4B25-B820-F6FB2878D13C}" type="pres">
      <dgm:prSet presAssocID="{50335C67-6D58-4E06-8CB0-E53FDD3C5B28}" presName="composite" presStyleCnt="0"/>
      <dgm:spPr/>
    </dgm:pt>
    <dgm:pt modelId="{4185337D-3ED6-4838-9A40-B997B630CE01}" type="pres">
      <dgm:prSet presAssocID="{50335C67-6D58-4E06-8CB0-E53FDD3C5B2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E4562-8D68-4850-9273-B8E37F7FDFBF}" type="pres">
      <dgm:prSet presAssocID="{50335C67-6D58-4E06-8CB0-E53FDD3C5B2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A31BF6-5C57-433E-96FE-7F0F11F7B0C8}" type="pres">
      <dgm:prSet presAssocID="{D47FCEEA-9350-4968-910E-A639159E9D56}" presName="sp" presStyleCnt="0"/>
      <dgm:spPr/>
    </dgm:pt>
    <dgm:pt modelId="{6FD19AF3-5081-4EEF-BC53-3E71E8B1AEC8}" type="pres">
      <dgm:prSet presAssocID="{D5FDC4A7-4735-4B6C-9AEE-CE6B15D9AB7D}" presName="composite" presStyleCnt="0"/>
      <dgm:spPr/>
    </dgm:pt>
    <dgm:pt modelId="{0D295BEF-8064-4DD5-B4A6-6F1191F0C08F}" type="pres">
      <dgm:prSet presAssocID="{D5FDC4A7-4735-4B6C-9AEE-CE6B15D9AB7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49FA4-2E4E-4612-892B-2CECCE3AB746}" type="pres">
      <dgm:prSet presAssocID="{D5FDC4A7-4735-4B6C-9AEE-CE6B15D9AB7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1666B3-3CE4-43C9-A620-4DCEBD87FF8F}" type="pres">
      <dgm:prSet presAssocID="{6E368D3F-4692-45FA-A7A6-35C39CDCDF3D}" presName="sp" presStyleCnt="0"/>
      <dgm:spPr/>
    </dgm:pt>
    <dgm:pt modelId="{AEBE50F4-FE7E-489D-973D-66A90D391542}" type="pres">
      <dgm:prSet presAssocID="{8651DBFB-A7C6-4AC2-A614-8F6DE345678A}" presName="composite" presStyleCnt="0"/>
      <dgm:spPr/>
    </dgm:pt>
    <dgm:pt modelId="{CF6932B0-69C8-4A48-BE27-FB4816E61436}" type="pres">
      <dgm:prSet presAssocID="{8651DBFB-A7C6-4AC2-A614-8F6DE345678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2B983F-CE98-44D9-9248-D41751E7CA7E}" type="pres">
      <dgm:prSet presAssocID="{8651DBFB-A7C6-4AC2-A614-8F6DE345678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8B84D1-6252-4000-8324-ED518CAFF1B1}" srcId="{9819B13E-6C2C-4FB7-A36D-2B5F1AACA5DD}" destId="{8651DBFB-A7C6-4AC2-A614-8F6DE345678A}" srcOrd="2" destOrd="0" parTransId="{708F58E1-D86C-4AF1-8935-F9F1B20BB621}" sibTransId="{099013CE-2D3F-4E1C-B9C0-7C187162EDC8}"/>
    <dgm:cxn modelId="{DA1EB0AB-7D01-437A-BE22-E4425BA27A00}" srcId="{9819B13E-6C2C-4FB7-A36D-2B5F1AACA5DD}" destId="{D5FDC4A7-4735-4B6C-9AEE-CE6B15D9AB7D}" srcOrd="1" destOrd="0" parTransId="{80B41D49-4CA1-49D3-AD61-9D51E66B19DA}" sibTransId="{6E368D3F-4692-45FA-A7A6-35C39CDCDF3D}"/>
    <dgm:cxn modelId="{CD7EC88C-F652-499D-B597-D9B86C69DE88}" type="presOf" srcId="{5327B11B-297D-41DE-B9CE-D54C09CC91C9}" destId="{322B983F-CE98-44D9-9248-D41751E7CA7E}" srcOrd="0" destOrd="0" presId="urn:microsoft.com/office/officeart/2005/8/layout/chevron2"/>
    <dgm:cxn modelId="{D8407DEC-2583-40B9-9971-0D9DF6733FB1}" srcId="{D5FDC4A7-4735-4B6C-9AEE-CE6B15D9AB7D}" destId="{0487CDF8-544B-40D0-AA9E-4A17C64B3CA6}" srcOrd="0" destOrd="0" parTransId="{34A6DD1B-AC77-46D7-B486-EE6451F6AF60}" sibTransId="{41BCD039-6896-477A-82AC-D3A501359BB7}"/>
    <dgm:cxn modelId="{9BF9089D-E0C3-4830-87C4-92C02F21EDA0}" srcId="{50335C67-6D58-4E06-8CB0-E53FDD3C5B28}" destId="{CC0CB8D5-0C9A-4796-99A6-BC50FFDA7C13}" srcOrd="0" destOrd="0" parTransId="{4EB44433-235F-4D1E-AC5E-168472F01978}" sibTransId="{8B6F0FF1-6F6B-4A6F-92B6-12A1539BADCE}"/>
    <dgm:cxn modelId="{78AF1889-272F-45D5-A9D3-592842E27818}" srcId="{8651DBFB-A7C6-4AC2-A614-8F6DE345678A}" destId="{5327B11B-297D-41DE-B9CE-D54C09CC91C9}" srcOrd="0" destOrd="0" parTransId="{AFD90BAF-C0D2-4E8D-B151-983D3F8D5364}" sibTransId="{6E020FDE-5AA2-4D46-8693-F6E852E8C540}"/>
    <dgm:cxn modelId="{158DF794-944D-4D27-BD97-512517C7285B}" type="presOf" srcId="{0487CDF8-544B-40D0-AA9E-4A17C64B3CA6}" destId="{8C249FA4-2E4E-4612-892B-2CECCE3AB746}" srcOrd="0" destOrd="0" presId="urn:microsoft.com/office/officeart/2005/8/layout/chevron2"/>
    <dgm:cxn modelId="{2D4766AF-C13A-41F9-BD39-F28B1779C74E}" type="presOf" srcId="{D5FDC4A7-4735-4B6C-9AEE-CE6B15D9AB7D}" destId="{0D295BEF-8064-4DD5-B4A6-6F1191F0C08F}" srcOrd="0" destOrd="0" presId="urn:microsoft.com/office/officeart/2005/8/layout/chevron2"/>
    <dgm:cxn modelId="{EBF835FB-BBBC-4E9A-870F-57F15A523697}" type="presOf" srcId="{8651DBFB-A7C6-4AC2-A614-8F6DE345678A}" destId="{CF6932B0-69C8-4A48-BE27-FB4816E61436}" srcOrd="0" destOrd="0" presId="urn:microsoft.com/office/officeart/2005/8/layout/chevron2"/>
    <dgm:cxn modelId="{F6D9D8FE-BB8F-4386-A66A-249D96566987}" type="presOf" srcId="{9819B13E-6C2C-4FB7-A36D-2B5F1AACA5DD}" destId="{222DE5F5-3A47-40DB-8F6A-1142F48A04C1}" srcOrd="0" destOrd="0" presId="urn:microsoft.com/office/officeart/2005/8/layout/chevron2"/>
    <dgm:cxn modelId="{7D40828E-00CA-4F31-B662-AB1FBFA9857C}" type="presOf" srcId="{50335C67-6D58-4E06-8CB0-E53FDD3C5B28}" destId="{4185337D-3ED6-4838-9A40-B997B630CE01}" srcOrd="0" destOrd="0" presId="urn:microsoft.com/office/officeart/2005/8/layout/chevron2"/>
    <dgm:cxn modelId="{DF7418AF-D89E-4155-9BDD-38B95B8D2EED}" srcId="{9819B13E-6C2C-4FB7-A36D-2B5F1AACA5DD}" destId="{50335C67-6D58-4E06-8CB0-E53FDD3C5B28}" srcOrd="0" destOrd="0" parTransId="{8D7D2EFD-3900-4E90-947E-24E40516EC9D}" sibTransId="{D47FCEEA-9350-4968-910E-A639159E9D56}"/>
    <dgm:cxn modelId="{6F739CD6-B815-445C-B49D-21D7A5B0DB52}" type="presOf" srcId="{CC0CB8D5-0C9A-4796-99A6-BC50FFDA7C13}" destId="{38DE4562-8D68-4850-9273-B8E37F7FDFBF}" srcOrd="0" destOrd="0" presId="urn:microsoft.com/office/officeart/2005/8/layout/chevron2"/>
    <dgm:cxn modelId="{4783B102-3583-4529-B3F9-848F97E59236}" type="presParOf" srcId="{222DE5F5-3A47-40DB-8F6A-1142F48A04C1}" destId="{FF47B1C3-F1E0-4B25-B820-F6FB2878D13C}" srcOrd="0" destOrd="0" presId="urn:microsoft.com/office/officeart/2005/8/layout/chevron2"/>
    <dgm:cxn modelId="{01FEA5D6-4B2D-46DD-ACEF-843DFEAA5C89}" type="presParOf" srcId="{FF47B1C3-F1E0-4B25-B820-F6FB2878D13C}" destId="{4185337D-3ED6-4838-9A40-B997B630CE01}" srcOrd="0" destOrd="0" presId="urn:microsoft.com/office/officeart/2005/8/layout/chevron2"/>
    <dgm:cxn modelId="{018C8DE4-29D9-40D5-ACCB-0BDAFD03DFC8}" type="presParOf" srcId="{FF47B1C3-F1E0-4B25-B820-F6FB2878D13C}" destId="{38DE4562-8D68-4850-9273-B8E37F7FDFBF}" srcOrd="1" destOrd="0" presId="urn:microsoft.com/office/officeart/2005/8/layout/chevron2"/>
    <dgm:cxn modelId="{4375E5B5-02D0-4815-9348-C13F3903D61A}" type="presParOf" srcId="{222DE5F5-3A47-40DB-8F6A-1142F48A04C1}" destId="{72A31BF6-5C57-433E-96FE-7F0F11F7B0C8}" srcOrd="1" destOrd="0" presId="urn:microsoft.com/office/officeart/2005/8/layout/chevron2"/>
    <dgm:cxn modelId="{DB7F9839-7A8A-46F2-A01D-83F5603341B2}" type="presParOf" srcId="{222DE5F5-3A47-40DB-8F6A-1142F48A04C1}" destId="{6FD19AF3-5081-4EEF-BC53-3E71E8B1AEC8}" srcOrd="2" destOrd="0" presId="urn:microsoft.com/office/officeart/2005/8/layout/chevron2"/>
    <dgm:cxn modelId="{22978A73-1F19-4007-B4E2-DF37B5086CBF}" type="presParOf" srcId="{6FD19AF3-5081-4EEF-BC53-3E71E8B1AEC8}" destId="{0D295BEF-8064-4DD5-B4A6-6F1191F0C08F}" srcOrd="0" destOrd="0" presId="urn:microsoft.com/office/officeart/2005/8/layout/chevron2"/>
    <dgm:cxn modelId="{A54D4BD7-FE1C-4309-A5AD-401EB0833588}" type="presParOf" srcId="{6FD19AF3-5081-4EEF-BC53-3E71E8B1AEC8}" destId="{8C249FA4-2E4E-4612-892B-2CECCE3AB746}" srcOrd="1" destOrd="0" presId="urn:microsoft.com/office/officeart/2005/8/layout/chevron2"/>
    <dgm:cxn modelId="{4A8FA1A8-8077-4AE0-83D7-68B12F222117}" type="presParOf" srcId="{222DE5F5-3A47-40DB-8F6A-1142F48A04C1}" destId="{721666B3-3CE4-43C9-A620-4DCEBD87FF8F}" srcOrd="3" destOrd="0" presId="urn:microsoft.com/office/officeart/2005/8/layout/chevron2"/>
    <dgm:cxn modelId="{881A658E-F713-4E73-919C-FF73A14541DA}" type="presParOf" srcId="{222DE5F5-3A47-40DB-8F6A-1142F48A04C1}" destId="{AEBE50F4-FE7E-489D-973D-66A90D391542}" srcOrd="4" destOrd="0" presId="urn:microsoft.com/office/officeart/2005/8/layout/chevron2"/>
    <dgm:cxn modelId="{652CBACB-4A2E-40B0-8A0F-42C7F93E9191}" type="presParOf" srcId="{AEBE50F4-FE7E-489D-973D-66A90D391542}" destId="{CF6932B0-69C8-4A48-BE27-FB4816E61436}" srcOrd="0" destOrd="0" presId="urn:microsoft.com/office/officeart/2005/8/layout/chevron2"/>
    <dgm:cxn modelId="{1D1CF30A-AB7A-4F93-B61A-73FC1FAC1C79}" type="presParOf" srcId="{AEBE50F4-FE7E-489D-973D-66A90D391542}" destId="{322B983F-CE98-44D9-9248-D41751E7CA7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E9E155-3D4C-4776-AD33-7D1EF5D9D37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7B43E7-69C3-4E86-B486-207360C2D362}">
      <dgm:prSet phldrT="[Text]"/>
      <dgm:spPr/>
      <dgm:t>
        <a:bodyPr/>
        <a:lstStyle/>
        <a:p>
          <a:r>
            <a:rPr lang="en-US" dirty="0" smtClean="0"/>
            <a:t>Hazards</a:t>
          </a:r>
          <a:endParaRPr lang="en-US" dirty="0"/>
        </a:p>
      </dgm:t>
    </dgm:pt>
    <dgm:pt modelId="{70B140C9-F73F-4D59-8F66-05DFAA8470A1}" type="parTrans" cxnId="{C83F7475-FD85-4303-B387-EFA6A21EC4C2}">
      <dgm:prSet/>
      <dgm:spPr/>
      <dgm:t>
        <a:bodyPr/>
        <a:lstStyle/>
        <a:p>
          <a:endParaRPr lang="en-US"/>
        </a:p>
      </dgm:t>
    </dgm:pt>
    <dgm:pt modelId="{B3FB15B2-3AEA-44EB-A9AD-B3C8C27E2364}" type="sibTrans" cxnId="{C83F7475-FD85-4303-B387-EFA6A21EC4C2}">
      <dgm:prSet/>
      <dgm:spPr/>
      <dgm:t>
        <a:bodyPr/>
        <a:lstStyle/>
        <a:p>
          <a:endParaRPr lang="en-US"/>
        </a:p>
      </dgm:t>
    </dgm:pt>
    <dgm:pt modelId="{92092959-8837-48A4-8E1C-AEE5FD504C26}">
      <dgm:prSet phldrT="[Text]"/>
      <dgm:spPr/>
      <dgm:t>
        <a:bodyPr/>
        <a:lstStyle/>
        <a:p>
          <a:r>
            <a:rPr lang="en-US" dirty="0" smtClean="0"/>
            <a:t>Data  Hazards	</a:t>
          </a:r>
          <a:endParaRPr lang="en-US" dirty="0"/>
        </a:p>
      </dgm:t>
    </dgm:pt>
    <dgm:pt modelId="{2523010B-6842-4F2A-870B-DE4B480AA326}" type="parTrans" cxnId="{7F319F33-75D4-4D4B-BEB7-64DE41AE40C4}">
      <dgm:prSet/>
      <dgm:spPr/>
      <dgm:t>
        <a:bodyPr/>
        <a:lstStyle/>
        <a:p>
          <a:endParaRPr lang="en-US"/>
        </a:p>
      </dgm:t>
    </dgm:pt>
    <dgm:pt modelId="{2FAD45DD-61B9-48F2-B043-AC8003A3EC33}" type="sibTrans" cxnId="{7F319F33-75D4-4D4B-BEB7-64DE41AE40C4}">
      <dgm:prSet/>
      <dgm:spPr/>
      <dgm:t>
        <a:bodyPr/>
        <a:lstStyle/>
        <a:p>
          <a:endParaRPr lang="en-US"/>
        </a:p>
      </dgm:t>
    </dgm:pt>
    <dgm:pt modelId="{3261805C-4253-4FFF-8DF8-958C69271B95}">
      <dgm:prSet phldrT="[Text]"/>
      <dgm:spPr/>
      <dgm:t>
        <a:bodyPr/>
        <a:lstStyle/>
        <a:p>
          <a:r>
            <a:rPr lang="en-US" dirty="0" smtClean="0"/>
            <a:t>Structural</a:t>
          </a:r>
        </a:p>
        <a:p>
          <a:r>
            <a:rPr lang="en-US" dirty="0" smtClean="0"/>
            <a:t>Hazards</a:t>
          </a:r>
          <a:endParaRPr lang="en-US" dirty="0"/>
        </a:p>
      </dgm:t>
    </dgm:pt>
    <dgm:pt modelId="{CCF0DE9C-3B7D-4488-ADF6-2CAA481786F6}" type="parTrans" cxnId="{569CC0CB-34DB-4721-98E7-322433A47651}">
      <dgm:prSet/>
      <dgm:spPr/>
      <dgm:t>
        <a:bodyPr/>
        <a:lstStyle/>
        <a:p>
          <a:endParaRPr lang="en-US"/>
        </a:p>
      </dgm:t>
    </dgm:pt>
    <dgm:pt modelId="{89E2F985-A441-4F4C-A22E-AC4C64A3FBF8}" type="sibTrans" cxnId="{569CC0CB-34DB-4721-98E7-322433A47651}">
      <dgm:prSet/>
      <dgm:spPr/>
      <dgm:t>
        <a:bodyPr/>
        <a:lstStyle/>
        <a:p>
          <a:endParaRPr lang="en-US"/>
        </a:p>
      </dgm:t>
    </dgm:pt>
    <dgm:pt modelId="{09A4F87B-59FF-499D-AF05-A2A06A450BB2}">
      <dgm:prSet phldrT="[Text]"/>
      <dgm:spPr/>
      <dgm:t>
        <a:bodyPr/>
        <a:lstStyle/>
        <a:p>
          <a:r>
            <a:rPr lang="en-US" dirty="0" smtClean="0"/>
            <a:t>Control Hazards</a:t>
          </a:r>
          <a:endParaRPr lang="en-US" dirty="0"/>
        </a:p>
      </dgm:t>
    </dgm:pt>
    <dgm:pt modelId="{FAB15048-4765-4DFD-A9EA-655730811A32}" type="parTrans" cxnId="{7A418FA4-2D35-4A57-8DDC-245377F916B9}">
      <dgm:prSet/>
      <dgm:spPr/>
      <dgm:t>
        <a:bodyPr/>
        <a:lstStyle/>
        <a:p>
          <a:endParaRPr lang="en-US"/>
        </a:p>
      </dgm:t>
    </dgm:pt>
    <dgm:pt modelId="{E07E810D-D055-4C18-9BB0-F0D6F5604ACB}" type="sibTrans" cxnId="{7A418FA4-2D35-4A57-8DDC-245377F916B9}">
      <dgm:prSet/>
      <dgm:spPr/>
      <dgm:t>
        <a:bodyPr/>
        <a:lstStyle/>
        <a:p>
          <a:endParaRPr lang="en-US"/>
        </a:p>
      </dgm:t>
    </dgm:pt>
    <dgm:pt modelId="{4315F67F-2831-4E9E-840B-15915BC7B79A}" type="pres">
      <dgm:prSet presAssocID="{55E9E155-3D4C-4776-AD33-7D1EF5D9D37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D34243C-5E76-446D-B5F1-F37051B3C30E}" type="pres">
      <dgm:prSet presAssocID="{EE7B43E7-69C3-4E86-B486-207360C2D362}" presName="hierRoot1" presStyleCnt="0">
        <dgm:presLayoutVars>
          <dgm:hierBranch val="init"/>
        </dgm:presLayoutVars>
      </dgm:prSet>
      <dgm:spPr/>
    </dgm:pt>
    <dgm:pt modelId="{B4D8F876-C865-473D-8D01-5A50EC521309}" type="pres">
      <dgm:prSet presAssocID="{EE7B43E7-69C3-4E86-B486-207360C2D362}" presName="rootComposite1" presStyleCnt="0"/>
      <dgm:spPr/>
    </dgm:pt>
    <dgm:pt modelId="{501A7669-A9FD-4384-8F3D-F806F7297567}" type="pres">
      <dgm:prSet presAssocID="{EE7B43E7-69C3-4E86-B486-207360C2D36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1A5FC0-3703-4919-8B5F-6775A9DEBB13}" type="pres">
      <dgm:prSet presAssocID="{EE7B43E7-69C3-4E86-B486-207360C2D36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9163451-4C06-4300-BD65-B7B5142A4E46}" type="pres">
      <dgm:prSet presAssocID="{EE7B43E7-69C3-4E86-B486-207360C2D362}" presName="hierChild2" presStyleCnt="0"/>
      <dgm:spPr/>
    </dgm:pt>
    <dgm:pt modelId="{6DFC1EC5-2857-47F6-B840-254B86342C0F}" type="pres">
      <dgm:prSet presAssocID="{2523010B-6842-4F2A-870B-DE4B480AA326}" presName="Name37" presStyleLbl="parChTrans1D2" presStyleIdx="0" presStyleCnt="3"/>
      <dgm:spPr/>
      <dgm:t>
        <a:bodyPr/>
        <a:lstStyle/>
        <a:p>
          <a:endParaRPr lang="en-US"/>
        </a:p>
      </dgm:t>
    </dgm:pt>
    <dgm:pt modelId="{874F0053-AA8B-4023-8FBB-D304E61C702D}" type="pres">
      <dgm:prSet presAssocID="{92092959-8837-48A4-8E1C-AEE5FD504C26}" presName="hierRoot2" presStyleCnt="0">
        <dgm:presLayoutVars>
          <dgm:hierBranch val="init"/>
        </dgm:presLayoutVars>
      </dgm:prSet>
      <dgm:spPr/>
    </dgm:pt>
    <dgm:pt modelId="{1F8F0A30-5134-45A8-9243-73532B74B758}" type="pres">
      <dgm:prSet presAssocID="{92092959-8837-48A4-8E1C-AEE5FD504C26}" presName="rootComposite" presStyleCnt="0"/>
      <dgm:spPr/>
    </dgm:pt>
    <dgm:pt modelId="{7299D481-0F40-402C-9872-048D056A3B7B}" type="pres">
      <dgm:prSet presAssocID="{92092959-8837-48A4-8E1C-AEE5FD504C2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3AC62E-70D0-4695-B220-3F6EDE814DBD}" type="pres">
      <dgm:prSet presAssocID="{92092959-8837-48A4-8E1C-AEE5FD504C26}" presName="rootConnector" presStyleLbl="node2" presStyleIdx="0" presStyleCnt="3"/>
      <dgm:spPr/>
      <dgm:t>
        <a:bodyPr/>
        <a:lstStyle/>
        <a:p>
          <a:endParaRPr lang="en-US"/>
        </a:p>
      </dgm:t>
    </dgm:pt>
    <dgm:pt modelId="{CFF8536D-75DA-4A16-8289-A55D8A983486}" type="pres">
      <dgm:prSet presAssocID="{92092959-8837-48A4-8E1C-AEE5FD504C26}" presName="hierChild4" presStyleCnt="0"/>
      <dgm:spPr/>
    </dgm:pt>
    <dgm:pt modelId="{FBC584D4-0422-4E7E-86F0-392F51EC83A6}" type="pres">
      <dgm:prSet presAssocID="{92092959-8837-48A4-8E1C-AEE5FD504C26}" presName="hierChild5" presStyleCnt="0"/>
      <dgm:spPr/>
    </dgm:pt>
    <dgm:pt modelId="{636D8386-EC04-43CA-AAA9-CD51689E8873}" type="pres">
      <dgm:prSet presAssocID="{CCF0DE9C-3B7D-4488-ADF6-2CAA481786F6}" presName="Name37" presStyleLbl="parChTrans1D2" presStyleIdx="1" presStyleCnt="3"/>
      <dgm:spPr/>
      <dgm:t>
        <a:bodyPr/>
        <a:lstStyle/>
        <a:p>
          <a:endParaRPr lang="en-US"/>
        </a:p>
      </dgm:t>
    </dgm:pt>
    <dgm:pt modelId="{71132FCB-F2B2-4DF8-825D-BED96F19AD73}" type="pres">
      <dgm:prSet presAssocID="{3261805C-4253-4FFF-8DF8-958C69271B95}" presName="hierRoot2" presStyleCnt="0">
        <dgm:presLayoutVars>
          <dgm:hierBranch val="init"/>
        </dgm:presLayoutVars>
      </dgm:prSet>
      <dgm:spPr/>
    </dgm:pt>
    <dgm:pt modelId="{9128299D-2E9B-4B64-B061-8B26B1BCB24D}" type="pres">
      <dgm:prSet presAssocID="{3261805C-4253-4FFF-8DF8-958C69271B95}" presName="rootComposite" presStyleCnt="0"/>
      <dgm:spPr/>
    </dgm:pt>
    <dgm:pt modelId="{BA48EEEB-A007-4FD6-91E6-AB4F53C1E649}" type="pres">
      <dgm:prSet presAssocID="{3261805C-4253-4FFF-8DF8-958C69271B95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B738FC-6AEC-4A68-B867-96BB18ADCE5B}" type="pres">
      <dgm:prSet presAssocID="{3261805C-4253-4FFF-8DF8-958C69271B95}" presName="rootConnector" presStyleLbl="node2" presStyleIdx="1" presStyleCnt="3"/>
      <dgm:spPr/>
      <dgm:t>
        <a:bodyPr/>
        <a:lstStyle/>
        <a:p>
          <a:endParaRPr lang="en-US"/>
        </a:p>
      </dgm:t>
    </dgm:pt>
    <dgm:pt modelId="{51A770BB-E15E-4420-90D5-B3D50232E3B4}" type="pres">
      <dgm:prSet presAssocID="{3261805C-4253-4FFF-8DF8-958C69271B95}" presName="hierChild4" presStyleCnt="0"/>
      <dgm:spPr/>
    </dgm:pt>
    <dgm:pt modelId="{EC616AEE-BB80-49EB-994A-7C1A53536B31}" type="pres">
      <dgm:prSet presAssocID="{3261805C-4253-4FFF-8DF8-958C69271B95}" presName="hierChild5" presStyleCnt="0"/>
      <dgm:spPr/>
    </dgm:pt>
    <dgm:pt modelId="{0E2825C3-1358-403D-9025-47353411C9B9}" type="pres">
      <dgm:prSet presAssocID="{FAB15048-4765-4DFD-A9EA-655730811A32}" presName="Name37" presStyleLbl="parChTrans1D2" presStyleIdx="2" presStyleCnt="3"/>
      <dgm:spPr/>
      <dgm:t>
        <a:bodyPr/>
        <a:lstStyle/>
        <a:p>
          <a:endParaRPr lang="en-US"/>
        </a:p>
      </dgm:t>
    </dgm:pt>
    <dgm:pt modelId="{263873E7-3D1D-4D13-B479-229777EE4929}" type="pres">
      <dgm:prSet presAssocID="{09A4F87B-59FF-499D-AF05-A2A06A450BB2}" presName="hierRoot2" presStyleCnt="0">
        <dgm:presLayoutVars>
          <dgm:hierBranch val="init"/>
        </dgm:presLayoutVars>
      </dgm:prSet>
      <dgm:spPr/>
    </dgm:pt>
    <dgm:pt modelId="{6153763A-4F3D-420E-9B19-585ACEAC69AD}" type="pres">
      <dgm:prSet presAssocID="{09A4F87B-59FF-499D-AF05-A2A06A450BB2}" presName="rootComposite" presStyleCnt="0"/>
      <dgm:spPr/>
    </dgm:pt>
    <dgm:pt modelId="{81405D45-DDEA-4827-B64B-4A18E343D05A}" type="pres">
      <dgm:prSet presAssocID="{09A4F87B-59FF-499D-AF05-A2A06A450BB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2ABBCB-26F0-4819-AB4C-785C6B4BEBC9}" type="pres">
      <dgm:prSet presAssocID="{09A4F87B-59FF-499D-AF05-A2A06A450BB2}" presName="rootConnector" presStyleLbl="node2" presStyleIdx="2" presStyleCnt="3"/>
      <dgm:spPr/>
      <dgm:t>
        <a:bodyPr/>
        <a:lstStyle/>
        <a:p>
          <a:endParaRPr lang="en-US"/>
        </a:p>
      </dgm:t>
    </dgm:pt>
    <dgm:pt modelId="{A2A3056A-567D-4CAE-8DA5-0AB97A9FAE2D}" type="pres">
      <dgm:prSet presAssocID="{09A4F87B-59FF-499D-AF05-A2A06A450BB2}" presName="hierChild4" presStyleCnt="0"/>
      <dgm:spPr/>
    </dgm:pt>
    <dgm:pt modelId="{3BCB151E-76FF-4DCA-A7D8-3B25295C7CFF}" type="pres">
      <dgm:prSet presAssocID="{09A4F87B-59FF-499D-AF05-A2A06A450BB2}" presName="hierChild5" presStyleCnt="0"/>
      <dgm:spPr/>
    </dgm:pt>
    <dgm:pt modelId="{4764DB2E-8C4B-4B1E-A652-650AAA2FB2D8}" type="pres">
      <dgm:prSet presAssocID="{EE7B43E7-69C3-4E86-B486-207360C2D362}" presName="hierChild3" presStyleCnt="0"/>
      <dgm:spPr/>
    </dgm:pt>
  </dgm:ptLst>
  <dgm:cxnLst>
    <dgm:cxn modelId="{C83F7475-FD85-4303-B387-EFA6A21EC4C2}" srcId="{55E9E155-3D4C-4776-AD33-7D1EF5D9D370}" destId="{EE7B43E7-69C3-4E86-B486-207360C2D362}" srcOrd="0" destOrd="0" parTransId="{70B140C9-F73F-4D59-8F66-05DFAA8470A1}" sibTransId="{B3FB15B2-3AEA-44EB-A9AD-B3C8C27E2364}"/>
    <dgm:cxn modelId="{569CC0CB-34DB-4721-98E7-322433A47651}" srcId="{EE7B43E7-69C3-4E86-B486-207360C2D362}" destId="{3261805C-4253-4FFF-8DF8-958C69271B95}" srcOrd="1" destOrd="0" parTransId="{CCF0DE9C-3B7D-4488-ADF6-2CAA481786F6}" sibTransId="{89E2F985-A441-4F4C-A22E-AC4C64A3FBF8}"/>
    <dgm:cxn modelId="{8DA33D33-DFDC-4827-A894-909C88BE8340}" type="presOf" srcId="{09A4F87B-59FF-499D-AF05-A2A06A450BB2}" destId="{81405D45-DDEA-4827-B64B-4A18E343D05A}" srcOrd="0" destOrd="0" presId="urn:microsoft.com/office/officeart/2005/8/layout/orgChart1"/>
    <dgm:cxn modelId="{7A418FA4-2D35-4A57-8DDC-245377F916B9}" srcId="{EE7B43E7-69C3-4E86-B486-207360C2D362}" destId="{09A4F87B-59FF-499D-AF05-A2A06A450BB2}" srcOrd="2" destOrd="0" parTransId="{FAB15048-4765-4DFD-A9EA-655730811A32}" sibTransId="{E07E810D-D055-4C18-9BB0-F0D6F5604ACB}"/>
    <dgm:cxn modelId="{7F319F33-75D4-4D4B-BEB7-64DE41AE40C4}" srcId="{EE7B43E7-69C3-4E86-B486-207360C2D362}" destId="{92092959-8837-48A4-8E1C-AEE5FD504C26}" srcOrd="0" destOrd="0" parTransId="{2523010B-6842-4F2A-870B-DE4B480AA326}" sibTransId="{2FAD45DD-61B9-48F2-B043-AC8003A3EC33}"/>
    <dgm:cxn modelId="{3EF41A20-B72F-4D28-836D-11650EF53EE7}" type="presOf" srcId="{3261805C-4253-4FFF-8DF8-958C69271B95}" destId="{BA48EEEB-A007-4FD6-91E6-AB4F53C1E649}" srcOrd="0" destOrd="0" presId="urn:microsoft.com/office/officeart/2005/8/layout/orgChart1"/>
    <dgm:cxn modelId="{B1AC13A9-FD51-4843-8B34-ECC1442F4920}" type="presOf" srcId="{FAB15048-4765-4DFD-A9EA-655730811A32}" destId="{0E2825C3-1358-403D-9025-47353411C9B9}" srcOrd="0" destOrd="0" presId="urn:microsoft.com/office/officeart/2005/8/layout/orgChart1"/>
    <dgm:cxn modelId="{BEA8AC53-3619-44E3-BEBB-C43DB41A77EC}" type="presOf" srcId="{2523010B-6842-4F2A-870B-DE4B480AA326}" destId="{6DFC1EC5-2857-47F6-B840-254B86342C0F}" srcOrd="0" destOrd="0" presId="urn:microsoft.com/office/officeart/2005/8/layout/orgChart1"/>
    <dgm:cxn modelId="{A14F95E4-9E38-4716-8E72-42D9129DCE78}" type="presOf" srcId="{EE7B43E7-69C3-4E86-B486-207360C2D362}" destId="{501A7669-A9FD-4384-8F3D-F806F7297567}" srcOrd="0" destOrd="0" presId="urn:microsoft.com/office/officeart/2005/8/layout/orgChart1"/>
    <dgm:cxn modelId="{03F49963-DA28-4D01-82C6-0090208AE46C}" type="presOf" srcId="{92092959-8837-48A4-8E1C-AEE5FD504C26}" destId="{063AC62E-70D0-4695-B220-3F6EDE814DBD}" srcOrd="1" destOrd="0" presId="urn:microsoft.com/office/officeart/2005/8/layout/orgChart1"/>
    <dgm:cxn modelId="{A192E0C7-0D85-4FEC-9E5B-BA73F4D13AB2}" type="presOf" srcId="{3261805C-4253-4FFF-8DF8-958C69271B95}" destId="{7EB738FC-6AEC-4A68-B867-96BB18ADCE5B}" srcOrd="1" destOrd="0" presId="urn:microsoft.com/office/officeart/2005/8/layout/orgChart1"/>
    <dgm:cxn modelId="{85B47407-F968-4065-9191-270C3F5AB833}" type="presOf" srcId="{CCF0DE9C-3B7D-4488-ADF6-2CAA481786F6}" destId="{636D8386-EC04-43CA-AAA9-CD51689E8873}" srcOrd="0" destOrd="0" presId="urn:microsoft.com/office/officeart/2005/8/layout/orgChart1"/>
    <dgm:cxn modelId="{33ACD96E-79B6-4009-8D79-7D0C479B72AF}" type="presOf" srcId="{09A4F87B-59FF-499D-AF05-A2A06A450BB2}" destId="{DD2ABBCB-26F0-4819-AB4C-785C6B4BEBC9}" srcOrd="1" destOrd="0" presId="urn:microsoft.com/office/officeart/2005/8/layout/orgChart1"/>
    <dgm:cxn modelId="{74667BE0-81DD-4026-9418-5C403E024263}" type="presOf" srcId="{55E9E155-3D4C-4776-AD33-7D1EF5D9D370}" destId="{4315F67F-2831-4E9E-840B-15915BC7B79A}" srcOrd="0" destOrd="0" presId="urn:microsoft.com/office/officeart/2005/8/layout/orgChart1"/>
    <dgm:cxn modelId="{B7E92D8D-B3B8-4C80-B765-CB7634502D61}" type="presOf" srcId="{92092959-8837-48A4-8E1C-AEE5FD504C26}" destId="{7299D481-0F40-402C-9872-048D056A3B7B}" srcOrd="0" destOrd="0" presId="urn:microsoft.com/office/officeart/2005/8/layout/orgChart1"/>
    <dgm:cxn modelId="{AC08846D-6B4D-41C9-9212-C9CDC4B15665}" type="presOf" srcId="{EE7B43E7-69C3-4E86-B486-207360C2D362}" destId="{A21A5FC0-3703-4919-8B5F-6775A9DEBB13}" srcOrd="1" destOrd="0" presId="urn:microsoft.com/office/officeart/2005/8/layout/orgChart1"/>
    <dgm:cxn modelId="{8BEEB85E-D10A-45A3-BA6C-1BCF3956A800}" type="presParOf" srcId="{4315F67F-2831-4E9E-840B-15915BC7B79A}" destId="{ED34243C-5E76-446D-B5F1-F37051B3C30E}" srcOrd="0" destOrd="0" presId="urn:microsoft.com/office/officeart/2005/8/layout/orgChart1"/>
    <dgm:cxn modelId="{2C32769F-9509-4D66-8804-21E88A2627E9}" type="presParOf" srcId="{ED34243C-5E76-446D-B5F1-F37051B3C30E}" destId="{B4D8F876-C865-473D-8D01-5A50EC521309}" srcOrd="0" destOrd="0" presId="urn:microsoft.com/office/officeart/2005/8/layout/orgChart1"/>
    <dgm:cxn modelId="{127C962B-33A2-48D2-A374-95D360618652}" type="presParOf" srcId="{B4D8F876-C865-473D-8D01-5A50EC521309}" destId="{501A7669-A9FD-4384-8F3D-F806F7297567}" srcOrd="0" destOrd="0" presId="urn:microsoft.com/office/officeart/2005/8/layout/orgChart1"/>
    <dgm:cxn modelId="{CEBAB4A0-1E80-42DD-A888-6968719972C4}" type="presParOf" srcId="{B4D8F876-C865-473D-8D01-5A50EC521309}" destId="{A21A5FC0-3703-4919-8B5F-6775A9DEBB13}" srcOrd="1" destOrd="0" presId="urn:microsoft.com/office/officeart/2005/8/layout/orgChart1"/>
    <dgm:cxn modelId="{22370F48-5E74-43A5-96D8-64EB69636639}" type="presParOf" srcId="{ED34243C-5E76-446D-B5F1-F37051B3C30E}" destId="{99163451-4C06-4300-BD65-B7B5142A4E46}" srcOrd="1" destOrd="0" presId="urn:microsoft.com/office/officeart/2005/8/layout/orgChart1"/>
    <dgm:cxn modelId="{67E5E3F2-421B-44AB-8C62-F49DC540E338}" type="presParOf" srcId="{99163451-4C06-4300-BD65-B7B5142A4E46}" destId="{6DFC1EC5-2857-47F6-B840-254B86342C0F}" srcOrd="0" destOrd="0" presId="urn:microsoft.com/office/officeart/2005/8/layout/orgChart1"/>
    <dgm:cxn modelId="{5DDB14C1-06E1-422A-B32D-1229B85E8306}" type="presParOf" srcId="{99163451-4C06-4300-BD65-B7B5142A4E46}" destId="{874F0053-AA8B-4023-8FBB-D304E61C702D}" srcOrd="1" destOrd="0" presId="urn:microsoft.com/office/officeart/2005/8/layout/orgChart1"/>
    <dgm:cxn modelId="{0E6330B6-58E4-4E77-A121-D3DBE50C0BEC}" type="presParOf" srcId="{874F0053-AA8B-4023-8FBB-D304E61C702D}" destId="{1F8F0A30-5134-45A8-9243-73532B74B758}" srcOrd="0" destOrd="0" presId="urn:microsoft.com/office/officeart/2005/8/layout/orgChart1"/>
    <dgm:cxn modelId="{48A9DADC-2F49-4554-A067-206E462F06C0}" type="presParOf" srcId="{1F8F0A30-5134-45A8-9243-73532B74B758}" destId="{7299D481-0F40-402C-9872-048D056A3B7B}" srcOrd="0" destOrd="0" presId="urn:microsoft.com/office/officeart/2005/8/layout/orgChart1"/>
    <dgm:cxn modelId="{7754D7BD-A876-4078-A1DE-E02EF38E64F3}" type="presParOf" srcId="{1F8F0A30-5134-45A8-9243-73532B74B758}" destId="{063AC62E-70D0-4695-B220-3F6EDE814DBD}" srcOrd="1" destOrd="0" presId="urn:microsoft.com/office/officeart/2005/8/layout/orgChart1"/>
    <dgm:cxn modelId="{DF4E5F14-F164-456B-9CD2-622CA05C4A4F}" type="presParOf" srcId="{874F0053-AA8B-4023-8FBB-D304E61C702D}" destId="{CFF8536D-75DA-4A16-8289-A55D8A983486}" srcOrd="1" destOrd="0" presId="urn:microsoft.com/office/officeart/2005/8/layout/orgChart1"/>
    <dgm:cxn modelId="{3DC856EA-2C8E-4F94-B47C-F1E646C85B2E}" type="presParOf" srcId="{874F0053-AA8B-4023-8FBB-D304E61C702D}" destId="{FBC584D4-0422-4E7E-86F0-392F51EC83A6}" srcOrd="2" destOrd="0" presId="urn:microsoft.com/office/officeart/2005/8/layout/orgChart1"/>
    <dgm:cxn modelId="{A48CDFCA-BC2C-4A9E-9606-7DCBD4824631}" type="presParOf" srcId="{99163451-4C06-4300-BD65-B7B5142A4E46}" destId="{636D8386-EC04-43CA-AAA9-CD51689E8873}" srcOrd="2" destOrd="0" presId="urn:microsoft.com/office/officeart/2005/8/layout/orgChart1"/>
    <dgm:cxn modelId="{61CAF9DE-CCC8-4DCC-B75E-C02D6A029666}" type="presParOf" srcId="{99163451-4C06-4300-BD65-B7B5142A4E46}" destId="{71132FCB-F2B2-4DF8-825D-BED96F19AD73}" srcOrd="3" destOrd="0" presId="urn:microsoft.com/office/officeart/2005/8/layout/orgChart1"/>
    <dgm:cxn modelId="{4802E321-9B0B-41F5-B057-EF45CF3D1BF2}" type="presParOf" srcId="{71132FCB-F2B2-4DF8-825D-BED96F19AD73}" destId="{9128299D-2E9B-4B64-B061-8B26B1BCB24D}" srcOrd="0" destOrd="0" presId="urn:microsoft.com/office/officeart/2005/8/layout/orgChart1"/>
    <dgm:cxn modelId="{ACC43290-604D-4853-BBD6-90805FE75798}" type="presParOf" srcId="{9128299D-2E9B-4B64-B061-8B26B1BCB24D}" destId="{BA48EEEB-A007-4FD6-91E6-AB4F53C1E649}" srcOrd="0" destOrd="0" presId="urn:microsoft.com/office/officeart/2005/8/layout/orgChart1"/>
    <dgm:cxn modelId="{E59192E0-DF1A-4165-A3DE-35A6D14A864F}" type="presParOf" srcId="{9128299D-2E9B-4B64-B061-8B26B1BCB24D}" destId="{7EB738FC-6AEC-4A68-B867-96BB18ADCE5B}" srcOrd="1" destOrd="0" presId="urn:microsoft.com/office/officeart/2005/8/layout/orgChart1"/>
    <dgm:cxn modelId="{031E6430-DB56-4D61-8DB0-5710FD3FBC45}" type="presParOf" srcId="{71132FCB-F2B2-4DF8-825D-BED96F19AD73}" destId="{51A770BB-E15E-4420-90D5-B3D50232E3B4}" srcOrd="1" destOrd="0" presId="urn:microsoft.com/office/officeart/2005/8/layout/orgChart1"/>
    <dgm:cxn modelId="{7B953E62-3F3E-46D2-A418-14E4722D7800}" type="presParOf" srcId="{71132FCB-F2B2-4DF8-825D-BED96F19AD73}" destId="{EC616AEE-BB80-49EB-994A-7C1A53536B31}" srcOrd="2" destOrd="0" presId="urn:microsoft.com/office/officeart/2005/8/layout/orgChart1"/>
    <dgm:cxn modelId="{044989B4-E2FF-4F10-BB05-09F586F94C5E}" type="presParOf" srcId="{99163451-4C06-4300-BD65-B7B5142A4E46}" destId="{0E2825C3-1358-403D-9025-47353411C9B9}" srcOrd="4" destOrd="0" presId="urn:microsoft.com/office/officeart/2005/8/layout/orgChart1"/>
    <dgm:cxn modelId="{535B439E-D566-446B-B787-6687E04CB2D2}" type="presParOf" srcId="{99163451-4C06-4300-BD65-B7B5142A4E46}" destId="{263873E7-3D1D-4D13-B479-229777EE4929}" srcOrd="5" destOrd="0" presId="urn:microsoft.com/office/officeart/2005/8/layout/orgChart1"/>
    <dgm:cxn modelId="{D9B64F13-E4EF-45C2-97FA-0085D1FA4773}" type="presParOf" srcId="{263873E7-3D1D-4D13-B479-229777EE4929}" destId="{6153763A-4F3D-420E-9B19-585ACEAC69AD}" srcOrd="0" destOrd="0" presId="urn:microsoft.com/office/officeart/2005/8/layout/orgChart1"/>
    <dgm:cxn modelId="{CD7AD0F7-CB8A-4CA3-ABAC-3ABCE92333D5}" type="presParOf" srcId="{6153763A-4F3D-420E-9B19-585ACEAC69AD}" destId="{81405D45-DDEA-4827-B64B-4A18E343D05A}" srcOrd="0" destOrd="0" presId="urn:microsoft.com/office/officeart/2005/8/layout/orgChart1"/>
    <dgm:cxn modelId="{E1E9320A-4ADB-4049-B50C-B8315A6356EF}" type="presParOf" srcId="{6153763A-4F3D-420E-9B19-585ACEAC69AD}" destId="{DD2ABBCB-26F0-4819-AB4C-785C6B4BEBC9}" srcOrd="1" destOrd="0" presId="urn:microsoft.com/office/officeart/2005/8/layout/orgChart1"/>
    <dgm:cxn modelId="{B088E688-32D6-46ED-B4BE-FAE58B3F40F4}" type="presParOf" srcId="{263873E7-3D1D-4D13-B479-229777EE4929}" destId="{A2A3056A-567D-4CAE-8DA5-0AB97A9FAE2D}" srcOrd="1" destOrd="0" presId="urn:microsoft.com/office/officeart/2005/8/layout/orgChart1"/>
    <dgm:cxn modelId="{6DF99239-1DE1-4F6D-9658-CF85A3F12A45}" type="presParOf" srcId="{263873E7-3D1D-4D13-B479-229777EE4929}" destId="{3BCB151E-76FF-4DCA-A7D8-3B25295C7CFF}" srcOrd="2" destOrd="0" presId="urn:microsoft.com/office/officeart/2005/8/layout/orgChart1"/>
    <dgm:cxn modelId="{B779870D-CB7F-4596-BF1C-03FB09A32557}" type="presParOf" srcId="{ED34243C-5E76-446D-B5F1-F37051B3C30E}" destId="{4764DB2E-8C4B-4B1E-A652-650AAA2FB2D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371362-0DB1-47D1-8166-34AB49D73B0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7EFA33-F2AA-4F26-8DA0-E432A4E8920D}">
      <dgm:prSet phldrT="[Text]"/>
      <dgm:spPr/>
      <dgm:t>
        <a:bodyPr/>
        <a:lstStyle/>
        <a:p>
          <a:r>
            <a:rPr lang="en-US" dirty="0" smtClean="0"/>
            <a:t>Data Forwarding</a:t>
          </a:r>
          <a:endParaRPr lang="en-US" dirty="0"/>
        </a:p>
      </dgm:t>
    </dgm:pt>
    <dgm:pt modelId="{B9E0A827-68A6-4ECA-A10A-6786A496BAB5}" type="parTrans" cxnId="{B782B652-1F6D-4E34-8E81-2D4FFE173CE6}">
      <dgm:prSet/>
      <dgm:spPr/>
      <dgm:t>
        <a:bodyPr/>
        <a:lstStyle/>
        <a:p>
          <a:endParaRPr lang="en-US"/>
        </a:p>
      </dgm:t>
    </dgm:pt>
    <dgm:pt modelId="{FCB37DD2-E13C-4E03-90EC-CA8447208BEC}" type="sibTrans" cxnId="{B782B652-1F6D-4E34-8E81-2D4FFE173CE6}">
      <dgm:prSet/>
      <dgm:spPr/>
      <dgm:t>
        <a:bodyPr/>
        <a:lstStyle/>
        <a:p>
          <a:endParaRPr lang="en-US"/>
        </a:p>
      </dgm:t>
    </dgm:pt>
    <dgm:pt modelId="{1C8E2727-4F52-4090-819A-8E4842F1B5EB}">
      <dgm:prSet phldrT="[Text]"/>
      <dgm:spPr/>
      <dgm:t>
        <a:bodyPr/>
        <a:lstStyle/>
        <a:p>
          <a:r>
            <a:rPr lang="en-US" b="0" i="0" dirty="0" smtClean="0"/>
            <a:t>If these two </a:t>
          </a:r>
          <a:r>
            <a:rPr lang="en-US" b="0" i="0" dirty="0" smtClean="0">
              <a:hlinkClick xmlns:r="http://schemas.openxmlformats.org/officeDocument/2006/relationships" r:id="rId1" tooltip="Assembly language"/>
            </a:rPr>
            <a:t>assembly</a:t>
          </a:r>
          <a:r>
            <a:rPr lang="en-US" b="0" i="0" dirty="0" smtClean="0"/>
            <a:t> </a:t>
          </a:r>
          <a:r>
            <a:rPr lang="en-US" b="0" i="0" dirty="0" err="1" smtClean="0"/>
            <a:t>pseudocode</a:t>
          </a:r>
          <a:r>
            <a:rPr lang="en-US" b="0" i="0" dirty="0" smtClean="0"/>
            <a:t> instructions run in a pipeline, after fetching and decoding the second instruction, the pipeline stalls, waiting until the result of the addition is written and read.</a:t>
          </a:r>
          <a:endParaRPr lang="en-US" dirty="0"/>
        </a:p>
      </dgm:t>
    </dgm:pt>
    <dgm:pt modelId="{5A2158F8-7636-4B5D-BEC6-068AAE62E90C}" type="parTrans" cxnId="{232628A5-26FD-4319-A6E7-D4B422720FD0}">
      <dgm:prSet/>
      <dgm:spPr/>
      <dgm:t>
        <a:bodyPr/>
        <a:lstStyle/>
        <a:p>
          <a:endParaRPr lang="en-US"/>
        </a:p>
      </dgm:t>
    </dgm:pt>
    <dgm:pt modelId="{9644812C-CB74-4A18-A325-E4D836828785}" type="sibTrans" cxnId="{232628A5-26FD-4319-A6E7-D4B422720FD0}">
      <dgm:prSet/>
      <dgm:spPr/>
      <dgm:t>
        <a:bodyPr/>
        <a:lstStyle/>
        <a:p>
          <a:endParaRPr lang="en-US"/>
        </a:p>
      </dgm:t>
    </dgm:pt>
    <dgm:pt modelId="{9919BF40-3716-4033-B684-28F69F535367}">
      <dgm:prSet phldrT="[Text]"/>
      <dgm:spPr/>
      <dgm:t>
        <a:bodyPr/>
        <a:lstStyle/>
        <a:p>
          <a:r>
            <a:rPr lang="en-US" dirty="0" smtClean="0"/>
            <a:t>Pipe Line bubbling</a:t>
          </a:r>
          <a:endParaRPr lang="en-US" dirty="0"/>
        </a:p>
      </dgm:t>
    </dgm:pt>
    <dgm:pt modelId="{E09DD31C-24BD-4ADD-A369-4F7F6DD4ADBE}" type="parTrans" cxnId="{24FFA571-F2BC-4DC4-BDD4-64889DD60D81}">
      <dgm:prSet/>
      <dgm:spPr/>
      <dgm:t>
        <a:bodyPr/>
        <a:lstStyle/>
        <a:p>
          <a:endParaRPr lang="en-US"/>
        </a:p>
      </dgm:t>
    </dgm:pt>
    <dgm:pt modelId="{293720F2-24AF-4215-9BA3-154470F44840}" type="sibTrans" cxnId="{24FFA571-F2BC-4DC4-BDD4-64889DD60D81}">
      <dgm:prSet/>
      <dgm:spPr/>
      <dgm:t>
        <a:bodyPr/>
        <a:lstStyle/>
        <a:p>
          <a:endParaRPr lang="en-US"/>
        </a:p>
      </dgm:t>
    </dgm:pt>
    <dgm:pt modelId="{B4B4CDB6-F918-4DC4-AE64-23BF43770B17}">
      <dgm:prSet phldrT="[Text]"/>
      <dgm:spPr/>
      <dgm:t>
        <a:bodyPr/>
        <a:lstStyle/>
        <a:p>
          <a:r>
            <a:rPr lang="en-US" b="0" i="0" dirty="0" smtClean="0"/>
            <a:t>Is a method to preclude data, structural, and branch </a:t>
          </a:r>
          <a:r>
            <a:rPr lang="en-US" b="0" i="0" dirty="0" err="1" smtClean="0"/>
            <a:t>hazards.As</a:t>
          </a:r>
          <a:r>
            <a:rPr lang="en-US" b="0" i="0" dirty="0" smtClean="0"/>
            <a:t> instructions are fetched, control logic determines whether a hazard could/will occur. If this is true, then the control logic inserts s (</a:t>
          </a:r>
          <a:r>
            <a:rPr lang="en-US" dirty="0" smtClean="0">
              <a:hlinkClick xmlns:r="http://schemas.openxmlformats.org/officeDocument/2006/relationships" r:id="rId2" tooltip="NOP"/>
            </a:rPr>
            <a:t>NOP</a:t>
          </a:r>
          <a:r>
            <a:rPr lang="en-US" b="0" i="0" dirty="0" smtClean="0"/>
            <a:t>s) into the pipeline. Thus, before the next instruction (which would cause the hazard) executes, the prior one will have had sufficient time to finish and prevent the hazard.</a:t>
          </a:r>
          <a:endParaRPr lang="en-US" dirty="0"/>
        </a:p>
      </dgm:t>
    </dgm:pt>
    <dgm:pt modelId="{40DBF8B4-7409-4B60-8210-6B0C9AB839F8}" type="parTrans" cxnId="{942BBF77-D620-404D-A8C5-A069D15BE0C7}">
      <dgm:prSet/>
      <dgm:spPr/>
      <dgm:t>
        <a:bodyPr/>
        <a:lstStyle/>
        <a:p>
          <a:endParaRPr lang="en-US"/>
        </a:p>
      </dgm:t>
    </dgm:pt>
    <dgm:pt modelId="{2F43FDA5-53E1-4CDB-9836-FD78B3E5967E}" type="sibTrans" cxnId="{942BBF77-D620-404D-A8C5-A069D15BE0C7}">
      <dgm:prSet/>
      <dgm:spPr/>
      <dgm:t>
        <a:bodyPr/>
        <a:lstStyle/>
        <a:p>
          <a:endParaRPr lang="en-US"/>
        </a:p>
      </dgm:t>
    </dgm:pt>
    <dgm:pt modelId="{A86A61DC-0961-4A61-9191-E5B9C8C4A8F4}" type="pres">
      <dgm:prSet presAssocID="{17371362-0DB1-47D1-8166-34AB49D73B0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45CC08-54DF-4BD1-B83B-EEC34E4313D4}" type="pres">
      <dgm:prSet presAssocID="{CF7EFA33-F2AA-4F26-8DA0-E432A4E8920D}" presName="composite" presStyleCnt="0"/>
      <dgm:spPr/>
    </dgm:pt>
    <dgm:pt modelId="{9B505BF4-973C-46CC-8959-1B7633973B88}" type="pres">
      <dgm:prSet presAssocID="{CF7EFA33-F2AA-4F26-8DA0-E432A4E8920D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FBDEAA-ABDC-4D78-816C-79063DA88E1C}" type="pres">
      <dgm:prSet presAssocID="{CF7EFA33-F2AA-4F26-8DA0-E432A4E8920D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5B1F9E-7922-4923-87BF-1F9A5E53E44F}" type="pres">
      <dgm:prSet presAssocID="{FCB37DD2-E13C-4E03-90EC-CA8447208BEC}" presName="sp" presStyleCnt="0"/>
      <dgm:spPr/>
    </dgm:pt>
    <dgm:pt modelId="{B021542E-85F9-4A81-9461-71B61A8E264C}" type="pres">
      <dgm:prSet presAssocID="{9919BF40-3716-4033-B684-28F69F535367}" presName="composite" presStyleCnt="0"/>
      <dgm:spPr/>
    </dgm:pt>
    <dgm:pt modelId="{F5C97CEC-AA40-4A82-A288-47AB3C8230AE}" type="pres">
      <dgm:prSet presAssocID="{9919BF40-3716-4033-B684-28F69F535367}" presName="parentText" presStyleLbl="alignNode1" presStyleIdx="1" presStyleCnt="2" custLinFactNeighborY="272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9FECFD-A9D6-4F0A-B697-FED0972B216B}" type="pres">
      <dgm:prSet presAssocID="{9919BF40-3716-4033-B684-28F69F535367}" presName="descendantText" presStyleLbl="alignAcc1" presStyleIdx="1" presStyleCnt="2" custLinFactNeighborY="-6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82B652-1F6D-4E34-8E81-2D4FFE173CE6}" srcId="{17371362-0DB1-47D1-8166-34AB49D73B02}" destId="{CF7EFA33-F2AA-4F26-8DA0-E432A4E8920D}" srcOrd="0" destOrd="0" parTransId="{B9E0A827-68A6-4ECA-A10A-6786A496BAB5}" sibTransId="{FCB37DD2-E13C-4E03-90EC-CA8447208BEC}"/>
    <dgm:cxn modelId="{232628A5-26FD-4319-A6E7-D4B422720FD0}" srcId="{CF7EFA33-F2AA-4F26-8DA0-E432A4E8920D}" destId="{1C8E2727-4F52-4090-819A-8E4842F1B5EB}" srcOrd="0" destOrd="0" parTransId="{5A2158F8-7636-4B5D-BEC6-068AAE62E90C}" sibTransId="{9644812C-CB74-4A18-A325-E4D836828785}"/>
    <dgm:cxn modelId="{C165FF8D-7BFD-412F-9497-395054258231}" type="presOf" srcId="{CF7EFA33-F2AA-4F26-8DA0-E432A4E8920D}" destId="{9B505BF4-973C-46CC-8959-1B7633973B88}" srcOrd="0" destOrd="0" presId="urn:microsoft.com/office/officeart/2005/8/layout/chevron2"/>
    <dgm:cxn modelId="{24FFA571-F2BC-4DC4-BDD4-64889DD60D81}" srcId="{17371362-0DB1-47D1-8166-34AB49D73B02}" destId="{9919BF40-3716-4033-B684-28F69F535367}" srcOrd="1" destOrd="0" parTransId="{E09DD31C-24BD-4ADD-A369-4F7F6DD4ADBE}" sibTransId="{293720F2-24AF-4215-9BA3-154470F44840}"/>
    <dgm:cxn modelId="{0B9F9659-FCAE-4FEE-88AF-E1C59075ECA9}" type="presOf" srcId="{17371362-0DB1-47D1-8166-34AB49D73B02}" destId="{A86A61DC-0961-4A61-9191-E5B9C8C4A8F4}" srcOrd="0" destOrd="0" presId="urn:microsoft.com/office/officeart/2005/8/layout/chevron2"/>
    <dgm:cxn modelId="{942BBF77-D620-404D-A8C5-A069D15BE0C7}" srcId="{9919BF40-3716-4033-B684-28F69F535367}" destId="{B4B4CDB6-F918-4DC4-AE64-23BF43770B17}" srcOrd="0" destOrd="0" parTransId="{40DBF8B4-7409-4B60-8210-6B0C9AB839F8}" sibTransId="{2F43FDA5-53E1-4CDB-9836-FD78B3E5967E}"/>
    <dgm:cxn modelId="{D043FA10-E6C9-4DA3-9863-9770C49F9F00}" type="presOf" srcId="{1C8E2727-4F52-4090-819A-8E4842F1B5EB}" destId="{82FBDEAA-ABDC-4D78-816C-79063DA88E1C}" srcOrd="0" destOrd="0" presId="urn:microsoft.com/office/officeart/2005/8/layout/chevron2"/>
    <dgm:cxn modelId="{729BE8E6-19BF-409E-BA2C-A86E646891B9}" type="presOf" srcId="{9919BF40-3716-4033-B684-28F69F535367}" destId="{F5C97CEC-AA40-4A82-A288-47AB3C8230AE}" srcOrd="0" destOrd="0" presId="urn:microsoft.com/office/officeart/2005/8/layout/chevron2"/>
    <dgm:cxn modelId="{1E6B3E0F-CA78-4703-A2F2-BB1CD7697B0B}" type="presOf" srcId="{B4B4CDB6-F918-4DC4-AE64-23BF43770B17}" destId="{F79FECFD-A9D6-4F0A-B697-FED0972B216B}" srcOrd="0" destOrd="0" presId="urn:microsoft.com/office/officeart/2005/8/layout/chevron2"/>
    <dgm:cxn modelId="{EB16F2F5-AD8A-4A11-A4B0-8B426446EEC1}" type="presParOf" srcId="{A86A61DC-0961-4A61-9191-E5B9C8C4A8F4}" destId="{B445CC08-54DF-4BD1-B83B-EEC34E4313D4}" srcOrd="0" destOrd="0" presId="urn:microsoft.com/office/officeart/2005/8/layout/chevron2"/>
    <dgm:cxn modelId="{34E750A0-3379-47A3-8CEF-F18FABD4014F}" type="presParOf" srcId="{B445CC08-54DF-4BD1-B83B-EEC34E4313D4}" destId="{9B505BF4-973C-46CC-8959-1B7633973B88}" srcOrd="0" destOrd="0" presId="urn:microsoft.com/office/officeart/2005/8/layout/chevron2"/>
    <dgm:cxn modelId="{837756B6-A2AF-4D5D-A2E1-4A4BDF735AE4}" type="presParOf" srcId="{B445CC08-54DF-4BD1-B83B-EEC34E4313D4}" destId="{82FBDEAA-ABDC-4D78-816C-79063DA88E1C}" srcOrd="1" destOrd="0" presId="urn:microsoft.com/office/officeart/2005/8/layout/chevron2"/>
    <dgm:cxn modelId="{3B7AC18F-B893-4DC1-B00B-6437C75A1CC1}" type="presParOf" srcId="{A86A61DC-0961-4A61-9191-E5B9C8C4A8F4}" destId="{D45B1F9E-7922-4923-87BF-1F9A5E53E44F}" srcOrd="1" destOrd="0" presId="urn:microsoft.com/office/officeart/2005/8/layout/chevron2"/>
    <dgm:cxn modelId="{A4B6AF3F-442F-44AF-8C52-012ADC6D74E0}" type="presParOf" srcId="{A86A61DC-0961-4A61-9191-E5B9C8C4A8F4}" destId="{B021542E-85F9-4A81-9461-71B61A8E264C}" srcOrd="2" destOrd="0" presId="urn:microsoft.com/office/officeart/2005/8/layout/chevron2"/>
    <dgm:cxn modelId="{15AE8E82-ECDC-4953-9C33-3CC3ECFC9E82}" type="presParOf" srcId="{B021542E-85F9-4A81-9461-71B61A8E264C}" destId="{F5C97CEC-AA40-4A82-A288-47AB3C8230AE}" srcOrd="0" destOrd="0" presId="urn:microsoft.com/office/officeart/2005/8/layout/chevron2"/>
    <dgm:cxn modelId="{7766F5DB-2285-4320-8B87-18546DB8D7D4}" type="presParOf" srcId="{B021542E-85F9-4A81-9461-71B61A8E264C}" destId="{F79FECFD-A9D6-4F0A-B697-FED0972B216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5E9DA2-74E2-41DC-B7CC-1A29E30267C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077EC5-1710-4950-81C2-02F70A7E150B}">
      <dgm:prSet phldrT="[Text]"/>
      <dgm:spPr/>
      <dgm:t>
        <a:bodyPr/>
        <a:lstStyle/>
        <a:p>
          <a:r>
            <a:rPr lang="en-US" dirty="0" smtClean="0"/>
            <a:t>Fetch</a:t>
          </a:r>
          <a:endParaRPr lang="en-US" dirty="0"/>
        </a:p>
      </dgm:t>
    </dgm:pt>
    <dgm:pt modelId="{D2AE0162-3B70-4306-B566-BFA26BC8A955}" type="parTrans" cxnId="{7F4DFD72-AAB4-48CC-98CE-5C390F01FCE8}">
      <dgm:prSet/>
      <dgm:spPr/>
      <dgm:t>
        <a:bodyPr/>
        <a:lstStyle/>
        <a:p>
          <a:endParaRPr lang="en-US"/>
        </a:p>
      </dgm:t>
    </dgm:pt>
    <dgm:pt modelId="{604359D1-B23F-42A4-A137-5830DB34682D}" type="sibTrans" cxnId="{7F4DFD72-AAB4-48CC-98CE-5C390F01FCE8}">
      <dgm:prSet/>
      <dgm:spPr/>
      <dgm:t>
        <a:bodyPr/>
        <a:lstStyle/>
        <a:p>
          <a:endParaRPr lang="en-US"/>
        </a:p>
      </dgm:t>
    </dgm:pt>
    <dgm:pt modelId="{5400EE2D-1C3F-4576-B124-258AF83DEE21}">
      <dgm:prSet phldrT="[Text]" custT="1"/>
      <dgm:spPr/>
      <dgm:t>
        <a:bodyPr/>
        <a:lstStyle/>
        <a:p>
          <a:r>
            <a:rPr lang="en-US" sz="2800" dirty="0" smtClean="0"/>
            <a:t>Instruction is fetched from memory (</a:t>
          </a:r>
          <a:r>
            <a:rPr lang="en-US" sz="2800" b="1" dirty="0" smtClean="0"/>
            <a:t>Bus</a:t>
          </a:r>
          <a:r>
            <a:rPr lang="en-US" sz="2800" dirty="0" smtClean="0"/>
            <a:t>)</a:t>
          </a:r>
          <a:endParaRPr lang="en-US" sz="2800" dirty="0"/>
        </a:p>
      </dgm:t>
    </dgm:pt>
    <dgm:pt modelId="{F30F621B-C98B-4286-A026-A911EBD6A33D}" type="parTrans" cxnId="{8ADF8C99-0EE0-4650-A7C1-3994567A905A}">
      <dgm:prSet/>
      <dgm:spPr/>
      <dgm:t>
        <a:bodyPr/>
        <a:lstStyle/>
        <a:p>
          <a:endParaRPr lang="en-US"/>
        </a:p>
      </dgm:t>
    </dgm:pt>
    <dgm:pt modelId="{65B86EB9-46CE-4255-9353-D47E50032199}" type="sibTrans" cxnId="{8ADF8C99-0EE0-4650-A7C1-3994567A905A}">
      <dgm:prSet/>
      <dgm:spPr/>
      <dgm:t>
        <a:bodyPr/>
        <a:lstStyle/>
        <a:p>
          <a:endParaRPr lang="en-US"/>
        </a:p>
      </dgm:t>
    </dgm:pt>
    <dgm:pt modelId="{CA66EB0D-A93F-42D4-8450-E13D0A53542B}">
      <dgm:prSet phldrT="[Text]"/>
      <dgm:spPr/>
      <dgm:t>
        <a:bodyPr/>
        <a:lstStyle/>
        <a:p>
          <a:r>
            <a:rPr lang="en-US" dirty="0" smtClean="0"/>
            <a:t>Decode</a:t>
          </a:r>
          <a:endParaRPr lang="en-US" dirty="0"/>
        </a:p>
      </dgm:t>
    </dgm:pt>
    <dgm:pt modelId="{28CFEC3E-8122-402C-930E-4A730B82C5CC}" type="parTrans" cxnId="{1617A9A8-C8C0-4DC7-8B55-14804D033BA4}">
      <dgm:prSet/>
      <dgm:spPr/>
      <dgm:t>
        <a:bodyPr/>
        <a:lstStyle/>
        <a:p>
          <a:endParaRPr lang="en-US"/>
        </a:p>
      </dgm:t>
    </dgm:pt>
    <dgm:pt modelId="{EDD807A5-4C3D-4FB3-99F0-C374C4516338}" type="sibTrans" cxnId="{1617A9A8-C8C0-4DC7-8B55-14804D033BA4}">
      <dgm:prSet/>
      <dgm:spPr/>
      <dgm:t>
        <a:bodyPr/>
        <a:lstStyle/>
        <a:p>
          <a:endParaRPr lang="en-US"/>
        </a:p>
      </dgm:t>
    </dgm:pt>
    <dgm:pt modelId="{AAE28DC4-A22B-4B93-9C95-4F087D08F35C}">
      <dgm:prSet phldrT="[Text]" custT="1"/>
      <dgm:spPr/>
      <dgm:t>
        <a:bodyPr/>
        <a:lstStyle/>
        <a:p>
          <a:r>
            <a:rPr lang="en-US" sz="2400" dirty="0" smtClean="0"/>
            <a:t>Instruction is decoded using hard wire </a:t>
          </a:r>
          <a:r>
            <a:rPr lang="en-US" sz="2400" b="1" dirty="0" smtClean="0"/>
            <a:t>Decoder</a:t>
          </a:r>
          <a:endParaRPr lang="en-US" sz="2400" dirty="0"/>
        </a:p>
      </dgm:t>
    </dgm:pt>
    <dgm:pt modelId="{4DAA60DC-2DC7-4CFF-A490-464DD364E649}" type="parTrans" cxnId="{E01D6BAD-1F3D-4117-8225-13C0F453A4B9}">
      <dgm:prSet/>
      <dgm:spPr/>
      <dgm:t>
        <a:bodyPr/>
        <a:lstStyle/>
        <a:p>
          <a:endParaRPr lang="en-US"/>
        </a:p>
      </dgm:t>
    </dgm:pt>
    <dgm:pt modelId="{63B0334B-F787-4A1A-A03D-FCF7D1B4A2D7}" type="sibTrans" cxnId="{E01D6BAD-1F3D-4117-8225-13C0F453A4B9}">
      <dgm:prSet/>
      <dgm:spPr/>
      <dgm:t>
        <a:bodyPr/>
        <a:lstStyle/>
        <a:p>
          <a:endParaRPr lang="en-US"/>
        </a:p>
      </dgm:t>
    </dgm:pt>
    <dgm:pt modelId="{FF9A2DC6-DB9A-4923-85EB-9207F8A6BAC0}">
      <dgm:prSet phldrT="[Text]"/>
      <dgm:spPr/>
      <dgm:t>
        <a:bodyPr/>
        <a:lstStyle/>
        <a:p>
          <a:r>
            <a:rPr lang="en-US" dirty="0" smtClean="0"/>
            <a:t>Execute</a:t>
          </a:r>
          <a:endParaRPr lang="en-US" dirty="0"/>
        </a:p>
      </dgm:t>
    </dgm:pt>
    <dgm:pt modelId="{4059CC6E-4C4D-4ED5-A7FD-810626A01078}" type="parTrans" cxnId="{D64B5659-FBBE-4B19-B9AC-89CB578888A5}">
      <dgm:prSet/>
      <dgm:spPr/>
      <dgm:t>
        <a:bodyPr/>
        <a:lstStyle/>
        <a:p>
          <a:endParaRPr lang="en-US"/>
        </a:p>
      </dgm:t>
    </dgm:pt>
    <dgm:pt modelId="{A8B07DAC-038F-4643-A3E5-3FFEC2865305}" type="sibTrans" cxnId="{D64B5659-FBBE-4B19-B9AC-89CB578888A5}">
      <dgm:prSet/>
      <dgm:spPr/>
      <dgm:t>
        <a:bodyPr/>
        <a:lstStyle/>
        <a:p>
          <a:endParaRPr lang="en-US"/>
        </a:p>
      </dgm:t>
    </dgm:pt>
    <dgm:pt modelId="{663B893B-959A-422B-98ED-D31A4F579564}">
      <dgm:prSet phldrT="[Text]"/>
      <dgm:spPr/>
      <dgm:t>
        <a:bodyPr/>
        <a:lstStyle/>
        <a:p>
          <a:endParaRPr lang="en-US" sz="1000" dirty="0"/>
        </a:p>
      </dgm:t>
    </dgm:pt>
    <dgm:pt modelId="{DBEF19E4-901A-49CF-B3E0-8E5D6BC45283}" type="parTrans" cxnId="{4C8147B9-0EE9-47F7-A96C-389EC583D0DA}">
      <dgm:prSet/>
      <dgm:spPr/>
      <dgm:t>
        <a:bodyPr/>
        <a:lstStyle/>
        <a:p>
          <a:endParaRPr lang="en-US"/>
        </a:p>
      </dgm:t>
    </dgm:pt>
    <dgm:pt modelId="{D41A6B47-C02B-4F00-A8BE-82187D46E77E}" type="sibTrans" cxnId="{4C8147B9-0EE9-47F7-A96C-389EC583D0DA}">
      <dgm:prSet/>
      <dgm:spPr/>
      <dgm:t>
        <a:bodyPr/>
        <a:lstStyle/>
        <a:p>
          <a:endParaRPr lang="en-US"/>
        </a:p>
      </dgm:t>
    </dgm:pt>
    <dgm:pt modelId="{17307D99-B5AC-4022-A3A3-1AA7B2122834}">
      <dgm:prSet phldrT="[Text]"/>
      <dgm:spPr/>
      <dgm:t>
        <a:bodyPr/>
        <a:lstStyle/>
        <a:p>
          <a:r>
            <a:rPr lang="en-US" dirty="0" smtClean="0"/>
            <a:t>Memory</a:t>
          </a:r>
          <a:endParaRPr lang="en-US" dirty="0"/>
        </a:p>
      </dgm:t>
    </dgm:pt>
    <dgm:pt modelId="{337411B1-F3C4-44C2-93F3-72AC2C800248}" type="parTrans" cxnId="{8A1169D3-781D-455E-97CB-6EF0365E456A}">
      <dgm:prSet/>
      <dgm:spPr/>
      <dgm:t>
        <a:bodyPr/>
        <a:lstStyle/>
        <a:p>
          <a:endParaRPr lang="en-US"/>
        </a:p>
      </dgm:t>
    </dgm:pt>
    <dgm:pt modelId="{DDCF4D60-54C0-4DE4-A999-9E1BE3D24B91}" type="sibTrans" cxnId="{8A1169D3-781D-455E-97CB-6EF0365E456A}">
      <dgm:prSet/>
      <dgm:spPr/>
      <dgm:t>
        <a:bodyPr/>
        <a:lstStyle/>
        <a:p>
          <a:endParaRPr lang="en-US"/>
        </a:p>
      </dgm:t>
    </dgm:pt>
    <dgm:pt modelId="{6F4E7ADF-1352-4483-A65A-33EA35616EDB}">
      <dgm:prSet/>
      <dgm:spPr/>
      <dgm:t>
        <a:bodyPr/>
        <a:lstStyle/>
        <a:p>
          <a:endParaRPr lang="en-US" sz="1000"/>
        </a:p>
      </dgm:t>
    </dgm:pt>
    <dgm:pt modelId="{48005CC5-5EBB-460E-88BC-9938788C9464}" type="parTrans" cxnId="{E7A20FFF-A31F-4EF6-BAD3-FAE30D83C4EE}">
      <dgm:prSet/>
      <dgm:spPr/>
    </dgm:pt>
    <dgm:pt modelId="{75239D41-609F-4E36-8678-E6D5D498FD16}" type="sibTrans" cxnId="{E7A20FFF-A31F-4EF6-BAD3-FAE30D83C4EE}">
      <dgm:prSet/>
      <dgm:spPr/>
    </dgm:pt>
    <dgm:pt modelId="{27548531-11F6-44EF-8C1A-C8A3F6A12567}">
      <dgm:prSet/>
      <dgm:spPr/>
      <dgm:t>
        <a:bodyPr/>
        <a:lstStyle/>
        <a:p>
          <a:endParaRPr lang="en-US" sz="1000" dirty="0"/>
        </a:p>
      </dgm:t>
    </dgm:pt>
    <dgm:pt modelId="{7BD4A20F-C792-4056-9655-F030BD932FC0}" type="parTrans" cxnId="{7DE65859-EB7A-48EC-907B-5B08006F2C06}">
      <dgm:prSet/>
      <dgm:spPr/>
    </dgm:pt>
    <dgm:pt modelId="{459DD959-100D-4F42-AF1A-9150CF277916}" type="sibTrans" cxnId="{7DE65859-EB7A-48EC-907B-5B08006F2C06}">
      <dgm:prSet/>
      <dgm:spPr/>
    </dgm:pt>
    <dgm:pt modelId="{102C7B61-5223-4200-BE50-690BDA6E0154}">
      <dgm:prSet phldrT="[Text]"/>
      <dgm:spPr/>
      <dgm:t>
        <a:bodyPr/>
        <a:lstStyle/>
        <a:p>
          <a:r>
            <a:rPr lang="en-US" dirty="0" smtClean="0"/>
            <a:t>Results written back to memory</a:t>
          </a:r>
          <a:endParaRPr lang="en-US" dirty="0"/>
        </a:p>
      </dgm:t>
    </dgm:pt>
    <dgm:pt modelId="{DE82F122-EC24-4068-8E70-5C7CFF1A10A9}" type="parTrans" cxnId="{8205E020-E6ED-49C5-A560-39CA7C2BDE4C}">
      <dgm:prSet/>
      <dgm:spPr/>
    </dgm:pt>
    <dgm:pt modelId="{FF8FBEAD-BCC9-47E2-9999-2C44182926A5}" type="sibTrans" cxnId="{8205E020-E6ED-49C5-A560-39CA7C2BDE4C}">
      <dgm:prSet/>
      <dgm:spPr/>
    </dgm:pt>
    <dgm:pt modelId="{4C788146-913B-4EE0-9C32-1A4C898DC69B}">
      <dgm:prSet phldrT="[Text]"/>
      <dgm:spPr/>
      <dgm:t>
        <a:bodyPr/>
        <a:lstStyle/>
        <a:p>
          <a:r>
            <a:rPr lang="en-US" dirty="0" smtClean="0"/>
            <a:t>Register write back</a:t>
          </a:r>
          <a:endParaRPr lang="en-US" dirty="0"/>
        </a:p>
      </dgm:t>
    </dgm:pt>
    <dgm:pt modelId="{FFEBE0D0-31FC-4701-B328-70564C2B739F}" type="parTrans" cxnId="{2C02C571-715C-46F3-BDFF-76321B5D3690}">
      <dgm:prSet/>
      <dgm:spPr/>
    </dgm:pt>
    <dgm:pt modelId="{9C48666B-22A5-403E-A77E-EB8D2A72ECFA}" type="sibTrans" cxnId="{2C02C571-715C-46F3-BDFF-76321B5D3690}">
      <dgm:prSet/>
      <dgm:spPr/>
    </dgm:pt>
    <dgm:pt modelId="{86F89F85-2BE6-4116-B289-A6AAFC2F3046}">
      <dgm:prSet phldrT="[Text]"/>
      <dgm:spPr/>
      <dgm:t>
        <a:bodyPr/>
        <a:lstStyle/>
        <a:p>
          <a:r>
            <a:rPr lang="en-US" dirty="0" smtClean="0"/>
            <a:t>Memory Access ( Results written to memory)</a:t>
          </a:r>
          <a:endParaRPr lang="en-US" dirty="0"/>
        </a:p>
      </dgm:t>
    </dgm:pt>
    <dgm:pt modelId="{98065B09-B666-43B4-BDE2-C4C0330DE780}" type="parTrans" cxnId="{A17ABD73-BE50-4E8D-A21A-E3BCEBDF7DFB}">
      <dgm:prSet/>
      <dgm:spPr/>
    </dgm:pt>
    <dgm:pt modelId="{9AABE545-0464-4067-B66B-F367AF948F0F}" type="sibTrans" cxnId="{A17ABD73-BE50-4E8D-A21A-E3BCEBDF7DFB}">
      <dgm:prSet/>
      <dgm:spPr/>
    </dgm:pt>
    <dgm:pt modelId="{D376163E-51E1-4816-9A12-03863B191403}">
      <dgm:prSet custT="1"/>
      <dgm:spPr/>
      <dgm:t>
        <a:bodyPr/>
        <a:lstStyle/>
        <a:p>
          <a:r>
            <a:rPr lang="en-US" sz="2400" dirty="0" smtClean="0"/>
            <a:t>Instruction is executed – through the data path</a:t>
          </a:r>
          <a:endParaRPr lang="en-US" sz="2400" dirty="0"/>
        </a:p>
      </dgm:t>
    </dgm:pt>
    <dgm:pt modelId="{6DFF3C25-A585-4229-B00B-69244E4063B7}" type="parTrans" cxnId="{5E596065-5AAE-453F-AD1E-77948E4408E4}">
      <dgm:prSet/>
      <dgm:spPr/>
      <dgm:t>
        <a:bodyPr/>
        <a:lstStyle/>
        <a:p>
          <a:endParaRPr lang="en-US"/>
        </a:p>
      </dgm:t>
    </dgm:pt>
    <dgm:pt modelId="{35A41337-D1C4-4776-A499-9A24702AF339}" type="sibTrans" cxnId="{5E596065-5AAE-453F-AD1E-77948E4408E4}">
      <dgm:prSet/>
      <dgm:spPr/>
      <dgm:t>
        <a:bodyPr/>
        <a:lstStyle/>
        <a:p>
          <a:endParaRPr lang="en-US"/>
        </a:p>
      </dgm:t>
    </dgm:pt>
    <dgm:pt modelId="{DD38E141-06A5-4B8E-A069-44B80A20E811}" type="pres">
      <dgm:prSet presAssocID="{235E9DA2-74E2-41DC-B7CC-1A29E30267C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04FB8B-19F7-43A4-A299-55C99F95CEFF}" type="pres">
      <dgm:prSet presAssocID="{C0077EC5-1710-4950-81C2-02F70A7E150B}" presName="composite" presStyleCnt="0"/>
      <dgm:spPr/>
    </dgm:pt>
    <dgm:pt modelId="{DEF18E15-0B8D-436B-93A2-29DF8F3A19EC}" type="pres">
      <dgm:prSet presAssocID="{C0077EC5-1710-4950-81C2-02F70A7E150B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11D898-C111-42C2-A077-2C02A901C7DC}" type="pres">
      <dgm:prSet presAssocID="{C0077EC5-1710-4950-81C2-02F70A7E150B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C77461-2913-4CD9-AFEB-2AB3D139E5D2}" type="pres">
      <dgm:prSet presAssocID="{604359D1-B23F-42A4-A137-5830DB34682D}" presName="sp" presStyleCnt="0"/>
      <dgm:spPr/>
    </dgm:pt>
    <dgm:pt modelId="{1C08C93E-5285-4AC6-AE98-D316CAAB66D3}" type="pres">
      <dgm:prSet presAssocID="{CA66EB0D-A93F-42D4-8450-E13D0A53542B}" presName="composite" presStyleCnt="0"/>
      <dgm:spPr/>
    </dgm:pt>
    <dgm:pt modelId="{27FF30B0-81E2-4EC1-A91C-70802FF81894}" type="pres">
      <dgm:prSet presAssocID="{CA66EB0D-A93F-42D4-8450-E13D0A53542B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4DA7BC-7143-4BAE-A82D-455FD9E5B993}" type="pres">
      <dgm:prSet presAssocID="{CA66EB0D-A93F-42D4-8450-E13D0A53542B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3306D-A210-4913-AFC5-AD3AA6162AAB}" type="pres">
      <dgm:prSet presAssocID="{EDD807A5-4C3D-4FB3-99F0-C374C4516338}" presName="sp" presStyleCnt="0"/>
      <dgm:spPr/>
    </dgm:pt>
    <dgm:pt modelId="{81E18637-5983-43A1-B8A7-F81DE6F9B4CB}" type="pres">
      <dgm:prSet presAssocID="{FF9A2DC6-DB9A-4923-85EB-9207F8A6BAC0}" presName="composite" presStyleCnt="0"/>
      <dgm:spPr/>
    </dgm:pt>
    <dgm:pt modelId="{15A8B3CB-C900-4304-927B-DB9FCD82D700}" type="pres">
      <dgm:prSet presAssocID="{FF9A2DC6-DB9A-4923-85EB-9207F8A6BAC0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DB870F-62BE-4B55-A844-62E59BB964D3}" type="pres">
      <dgm:prSet presAssocID="{FF9A2DC6-DB9A-4923-85EB-9207F8A6BAC0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7E1824-2A04-4B46-97AA-BDC921CE65D5}" type="pres">
      <dgm:prSet presAssocID="{A8B07DAC-038F-4643-A3E5-3FFEC2865305}" presName="sp" presStyleCnt="0"/>
      <dgm:spPr/>
    </dgm:pt>
    <dgm:pt modelId="{31E4C558-42A1-46DC-A39E-EC84CA587C58}" type="pres">
      <dgm:prSet presAssocID="{17307D99-B5AC-4022-A3A3-1AA7B2122834}" presName="composite" presStyleCnt="0"/>
      <dgm:spPr/>
    </dgm:pt>
    <dgm:pt modelId="{DB40B450-C5E7-4B85-A6B0-4D763583D259}" type="pres">
      <dgm:prSet presAssocID="{17307D99-B5AC-4022-A3A3-1AA7B2122834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DD6389-5B03-417E-B4D0-6FAF4A990FA0}" type="pres">
      <dgm:prSet presAssocID="{17307D99-B5AC-4022-A3A3-1AA7B2122834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EBCA09-9880-420F-BE56-E302BA736F0E}" type="pres">
      <dgm:prSet presAssocID="{DDCF4D60-54C0-4DE4-A999-9E1BE3D24B91}" presName="sp" presStyleCnt="0"/>
      <dgm:spPr/>
    </dgm:pt>
    <dgm:pt modelId="{0E59FC3B-1FE8-4BC8-9438-7623CEB3B10B}" type="pres">
      <dgm:prSet presAssocID="{4C788146-913B-4EE0-9C32-1A4C898DC69B}" presName="composite" presStyleCnt="0"/>
      <dgm:spPr/>
    </dgm:pt>
    <dgm:pt modelId="{4D96F2C5-7469-48A7-8DC9-0E539BE24082}" type="pres">
      <dgm:prSet presAssocID="{4C788146-913B-4EE0-9C32-1A4C898DC69B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8CB224-B23B-41AB-B772-B5156B5FA090}" type="pres">
      <dgm:prSet presAssocID="{4C788146-913B-4EE0-9C32-1A4C898DC69B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DC0E94-6CB9-4069-B2A8-7F3D62AB6641}" type="presOf" srcId="{D376163E-51E1-4816-9A12-03863B191403}" destId="{2EDB870F-62BE-4B55-A844-62E59BB964D3}" srcOrd="0" destOrd="1" presId="urn:microsoft.com/office/officeart/2005/8/layout/chevron2"/>
    <dgm:cxn modelId="{93383A95-9ABD-4DC6-86BC-39F209A95072}" type="presOf" srcId="{FF9A2DC6-DB9A-4923-85EB-9207F8A6BAC0}" destId="{15A8B3CB-C900-4304-927B-DB9FCD82D700}" srcOrd="0" destOrd="0" presId="urn:microsoft.com/office/officeart/2005/8/layout/chevron2"/>
    <dgm:cxn modelId="{7F4DFD72-AAB4-48CC-98CE-5C390F01FCE8}" srcId="{235E9DA2-74E2-41DC-B7CC-1A29E30267CF}" destId="{C0077EC5-1710-4950-81C2-02F70A7E150B}" srcOrd="0" destOrd="0" parTransId="{D2AE0162-3B70-4306-B566-BFA26BC8A955}" sibTransId="{604359D1-B23F-42A4-A137-5830DB34682D}"/>
    <dgm:cxn modelId="{D64B5659-FBBE-4B19-B9AC-89CB578888A5}" srcId="{235E9DA2-74E2-41DC-B7CC-1A29E30267CF}" destId="{FF9A2DC6-DB9A-4923-85EB-9207F8A6BAC0}" srcOrd="2" destOrd="0" parTransId="{4059CC6E-4C4D-4ED5-A7FD-810626A01078}" sibTransId="{A8B07DAC-038F-4643-A3E5-3FFEC2865305}"/>
    <dgm:cxn modelId="{1617A9A8-C8C0-4DC7-8B55-14804D033BA4}" srcId="{235E9DA2-74E2-41DC-B7CC-1A29E30267CF}" destId="{CA66EB0D-A93F-42D4-8450-E13D0A53542B}" srcOrd="1" destOrd="0" parTransId="{28CFEC3E-8122-402C-930E-4A730B82C5CC}" sibTransId="{EDD807A5-4C3D-4FB3-99F0-C374C4516338}"/>
    <dgm:cxn modelId="{97FBA785-D3B1-4E3B-BBF0-63CE2D40AD54}" type="presOf" srcId="{102C7B61-5223-4200-BE50-690BDA6E0154}" destId="{B38CB224-B23B-41AB-B772-B5156B5FA090}" srcOrd="0" destOrd="0" presId="urn:microsoft.com/office/officeart/2005/8/layout/chevron2"/>
    <dgm:cxn modelId="{5921E44F-27F3-417A-AE0D-28790A11ABC3}" type="presOf" srcId="{86F89F85-2BE6-4116-B289-A6AAFC2F3046}" destId="{31DD6389-5B03-417E-B4D0-6FAF4A990FA0}" srcOrd="0" destOrd="0" presId="urn:microsoft.com/office/officeart/2005/8/layout/chevron2"/>
    <dgm:cxn modelId="{44C075CD-4EBD-4C11-A871-5E078C89B1EE}" type="presOf" srcId="{5400EE2D-1C3F-4576-B124-258AF83DEE21}" destId="{6811D898-C111-42C2-A077-2C02A901C7DC}" srcOrd="0" destOrd="0" presId="urn:microsoft.com/office/officeart/2005/8/layout/chevron2"/>
    <dgm:cxn modelId="{8A1169D3-781D-455E-97CB-6EF0365E456A}" srcId="{235E9DA2-74E2-41DC-B7CC-1A29E30267CF}" destId="{17307D99-B5AC-4022-A3A3-1AA7B2122834}" srcOrd="3" destOrd="0" parTransId="{337411B1-F3C4-44C2-93F3-72AC2C800248}" sibTransId="{DDCF4D60-54C0-4DE4-A999-9E1BE3D24B91}"/>
    <dgm:cxn modelId="{2C02C571-715C-46F3-BDFF-76321B5D3690}" srcId="{235E9DA2-74E2-41DC-B7CC-1A29E30267CF}" destId="{4C788146-913B-4EE0-9C32-1A4C898DC69B}" srcOrd="4" destOrd="0" parTransId="{FFEBE0D0-31FC-4701-B328-70564C2B739F}" sibTransId="{9C48666B-22A5-403E-A77E-EB8D2A72ECFA}"/>
    <dgm:cxn modelId="{5E596065-5AAE-453F-AD1E-77948E4408E4}" srcId="{FF9A2DC6-DB9A-4923-85EB-9207F8A6BAC0}" destId="{D376163E-51E1-4816-9A12-03863B191403}" srcOrd="1" destOrd="0" parTransId="{6DFF3C25-A585-4229-B00B-69244E4063B7}" sibTransId="{35A41337-D1C4-4776-A499-9A24702AF339}"/>
    <dgm:cxn modelId="{E0ECB15D-7521-4A5D-835C-614D53D68CAC}" type="presOf" srcId="{CA66EB0D-A93F-42D4-8450-E13D0A53542B}" destId="{27FF30B0-81E2-4EC1-A91C-70802FF81894}" srcOrd="0" destOrd="0" presId="urn:microsoft.com/office/officeart/2005/8/layout/chevron2"/>
    <dgm:cxn modelId="{93B0CCAB-76DC-494B-B5D7-5FB295E71DD7}" type="presOf" srcId="{27548531-11F6-44EF-8C1A-C8A3F6A12567}" destId="{2EDB870F-62BE-4B55-A844-62E59BB964D3}" srcOrd="0" destOrd="2" presId="urn:microsoft.com/office/officeart/2005/8/layout/chevron2"/>
    <dgm:cxn modelId="{F491C05F-FF79-49DE-AAD6-CFC25A776EC3}" type="presOf" srcId="{AAE28DC4-A22B-4B93-9C95-4F087D08F35C}" destId="{FE4DA7BC-7143-4BAE-A82D-455FD9E5B993}" srcOrd="0" destOrd="0" presId="urn:microsoft.com/office/officeart/2005/8/layout/chevron2"/>
    <dgm:cxn modelId="{8205E020-E6ED-49C5-A560-39CA7C2BDE4C}" srcId="{4C788146-913B-4EE0-9C32-1A4C898DC69B}" destId="{102C7B61-5223-4200-BE50-690BDA6E0154}" srcOrd="0" destOrd="0" parTransId="{DE82F122-EC24-4068-8E70-5C7CFF1A10A9}" sibTransId="{FF8FBEAD-BCC9-47E2-9999-2C44182926A5}"/>
    <dgm:cxn modelId="{8333B058-B862-4161-BFB5-7D7DAC45E327}" type="presOf" srcId="{235E9DA2-74E2-41DC-B7CC-1A29E30267CF}" destId="{DD38E141-06A5-4B8E-A069-44B80A20E811}" srcOrd="0" destOrd="0" presId="urn:microsoft.com/office/officeart/2005/8/layout/chevron2"/>
    <dgm:cxn modelId="{A17ABD73-BE50-4E8D-A21A-E3BCEBDF7DFB}" srcId="{17307D99-B5AC-4022-A3A3-1AA7B2122834}" destId="{86F89F85-2BE6-4116-B289-A6AAFC2F3046}" srcOrd="0" destOrd="0" parTransId="{98065B09-B666-43B4-BDE2-C4C0330DE780}" sibTransId="{9AABE545-0464-4067-B66B-F367AF948F0F}"/>
    <dgm:cxn modelId="{0518D441-DFB7-48D6-82D7-931D0A036F32}" type="presOf" srcId="{663B893B-959A-422B-98ED-D31A4F579564}" destId="{2EDB870F-62BE-4B55-A844-62E59BB964D3}" srcOrd="0" destOrd="3" presId="urn:microsoft.com/office/officeart/2005/8/layout/chevron2"/>
    <dgm:cxn modelId="{058078C0-7092-455C-8003-6AAC493E387D}" type="presOf" srcId="{C0077EC5-1710-4950-81C2-02F70A7E150B}" destId="{DEF18E15-0B8D-436B-93A2-29DF8F3A19EC}" srcOrd="0" destOrd="0" presId="urn:microsoft.com/office/officeart/2005/8/layout/chevron2"/>
    <dgm:cxn modelId="{E01D6BAD-1F3D-4117-8225-13C0F453A4B9}" srcId="{CA66EB0D-A93F-42D4-8450-E13D0A53542B}" destId="{AAE28DC4-A22B-4B93-9C95-4F087D08F35C}" srcOrd="0" destOrd="0" parTransId="{4DAA60DC-2DC7-4CFF-A490-464DD364E649}" sibTransId="{63B0334B-F787-4A1A-A03D-FCF7D1B4A2D7}"/>
    <dgm:cxn modelId="{77B0C7CA-C149-4E1E-ACCC-A1755234A63E}" type="presOf" srcId="{6F4E7ADF-1352-4483-A65A-33EA35616EDB}" destId="{2EDB870F-62BE-4B55-A844-62E59BB964D3}" srcOrd="0" destOrd="0" presId="urn:microsoft.com/office/officeart/2005/8/layout/chevron2"/>
    <dgm:cxn modelId="{E7A20FFF-A31F-4EF6-BAD3-FAE30D83C4EE}" srcId="{FF9A2DC6-DB9A-4923-85EB-9207F8A6BAC0}" destId="{6F4E7ADF-1352-4483-A65A-33EA35616EDB}" srcOrd="0" destOrd="0" parTransId="{48005CC5-5EBB-460E-88BC-9938788C9464}" sibTransId="{75239D41-609F-4E36-8678-E6D5D498FD16}"/>
    <dgm:cxn modelId="{916D6AE1-D936-4AD2-B419-F8F49200A40A}" type="presOf" srcId="{4C788146-913B-4EE0-9C32-1A4C898DC69B}" destId="{4D96F2C5-7469-48A7-8DC9-0E539BE24082}" srcOrd="0" destOrd="0" presId="urn:microsoft.com/office/officeart/2005/8/layout/chevron2"/>
    <dgm:cxn modelId="{8ADF8C99-0EE0-4650-A7C1-3994567A905A}" srcId="{C0077EC5-1710-4950-81C2-02F70A7E150B}" destId="{5400EE2D-1C3F-4576-B124-258AF83DEE21}" srcOrd="0" destOrd="0" parTransId="{F30F621B-C98B-4286-A026-A911EBD6A33D}" sibTransId="{65B86EB9-46CE-4255-9353-D47E50032199}"/>
    <dgm:cxn modelId="{7DE65859-EB7A-48EC-907B-5B08006F2C06}" srcId="{FF9A2DC6-DB9A-4923-85EB-9207F8A6BAC0}" destId="{27548531-11F6-44EF-8C1A-C8A3F6A12567}" srcOrd="2" destOrd="0" parTransId="{7BD4A20F-C792-4056-9655-F030BD932FC0}" sibTransId="{459DD959-100D-4F42-AF1A-9150CF277916}"/>
    <dgm:cxn modelId="{4C8147B9-0EE9-47F7-A96C-389EC583D0DA}" srcId="{FF9A2DC6-DB9A-4923-85EB-9207F8A6BAC0}" destId="{663B893B-959A-422B-98ED-D31A4F579564}" srcOrd="3" destOrd="0" parTransId="{DBEF19E4-901A-49CF-B3E0-8E5D6BC45283}" sibTransId="{D41A6B47-C02B-4F00-A8BE-82187D46E77E}"/>
    <dgm:cxn modelId="{4C9DBD17-9D11-498B-9D38-7CA84AEFA574}" type="presOf" srcId="{17307D99-B5AC-4022-A3A3-1AA7B2122834}" destId="{DB40B450-C5E7-4B85-A6B0-4D763583D259}" srcOrd="0" destOrd="0" presId="urn:microsoft.com/office/officeart/2005/8/layout/chevron2"/>
    <dgm:cxn modelId="{F426A1EC-F26F-4DAA-8D8F-389D2186F3F4}" type="presParOf" srcId="{DD38E141-06A5-4B8E-A069-44B80A20E811}" destId="{7D04FB8B-19F7-43A4-A299-55C99F95CEFF}" srcOrd="0" destOrd="0" presId="urn:microsoft.com/office/officeart/2005/8/layout/chevron2"/>
    <dgm:cxn modelId="{D16A38C3-5A30-4596-9238-0DCC561FD050}" type="presParOf" srcId="{7D04FB8B-19F7-43A4-A299-55C99F95CEFF}" destId="{DEF18E15-0B8D-436B-93A2-29DF8F3A19EC}" srcOrd="0" destOrd="0" presId="urn:microsoft.com/office/officeart/2005/8/layout/chevron2"/>
    <dgm:cxn modelId="{3AC74975-1A6A-4053-92B6-2B457390AC64}" type="presParOf" srcId="{7D04FB8B-19F7-43A4-A299-55C99F95CEFF}" destId="{6811D898-C111-42C2-A077-2C02A901C7DC}" srcOrd="1" destOrd="0" presId="urn:microsoft.com/office/officeart/2005/8/layout/chevron2"/>
    <dgm:cxn modelId="{5194DB60-5314-4C73-924F-624F9EE56B13}" type="presParOf" srcId="{DD38E141-06A5-4B8E-A069-44B80A20E811}" destId="{93C77461-2913-4CD9-AFEB-2AB3D139E5D2}" srcOrd="1" destOrd="0" presId="urn:microsoft.com/office/officeart/2005/8/layout/chevron2"/>
    <dgm:cxn modelId="{078CA12F-AD44-41D6-8B7C-09397D0A4768}" type="presParOf" srcId="{DD38E141-06A5-4B8E-A069-44B80A20E811}" destId="{1C08C93E-5285-4AC6-AE98-D316CAAB66D3}" srcOrd="2" destOrd="0" presId="urn:microsoft.com/office/officeart/2005/8/layout/chevron2"/>
    <dgm:cxn modelId="{A7B47302-DF4B-4D30-B73F-A9D178BE780B}" type="presParOf" srcId="{1C08C93E-5285-4AC6-AE98-D316CAAB66D3}" destId="{27FF30B0-81E2-4EC1-A91C-70802FF81894}" srcOrd="0" destOrd="0" presId="urn:microsoft.com/office/officeart/2005/8/layout/chevron2"/>
    <dgm:cxn modelId="{1E310A7A-DB59-4CEC-94B2-F3472D104765}" type="presParOf" srcId="{1C08C93E-5285-4AC6-AE98-D316CAAB66D3}" destId="{FE4DA7BC-7143-4BAE-A82D-455FD9E5B993}" srcOrd="1" destOrd="0" presId="urn:microsoft.com/office/officeart/2005/8/layout/chevron2"/>
    <dgm:cxn modelId="{30312295-D39B-4D8F-BBF3-4FAA2F5FFB59}" type="presParOf" srcId="{DD38E141-06A5-4B8E-A069-44B80A20E811}" destId="{7343306D-A210-4913-AFC5-AD3AA6162AAB}" srcOrd="3" destOrd="0" presId="urn:microsoft.com/office/officeart/2005/8/layout/chevron2"/>
    <dgm:cxn modelId="{2145DE46-0BD9-479C-8D9F-8C9704C57FCD}" type="presParOf" srcId="{DD38E141-06A5-4B8E-A069-44B80A20E811}" destId="{81E18637-5983-43A1-B8A7-F81DE6F9B4CB}" srcOrd="4" destOrd="0" presId="urn:microsoft.com/office/officeart/2005/8/layout/chevron2"/>
    <dgm:cxn modelId="{5A73425D-0A1D-4F4F-A635-2E306A1860AE}" type="presParOf" srcId="{81E18637-5983-43A1-B8A7-F81DE6F9B4CB}" destId="{15A8B3CB-C900-4304-927B-DB9FCD82D700}" srcOrd="0" destOrd="0" presId="urn:microsoft.com/office/officeart/2005/8/layout/chevron2"/>
    <dgm:cxn modelId="{EC1D8168-594C-4AE7-A37A-1B111FCAE64F}" type="presParOf" srcId="{81E18637-5983-43A1-B8A7-F81DE6F9B4CB}" destId="{2EDB870F-62BE-4B55-A844-62E59BB964D3}" srcOrd="1" destOrd="0" presId="urn:microsoft.com/office/officeart/2005/8/layout/chevron2"/>
    <dgm:cxn modelId="{43BAA9D1-B7C4-4488-8F52-A3F56FE3051A}" type="presParOf" srcId="{DD38E141-06A5-4B8E-A069-44B80A20E811}" destId="{267E1824-2A04-4B46-97AA-BDC921CE65D5}" srcOrd="5" destOrd="0" presId="urn:microsoft.com/office/officeart/2005/8/layout/chevron2"/>
    <dgm:cxn modelId="{FE22D049-BA77-40CB-8C7B-AF994941375A}" type="presParOf" srcId="{DD38E141-06A5-4B8E-A069-44B80A20E811}" destId="{31E4C558-42A1-46DC-A39E-EC84CA587C58}" srcOrd="6" destOrd="0" presId="urn:microsoft.com/office/officeart/2005/8/layout/chevron2"/>
    <dgm:cxn modelId="{3C400877-BB8E-45E2-9D2A-D4A50816DB35}" type="presParOf" srcId="{31E4C558-42A1-46DC-A39E-EC84CA587C58}" destId="{DB40B450-C5E7-4B85-A6B0-4D763583D259}" srcOrd="0" destOrd="0" presId="urn:microsoft.com/office/officeart/2005/8/layout/chevron2"/>
    <dgm:cxn modelId="{A1153579-BD9D-4E93-A22F-BA7F9A78FE1E}" type="presParOf" srcId="{31E4C558-42A1-46DC-A39E-EC84CA587C58}" destId="{31DD6389-5B03-417E-B4D0-6FAF4A990FA0}" srcOrd="1" destOrd="0" presId="urn:microsoft.com/office/officeart/2005/8/layout/chevron2"/>
    <dgm:cxn modelId="{D05D9BAB-6A10-4CB3-A2F3-53F1B6FDA546}" type="presParOf" srcId="{DD38E141-06A5-4B8E-A069-44B80A20E811}" destId="{75EBCA09-9880-420F-BE56-E302BA736F0E}" srcOrd="7" destOrd="0" presId="urn:microsoft.com/office/officeart/2005/8/layout/chevron2"/>
    <dgm:cxn modelId="{2E7DD7F4-1213-438B-B9C6-49339C0288D4}" type="presParOf" srcId="{DD38E141-06A5-4B8E-A069-44B80A20E811}" destId="{0E59FC3B-1FE8-4BC8-9438-7623CEB3B10B}" srcOrd="8" destOrd="0" presId="urn:microsoft.com/office/officeart/2005/8/layout/chevron2"/>
    <dgm:cxn modelId="{9C3F276F-09AD-40CB-BDBD-DEBF87810C4B}" type="presParOf" srcId="{0E59FC3B-1FE8-4BC8-9438-7623CEB3B10B}" destId="{4D96F2C5-7469-48A7-8DC9-0E539BE24082}" srcOrd="0" destOrd="0" presId="urn:microsoft.com/office/officeart/2005/8/layout/chevron2"/>
    <dgm:cxn modelId="{F8241E0E-0C39-4AD1-AE74-7AE48E4E288A}" type="presParOf" srcId="{0E59FC3B-1FE8-4BC8-9438-7623CEB3B10B}" destId="{B38CB224-B23B-41AB-B772-B5156B5FA09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85337D-3ED6-4838-9A40-B997B630CE01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Fetch</a:t>
          </a:r>
          <a:endParaRPr lang="en-US" sz="2400" kern="1200" dirty="0"/>
        </a:p>
      </dsp:txBody>
      <dsp:txXfrm rot="5400000">
        <a:off x="-247798" y="249366"/>
        <a:ext cx="1651992" cy="1156394"/>
      </dsp:txXfrm>
    </dsp:sp>
    <dsp:sp modelId="{38DE4562-8D68-4850-9273-B8E37F7FDFBF}">
      <dsp:nvSpPr>
        <dsp:cNvPr id="0" name=""/>
        <dsp:cNvSpPr/>
      </dsp:nvSpPr>
      <dsp:spPr>
        <a:xfrm rot="5400000">
          <a:off x="3965599" y="-2807637"/>
          <a:ext cx="1073794" cy="66922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Instruction is fetched from memory (</a:t>
          </a:r>
          <a:r>
            <a:rPr lang="en-US" sz="3500" b="1" kern="1200" dirty="0" smtClean="0"/>
            <a:t>Bus</a:t>
          </a:r>
          <a:r>
            <a:rPr lang="en-US" sz="3500" kern="1200" dirty="0" smtClean="0"/>
            <a:t>)</a:t>
          </a:r>
          <a:endParaRPr lang="en-US" sz="3500" kern="1200" dirty="0"/>
        </a:p>
      </dsp:txBody>
      <dsp:txXfrm rot="5400000">
        <a:off x="3965599" y="-2807637"/>
        <a:ext cx="1073794" cy="6692205"/>
      </dsp:txXfrm>
    </dsp:sp>
    <dsp:sp modelId="{0D295BEF-8064-4DD5-B4A6-6F1191F0C08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Decode</a:t>
          </a:r>
          <a:endParaRPr lang="en-US" sz="2400" kern="1200" dirty="0"/>
        </a:p>
      </dsp:txBody>
      <dsp:txXfrm rot="5400000">
        <a:off x="-247798" y="1707802"/>
        <a:ext cx="1651992" cy="1156394"/>
      </dsp:txXfrm>
    </dsp:sp>
    <dsp:sp modelId="{8C249FA4-2E4E-4612-892B-2CECCE3AB746}">
      <dsp:nvSpPr>
        <dsp:cNvPr id="0" name=""/>
        <dsp:cNvSpPr/>
      </dsp:nvSpPr>
      <dsp:spPr>
        <a:xfrm rot="5400000">
          <a:off x="3965599" y="-1349201"/>
          <a:ext cx="1073794" cy="66922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Instruction is decoded using hard wire </a:t>
          </a:r>
          <a:r>
            <a:rPr lang="en-US" sz="3500" b="1" kern="1200" dirty="0" smtClean="0"/>
            <a:t>Decoder</a:t>
          </a:r>
          <a:endParaRPr lang="en-US" sz="3500" b="1" kern="1200" dirty="0"/>
        </a:p>
      </dsp:txBody>
      <dsp:txXfrm rot="5400000">
        <a:off x="3965599" y="-1349201"/>
        <a:ext cx="1073794" cy="6692205"/>
      </dsp:txXfrm>
    </dsp:sp>
    <dsp:sp modelId="{CF6932B0-69C8-4A48-BE27-FB4816E61436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Execute</a:t>
          </a:r>
          <a:endParaRPr lang="en-US" sz="2400" kern="1200" dirty="0"/>
        </a:p>
      </dsp:txBody>
      <dsp:txXfrm rot="5400000">
        <a:off x="-247798" y="3166238"/>
        <a:ext cx="1651992" cy="1156394"/>
      </dsp:txXfrm>
    </dsp:sp>
    <dsp:sp modelId="{322B983F-CE98-44D9-9248-D41751E7CA7E}">
      <dsp:nvSpPr>
        <dsp:cNvPr id="0" name=""/>
        <dsp:cNvSpPr/>
      </dsp:nvSpPr>
      <dsp:spPr>
        <a:xfrm rot="5400000">
          <a:off x="3965599" y="109234"/>
          <a:ext cx="1073794" cy="66922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Instruction is executed – through the data path</a:t>
          </a:r>
          <a:endParaRPr lang="en-US" sz="3500" kern="1200" dirty="0"/>
        </a:p>
      </dsp:txBody>
      <dsp:txXfrm rot="5400000">
        <a:off x="3965599" y="109234"/>
        <a:ext cx="1073794" cy="669220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E2825C3-1358-403D-9025-47353411C9B9}">
      <dsp:nvSpPr>
        <dsp:cNvPr id="0" name=""/>
        <dsp:cNvSpPr/>
      </dsp:nvSpPr>
      <dsp:spPr>
        <a:xfrm>
          <a:off x="3924300" y="2222866"/>
          <a:ext cx="2776470" cy="481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933"/>
              </a:lnTo>
              <a:lnTo>
                <a:pt x="2776470" y="240933"/>
              </a:lnTo>
              <a:lnTo>
                <a:pt x="2776470" y="4818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D8386-EC04-43CA-AAA9-CD51689E8873}">
      <dsp:nvSpPr>
        <dsp:cNvPr id="0" name=""/>
        <dsp:cNvSpPr/>
      </dsp:nvSpPr>
      <dsp:spPr>
        <a:xfrm>
          <a:off x="3878580" y="2222866"/>
          <a:ext cx="91440" cy="4818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18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C1EC5-2857-47F6-B840-254B86342C0F}">
      <dsp:nvSpPr>
        <dsp:cNvPr id="0" name=""/>
        <dsp:cNvSpPr/>
      </dsp:nvSpPr>
      <dsp:spPr>
        <a:xfrm>
          <a:off x="1147829" y="2222866"/>
          <a:ext cx="2776470" cy="481866"/>
        </a:xfrm>
        <a:custGeom>
          <a:avLst/>
          <a:gdLst/>
          <a:ahLst/>
          <a:cxnLst/>
          <a:rect l="0" t="0" r="0" b="0"/>
          <a:pathLst>
            <a:path>
              <a:moveTo>
                <a:pt x="2776470" y="0"/>
              </a:moveTo>
              <a:lnTo>
                <a:pt x="2776470" y="240933"/>
              </a:lnTo>
              <a:lnTo>
                <a:pt x="0" y="240933"/>
              </a:lnTo>
              <a:lnTo>
                <a:pt x="0" y="4818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A7669-A9FD-4384-8F3D-F806F7297567}">
      <dsp:nvSpPr>
        <dsp:cNvPr id="0" name=""/>
        <dsp:cNvSpPr/>
      </dsp:nvSpPr>
      <dsp:spPr>
        <a:xfrm>
          <a:off x="2776997" y="1075564"/>
          <a:ext cx="2294604" cy="11473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Hazards</a:t>
          </a:r>
          <a:endParaRPr lang="en-US" sz="2800" kern="1200" dirty="0"/>
        </a:p>
      </dsp:txBody>
      <dsp:txXfrm>
        <a:off x="2776997" y="1075564"/>
        <a:ext cx="2294604" cy="1147302"/>
      </dsp:txXfrm>
    </dsp:sp>
    <dsp:sp modelId="{7299D481-0F40-402C-9872-048D056A3B7B}">
      <dsp:nvSpPr>
        <dsp:cNvPr id="0" name=""/>
        <dsp:cNvSpPr/>
      </dsp:nvSpPr>
      <dsp:spPr>
        <a:xfrm>
          <a:off x="526" y="2704733"/>
          <a:ext cx="2294604" cy="11473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Data  Hazards	</a:t>
          </a:r>
          <a:endParaRPr lang="en-US" sz="2800" kern="1200" dirty="0"/>
        </a:p>
      </dsp:txBody>
      <dsp:txXfrm>
        <a:off x="526" y="2704733"/>
        <a:ext cx="2294604" cy="1147302"/>
      </dsp:txXfrm>
    </dsp:sp>
    <dsp:sp modelId="{BA48EEEB-A007-4FD6-91E6-AB4F53C1E649}">
      <dsp:nvSpPr>
        <dsp:cNvPr id="0" name=""/>
        <dsp:cNvSpPr/>
      </dsp:nvSpPr>
      <dsp:spPr>
        <a:xfrm>
          <a:off x="2776997" y="2704733"/>
          <a:ext cx="2294604" cy="11473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Structural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Hazards</a:t>
          </a:r>
          <a:endParaRPr lang="en-US" sz="2800" kern="1200" dirty="0"/>
        </a:p>
      </dsp:txBody>
      <dsp:txXfrm>
        <a:off x="2776997" y="2704733"/>
        <a:ext cx="2294604" cy="1147302"/>
      </dsp:txXfrm>
    </dsp:sp>
    <dsp:sp modelId="{81405D45-DDEA-4827-B64B-4A18E343D05A}">
      <dsp:nvSpPr>
        <dsp:cNvPr id="0" name=""/>
        <dsp:cNvSpPr/>
      </dsp:nvSpPr>
      <dsp:spPr>
        <a:xfrm>
          <a:off x="5553468" y="2704733"/>
          <a:ext cx="2294604" cy="11473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Control Hazards</a:t>
          </a:r>
          <a:endParaRPr lang="en-US" sz="2800" kern="1200" dirty="0"/>
        </a:p>
      </dsp:txBody>
      <dsp:txXfrm>
        <a:off x="5553468" y="2704733"/>
        <a:ext cx="2294604" cy="114730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B505BF4-973C-46CC-8959-1B7633973B88}">
      <dsp:nvSpPr>
        <dsp:cNvPr id="0" name=""/>
        <dsp:cNvSpPr/>
      </dsp:nvSpPr>
      <dsp:spPr>
        <a:xfrm rot="5400000">
          <a:off x="-421146" y="421485"/>
          <a:ext cx="2807642" cy="19653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Data Forwarding</a:t>
          </a:r>
          <a:endParaRPr lang="en-US" sz="3000" kern="1200" dirty="0"/>
        </a:p>
      </dsp:txBody>
      <dsp:txXfrm rot="5400000">
        <a:off x="-421146" y="421485"/>
        <a:ext cx="2807642" cy="1965349"/>
      </dsp:txXfrm>
    </dsp:sp>
    <dsp:sp modelId="{82FBDEAA-ABDC-4D78-816C-79063DA88E1C}">
      <dsp:nvSpPr>
        <dsp:cNvPr id="0" name=""/>
        <dsp:cNvSpPr/>
      </dsp:nvSpPr>
      <dsp:spPr>
        <a:xfrm rot="5400000">
          <a:off x="4261191" y="-2295501"/>
          <a:ext cx="1824967" cy="64166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 smtClean="0"/>
            <a:t>If these two </a:t>
          </a:r>
          <a:r>
            <a:rPr lang="en-US" sz="1700" b="0" i="0" kern="1200" dirty="0" smtClean="0">
              <a:hlinkClick xmlns:r="http://schemas.openxmlformats.org/officeDocument/2006/relationships" r:id="rId1" tooltip="Assembly language"/>
            </a:rPr>
            <a:t>assembly</a:t>
          </a:r>
          <a:r>
            <a:rPr lang="en-US" sz="1700" b="0" i="0" kern="1200" dirty="0" smtClean="0"/>
            <a:t> </a:t>
          </a:r>
          <a:r>
            <a:rPr lang="en-US" sz="1700" b="0" i="0" kern="1200" dirty="0" err="1" smtClean="0"/>
            <a:t>pseudocode</a:t>
          </a:r>
          <a:r>
            <a:rPr lang="en-US" sz="1700" b="0" i="0" kern="1200" dirty="0" smtClean="0"/>
            <a:t> instructions run in a pipeline, after fetching and decoding the second instruction, the pipeline stalls, waiting until the result of the addition is written and read.</a:t>
          </a:r>
          <a:endParaRPr lang="en-US" sz="1700" kern="1200" dirty="0"/>
        </a:p>
      </dsp:txBody>
      <dsp:txXfrm rot="5400000">
        <a:off x="4261191" y="-2295501"/>
        <a:ext cx="1824967" cy="6416650"/>
      </dsp:txXfrm>
    </dsp:sp>
    <dsp:sp modelId="{F5C97CEC-AA40-4A82-A288-47AB3C8230AE}">
      <dsp:nvSpPr>
        <dsp:cNvPr id="0" name=""/>
        <dsp:cNvSpPr/>
      </dsp:nvSpPr>
      <dsp:spPr>
        <a:xfrm rot="5400000">
          <a:off x="-421146" y="2947503"/>
          <a:ext cx="2807642" cy="19653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Pipe Line bubbling</a:t>
          </a:r>
          <a:endParaRPr lang="en-US" sz="3000" kern="1200" dirty="0"/>
        </a:p>
      </dsp:txBody>
      <dsp:txXfrm rot="5400000">
        <a:off x="-421146" y="2947503"/>
        <a:ext cx="2807642" cy="1965349"/>
      </dsp:txXfrm>
    </dsp:sp>
    <dsp:sp modelId="{F79FECFD-A9D6-4F0A-B697-FED0972B216B}">
      <dsp:nvSpPr>
        <dsp:cNvPr id="0" name=""/>
        <dsp:cNvSpPr/>
      </dsp:nvSpPr>
      <dsp:spPr>
        <a:xfrm rot="5400000">
          <a:off x="4261191" y="218752"/>
          <a:ext cx="1824967" cy="64166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i="0" kern="1200" dirty="0" smtClean="0"/>
            <a:t>Is a method to preclude data, structural, and branch </a:t>
          </a:r>
          <a:r>
            <a:rPr lang="en-US" sz="1700" b="0" i="0" kern="1200" dirty="0" err="1" smtClean="0"/>
            <a:t>hazards.As</a:t>
          </a:r>
          <a:r>
            <a:rPr lang="en-US" sz="1700" b="0" i="0" kern="1200" dirty="0" smtClean="0"/>
            <a:t> instructions are fetched, control logic determines whether a hazard could/will occur. If this is true, then the control logic inserts s (</a:t>
          </a:r>
          <a:r>
            <a:rPr lang="en-US" sz="1700" kern="1200" dirty="0" smtClean="0">
              <a:hlinkClick xmlns:r="http://schemas.openxmlformats.org/officeDocument/2006/relationships" r:id="rId2" tooltip="NOP"/>
            </a:rPr>
            <a:t>NOP</a:t>
          </a:r>
          <a:r>
            <a:rPr lang="en-US" sz="1700" b="0" i="0" kern="1200" dirty="0" smtClean="0"/>
            <a:t>s) into the pipeline. Thus, before the next instruction (which would cause the hazard) executes, the prior one will have had sufficient time to finish and prevent the hazard.</a:t>
          </a:r>
          <a:endParaRPr lang="en-US" sz="1700" kern="1200" dirty="0"/>
        </a:p>
      </dsp:txBody>
      <dsp:txXfrm rot="5400000">
        <a:off x="4261191" y="218752"/>
        <a:ext cx="1824967" cy="641665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F18E15-0B8D-436B-93A2-29DF8F3A19EC}">
      <dsp:nvSpPr>
        <dsp:cNvPr id="0" name=""/>
        <dsp:cNvSpPr/>
      </dsp:nvSpPr>
      <dsp:spPr>
        <a:xfrm rot="5400000">
          <a:off x="-169286" y="171992"/>
          <a:ext cx="1128576" cy="790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Fetch</a:t>
          </a:r>
          <a:endParaRPr lang="en-US" sz="1200" kern="1200" dirty="0"/>
        </a:p>
      </dsp:txBody>
      <dsp:txXfrm rot="5400000">
        <a:off x="-169286" y="171992"/>
        <a:ext cx="1128576" cy="790003"/>
      </dsp:txXfrm>
    </dsp:sp>
    <dsp:sp modelId="{6811D898-C111-42C2-A077-2C02A901C7DC}">
      <dsp:nvSpPr>
        <dsp:cNvPr id="0" name=""/>
        <dsp:cNvSpPr/>
      </dsp:nvSpPr>
      <dsp:spPr>
        <a:xfrm rot="5400000">
          <a:off x="4257314" y="-3464605"/>
          <a:ext cx="733574" cy="76681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Instruction is fetched from memory (</a:t>
          </a:r>
          <a:r>
            <a:rPr lang="en-US" sz="2800" b="1" kern="1200" dirty="0" smtClean="0"/>
            <a:t>Bus</a:t>
          </a:r>
          <a:r>
            <a:rPr lang="en-US" sz="2800" kern="1200" dirty="0" smtClean="0"/>
            <a:t>)</a:t>
          </a:r>
          <a:endParaRPr lang="en-US" sz="2800" kern="1200" dirty="0"/>
        </a:p>
      </dsp:txBody>
      <dsp:txXfrm rot="5400000">
        <a:off x="4257314" y="-3464605"/>
        <a:ext cx="733574" cy="7668196"/>
      </dsp:txXfrm>
    </dsp:sp>
    <dsp:sp modelId="{27FF30B0-81E2-4EC1-A91C-70802FF81894}">
      <dsp:nvSpPr>
        <dsp:cNvPr id="0" name=""/>
        <dsp:cNvSpPr/>
      </dsp:nvSpPr>
      <dsp:spPr>
        <a:xfrm rot="5400000">
          <a:off x="-169286" y="1183895"/>
          <a:ext cx="1128576" cy="790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Decode</a:t>
          </a:r>
          <a:endParaRPr lang="en-US" sz="1200" kern="1200" dirty="0"/>
        </a:p>
      </dsp:txBody>
      <dsp:txXfrm rot="5400000">
        <a:off x="-169286" y="1183895"/>
        <a:ext cx="1128576" cy="790003"/>
      </dsp:txXfrm>
    </dsp:sp>
    <dsp:sp modelId="{FE4DA7BC-7143-4BAE-A82D-455FD9E5B993}">
      <dsp:nvSpPr>
        <dsp:cNvPr id="0" name=""/>
        <dsp:cNvSpPr/>
      </dsp:nvSpPr>
      <dsp:spPr>
        <a:xfrm rot="5400000">
          <a:off x="4257314" y="-2452702"/>
          <a:ext cx="733574" cy="76681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Instruction is decoded using hard wire </a:t>
          </a:r>
          <a:r>
            <a:rPr lang="en-US" sz="2400" b="1" kern="1200" dirty="0" smtClean="0"/>
            <a:t>Decoder</a:t>
          </a:r>
          <a:endParaRPr lang="en-US" sz="2400" kern="1200" dirty="0"/>
        </a:p>
      </dsp:txBody>
      <dsp:txXfrm rot="5400000">
        <a:off x="4257314" y="-2452702"/>
        <a:ext cx="733574" cy="7668196"/>
      </dsp:txXfrm>
    </dsp:sp>
    <dsp:sp modelId="{15A8B3CB-C900-4304-927B-DB9FCD82D700}">
      <dsp:nvSpPr>
        <dsp:cNvPr id="0" name=""/>
        <dsp:cNvSpPr/>
      </dsp:nvSpPr>
      <dsp:spPr>
        <a:xfrm rot="5400000">
          <a:off x="-169286" y="2195798"/>
          <a:ext cx="1128576" cy="790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Execute</a:t>
          </a:r>
          <a:endParaRPr lang="en-US" sz="1200" kern="1200" dirty="0"/>
        </a:p>
      </dsp:txBody>
      <dsp:txXfrm rot="5400000">
        <a:off x="-169286" y="2195798"/>
        <a:ext cx="1128576" cy="790003"/>
      </dsp:txXfrm>
    </dsp:sp>
    <dsp:sp modelId="{2EDB870F-62BE-4B55-A844-62E59BB964D3}">
      <dsp:nvSpPr>
        <dsp:cNvPr id="0" name=""/>
        <dsp:cNvSpPr/>
      </dsp:nvSpPr>
      <dsp:spPr>
        <a:xfrm rot="5400000">
          <a:off x="4257314" y="-1440799"/>
          <a:ext cx="733574" cy="76681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Instruction is executed – through the data path</a:t>
          </a:r>
          <a:endParaRPr lang="en-US" sz="2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</dsp:txBody>
      <dsp:txXfrm rot="5400000">
        <a:off x="4257314" y="-1440799"/>
        <a:ext cx="733574" cy="7668196"/>
      </dsp:txXfrm>
    </dsp:sp>
    <dsp:sp modelId="{DB40B450-C5E7-4B85-A6B0-4D763583D259}">
      <dsp:nvSpPr>
        <dsp:cNvPr id="0" name=""/>
        <dsp:cNvSpPr/>
      </dsp:nvSpPr>
      <dsp:spPr>
        <a:xfrm rot="5400000">
          <a:off x="-169286" y="3207701"/>
          <a:ext cx="1128576" cy="790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Memory</a:t>
          </a:r>
          <a:endParaRPr lang="en-US" sz="1200" kern="1200" dirty="0"/>
        </a:p>
      </dsp:txBody>
      <dsp:txXfrm rot="5400000">
        <a:off x="-169286" y="3207701"/>
        <a:ext cx="1128576" cy="790003"/>
      </dsp:txXfrm>
    </dsp:sp>
    <dsp:sp modelId="{31DD6389-5B03-417E-B4D0-6FAF4A990FA0}">
      <dsp:nvSpPr>
        <dsp:cNvPr id="0" name=""/>
        <dsp:cNvSpPr/>
      </dsp:nvSpPr>
      <dsp:spPr>
        <a:xfrm rot="5400000">
          <a:off x="4257314" y="-428896"/>
          <a:ext cx="733574" cy="76681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Memory Access ( Results written to memory)</a:t>
          </a:r>
          <a:endParaRPr lang="en-US" sz="2800" kern="1200" dirty="0"/>
        </a:p>
      </dsp:txBody>
      <dsp:txXfrm rot="5400000">
        <a:off x="4257314" y="-428896"/>
        <a:ext cx="733574" cy="7668196"/>
      </dsp:txXfrm>
    </dsp:sp>
    <dsp:sp modelId="{4D96F2C5-7469-48A7-8DC9-0E539BE24082}">
      <dsp:nvSpPr>
        <dsp:cNvPr id="0" name=""/>
        <dsp:cNvSpPr/>
      </dsp:nvSpPr>
      <dsp:spPr>
        <a:xfrm rot="5400000">
          <a:off x="-169286" y="4219604"/>
          <a:ext cx="1128576" cy="790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Register write back</a:t>
          </a:r>
          <a:endParaRPr lang="en-US" sz="1200" kern="1200" dirty="0"/>
        </a:p>
      </dsp:txBody>
      <dsp:txXfrm rot="5400000">
        <a:off x="-169286" y="4219604"/>
        <a:ext cx="1128576" cy="790003"/>
      </dsp:txXfrm>
    </dsp:sp>
    <dsp:sp modelId="{B38CB224-B23B-41AB-B772-B5156B5FA090}">
      <dsp:nvSpPr>
        <dsp:cNvPr id="0" name=""/>
        <dsp:cNvSpPr/>
      </dsp:nvSpPr>
      <dsp:spPr>
        <a:xfrm rot="5400000">
          <a:off x="4257314" y="583007"/>
          <a:ext cx="733574" cy="76681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Results written back to memory</a:t>
          </a:r>
          <a:endParaRPr lang="en-US" sz="2800" kern="1200" dirty="0"/>
        </a:p>
      </dsp:txBody>
      <dsp:txXfrm rot="5400000">
        <a:off x="4257314" y="583007"/>
        <a:ext cx="733574" cy="7668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2934886E-53AA-4CEE-913A-D801D6ABEC5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62E91-0E9F-4133-A30C-B64F96167B1B}" type="slidenum">
              <a:rPr lang="en-US"/>
              <a:pPr/>
              <a:t>1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Click to add notes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E227C-46A7-4177-AF2E-771EA99421AE}" type="slidenum">
              <a:rPr lang="en-US"/>
              <a:pPr/>
              <a:t>2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Char char="•"/>
            </a:pPr>
            <a:r>
              <a:rPr lang="en-US"/>
              <a:t>How presentation will benefit audience: Adult learners are more interested in a subject if they know how or why it is important to them.</a:t>
            </a:r>
          </a:p>
          <a:p>
            <a:pPr lvl="1">
              <a:buFontTx/>
              <a:buChar char="•"/>
            </a:pPr>
            <a:r>
              <a:rPr lang="en-US"/>
              <a:t>Presenter’s level of expertise in the subject: Briefly state your credentials in this area, or explain why participants should listen to you.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44AA03-DE27-41AB-989F-F9B42A3759F9}" type="slidenum">
              <a:rPr lang="en-US"/>
              <a:pPr/>
              <a:t>4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Lesson descriptions should be brief.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AAA0F-1B12-4C67-81B1-8A913621699E}" type="slidenum">
              <a:rPr lang="en-US"/>
              <a:pPr/>
              <a:t>6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Example objectives</a:t>
            </a:r>
          </a:p>
          <a:p>
            <a:r>
              <a:rPr lang="en-US"/>
              <a:t>At the end of this lesson, you will be able to:</a:t>
            </a:r>
          </a:p>
          <a:p>
            <a:pPr lvl="1">
              <a:buFontTx/>
              <a:buChar char="•"/>
            </a:pPr>
            <a:r>
              <a:rPr lang="en-US"/>
              <a:t>Save files to the team Web server.</a:t>
            </a:r>
          </a:p>
          <a:p>
            <a:pPr lvl="1">
              <a:buFontTx/>
              <a:buChar char="•"/>
            </a:pPr>
            <a:r>
              <a:rPr lang="en-US"/>
              <a:t>Move files to different locations on the team Web server.</a:t>
            </a:r>
          </a:p>
          <a:p>
            <a:pPr lvl="1">
              <a:buFontTx/>
              <a:buChar char="•"/>
            </a:pPr>
            <a:r>
              <a:rPr lang="en-US"/>
              <a:t>Share files on the team Web server.</a:t>
            </a:r>
          </a:p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4886E-53AA-4CEE-913A-D801D6ABEC5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98CB122-9659-4F40-BA48-631B5148962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 userDrawn="1"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73BDF-52FA-4FC2-8B0E-0BFB70C323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BFC57B-9B59-4224-94C5-851CD0C9692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27FF89C-FE5E-4276-A634-398D97C1C1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FFB1B9-C5A6-417D-B11B-03868D9D7F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108D3-76FD-4AAA-A076-002E861BD9A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2167F-84A4-4A07-BF96-53C3F841F2B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99D64E-23E7-4A81-A938-0BAD19953AC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E4A57F-A887-4213-BAF6-DB00A91645E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CEA326-E744-4276-B774-C022CB9FEE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65FAC9-FE79-429F-9351-B894FF24ECF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1CD61-D373-4BD5-BD51-CAA67B8424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8775EDB6-C5F2-44F0-8D51-C75829AFEC7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5703888" cy="2133600"/>
          </a:xfrm>
        </p:spPr>
        <p:txBody>
          <a:bodyPr/>
          <a:lstStyle/>
          <a:p>
            <a:r>
              <a:rPr lang="en-US" dirty="0" smtClean="0"/>
              <a:t>ARM Processor Fundamentals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Girish</a:t>
            </a:r>
            <a:r>
              <a:rPr lang="en-US" dirty="0" smtClean="0"/>
              <a:t> S Kumar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543800" cy="1295400"/>
          </a:xfrm>
        </p:spPr>
        <p:txBody>
          <a:bodyPr/>
          <a:lstStyle/>
          <a:p>
            <a:r>
              <a:rPr lang="en-US" dirty="0" smtClean="0"/>
              <a:t>Barrel Shifter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905000"/>
            <a:ext cx="8233985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Shift contents of  the specified 32 BIT register  right or left by a specific number</a:t>
            </a:r>
          </a:p>
          <a:p>
            <a:r>
              <a:rPr lang="en-US" dirty="0" smtClean="0"/>
              <a:t>The Shift process happens within a cycle</a:t>
            </a:r>
          </a:p>
          <a:p>
            <a:r>
              <a:rPr lang="en-US" dirty="0" smtClean="0"/>
              <a:t>The barrel shifter increases the efficiency of data processing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3429000"/>
            <a:ext cx="6172200" cy="1200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LSL r4, r6</a:t>
            </a:r>
            <a:r>
              <a:rPr lang="pt-BR" dirty="0" smtClean="0"/>
              <a:t>,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b="1" dirty="0" smtClean="0">
                <a:solidFill>
                  <a:srgbClr val="FF0000"/>
                </a:solidFill>
              </a:rPr>
              <a:t>#4     </a:t>
            </a:r>
            <a:r>
              <a:rPr lang="pt-BR" dirty="0" smtClean="0"/>
              <a:t>; r4 = r6 &lt;&lt; 4 bits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LSL r4, r6, r3      </a:t>
            </a:r>
            <a:r>
              <a:rPr lang="pt-BR" dirty="0" smtClean="0"/>
              <a:t>; r4 = r6 &lt;&lt; # specified in r3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ROR r4, r6, #12  </a:t>
            </a:r>
            <a:r>
              <a:rPr lang="en-US" dirty="0" smtClean="0"/>
              <a:t>; r4 = r6 rotated right 12 bits</a:t>
            </a:r>
          </a:p>
          <a:p>
            <a:r>
              <a:rPr lang="en-US" dirty="0" smtClean="0"/>
              <a:t>                            ; r4 = r6 rotated left 20 bits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334000"/>
            <a:ext cx="8315097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Logical Shift Data is treated as unsigned where there another Shift operation </a:t>
            </a:r>
          </a:p>
          <a:p>
            <a:r>
              <a:rPr lang="en-US" dirty="0" smtClean="0"/>
              <a:t>ASR  </a:t>
            </a:r>
            <a:r>
              <a:rPr lang="en-US" b="1" dirty="0" smtClean="0"/>
              <a:t>- Arithmetic shift Right</a:t>
            </a:r>
            <a:r>
              <a:rPr lang="en-US" dirty="0" smtClean="0"/>
              <a:t>, </a:t>
            </a:r>
            <a:r>
              <a:rPr lang="en-US" b="1" dirty="0" smtClean="0"/>
              <a:t>where data is treated as signed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9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Arithmetic Shift Right</a:t>
            </a:r>
            <a:endParaRPr kumimoji="0" lang="en-US" sz="3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762000" y="1752600"/>
            <a:ext cx="28956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Let us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take -6 an example  and represent it </a:t>
            </a:r>
            <a:r>
              <a:rPr lang="en-US" dirty="0" smtClean="0"/>
              <a:t>as four bit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binary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62000" y="3124200"/>
            <a:ext cx="29718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-6 in Two complement format</a:t>
            </a:r>
            <a:r>
              <a:rPr lang="en-US" dirty="0" smtClean="0"/>
              <a:t> is 1010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114800" y="2971800"/>
            <a:ext cx="4419600" cy="9144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+6 = 0110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Once complement = 1001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Two Complement = 1010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762000" y="4343400"/>
            <a:ext cx="3352800" cy="1066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Arithmetic Shift Right </a:t>
            </a:r>
            <a:r>
              <a:rPr lang="en-US" dirty="0" smtClean="0"/>
              <a:t>of 1010 on ARM processor will result in 1101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419600" y="4267200"/>
            <a:ext cx="4419600" cy="9144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+3= 0011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Once complement = 1100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Two Complement = 1101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85800" y="5791200"/>
            <a:ext cx="7924800" cy="762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Arithmetic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Shift Right by one will result in dividing the numbe</a:t>
            </a:r>
            <a:r>
              <a:rPr lang="en-US" dirty="0" smtClean="0"/>
              <a:t>r by two preserving the sign bit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62000"/>
            <a:ext cx="75438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Arithmetic Shift Left</a:t>
            </a:r>
            <a:endParaRPr kumimoji="0" lang="en-US" sz="3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762000" y="1752600"/>
            <a:ext cx="28956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Let us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take -6 an example  and represent it </a:t>
            </a:r>
            <a:r>
              <a:rPr lang="en-US" dirty="0" smtClean="0"/>
              <a:t>as  binary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762000" y="3124200"/>
            <a:ext cx="29718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-6 in Two complement format</a:t>
            </a:r>
            <a:r>
              <a:rPr lang="en-US" dirty="0" smtClean="0"/>
              <a:t> is 1010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114800" y="2971800"/>
            <a:ext cx="4419600" cy="9144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+6 = 0110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Once complement = 1001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Two Complement = 1010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62000" y="4343400"/>
            <a:ext cx="3352800" cy="1371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Arithmetic Shift Left </a:t>
            </a:r>
            <a:r>
              <a:rPr lang="en-US" dirty="0" smtClean="0"/>
              <a:t>of 1010 on ARM processor will result in 10100 Logical shift of 1010</a:t>
            </a:r>
          </a:p>
          <a:p>
            <a:r>
              <a:rPr lang="en-US" dirty="0" smtClean="0"/>
              <a:t>Will also result in 10100</a:t>
            </a:r>
          </a:p>
          <a:p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419600" y="4267200"/>
            <a:ext cx="4419600" cy="9144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Two compliment of  -12  is  10100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85800" y="5791200"/>
            <a:ext cx="7924800" cy="762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Arithmetic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Shift Left  by one is same as Logical Shift left by one hence there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Is not separate instruction for Arithmetic Shift </a:t>
            </a:r>
            <a:r>
              <a:rPr lang="en-US" dirty="0" err="1" smtClean="0"/>
              <a:t>Leflt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62000"/>
            <a:ext cx="75438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 </a:t>
            </a:r>
            <a:endParaRPr kumimoji="0" lang="en-US" sz="3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981200"/>
            <a:ext cx="87382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digital signal processing, the multiply–accumulate operation is a important operation</a:t>
            </a:r>
          </a:p>
          <a:p>
            <a:r>
              <a:rPr lang="en-US" dirty="0" smtClean="0"/>
              <a:t>That computes the product of two numbers and adds that product to an accumulator.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    Y(n)  = X(n)  + K * y(n-1)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62000"/>
            <a:ext cx="7543800" cy="6397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Address  Register and </a:t>
            </a:r>
            <a:r>
              <a:rPr lang="en-US" sz="3200" b="1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Incrementer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422" y="1981200"/>
            <a:ext cx="8892178" cy="3693319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When Processor is ready to fetch the next instructions in “Copies” the content</a:t>
            </a:r>
          </a:p>
          <a:p>
            <a:r>
              <a:rPr lang="en-US" dirty="0" smtClean="0"/>
              <a:t>of R15 (PC) to Address Register</a:t>
            </a:r>
          </a:p>
          <a:p>
            <a:endParaRPr lang="en-US" dirty="0" smtClean="0"/>
          </a:p>
          <a:p>
            <a:r>
              <a:rPr lang="en-US" dirty="0" smtClean="0"/>
              <a:t>Address Register the fetch the next instruction from memory and it goes to instruction</a:t>
            </a:r>
          </a:p>
          <a:p>
            <a:r>
              <a:rPr lang="en-US" dirty="0" smtClean="0"/>
              <a:t>Decoder</a:t>
            </a:r>
          </a:p>
          <a:p>
            <a:endParaRPr lang="en-US" dirty="0" smtClean="0"/>
          </a:p>
          <a:p>
            <a:r>
              <a:rPr lang="en-US" dirty="0" smtClean="0"/>
              <a:t>At the same time “</a:t>
            </a:r>
            <a:r>
              <a:rPr lang="en-US" dirty="0" err="1" smtClean="0"/>
              <a:t>Incrementer</a:t>
            </a:r>
            <a:r>
              <a:rPr lang="en-US" dirty="0" smtClean="0"/>
              <a:t>” will copy the current address and increment it by </a:t>
            </a:r>
          </a:p>
          <a:p>
            <a:r>
              <a:rPr lang="en-US" dirty="0" smtClean="0"/>
              <a:t>Four bytes  - That will be next instruction to be executed and copies it to R15</a:t>
            </a:r>
          </a:p>
          <a:p>
            <a:endParaRPr lang="en-US" dirty="0" smtClean="0"/>
          </a:p>
          <a:p>
            <a:r>
              <a:rPr lang="en-US" dirty="0" smtClean="0"/>
              <a:t>In case of a bulk memory read where address of four </a:t>
            </a:r>
            <a:r>
              <a:rPr lang="en-US" dirty="0" err="1" smtClean="0"/>
              <a:t>continious</a:t>
            </a:r>
            <a:r>
              <a:rPr lang="en-US" dirty="0" smtClean="0"/>
              <a:t> location has to be </a:t>
            </a:r>
          </a:p>
          <a:p>
            <a:r>
              <a:rPr lang="en-US" dirty="0" smtClean="0"/>
              <a:t>Loaded into four Registers (Load and Store </a:t>
            </a:r>
            <a:r>
              <a:rPr lang="en-US" dirty="0" err="1" smtClean="0"/>
              <a:t>Instuructions</a:t>
            </a:r>
            <a:r>
              <a:rPr lang="en-US" dirty="0" smtClean="0"/>
              <a:t>) the  </a:t>
            </a:r>
            <a:r>
              <a:rPr lang="en-US" dirty="0" err="1" smtClean="0"/>
              <a:t>incrementer</a:t>
            </a:r>
            <a:r>
              <a:rPr lang="en-US" dirty="0" smtClean="0"/>
              <a:t> will</a:t>
            </a:r>
          </a:p>
          <a:p>
            <a:r>
              <a:rPr lang="en-US" dirty="0" smtClean="0"/>
              <a:t>Automatically increment in address each time by 4 bytes and address bus will fetch </a:t>
            </a:r>
          </a:p>
          <a:p>
            <a:r>
              <a:rPr lang="en-US" dirty="0" smtClean="0"/>
              <a:t>Contents on the memory and that will be loaded into the Registers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Path Timings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28800"/>
            <a:ext cx="78200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5257800"/>
            <a:ext cx="8212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Clock cycles which are not overlapping and derived from the same source</a:t>
            </a:r>
          </a:p>
          <a:p>
            <a:r>
              <a:rPr lang="en-US" dirty="0" smtClean="0"/>
              <a:t>There is  bit of offset between the two clock cycles.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Path timings</a:t>
            </a:r>
            <a:endParaRPr lang="en-US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447800"/>
            <a:ext cx="8991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happens between two clocks</a:t>
            </a:r>
            <a:endParaRPr kumimoji="0" lang="en-US" sz="3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2809240"/>
          <a:ext cx="7543800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3276600"/>
                <a:gridCol w="3505200"/>
              </a:tblGrid>
              <a:tr h="660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Phase-1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Phase-2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ALU Input Latches</a:t>
                      </a:r>
                      <a:r>
                        <a:rPr lang="en-US" sz="1400" baseline="0" dirty="0" smtClean="0"/>
                        <a:t> are opened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497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Read bus to ALU are valid</a:t>
                      </a:r>
                    </a:p>
                    <a:p>
                      <a:r>
                        <a:rPr lang="en-US" sz="1400" dirty="0" smtClean="0"/>
                        <a:t>and</a:t>
                      </a:r>
                      <a:r>
                        <a:rPr lang="en-US" sz="1400" baseline="0" dirty="0" smtClean="0"/>
                        <a:t> data starts arriving at ALU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Barrel</a:t>
                      </a:r>
                      <a:r>
                        <a:rPr lang="en-US" sz="1400" baseline="0" dirty="0" smtClean="0"/>
                        <a:t> Shifter does its Job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ALU</a:t>
                      </a:r>
                      <a:r>
                        <a:rPr lang="en-US" sz="1400" baseline="0" dirty="0" smtClean="0"/>
                        <a:t> latches closed by end of Clock-1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ALU Performs the action as per the instruction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Valid </a:t>
                      </a:r>
                      <a:r>
                        <a:rPr lang="en-US" sz="1400" baseline="0" dirty="0" smtClean="0"/>
                        <a:t> out is produced by ALU and that is written to the destination register by end of clock cycle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4800" y="1828801"/>
            <a:ext cx="8229600" cy="646331"/>
          </a:xfrm>
          <a:prstGeom prst="rect">
            <a:avLst/>
          </a:prstGeom>
          <a:solidFill>
            <a:schemeClr val="accent1">
              <a:lumMod val="75000"/>
              <a:alpha val="29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All circuits in the Data path of ARM flip-flop are level Triggered (D-</a:t>
            </a:r>
            <a:r>
              <a:rPr lang="en-US" dirty="0" err="1" smtClean="0"/>
              <a:t>Flipflop</a:t>
            </a:r>
            <a:r>
              <a:rPr lang="en-US" dirty="0" smtClean="0"/>
              <a:t>).To avoid race conditions there are two part which activated at two different times.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739657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INSTRUCTION Pipe</a:t>
            </a:r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lining</a:t>
            </a:r>
            <a:endParaRPr lang="en-US" sz="44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6" name="Picture 2" descr="Seamless Abstract Pipeline Pattern. Vector Design  Background Stock Vector - 482740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981200"/>
            <a:ext cx="2895600" cy="28956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44998" y="5486400"/>
            <a:ext cx="817724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This process is invisible to programmers</a:t>
            </a:r>
            <a:endParaRPr lang="en-US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Three independent Stages of Instruction processing</a:t>
            </a:r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304800" y="1828800"/>
          <a:ext cx="7848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between processor Core and CPU core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19263"/>
            <a:ext cx="8229600" cy="2243137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Processor Core mean</a:t>
            </a:r>
          </a:p>
          <a:p>
            <a:pPr lvl="1"/>
            <a:r>
              <a:rPr lang="en-US" dirty="0" smtClean="0"/>
              <a:t>Engine which fetches the instruction &amp; data</a:t>
            </a:r>
          </a:p>
          <a:p>
            <a:pPr lvl="1"/>
            <a:r>
              <a:rPr lang="en-US" dirty="0" smtClean="0"/>
              <a:t>Processes them </a:t>
            </a:r>
          </a:p>
          <a:p>
            <a:pPr lvl="1"/>
            <a:r>
              <a:rPr lang="en-US" dirty="0" smtClean="0"/>
              <a:t>Put is back into registers and memory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4310063"/>
            <a:ext cx="8229600" cy="22431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 Core mean</a:t>
            </a:r>
          </a:p>
          <a:p>
            <a:pPr marL="692150" marR="0" lvl="1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r>
              <a:rPr lang="en-US" sz="2600" kern="0" dirty="0" smtClean="0">
                <a:latin typeface="+mn-lt"/>
              </a:rPr>
              <a:t>Processor Core &amp; tightly coupled functions like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49350" lvl="2" indent="-347663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sz="2600" kern="0" dirty="0" smtClean="0">
                <a:latin typeface="+mn-lt"/>
              </a:rPr>
              <a:t>CPU Cache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</a:p>
          <a:p>
            <a:pPr marL="1149350" lvl="2" indent="-347663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 sz="2600" kern="0" dirty="0" smtClean="0">
                <a:latin typeface="+mn-lt"/>
              </a:rPr>
              <a:t>Memory management blocks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pipe lining	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1480" y="1981200"/>
            <a:ext cx="8153400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Is the process by which independent instructions are overlapped for execution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4983480"/>
            <a:ext cx="8229600" cy="1447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Pipeline cycle is the time required to move an instructions one step in pipe line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600200" y="228600"/>
            <a:ext cx="1981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 smtClean="0"/>
              <a:t>Fetch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581400" y="228600"/>
            <a:ext cx="1981200" cy="6858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‘Decode	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562600" y="228600"/>
            <a:ext cx="1981200" cy="6858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630680" y="1645920"/>
            <a:ext cx="1981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 smtClean="0"/>
              <a:t>During </a:t>
            </a:r>
          </a:p>
          <a:p>
            <a:pPr algn="ctr"/>
            <a:r>
              <a:rPr lang="en-US" b="1" dirty="0" smtClean="0"/>
              <a:t>Fetch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038600" y="1600200"/>
            <a:ext cx="1981200" cy="6858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‘Decode	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019800" y="1600200"/>
            <a:ext cx="1981200" cy="6858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3962400" y="2438400"/>
            <a:ext cx="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8153400" y="2438400"/>
            <a:ext cx="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>
            <a:off x="4191000" y="2819400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7162800" y="2743200"/>
            <a:ext cx="914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638800" y="25908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 idle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600200" y="3200400"/>
            <a:ext cx="1981200" cy="68580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 smtClean="0"/>
              <a:t>Fetch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886200" y="3200400"/>
            <a:ext cx="1981200" cy="6858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‘During Decode	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553200" y="3200400"/>
            <a:ext cx="1981200" cy="68580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1524000" y="4191000"/>
            <a:ext cx="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3429000" y="4267200"/>
            <a:ext cx="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>
            <a:off x="1600200" y="4572000"/>
            <a:ext cx="304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2895600" y="4572000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905000" y="4419600"/>
            <a:ext cx="9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idle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6477000" y="4038600"/>
            <a:ext cx="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8382000" y="4114800"/>
            <a:ext cx="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H="1">
            <a:off x="6553200" y="4419600"/>
            <a:ext cx="304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7848600" y="4419600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6858000" y="4267200"/>
            <a:ext cx="9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idle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1295400" y="5486400"/>
            <a:ext cx="1981200" cy="68580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 smtClean="0"/>
              <a:t>Fetch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3276600" y="5486400"/>
            <a:ext cx="1981200" cy="6858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‘Decode	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6400800" y="5486400"/>
            <a:ext cx="1981200" cy="6858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During Execute</a:t>
            </a:r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1219200" y="6172200"/>
            <a:ext cx="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5410200" y="6172200"/>
            <a:ext cx="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H="1">
            <a:off x="1295400" y="6553200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4419600" y="6477000"/>
            <a:ext cx="914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2895600" y="63246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 idle</a:t>
            </a:r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  <p:bldP spid="19" grpId="0"/>
      <p:bldP spid="20" grpId="0" animBg="1"/>
      <p:bldP spid="21" grpId="0" animBg="1"/>
      <p:bldP spid="22" grpId="0" animBg="1"/>
      <p:bldP spid="27" grpId="0"/>
      <p:bldP spid="39" grpId="0"/>
      <p:bldP spid="43" grpId="0" animBg="1"/>
      <p:bldP spid="44" grpId="0" animBg="1"/>
      <p:bldP spid="45" grpId="0" animBg="1"/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000" y="1752600"/>
            <a:ext cx="16764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 smtClean="0"/>
              <a:t>Fetch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057400" y="1752600"/>
            <a:ext cx="167640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‘Decode	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1752600"/>
            <a:ext cx="167640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057400" y="3200400"/>
            <a:ext cx="16764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 smtClean="0"/>
              <a:t>Fetch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3200400"/>
            <a:ext cx="167640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‘Decode	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410200" y="3200400"/>
            <a:ext cx="167640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733800" y="4495800"/>
            <a:ext cx="16764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 smtClean="0"/>
              <a:t>Fetch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410200" y="4495800"/>
            <a:ext cx="167640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‘Decode	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7086600" y="4495800"/>
            <a:ext cx="167640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2286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MOV R0, R5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3657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 R6, R0, R1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733800" y="5029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MOV R0, R7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365760" y="5638800"/>
            <a:ext cx="8778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2057400" y="2362200"/>
            <a:ext cx="0" cy="3276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Dot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3733800" y="2316480"/>
            <a:ext cx="0" cy="3276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Dot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410200" y="1676400"/>
            <a:ext cx="0" cy="396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Dot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7086600" y="3124200"/>
            <a:ext cx="0" cy="2514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Dot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381000" y="2362200"/>
            <a:ext cx="0" cy="3276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DotDot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228600" y="563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05000" y="563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581400" y="563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49694" y="563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934200" y="56657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 bwMode="auto">
          <a:xfrm flipV="1">
            <a:off x="381000" y="114300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381000" y="1143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flipV="1">
            <a:off x="1143000" y="114300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1143000" y="1524000"/>
            <a:ext cx="914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flipV="1">
            <a:off x="2057400" y="114300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2057400" y="1143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V="1">
            <a:off x="2819400" y="114300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2819400" y="1524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V="1">
            <a:off x="3657600" y="114300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3657600" y="1143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V="1">
            <a:off x="4419600" y="114300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4419600" y="1524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V="1">
            <a:off x="5181600" y="114300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5181600" y="1143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flipV="1">
            <a:off x="5943600" y="114300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5943600" y="1524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flipV="1">
            <a:off x="6781800" y="114300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6781800" y="1143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 flipV="1">
            <a:off x="7543800" y="114300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7543800" y="1524000"/>
            <a:ext cx="76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7696200" y="1600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MCLK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points about Pipeline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828800"/>
            <a:ext cx="838402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ookman Old Style" pitchFamily="18" charset="0"/>
              </a:rPr>
              <a:t>If there are N stages in a pipe line the </a:t>
            </a:r>
          </a:p>
          <a:p>
            <a:r>
              <a:rPr lang="en-US" sz="2800" dirty="0" smtClean="0">
                <a:latin typeface="Bookman Old Style" pitchFamily="18" charset="0"/>
              </a:rPr>
              <a:t>processing will the n times faster compared </a:t>
            </a:r>
          </a:p>
          <a:p>
            <a:r>
              <a:rPr lang="en-US" sz="2800" dirty="0" smtClean="0">
                <a:latin typeface="Bookman Old Style" pitchFamily="18" charset="0"/>
              </a:rPr>
              <a:t>To non pipe line</a:t>
            </a:r>
          </a:p>
          <a:p>
            <a:endParaRPr lang="en-US" sz="2800" dirty="0" smtClean="0">
              <a:latin typeface="Bookman Old Style" pitchFamily="18" charset="0"/>
            </a:endParaRPr>
          </a:p>
          <a:p>
            <a:r>
              <a:rPr lang="en-US" sz="2800" dirty="0" smtClean="0">
                <a:latin typeface="Bookman Old Style" pitchFamily="18" charset="0"/>
              </a:rPr>
              <a:t>The clock speed has to be n times faster than  </a:t>
            </a:r>
          </a:p>
          <a:p>
            <a:r>
              <a:rPr lang="en-US" sz="2800" dirty="0" smtClean="0">
                <a:latin typeface="Bookman Old Style" pitchFamily="18" charset="0"/>
              </a:rPr>
              <a:t>a non pipe lined  processor. MCLK has to run</a:t>
            </a:r>
          </a:p>
          <a:p>
            <a:r>
              <a:rPr lang="en-US" sz="2800" dirty="0" smtClean="0">
                <a:latin typeface="Bookman Old Style" pitchFamily="18" charset="0"/>
              </a:rPr>
              <a:t>With a period of T/n ( T is the total time taken </a:t>
            </a:r>
          </a:p>
          <a:p>
            <a:r>
              <a:rPr lang="en-US" sz="2800" dirty="0" smtClean="0">
                <a:latin typeface="Bookman Old Style" pitchFamily="18" charset="0"/>
              </a:rPr>
              <a:t>to execute the whole instruction)</a:t>
            </a:r>
          </a:p>
          <a:p>
            <a:endParaRPr lang="en-US" sz="2800" dirty="0" smtClean="0">
              <a:latin typeface="Bookman Old Style" pitchFamily="18" charset="0"/>
            </a:endParaRPr>
          </a:p>
          <a:p>
            <a:r>
              <a:rPr lang="en-US" sz="2800" dirty="0" smtClean="0">
                <a:latin typeface="Bookman Old Style" pitchFamily="18" charset="0"/>
              </a:rPr>
              <a:t>The memory should match up the with speed</a:t>
            </a:r>
            <a:endParaRPr lang="en-US" sz="2800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Cycle Instructions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905000"/>
            <a:ext cx="831990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Multicycle</a:t>
            </a:r>
            <a:r>
              <a:rPr lang="en-US" sz="2800" dirty="0" smtClean="0"/>
              <a:t> instructions are those instructions which </a:t>
            </a:r>
          </a:p>
          <a:p>
            <a:r>
              <a:rPr lang="en-US" sz="2800" dirty="0" smtClean="0"/>
              <a:t>take more the one cycle to execute a load or store </a:t>
            </a:r>
          </a:p>
          <a:p>
            <a:r>
              <a:rPr lang="en-US" sz="2800" dirty="0" smtClean="0"/>
              <a:t>instruction which need memory access is a good </a:t>
            </a:r>
          </a:p>
          <a:p>
            <a:r>
              <a:rPr lang="en-US" sz="2800" dirty="0" smtClean="0"/>
              <a:t>example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4114800"/>
            <a:ext cx="71433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Pipelining will be impacted when Multi cycle</a:t>
            </a:r>
          </a:p>
          <a:p>
            <a:r>
              <a:rPr lang="en-US" sz="2800" dirty="0" smtClean="0"/>
              <a:t> instructions get executed – Pipe lining </a:t>
            </a:r>
          </a:p>
          <a:p>
            <a:r>
              <a:rPr lang="en-US" sz="2800" dirty="0" smtClean="0"/>
              <a:t>will not be regular.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81000" y="838200"/>
            <a:ext cx="118872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Fetch</a:t>
            </a:r>
            <a:endParaRPr lang="en-US" b="1" dirty="0" smtClean="0"/>
          </a:p>
        </p:txBody>
      </p:sp>
      <p:sp>
        <p:nvSpPr>
          <p:cNvPr id="3" name="Rectangle 2"/>
          <p:cNvSpPr/>
          <p:nvPr/>
        </p:nvSpPr>
        <p:spPr bwMode="auto">
          <a:xfrm>
            <a:off x="1584960" y="83820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73680" y="838200"/>
            <a:ext cx="118872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600200" y="2057400"/>
            <a:ext cx="118872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Fetch</a:t>
            </a:r>
            <a:endParaRPr lang="en-US" b="1" dirty="0" smtClean="0"/>
          </a:p>
        </p:txBody>
      </p:sp>
      <p:sp>
        <p:nvSpPr>
          <p:cNvPr id="27" name="Rectangle 26"/>
          <p:cNvSpPr/>
          <p:nvPr/>
        </p:nvSpPr>
        <p:spPr bwMode="auto">
          <a:xfrm>
            <a:off x="4023360" y="205740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Addr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Calculation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212080" y="2057400"/>
            <a:ext cx="118872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Transfer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819400" y="205740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773680" y="3200400"/>
            <a:ext cx="118872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Fetch</a:t>
            </a:r>
            <a:endParaRPr lang="en-US" b="1" dirty="0" smtClean="0"/>
          </a:p>
        </p:txBody>
      </p:sp>
      <p:sp>
        <p:nvSpPr>
          <p:cNvPr id="31" name="Rectangle 30"/>
          <p:cNvSpPr/>
          <p:nvPr/>
        </p:nvSpPr>
        <p:spPr bwMode="auto">
          <a:xfrm>
            <a:off x="5227320" y="318516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16040" y="3185160"/>
            <a:ext cx="118872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008120" y="4191000"/>
            <a:ext cx="118872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Fetch</a:t>
            </a:r>
            <a:endParaRPr lang="en-US" b="1" dirty="0" smtClean="0"/>
          </a:p>
        </p:txBody>
      </p:sp>
      <p:sp>
        <p:nvSpPr>
          <p:cNvPr id="34" name="Rectangle 33"/>
          <p:cNvSpPr/>
          <p:nvPr/>
        </p:nvSpPr>
        <p:spPr bwMode="auto">
          <a:xfrm>
            <a:off x="6416040" y="411480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7604760" y="4114800"/>
            <a:ext cx="118872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196840" y="5410200"/>
            <a:ext cx="118872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Fetch</a:t>
            </a:r>
            <a:endParaRPr lang="en-US" b="1" dirty="0" smtClean="0"/>
          </a:p>
        </p:txBody>
      </p:sp>
      <p:sp>
        <p:nvSpPr>
          <p:cNvPr id="37" name="Rectangle 36"/>
          <p:cNvSpPr/>
          <p:nvPr/>
        </p:nvSpPr>
        <p:spPr bwMode="auto">
          <a:xfrm>
            <a:off x="6400800" y="541020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7589520" y="5410200"/>
            <a:ext cx="118872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600" y="530423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MOV R1,#100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524000" y="1676400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STR  R1,[R0]</a:t>
            </a:r>
            <a:endParaRPr lang="en-US" sz="1400" dirty="0"/>
          </a:p>
        </p:txBody>
      </p:sp>
      <p:cxnSp>
        <p:nvCxnSpPr>
          <p:cNvPr id="42" name="Straight Connector 41"/>
          <p:cNvCxnSpPr/>
          <p:nvPr/>
        </p:nvCxnSpPr>
        <p:spPr bwMode="auto">
          <a:xfrm>
            <a:off x="304800" y="6324600"/>
            <a:ext cx="88392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9" idx="3"/>
          </p:cNvCxnSpPr>
          <p:nvPr/>
        </p:nvCxnSpPr>
        <p:spPr bwMode="auto">
          <a:xfrm flipH="1">
            <a:off x="1524000" y="684312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H="1">
            <a:off x="304800" y="685800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 flipH="1">
            <a:off x="2743200" y="762000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flipH="1">
            <a:off x="3962400" y="685800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H="1">
            <a:off x="5181600" y="716280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 flipH="1">
            <a:off x="6376608" y="777240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2787937" y="2816423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  R2, R1,R0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3862008" y="3886200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MOV R0,#200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296694" y="6336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524000" y="632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735094" y="632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962400" y="632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181600" y="632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324600" y="6400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 bwMode="auto">
          <a:xfrm flipH="1">
            <a:off x="7595808" y="762000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7620000" y="6412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105482" y="5102423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  R3, R2,R0</a:t>
            </a:r>
            <a:endParaRPr lang="en-US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81000" y="838200"/>
            <a:ext cx="118872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Fetch</a:t>
            </a:r>
            <a:endParaRPr lang="en-US" b="1" dirty="0" smtClean="0"/>
          </a:p>
        </p:txBody>
      </p:sp>
      <p:sp>
        <p:nvSpPr>
          <p:cNvPr id="3" name="Rectangle 2"/>
          <p:cNvSpPr/>
          <p:nvPr/>
        </p:nvSpPr>
        <p:spPr bwMode="auto">
          <a:xfrm>
            <a:off x="1584960" y="83820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73680" y="838200"/>
            <a:ext cx="118872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2057400"/>
            <a:ext cx="118872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Fetch</a:t>
            </a:r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 bwMode="auto">
          <a:xfrm>
            <a:off x="4023360" y="205740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Addr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Calculation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212080" y="2057400"/>
            <a:ext cx="118872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Transfer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19400" y="205740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773680" y="3200400"/>
            <a:ext cx="118872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Fetch</a:t>
            </a:r>
            <a:endParaRPr lang="en-US" b="1" dirty="0" smtClean="0"/>
          </a:p>
        </p:txBody>
      </p:sp>
      <p:sp>
        <p:nvSpPr>
          <p:cNvPr id="10" name="Rectangle 9"/>
          <p:cNvSpPr/>
          <p:nvPr/>
        </p:nvSpPr>
        <p:spPr bwMode="auto">
          <a:xfrm>
            <a:off x="5227320" y="318516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416040" y="3185160"/>
            <a:ext cx="118872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008120" y="4191000"/>
            <a:ext cx="118872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Fetch</a:t>
            </a:r>
            <a:endParaRPr lang="en-US" b="1" dirty="0" smtClean="0"/>
          </a:p>
        </p:txBody>
      </p:sp>
      <p:sp>
        <p:nvSpPr>
          <p:cNvPr id="13" name="Rectangle 12"/>
          <p:cNvSpPr/>
          <p:nvPr/>
        </p:nvSpPr>
        <p:spPr bwMode="auto">
          <a:xfrm>
            <a:off x="6416040" y="411480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604760" y="4114800"/>
            <a:ext cx="118872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196840" y="5410200"/>
            <a:ext cx="118872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Fetch</a:t>
            </a:r>
            <a:endParaRPr lang="en-US" b="1" dirty="0" smtClean="0"/>
          </a:p>
        </p:txBody>
      </p:sp>
      <p:sp>
        <p:nvSpPr>
          <p:cNvPr id="16" name="Rectangle 15"/>
          <p:cNvSpPr/>
          <p:nvPr/>
        </p:nvSpPr>
        <p:spPr bwMode="auto">
          <a:xfrm>
            <a:off x="6400800" y="541020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7589520" y="5410200"/>
            <a:ext cx="118872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530423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MOV R1,#100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68737" y="1825823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STR  R1,[R0]</a:t>
            </a:r>
            <a:endParaRPr lang="en-US" sz="1400" dirty="0"/>
          </a:p>
        </p:txBody>
      </p:sp>
      <p:cxnSp>
        <p:nvCxnSpPr>
          <p:cNvPr id="20" name="Straight Connector 19"/>
          <p:cNvCxnSpPr>
            <a:stCxn id="18" idx="3"/>
          </p:cNvCxnSpPr>
          <p:nvPr/>
        </p:nvCxnSpPr>
        <p:spPr bwMode="auto">
          <a:xfrm flipH="1">
            <a:off x="1524000" y="684312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304800" y="685800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>
            <a:off x="2743200" y="762000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3962400" y="685800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5181600" y="716280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6376608" y="777240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2743200" y="2968823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  R2, R1,R0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862008" y="3886200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MOV R0,#200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96694" y="6336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24000" y="632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735094" y="632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962400" y="632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81600" y="632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24600" y="6400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 bwMode="auto">
          <a:xfrm flipH="1">
            <a:off x="7595808" y="762000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7620000" y="6412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5482" y="5102423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  R3, R2,R0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81000" y="1371600"/>
            <a:ext cx="1152880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PC=1000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78125" y="2606040"/>
            <a:ext cx="1152880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PC=1004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66845" y="3749040"/>
            <a:ext cx="1152880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PC=1008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01285" y="4724400"/>
            <a:ext cx="1191352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PC=100C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81600" y="5943600"/>
            <a:ext cx="1152880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PC=1010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 bwMode="auto">
          <a:xfrm>
            <a:off x="304800" y="6324600"/>
            <a:ext cx="88392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936081"/>
            <a:ext cx="8458200" cy="369331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                    MOV R2 #100</a:t>
            </a:r>
          </a:p>
          <a:p>
            <a:r>
              <a:rPr lang="en-US" dirty="0" smtClean="0"/>
              <a:t>                     STR  R1,[R0]                        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Start             BL </a:t>
            </a:r>
            <a:r>
              <a:rPr lang="en-US" b="1" dirty="0" err="1" smtClean="0">
                <a:solidFill>
                  <a:srgbClr val="FF0000"/>
                </a:solidFill>
              </a:rPr>
              <a:t>func</a:t>
            </a:r>
            <a:r>
              <a:rPr lang="en-US" b="1" dirty="0" smtClean="0">
                <a:solidFill>
                  <a:srgbClr val="FF0000"/>
                </a:solidFill>
              </a:rPr>
              <a:t>                 ; branch to subroutine</a:t>
            </a:r>
          </a:p>
          <a:p>
            <a:r>
              <a:rPr lang="en-US" dirty="0" smtClean="0"/>
              <a:t>                     ADD  R2, R1, R0</a:t>
            </a:r>
          </a:p>
          <a:p>
            <a:r>
              <a:rPr lang="en-US" dirty="0" smtClean="0"/>
              <a:t>                     MOV R0,#200</a:t>
            </a:r>
          </a:p>
          <a:p>
            <a:r>
              <a:rPr lang="en-US" dirty="0" smtClean="0"/>
              <a:t>                     ADD  R3, R2,R0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FF0000"/>
                </a:solidFill>
              </a:rPr>
              <a:t>func</a:t>
            </a:r>
            <a:r>
              <a:rPr lang="en-US" b="1" dirty="0" smtClean="0">
                <a:solidFill>
                  <a:srgbClr val="FF0000"/>
                </a:solidFill>
              </a:rPr>
              <a:t>             ADR r0, Start ; =&gt; SUB r0, PC, #offset to Start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             ADR r1, </a:t>
            </a:r>
            <a:r>
              <a:rPr lang="en-US" b="1" dirty="0" err="1" smtClean="0">
                <a:solidFill>
                  <a:srgbClr val="FF0000"/>
                </a:solidFill>
              </a:rPr>
              <a:t>DataArea</a:t>
            </a:r>
            <a:r>
              <a:rPr lang="en-US" b="1" dirty="0" smtClean="0">
                <a:solidFill>
                  <a:srgbClr val="FF0000"/>
                </a:solidFill>
              </a:rPr>
              <a:t> ; =&gt; ADD r1, PC, #offset to </a:t>
            </a:r>
            <a:r>
              <a:rPr lang="en-US" b="1" dirty="0" err="1" smtClean="0">
                <a:solidFill>
                  <a:srgbClr val="FF0000"/>
                </a:solidFill>
              </a:rPr>
              <a:t>DataArea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;                   ADR r2, </a:t>
            </a:r>
            <a:r>
              <a:rPr lang="en-US" b="1" dirty="0" err="1" smtClean="0">
                <a:solidFill>
                  <a:srgbClr val="FF0000"/>
                </a:solidFill>
              </a:rPr>
              <a:t>DataArea</a:t>
            </a:r>
            <a:r>
              <a:rPr lang="en-US" b="1" dirty="0" smtClean="0">
                <a:solidFill>
                  <a:srgbClr val="FF0000"/>
                </a:solidFill>
              </a:rPr>
              <a:t> + 4300 ; This would fail because the offset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             BX    </a:t>
            </a:r>
            <a:r>
              <a:rPr lang="en-US" b="1" dirty="0" err="1" smtClean="0">
                <a:solidFill>
                  <a:srgbClr val="FF0000"/>
                </a:solidFill>
              </a:rPr>
              <a:t>lr</a:t>
            </a:r>
            <a:r>
              <a:rPr lang="en-US" b="1" dirty="0" smtClean="0">
                <a:solidFill>
                  <a:srgbClr val="FF0000"/>
                </a:solidFill>
              </a:rPr>
              <a:t>   ; return</a:t>
            </a:r>
          </a:p>
          <a:p>
            <a:r>
              <a:rPr lang="en-US" dirty="0" smtClean="0"/>
              <a:t>;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040" y="914400"/>
            <a:ext cx="8442960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MOV R2 #100</a:t>
            </a:r>
          </a:p>
          <a:p>
            <a:r>
              <a:rPr lang="en-US" dirty="0" smtClean="0"/>
              <a:t>                     STR  R1,[R0]                        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                    ADD  R2, R1,R0</a:t>
            </a:r>
          </a:p>
          <a:p>
            <a:r>
              <a:rPr lang="en-US" dirty="0" smtClean="0"/>
              <a:t>                     MOV R0,#200</a:t>
            </a:r>
          </a:p>
          <a:p>
            <a:r>
              <a:rPr lang="en-US" dirty="0" smtClean="0"/>
              <a:t>                     ADD  R3, R2,R0</a:t>
            </a:r>
          </a:p>
          <a:p>
            <a:endParaRPr lang="en-US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122238"/>
            <a:ext cx="75438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happens during</a:t>
            </a:r>
            <a:r>
              <a:rPr kumimoji="0" lang="en-US" sz="39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branch ?</a:t>
            </a:r>
            <a:endParaRPr kumimoji="0" lang="en-US" sz="3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 bwMode="auto">
          <a:xfrm>
            <a:off x="381000" y="838200"/>
            <a:ext cx="118872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Fetch</a:t>
            </a:r>
            <a:endParaRPr lang="en-US" b="1" dirty="0" smtClean="0"/>
          </a:p>
        </p:txBody>
      </p:sp>
      <p:sp>
        <p:nvSpPr>
          <p:cNvPr id="82" name="Rectangle 81"/>
          <p:cNvSpPr/>
          <p:nvPr/>
        </p:nvSpPr>
        <p:spPr bwMode="auto">
          <a:xfrm>
            <a:off x="1584960" y="83820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2773680" y="838200"/>
            <a:ext cx="118872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600200" y="2057400"/>
            <a:ext cx="118872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Fetch</a:t>
            </a:r>
            <a:endParaRPr lang="en-US" b="1" dirty="0" smtClean="0"/>
          </a:p>
        </p:txBody>
      </p:sp>
      <p:sp>
        <p:nvSpPr>
          <p:cNvPr id="85" name="Rectangle 84"/>
          <p:cNvSpPr/>
          <p:nvPr/>
        </p:nvSpPr>
        <p:spPr bwMode="auto">
          <a:xfrm>
            <a:off x="4023360" y="205740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Addr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Calculation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5212080" y="2057400"/>
            <a:ext cx="118872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Transfer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2819400" y="205740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2773680" y="3200400"/>
            <a:ext cx="118872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Fetch</a:t>
            </a:r>
            <a:endParaRPr lang="en-US" b="1" dirty="0" smtClean="0"/>
          </a:p>
        </p:txBody>
      </p:sp>
      <p:sp>
        <p:nvSpPr>
          <p:cNvPr id="89" name="Rectangle 88"/>
          <p:cNvSpPr/>
          <p:nvPr/>
        </p:nvSpPr>
        <p:spPr bwMode="auto">
          <a:xfrm>
            <a:off x="5227320" y="318516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6416040" y="3185160"/>
            <a:ext cx="118872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4008120" y="4191000"/>
            <a:ext cx="118872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Fetch</a:t>
            </a:r>
            <a:endParaRPr lang="en-US" b="1" dirty="0" smtClean="0"/>
          </a:p>
        </p:txBody>
      </p:sp>
      <p:sp>
        <p:nvSpPr>
          <p:cNvPr id="92" name="Rectangle 91"/>
          <p:cNvSpPr/>
          <p:nvPr/>
        </p:nvSpPr>
        <p:spPr bwMode="auto">
          <a:xfrm>
            <a:off x="6416040" y="411480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7604760" y="4114800"/>
            <a:ext cx="118872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5196840" y="5410200"/>
            <a:ext cx="118872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Fetch</a:t>
            </a:r>
            <a:endParaRPr lang="en-US" b="1" dirty="0" smtClean="0"/>
          </a:p>
        </p:txBody>
      </p:sp>
      <p:sp>
        <p:nvSpPr>
          <p:cNvPr id="95" name="Rectangle 94"/>
          <p:cNvSpPr/>
          <p:nvPr/>
        </p:nvSpPr>
        <p:spPr bwMode="auto">
          <a:xfrm>
            <a:off x="6400800" y="541020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7589520" y="5410200"/>
            <a:ext cx="118872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28600" y="530423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MOV R1,#100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1524000" y="1676400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STR  R1,[R0]</a:t>
            </a:r>
            <a:endParaRPr lang="en-US" sz="1400" dirty="0"/>
          </a:p>
        </p:txBody>
      </p:sp>
      <p:cxnSp>
        <p:nvCxnSpPr>
          <p:cNvPr id="99" name="Straight Connector 98"/>
          <p:cNvCxnSpPr/>
          <p:nvPr/>
        </p:nvCxnSpPr>
        <p:spPr bwMode="auto">
          <a:xfrm>
            <a:off x="304800" y="6324600"/>
            <a:ext cx="88392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>
            <a:stCxn id="97" idx="3"/>
          </p:cNvCxnSpPr>
          <p:nvPr/>
        </p:nvCxnSpPr>
        <p:spPr bwMode="auto">
          <a:xfrm flipH="1">
            <a:off x="1524000" y="684312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 flipH="1">
            <a:off x="304800" y="685800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 flipH="1">
            <a:off x="2743200" y="762000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 flipH="1">
            <a:off x="3962400" y="685800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 flipH="1">
            <a:off x="5181600" y="716280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 flipH="1">
            <a:off x="6376608" y="777240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TextBox 105"/>
          <p:cNvSpPr txBox="1"/>
          <p:nvPr/>
        </p:nvSpPr>
        <p:spPr>
          <a:xfrm>
            <a:off x="2787937" y="2816423"/>
            <a:ext cx="785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BL </a:t>
            </a:r>
            <a:r>
              <a:rPr lang="en-US" sz="1400" dirty="0" err="1" smtClean="0"/>
              <a:t>func</a:t>
            </a:r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740088" y="3886200"/>
            <a:ext cx="1500732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ADD R2, R1, R0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96694" y="6336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1524000" y="632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735094" y="632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962400" y="632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5181600" y="632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6324600" y="6400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14" name="Straight Connector 113"/>
          <p:cNvCxnSpPr/>
          <p:nvPr/>
        </p:nvCxnSpPr>
        <p:spPr bwMode="auto">
          <a:xfrm flipH="1">
            <a:off x="7595808" y="762000"/>
            <a:ext cx="24192" cy="5640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TextBox 114"/>
          <p:cNvSpPr txBox="1"/>
          <p:nvPr/>
        </p:nvSpPr>
        <p:spPr>
          <a:xfrm>
            <a:off x="7620000" y="6412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105482" y="5102423"/>
            <a:ext cx="1319592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MOV R0,#200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828800" y="4572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ADR R0, Start</a:t>
            </a:r>
            <a:endParaRPr lang="en-US" dirty="0"/>
          </a:p>
        </p:txBody>
      </p:sp>
      <p:cxnSp>
        <p:nvCxnSpPr>
          <p:cNvPr id="119" name="Straight Arrow Connector 118"/>
          <p:cNvCxnSpPr/>
          <p:nvPr/>
        </p:nvCxnSpPr>
        <p:spPr bwMode="auto">
          <a:xfrm flipV="1">
            <a:off x="2971800" y="4038600"/>
            <a:ext cx="6858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  <p:sp>
        <p:nvSpPr>
          <p:cNvPr id="120" name="TextBox 119"/>
          <p:cNvSpPr txBox="1"/>
          <p:nvPr/>
        </p:nvSpPr>
        <p:spPr>
          <a:xfrm>
            <a:off x="3048000" y="563880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ADR R1, </a:t>
            </a:r>
            <a:r>
              <a:rPr lang="en-US" b="1" dirty="0" err="1" smtClean="0">
                <a:solidFill>
                  <a:srgbClr val="FF0000"/>
                </a:solidFill>
              </a:rPr>
              <a:t>DataArea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2" name="Straight Arrow Connector 121"/>
          <p:cNvCxnSpPr>
            <a:stCxn id="120" idx="0"/>
          </p:cNvCxnSpPr>
          <p:nvPr/>
        </p:nvCxnSpPr>
        <p:spPr bwMode="auto">
          <a:xfrm flipV="1">
            <a:off x="4140607" y="5257800"/>
            <a:ext cx="888593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685800"/>
            <a:ext cx="75438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Flushing the Pipe</a:t>
            </a:r>
            <a:r>
              <a:rPr kumimoji="0" lang="en-US" sz="39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Line</a:t>
            </a:r>
            <a:endParaRPr kumimoji="0" lang="en-US" sz="3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905000"/>
            <a:ext cx="8802410" cy="2862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When ever Branch instruction is executed </a:t>
            </a:r>
          </a:p>
          <a:p>
            <a:r>
              <a:rPr lang="en-US" sz="3600" dirty="0" smtClean="0"/>
              <a:t>Or when the program counter is modified</a:t>
            </a:r>
          </a:p>
          <a:p>
            <a:r>
              <a:rPr lang="en-US" sz="3600" dirty="0" smtClean="0"/>
              <a:t>all the pending instructions has to be </a:t>
            </a:r>
          </a:p>
          <a:p>
            <a:r>
              <a:rPr lang="en-US" sz="3600" dirty="0" smtClean="0"/>
              <a:t>Removed and replaced with new once</a:t>
            </a:r>
          </a:p>
          <a:p>
            <a:endParaRPr 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" y="5410200"/>
            <a:ext cx="8468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All these are done by the processor core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2133600" y="1828800"/>
            <a:ext cx="4724400" cy="441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828800" y="20574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828800" y="23622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828800" y="26670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828800" y="29718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828800" y="32766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828800" y="35814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828800" y="38862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828800" y="41910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828800" y="44958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828800" y="48006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828800" y="51054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828800" y="54102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858000" y="20574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858000" y="23622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858000" y="26670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858000" y="29718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858000" y="32766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858000" y="35814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858000" y="38862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858000" y="41910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58000" y="44958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58000" y="48006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58000" y="51054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58000" y="54102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828800" y="57150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58000" y="5715000"/>
            <a:ext cx="3048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4343400" y="-228600"/>
            <a:ext cx="304800" cy="3810000"/>
            <a:chOff x="4572000" y="685800"/>
            <a:chExt cx="304800" cy="3810000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70" name="Rectangle 69"/>
            <p:cNvSpPr/>
            <p:nvPr/>
          </p:nvSpPr>
          <p:spPr>
            <a:xfrm>
              <a:off x="4572000" y="6858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572000" y="9906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572000" y="12954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572000" y="16002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19050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572000" y="22098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572000" y="25146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572000" y="28194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572000" y="31242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572000" y="34290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572000" y="37338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572000" y="40386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572000" y="43434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419600" y="4495800"/>
            <a:ext cx="304800" cy="3810000"/>
            <a:chOff x="4572000" y="685800"/>
            <a:chExt cx="304800" cy="3810000"/>
          </a:xfrm>
          <a:scene3d>
            <a:camera prst="orthographicFront">
              <a:rot lat="0" lon="0" rev="5400000"/>
            </a:camera>
            <a:lightRig rig="threePt" dir="t"/>
          </a:scene3d>
        </p:grpSpPr>
        <p:sp>
          <p:nvSpPr>
            <p:cNvPr id="84" name="Rectangle 83"/>
            <p:cNvSpPr/>
            <p:nvPr/>
          </p:nvSpPr>
          <p:spPr>
            <a:xfrm>
              <a:off x="4572000" y="6858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572000" y="9906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572000" y="12954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572000" y="16002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572000" y="19050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572000" y="22098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572000" y="25146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572000" y="28194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572000" y="31242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572000" y="34290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572000" y="37338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572000" y="40386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572000" y="4343400"/>
              <a:ext cx="304800" cy="152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Rounded Rectangle 96"/>
          <p:cNvSpPr/>
          <p:nvPr/>
        </p:nvSpPr>
        <p:spPr>
          <a:xfrm>
            <a:off x="2286000" y="2133600"/>
            <a:ext cx="2057400" cy="1143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</a:t>
            </a:r>
          </a:p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4648200" y="2133600"/>
            <a:ext cx="2057400" cy="1143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 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2362200" y="4191000"/>
            <a:ext cx="1905000" cy="68580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Peripherals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4724400" y="4191000"/>
            <a:ext cx="1905000" cy="68580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2438400" y="5181600"/>
            <a:ext cx="1905000" cy="68580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Clock and Reset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4800600" y="5181600"/>
            <a:ext cx="1905000" cy="68580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</a:t>
            </a:r>
          </a:p>
        </p:txBody>
      </p:sp>
      <p:sp>
        <p:nvSpPr>
          <p:cNvPr id="103" name="Left-Right Arrow 102"/>
          <p:cNvSpPr/>
          <p:nvPr/>
        </p:nvSpPr>
        <p:spPr>
          <a:xfrm>
            <a:off x="2438400" y="3505200"/>
            <a:ext cx="4191000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Up-Down Arrow 103"/>
          <p:cNvSpPr/>
          <p:nvPr/>
        </p:nvSpPr>
        <p:spPr>
          <a:xfrm>
            <a:off x="3276600" y="3276600"/>
            <a:ext cx="152400" cy="381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p-Down Arrow 104"/>
          <p:cNvSpPr/>
          <p:nvPr/>
        </p:nvSpPr>
        <p:spPr>
          <a:xfrm>
            <a:off x="3048000" y="3886200"/>
            <a:ext cx="152400" cy="228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Up-Down Arrow 105"/>
          <p:cNvSpPr/>
          <p:nvPr/>
        </p:nvSpPr>
        <p:spPr>
          <a:xfrm>
            <a:off x="5638800" y="3886200"/>
            <a:ext cx="152400" cy="228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/>
          <p:cNvCxnSpPr/>
          <p:nvPr/>
        </p:nvCxnSpPr>
        <p:spPr>
          <a:xfrm flipH="1">
            <a:off x="3962400" y="1524000"/>
            <a:ext cx="3581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6324600" y="1828800"/>
            <a:ext cx="1371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6629400" y="3429000"/>
            <a:ext cx="1447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6705600" y="4572000"/>
            <a:ext cx="13716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2"/>
          <p:cNvSpPr txBox="1">
            <a:spLocks noChangeArrowheads="1"/>
          </p:cNvSpPr>
          <p:nvPr/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</a:t>
            </a:r>
            <a:endParaRPr kumimoji="0" lang="en-US" sz="3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828800"/>
            <a:ext cx="8686800" cy="44012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Something very similar will happen when </a:t>
            </a:r>
          </a:p>
          <a:p>
            <a:r>
              <a:rPr lang="en-US" sz="2800" dirty="0" smtClean="0"/>
              <a:t>Interrupt happens, except that the pipeline will </a:t>
            </a:r>
          </a:p>
          <a:p>
            <a:r>
              <a:rPr lang="en-US" sz="2800" dirty="0" smtClean="0"/>
              <a:t>be automatically flushed and replaced with the entries in Interrupt service routine</a:t>
            </a:r>
          </a:p>
          <a:p>
            <a:endParaRPr lang="en-US" sz="2800" dirty="0" smtClean="0"/>
          </a:p>
          <a:p>
            <a:r>
              <a:rPr lang="en-US" sz="2800" dirty="0" smtClean="0"/>
              <a:t>Upon Completion of the ISR  the return instruction is</a:t>
            </a:r>
          </a:p>
          <a:p>
            <a:r>
              <a:rPr lang="en-US" sz="2800" dirty="0" smtClean="0"/>
              <a:t>Executed and pipeline will filled again with instructions which comes after the completed  instruction or which was in decode stage when the interrupt happened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8382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685800"/>
            <a:ext cx="75438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happens during an interrupt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543800" cy="1295400"/>
          </a:xfrm>
        </p:spPr>
        <p:txBody>
          <a:bodyPr/>
          <a:lstStyle/>
          <a:p>
            <a:pPr algn="ctr"/>
            <a:r>
              <a:rPr lang="en-US" dirty="0" smtClean="0"/>
              <a:t>Pipe Line Hazards</a:t>
            </a:r>
            <a:endParaRPr lang="en-US" dirty="0"/>
          </a:p>
        </p:txBody>
      </p:sp>
      <p:pic>
        <p:nvPicPr>
          <p:cNvPr id="1026" name="Picture 2" descr="http://4.bp.blogspot.com/-qHlY35QKq-s/Thxjac5wwAI/AAAAAAAAADw/6MsAE_X4jX8/s1600/data+haz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590800"/>
            <a:ext cx="7284602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8600" y="228600"/>
            <a:ext cx="75438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are </a:t>
            </a:r>
            <a:r>
              <a:rPr kumimoji="0" lang="en-US" sz="3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Hazards ?</a:t>
            </a:r>
            <a:endParaRPr kumimoji="0" lang="en-US" sz="3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718370"/>
            <a:ext cx="8686800" cy="35394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During, Fetch, Decode, Execute Cycle, more than one  instruction is processed in parallel. Hence pipeline is not free from issues that arise to </a:t>
            </a:r>
            <a:r>
              <a:rPr lang="en-US" sz="2800" i="1" dirty="0" smtClean="0"/>
              <a:t>parallel processing. </a:t>
            </a:r>
          </a:p>
          <a:p>
            <a:endParaRPr lang="en-US" sz="2800" i="1" dirty="0" smtClean="0"/>
          </a:p>
          <a:p>
            <a:r>
              <a:rPr lang="en-US" sz="2800" dirty="0" smtClean="0"/>
              <a:t>These issues obstruct the smooth operation of the pipeline and  can result in wrong computation of results.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410200"/>
            <a:ext cx="8135560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Those issues are collectively called as </a:t>
            </a:r>
          </a:p>
          <a:p>
            <a:pPr algn="ctr"/>
            <a:r>
              <a:rPr lang="en-US" sz="3600" dirty="0" smtClean="0"/>
              <a:t>Pipeline Hazards</a:t>
            </a:r>
            <a:endParaRPr lang="en-US" sz="3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75438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kern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Classification of </a:t>
            </a:r>
            <a:r>
              <a:rPr kumimoji="0" lang="en-US" sz="3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Hazards </a:t>
            </a:r>
            <a:endParaRPr kumimoji="0" lang="en-US" sz="3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533400" y="1397000"/>
          <a:ext cx="78486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75438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kern="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 </a:t>
            </a:r>
            <a:r>
              <a:rPr kumimoji="0" lang="en-US" sz="3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Hazards ?</a:t>
            </a:r>
            <a:endParaRPr kumimoji="0" lang="en-US" sz="3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3215640" y="2669977"/>
            <a:ext cx="118872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Fetch</a:t>
            </a:r>
            <a:endParaRPr lang="en-US" b="1" dirty="0" smtClean="0"/>
          </a:p>
        </p:txBody>
      </p:sp>
      <p:sp>
        <p:nvSpPr>
          <p:cNvPr id="38" name="Rectangle 37"/>
          <p:cNvSpPr/>
          <p:nvPr/>
        </p:nvSpPr>
        <p:spPr bwMode="auto">
          <a:xfrm>
            <a:off x="4419600" y="2669977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608320" y="2669977"/>
            <a:ext cx="118872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00400" y="2362200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 R3, R2,R1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4343400" y="3505200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 R4, R3, R1</a:t>
            </a:r>
            <a:endParaRPr lang="en-US" sz="1400" dirty="0"/>
          </a:p>
        </p:txBody>
      </p:sp>
      <p:cxnSp>
        <p:nvCxnSpPr>
          <p:cNvPr id="57" name="Straight Connector 56"/>
          <p:cNvCxnSpPr/>
          <p:nvPr/>
        </p:nvCxnSpPr>
        <p:spPr bwMode="auto">
          <a:xfrm>
            <a:off x="3200400" y="1524000"/>
            <a:ext cx="0" cy="4878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>
            <a:off x="4343400" y="1645920"/>
            <a:ext cx="0" cy="47258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5486400" y="1524000"/>
            <a:ext cx="0" cy="4878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 flipH="1">
            <a:off x="6705600" y="1524000"/>
            <a:ext cx="76200" cy="4878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5562600" y="4495800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 R3, R1, R2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296694" y="6336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048000" y="6400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267200" y="63703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486400" y="63855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644640" y="6400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 bwMode="auto">
          <a:xfrm>
            <a:off x="7924800" y="1600200"/>
            <a:ext cx="0" cy="480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3200400" y="6400800"/>
            <a:ext cx="5943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ectangle 72"/>
          <p:cNvSpPr/>
          <p:nvPr/>
        </p:nvSpPr>
        <p:spPr bwMode="auto">
          <a:xfrm>
            <a:off x="4343400" y="3733800"/>
            <a:ext cx="118872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Fetch</a:t>
            </a:r>
            <a:endParaRPr lang="en-US" b="1" dirty="0" smtClean="0"/>
          </a:p>
        </p:txBody>
      </p:sp>
      <p:sp>
        <p:nvSpPr>
          <p:cNvPr id="74" name="Rectangle 73"/>
          <p:cNvSpPr/>
          <p:nvPr/>
        </p:nvSpPr>
        <p:spPr bwMode="auto">
          <a:xfrm>
            <a:off x="5547360" y="373380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6736080" y="3733800"/>
            <a:ext cx="118872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5516880" y="4800600"/>
            <a:ext cx="118872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Fetch</a:t>
            </a:r>
            <a:endParaRPr lang="en-US" b="1" dirty="0" smtClean="0"/>
          </a:p>
        </p:txBody>
      </p:sp>
      <p:sp>
        <p:nvSpPr>
          <p:cNvPr id="77" name="Rectangle 76"/>
          <p:cNvSpPr/>
          <p:nvPr/>
        </p:nvSpPr>
        <p:spPr bwMode="auto">
          <a:xfrm>
            <a:off x="6720840" y="480060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7909560" y="4800600"/>
            <a:ext cx="118872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916694" y="6400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81000" y="2362200"/>
            <a:ext cx="21336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ADD R3, R2, R1</a:t>
            </a:r>
          </a:p>
          <a:p>
            <a:r>
              <a:rPr lang="en-US" dirty="0" smtClean="0"/>
              <a:t>ADD R4, R3, R1</a:t>
            </a:r>
          </a:p>
          <a:p>
            <a:r>
              <a:rPr lang="en-US" dirty="0" smtClean="0"/>
              <a:t>ADD R3, R1, R2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350520" y="4495800"/>
            <a:ext cx="263405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Operands of R3 should</a:t>
            </a:r>
          </a:p>
          <a:p>
            <a:r>
              <a:rPr lang="en-US" dirty="0" smtClean="0"/>
              <a:t>Be ready during decode</a:t>
            </a:r>
          </a:p>
          <a:p>
            <a:r>
              <a:rPr lang="en-US" dirty="0" smtClean="0"/>
              <a:t>phase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75438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Control </a:t>
            </a:r>
            <a:r>
              <a:rPr kumimoji="0" lang="en-US" sz="3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Hazards ?</a:t>
            </a:r>
            <a:endParaRPr kumimoji="0" lang="en-US" sz="3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542" y="1676400"/>
            <a:ext cx="8916223" cy="34163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Branching hazards  occur when a branch instruction is executed</a:t>
            </a:r>
          </a:p>
          <a:p>
            <a:r>
              <a:rPr lang="en-US" sz="2400" dirty="0" smtClean="0"/>
              <a:t>When a branching happens</a:t>
            </a:r>
          </a:p>
          <a:p>
            <a:endParaRPr lang="en-US" sz="2400" dirty="0" smtClean="0"/>
          </a:p>
          <a:p>
            <a:r>
              <a:rPr lang="en-US" sz="2400" dirty="0" smtClean="0"/>
              <a:t>When a branching takes place, the pipeline is flushed, pipe</a:t>
            </a:r>
          </a:p>
          <a:p>
            <a:r>
              <a:rPr lang="en-US" sz="2400" dirty="0" smtClean="0"/>
              <a:t>Lining cannot resume until the instruction to which the </a:t>
            </a:r>
          </a:p>
          <a:p>
            <a:r>
              <a:rPr lang="en-US" sz="2400" dirty="0" smtClean="0"/>
              <a:t>“branching” has to happen is fetched</a:t>
            </a:r>
          </a:p>
          <a:p>
            <a:endParaRPr lang="en-US" sz="2400" dirty="0" smtClean="0"/>
          </a:p>
          <a:p>
            <a:r>
              <a:rPr lang="en-US" sz="2400" dirty="0" smtClean="0"/>
              <a:t>Common solution is to introduce bubbles till the instruction is</a:t>
            </a:r>
          </a:p>
          <a:p>
            <a:r>
              <a:rPr lang="en-US" sz="2400" dirty="0" smtClean="0"/>
              <a:t>fetched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75438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Structural </a:t>
            </a:r>
            <a:r>
              <a:rPr kumimoji="0" lang="en-US" sz="3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Hazards ?</a:t>
            </a:r>
            <a:endParaRPr kumimoji="0" lang="en-US" sz="3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542" y="1676400"/>
            <a:ext cx="8773556" cy="193899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Hazards arising due to resource conflicts</a:t>
            </a:r>
          </a:p>
          <a:p>
            <a:r>
              <a:rPr lang="en-US" sz="2400" dirty="0" smtClean="0"/>
              <a:t>A good example is  memory unit that is  accessed both in the </a:t>
            </a:r>
          </a:p>
          <a:p>
            <a:r>
              <a:rPr lang="en-US" sz="2400" dirty="0" smtClean="0"/>
              <a:t>fetch stage where an instruction is  retrieved from  memory, </a:t>
            </a:r>
          </a:p>
          <a:p>
            <a:r>
              <a:rPr lang="en-US" sz="2400" dirty="0" smtClean="0"/>
              <a:t>and the memory stage  where data is written  and/or read from </a:t>
            </a:r>
          </a:p>
          <a:p>
            <a:r>
              <a:rPr lang="en-US" sz="2400" dirty="0" smtClean="0"/>
              <a:t>memory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987040" y="4041577"/>
            <a:ext cx="118872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Fetch</a:t>
            </a:r>
            <a:endParaRPr lang="en-US" b="1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4191000" y="4041577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379720" y="4041577"/>
            <a:ext cx="118872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3733800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STR  R3, [R2]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114800" y="4724400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LDR  R4, R3, R1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334000" y="5867400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 ……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4114800" y="5105400"/>
            <a:ext cx="118872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Fetch</a:t>
            </a:r>
            <a:endParaRPr lang="en-US" b="1" dirty="0" smtClean="0"/>
          </a:p>
        </p:txBody>
      </p:sp>
      <p:sp>
        <p:nvSpPr>
          <p:cNvPr id="11" name="Rectangle 10"/>
          <p:cNvSpPr/>
          <p:nvPr/>
        </p:nvSpPr>
        <p:spPr bwMode="auto">
          <a:xfrm>
            <a:off x="5318760" y="510540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507480" y="5105400"/>
            <a:ext cx="118872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288280" y="6172200"/>
            <a:ext cx="118872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smtClean="0"/>
              <a:t>Fetch</a:t>
            </a:r>
            <a:endParaRPr lang="en-US" b="1" dirty="0" smtClean="0"/>
          </a:p>
        </p:txBody>
      </p:sp>
      <p:sp>
        <p:nvSpPr>
          <p:cNvPr id="14" name="Rectangle 13"/>
          <p:cNvSpPr/>
          <p:nvPr/>
        </p:nvSpPr>
        <p:spPr bwMode="auto">
          <a:xfrm>
            <a:off x="6492240" y="6172200"/>
            <a:ext cx="1188720" cy="5334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‘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Decode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680960" y="6172200"/>
            <a:ext cx="1188720" cy="5334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Execute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4800" y="304800"/>
            <a:ext cx="75438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Solution to Hazards</a:t>
            </a:r>
            <a:endParaRPr kumimoji="0" lang="en-US" sz="3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381000" y="1143000"/>
          <a:ext cx="8382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2209800"/>
            <a:ext cx="784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CPU control unit must implement </a:t>
            </a:r>
            <a:r>
              <a:rPr lang="en-US" b="1" u="sng" dirty="0" smtClean="0"/>
              <a:t>logic to detect dependencies </a:t>
            </a:r>
            <a:r>
              <a:rPr lang="en-US" dirty="0" smtClean="0"/>
              <a:t>where  operand forwarding makes sense. A multiplexer can then be used to select the  proper register or flip-flop to read the operand from.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04800"/>
            <a:ext cx="75438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Solution to Hazards</a:t>
            </a:r>
            <a:endParaRPr kumimoji="0" lang="en-US" sz="3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Stage Pipeline</a:t>
            </a:r>
            <a:endParaRPr lang="en-US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381000" y="1600200"/>
          <a:ext cx="8458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 path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74875"/>
            <a:ext cx="8229600" cy="4302125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 smtClean="0"/>
              <a:t>A data path is a collection of functional units, such as arithmetic logic units, MAC, that perform data processing operations, registers, and buses.  </a:t>
            </a:r>
          </a:p>
          <a:p>
            <a:endParaRPr lang="en-US" sz="2400" dirty="0" smtClean="0"/>
          </a:p>
          <a:p>
            <a:r>
              <a:rPr lang="en-US" sz="2400" dirty="0" smtClean="0"/>
              <a:t>In ARM Processor Data path consists of 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Register R0 – R15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ALU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MAC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Barrel Shifter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smtClean="0"/>
              <a:t>Address Register</a:t>
            </a:r>
          </a:p>
          <a:p>
            <a:pPr lvl="2">
              <a:buFont typeface="Arial" pitchFamily="34" charset="0"/>
              <a:buChar char="•"/>
            </a:pPr>
            <a:r>
              <a:rPr lang="en-US" sz="1800" dirty="0" err="1" smtClean="0"/>
              <a:t>Incrementer</a:t>
            </a:r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6/67/5_Stage_Pipeline.svg/300px-5_Stage_Pipelin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57400"/>
            <a:ext cx="7315200" cy="4632963"/>
          </a:xfrm>
          <a:prstGeom prst="rect">
            <a:avLst/>
          </a:prstGeom>
          <a:noFill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Five Stage Pipeline</a:t>
            </a:r>
            <a:endParaRPr kumimoji="0" lang="en-US" sz="3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different ARM Architecture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2133600"/>
          <a:ext cx="79248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/>
                <a:gridCol w="1584960"/>
                <a:gridCol w="1584960"/>
                <a:gridCol w="1584960"/>
                <a:gridCol w="1584960"/>
              </a:tblGrid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ARM7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ARM9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ARM10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ARM11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Pipeline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stages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stages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stages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stages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Neumman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HARward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HARWARD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MIPS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331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MAC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X 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8X32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8X 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X 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2895600"/>
          <a:ext cx="73914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532"/>
                <a:gridCol w="3048953"/>
                <a:gridCol w="351091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Cortex</a:t>
                      </a:r>
                      <a:r>
                        <a:rPr lang="en-US" baseline="0" dirty="0" smtClean="0"/>
                        <a:t> M3 M4 Pipeline </a:t>
                      </a:r>
                    </a:p>
                    <a:p>
                      <a:r>
                        <a:rPr lang="en-US" baseline="0" dirty="0" smtClean="0"/>
                        <a:t>And hazards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http://infocenter.arm.com/help/index.jsp?topic=/com.arm.doc.dai0321a/BIHGJICF.html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Instructions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828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7329892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ARM Instructions are  32 Bit Instructions and uses Three Address</a:t>
            </a:r>
          </a:p>
          <a:p>
            <a:r>
              <a:rPr lang="en-US" dirty="0" smtClean="0"/>
              <a:t>The three address corresponds to Registers</a:t>
            </a:r>
          </a:p>
          <a:p>
            <a:r>
              <a:rPr lang="en-US" dirty="0" smtClean="0"/>
              <a:t>We need four bit to  represent a register (3 X 4 = 12 Bits for operands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85800" y="3581400"/>
            <a:ext cx="1828800" cy="6858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Op- Code (function)	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3581400"/>
            <a:ext cx="1828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Address of Operand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343400" y="3581400"/>
            <a:ext cx="1828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Address of Operand 2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172200" y="3581400"/>
            <a:ext cx="1828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Address of Operand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1295400"/>
          </a:xfrm>
        </p:spPr>
        <p:txBody>
          <a:bodyPr/>
          <a:lstStyle/>
          <a:p>
            <a:r>
              <a:rPr lang="en-US" dirty="0" smtClean="0"/>
              <a:t>ARM-7 TDMI Data path</a:t>
            </a:r>
            <a:endParaRPr lang="en-US" dirty="0"/>
          </a:p>
        </p:txBody>
      </p:sp>
      <p:sp>
        <p:nvSpPr>
          <p:cNvPr id="25" name="Trapezoid 24"/>
          <p:cNvSpPr/>
          <p:nvPr/>
        </p:nvSpPr>
        <p:spPr bwMode="auto">
          <a:xfrm>
            <a:off x="5562600" y="4419600"/>
            <a:ext cx="2133600" cy="1143000"/>
          </a:xfrm>
          <a:prstGeom prst="trapezoi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11" rev="10799999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48400" y="47244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6781800" y="3505200"/>
            <a:ext cx="1219200" cy="4572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Barrel Shifter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7391400" y="3962400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5791200" y="2971800"/>
            <a:ext cx="0" cy="1447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7391400" y="2895600"/>
            <a:ext cx="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553200" y="5562600"/>
            <a:ext cx="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5486400" y="25908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086600" y="25908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02182" y="64124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1000" y="1752600"/>
            <a:ext cx="32766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ADD Rd, </a:t>
            </a:r>
            <a:r>
              <a:rPr lang="en-US" sz="1200" b="1" dirty="0" err="1" smtClean="0"/>
              <a:t>Rn</a:t>
            </a:r>
            <a:r>
              <a:rPr lang="en-US" sz="1200" b="1" dirty="0" smtClean="0"/>
              <a:t>, </a:t>
            </a:r>
            <a:r>
              <a:rPr lang="en-US" sz="1200" b="1" dirty="0" err="1" smtClean="0"/>
              <a:t>Rm</a:t>
            </a:r>
            <a:r>
              <a:rPr lang="en-US" sz="1200" b="1" dirty="0" smtClean="0"/>
              <a:t> ; </a:t>
            </a:r>
            <a:r>
              <a:rPr lang="en-US" sz="1200" b="1" dirty="0" smtClean="0">
                <a:solidFill>
                  <a:srgbClr val="FFC000"/>
                </a:solidFill>
              </a:rPr>
              <a:t>Rd = </a:t>
            </a:r>
            <a:r>
              <a:rPr lang="en-US" sz="1200" b="1" dirty="0" err="1" smtClean="0">
                <a:solidFill>
                  <a:srgbClr val="FFC000"/>
                </a:solidFill>
              </a:rPr>
              <a:t>Rn</a:t>
            </a:r>
            <a:r>
              <a:rPr lang="en-US" sz="1200" b="1" dirty="0" smtClean="0">
                <a:solidFill>
                  <a:srgbClr val="FFC000"/>
                </a:solidFill>
              </a:rPr>
              <a:t> + </a:t>
            </a:r>
            <a:r>
              <a:rPr lang="en-US" sz="1200" b="1" dirty="0" err="1" smtClean="0">
                <a:solidFill>
                  <a:srgbClr val="FFC000"/>
                </a:solidFill>
              </a:rPr>
              <a:t>Rm</a:t>
            </a:r>
            <a:endParaRPr lang="en-US" sz="1200" b="1" dirty="0" smtClean="0">
              <a:solidFill>
                <a:srgbClr val="FFC000"/>
              </a:solidFill>
            </a:endParaRPr>
          </a:p>
          <a:p>
            <a:endParaRPr lang="en-US" sz="1200" b="1" dirty="0" smtClean="0"/>
          </a:p>
          <a:p>
            <a:r>
              <a:rPr lang="en-US" sz="1200" b="1" dirty="0" smtClean="0"/>
              <a:t>Rd, </a:t>
            </a:r>
            <a:r>
              <a:rPr lang="en-US" sz="1200" b="1" dirty="0" err="1" smtClean="0"/>
              <a:t>Rn</a:t>
            </a:r>
            <a:r>
              <a:rPr lang="en-US" sz="1200" b="1" dirty="0" smtClean="0"/>
              <a:t> and  </a:t>
            </a:r>
            <a:r>
              <a:rPr lang="en-US" sz="1200" b="1" dirty="0" err="1" smtClean="0"/>
              <a:t>Rm</a:t>
            </a:r>
            <a:r>
              <a:rPr lang="en-US" sz="1200" b="1" dirty="0" smtClean="0"/>
              <a:t> can be any of the 15 </a:t>
            </a:r>
          </a:p>
          <a:p>
            <a:r>
              <a:rPr lang="en-US" sz="1200" b="1" dirty="0" smtClean="0"/>
              <a:t>Registers except R15 which is PC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Standard ARM instructions set uses a</a:t>
            </a:r>
          </a:p>
          <a:p>
            <a:r>
              <a:rPr lang="en-US" sz="1200" b="1" dirty="0" smtClean="0"/>
              <a:t>3 address  where three address corresponds to one the registers in CPU and not memory. 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We need  only 4 bits to  represent any </a:t>
            </a:r>
          </a:p>
          <a:p>
            <a:r>
              <a:rPr lang="en-US" sz="1200" b="1" dirty="0" smtClean="0"/>
              <a:t>Of the general purpose registers.</a:t>
            </a:r>
          </a:p>
          <a:p>
            <a:endParaRPr lang="en-US" b="1" dirty="0" smtClean="0">
              <a:solidFill>
                <a:srgbClr val="FFC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7200" y="4800600"/>
            <a:ext cx="2895600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ADD R0, R1, R2</a:t>
            </a:r>
          </a:p>
          <a:p>
            <a:r>
              <a:rPr lang="en-US" dirty="0" smtClean="0"/>
              <a:t>SUB R0, R1, R2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828800"/>
            <a:ext cx="8507522" cy="20313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It fetches the values from the registers mentioned in the  instruction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Based on the OP-Code in the instruction the ALU performs the operation with the </a:t>
            </a:r>
          </a:p>
          <a:p>
            <a:r>
              <a:rPr lang="en-US" dirty="0" smtClean="0"/>
              <a:t>Operands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Results of the operation is written back  to the destination register mentioned</a:t>
            </a:r>
          </a:p>
          <a:p>
            <a:r>
              <a:rPr lang="en-US" dirty="0" smtClean="0"/>
              <a:t>In the instruction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ARM7TDMI  Data path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752600" y="3429000"/>
            <a:ext cx="3505200" cy="4572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39" y="3494316"/>
            <a:ext cx="2257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Register File R0 – R15</a:t>
            </a:r>
            <a:endParaRPr lang="en-US" sz="1600" dirty="0"/>
          </a:p>
        </p:txBody>
      </p:sp>
      <p:sp>
        <p:nvSpPr>
          <p:cNvPr id="5" name="Trapezoid 4"/>
          <p:cNvSpPr/>
          <p:nvPr/>
        </p:nvSpPr>
        <p:spPr bwMode="auto">
          <a:xfrm>
            <a:off x="2590800" y="4800600"/>
            <a:ext cx="1295400" cy="609600"/>
          </a:xfrm>
          <a:prstGeom prst="trapezoi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11" rev="10799999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48768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352800" y="4267200"/>
            <a:ext cx="1295400" cy="2286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Barrel Shifter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3810000" y="38862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3733800" y="4495800"/>
            <a:ext cx="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743200" y="3886200"/>
            <a:ext cx="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2209800" y="5791200"/>
            <a:ext cx="21336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Arrow Connector 18"/>
          <p:cNvCxnSpPr>
            <a:stCxn id="5" idx="2"/>
            <a:endCxn id="17" idx="0"/>
          </p:cNvCxnSpPr>
          <p:nvPr/>
        </p:nvCxnSpPr>
        <p:spPr bwMode="auto">
          <a:xfrm>
            <a:off x="3238500" y="5410200"/>
            <a:ext cx="381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3276600" y="62484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ounded Rectangle 25"/>
          <p:cNvSpPr/>
          <p:nvPr/>
        </p:nvSpPr>
        <p:spPr bwMode="auto">
          <a:xfrm>
            <a:off x="5334000" y="6248400"/>
            <a:ext cx="2209800" cy="4572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Incrementer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38400" y="58674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Addr</a:t>
            </a:r>
            <a:r>
              <a:rPr lang="en-US" dirty="0" smtClean="0"/>
              <a:t> Register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1600200" y="1828800"/>
            <a:ext cx="36576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95600" y="18288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 bwMode="auto">
          <a:xfrm>
            <a:off x="6019800" y="2514600"/>
            <a:ext cx="2209800" cy="76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Instructio</a:t>
            </a:r>
            <a:r>
              <a:rPr lang="en-US" dirty="0" smtClean="0"/>
              <a:t>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Decoder</a:t>
            </a:r>
          </a:p>
        </p:txBody>
      </p:sp>
      <p:cxnSp>
        <p:nvCxnSpPr>
          <p:cNvPr id="33" name="Straight Arrow Connector 32"/>
          <p:cNvCxnSpPr>
            <a:stCxn id="28" idx="2"/>
          </p:cNvCxnSpPr>
          <p:nvPr/>
        </p:nvCxnSpPr>
        <p:spPr bwMode="auto">
          <a:xfrm>
            <a:off x="3429000" y="2286000"/>
            <a:ext cx="0" cy="1143000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3276600" y="5562600"/>
            <a:ext cx="2590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flipV="1">
            <a:off x="5867400" y="3810000"/>
            <a:ext cx="0" cy="1752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H="1" flipV="1">
            <a:off x="5286555" y="3779520"/>
            <a:ext cx="580845" cy="304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H="1">
            <a:off x="1371600" y="3657600"/>
            <a:ext cx="304800" cy="0"/>
          </a:xfrm>
          <a:prstGeom prst="straightConnector1">
            <a:avLst/>
          </a:prstGeom>
          <a:solidFill>
            <a:schemeClr val="accent1"/>
          </a:solidFill>
          <a:ln w="50800" cap="flat" cmpd="dbl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1409700" y="3714750"/>
            <a:ext cx="0" cy="2286000"/>
          </a:xfrm>
          <a:prstGeom prst="straightConnector1">
            <a:avLst/>
          </a:prstGeom>
          <a:solidFill>
            <a:schemeClr val="accent1"/>
          </a:solidFill>
          <a:ln w="50800" cap="flat" cmpd="dbl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endCxn id="17" idx="1"/>
          </p:cNvCxnSpPr>
          <p:nvPr/>
        </p:nvCxnSpPr>
        <p:spPr bwMode="auto">
          <a:xfrm>
            <a:off x="1447800" y="6019800"/>
            <a:ext cx="762000" cy="0"/>
          </a:xfrm>
          <a:prstGeom prst="straightConnector1">
            <a:avLst/>
          </a:prstGeom>
          <a:solidFill>
            <a:schemeClr val="accent1"/>
          </a:solidFill>
          <a:ln w="50800" cap="flat" cmpd="dbl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7467600" y="4038600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R15 Update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695575" y="6553200"/>
            <a:ext cx="1164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32 –Bit address</a:t>
            </a:r>
            <a:endParaRPr lang="en-US" sz="1100" dirty="0"/>
          </a:p>
        </p:txBody>
      </p:sp>
      <p:cxnSp>
        <p:nvCxnSpPr>
          <p:cNvPr id="58" name="Straight Arrow Connector 57"/>
          <p:cNvCxnSpPr/>
          <p:nvPr/>
        </p:nvCxnSpPr>
        <p:spPr bwMode="auto">
          <a:xfrm flipV="1">
            <a:off x="1905000" y="2286000"/>
            <a:ext cx="0" cy="1085850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1066800" y="24384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Memory Write</a:t>
            </a:r>
          </a:p>
        </p:txBody>
      </p:sp>
      <p:cxnSp>
        <p:nvCxnSpPr>
          <p:cNvPr id="65" name="Straight Arrow Connector 64"/>
          <p:cNvCxnSpPr>
            <a:stCxn id="28" idx="3"/>
          </p:cNvCxnSpPr>
          <p:nvPr/>
        </p:nvCxnSpPr>
        <p:spPr bwMode="auto">
          <a:xfrm>
            <a:off x="5257800" y="2057400"/>
            <a:ext cx="1905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endCxn id="30" idx="0"/>
          </p:cNvCxnSpPr>
          <p:nvPr/>
        </p:nvCxnSpPr>
        <p:spPr bwMode="auto">
          <a:xfrm flipH="1">
            <a:off x="7124700" y="2057400"/>
            <a:ext cx="381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5562600" y="167640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 bwMode="auto">
          <a:xfrm>
            <a:off x="4038600" y="6276975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endCxn id="26" idx="1"/>
          </p:cNvCxnSpPr>
          <p:nvPr/>
        </p:nvCxnSpPr>
        <p:spPr bwMode="auto">
          <a:xfrm>
            <a:off x="4038600" y="6477000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 flipH="1">
            <a:off x="4343400" y="5791200"/>
            <a:ext cx="20574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26" idx="0"/>
          </p:cNvCxnSpPr>
          <p:nvPr/>
        </p:nvCxnSpPr>
        <p:spPr bwMode="auto">
          <a:xfrm flipH="1" flipV="1">
            <a:off x="6400800" y="5791200"/>
            <a:ext cx="381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5486400" y="46482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: Result 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286000" y="4038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Rn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810000" y="3886200"/>
            <a:ext cx="60959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Rm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505200" y="229618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Memory Read</a:t>
            </a:r>
          </a:p>
        </p:txBody>
      </p:sp>
      <p:cxnSp>
        <p:nvCxnSpPr>
          <p:cNvPr id="89" name="Straight Arrow Connector 88"/>
          <p:cNvCxnSpPr/>
          <p:nvPr/>
        </p:nvCxnSpPr>
        <p:spPr bwMode="auto">
          <a:xfrm flipH="1">
            <a:off x="5283200" y="3505200"/>
            <a:ext cx="2108200" cy="12700"/>
          </a:xfrm>
          <a:prstGeom prst="straightConnector1">
            <a:avLst/>
          </a:prstGeom>
          <a:solidFill>
            <a:schemeClr val="accent1"/>
          </a:solidFill>
          <a:ln w="50800" cap="flat" cmpd="dbl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7391400" y="3505200"/>
            <a:ext cx="0" cy="2743200"/>
          </a:xfrm>
          <a:prstGeom prst="straightConnector1">
            <a:avLst/>
          </a:prstGeom>
          <a:solidFill>
            <a:schemeClr val="accent1"/>
          </a:solidFill>
          <a:ln w="50800" cap="flat" cmpd="dbl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914400" y="4114800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R15</a:t>
            </a:r>
          </a:p>
          <a:p>
            <a:r>
              <a:rPr lang="en-US" sz="1200" b="1" dirty="0" smtClean="0"/>
              <a:t>PC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ARM7TDMI  Data path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752600" y="3429000"/>
            <a:ext cx="3505200" cy="4572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4139" y="3467100"/>
            <a:ext cx="2257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Register File R0 – R15</a:t>
            </a:r>
            <a:endParaRPr lang="en-US" sz="1600" dirty="0"/>
          </a:p>
        </p:txBody>
      </p:sp>
      <p:sp>
        <p:nvSpPr>
          <p:cNvPr id="6" name="Trapezoid 5"/>
          <p:cNvSpPr/>
          <p:nvPr/>
        </p:nvSpPr>
        <p:spPr bwMode="auto">
          <a:xfrm>
            <a:off x="2590800" y="4800600"/>
            <a:ext cx="1295400" cy="609600"/>
          </a:xfrm>
          <a:prstGeom prst="trapezoi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11" rev="10799999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48768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352800" y="4267200"/>
            <a:ext cx="12954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Barrel Shifter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3810000" y="38862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3733800" y="45466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2743200" y="3886200"/>
            <a:ext cx="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2209800" y="5791200"/>
            <a:ext cx="21336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Arrow Connector 12"/>
          <p:cNvCxnSpPr>
            <a:stCxn id="6" idx="2"/>
            <a:endCxn id="12" idx="0"/>
          </p:cNvCxnSpPr>
          <p:nvPr/>
        </p:nvCxnSpPr>
        <p:spPr bwMode="auto">
          <a:xfrm>
            <a:off x="3238500" y="5410200"/>
            <a:ext cx="381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3276600" y="62484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ounded Rectangle 14"/>
          <p:cNvSpPr/>
          <p:nvPr/>
        </p:nvSpPr>
        <p:spPr bwMode="auto">
          <a:xfrm>
            <a:off x="5334000" y="6248400"/>
            <a:ext cx="2209800" cy="4572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Incrementer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8400" y="58674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Addr</a:t>
            </a:r>
            <a:r>
              <a:rPr lang="en-US" dirty="0" smtClean="0"/>
              <a:t> Register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600200" y="1828800"/>
            <a:ext cx="36576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95600" y="18288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 bwMode="auto">
          <a:xfrm>
            <a:off x="6019800" y="2514600"/>
            <a:ext cx="2209800" cy="457200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Instructio</a:t>
            </a:r>
            <a:r>
              <a:rPr lang="en-US" dirty="0" smtClean="0"/>
              <a:t>n Decoder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429000" y="2362200"/>
            <a:ext cx="0" cy="106680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3276600" y="5562600"/>
            <a:ext cx="2590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5867400" y="3657600"/>
            <a:ext cx="0" cy="1905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endCxn id="4" idx="3"/>
          </p:cNvCxnSpPr>
          <p:nvPr/>
        </p:nvCxnSpPr>
        <p:spPr bwMode="auto">
          <a:xfrm flipH="1">
            <a:off x="5257800" y="3657600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695575" y="6553200"/>
            <a:ext cx="1164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32 –Bit address</a:t>
            </a:r>
            <a:endParaRPr lang="en-US" sz="1100" dirty="0"/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1905000" y="2286000"/>
            <a:ext cx="0" cy="108585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762000" y="24384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Memory Write</a:t>
            </a:r>
          </a:p>
        </p:txBody>
      </p:sp>
      <p:cxnSp>
        <p:nvCxnSpPr>
          <p:cNvPr id="33" name="Straight Arrow Connector 32"/>
          <p:cNvCxnSpPr>
            <a:stCxn id="17" idx="3"/>
          </p:cNvCxnSpPr>
          <p:nvPr/>
        </p:nvCxnSpPr>
        <p:spPr bwMode="auto">
          <a:xfrm>
            <a:off x="5257800" y="2057400"/>
            <a:ext cx="1905000" cy="0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endCxn id="19" idx="0"/>
          </p:cNvCxnSpPr>
          <p:nvPr/>
        </p:nvCxnSpPr>
        <p:spPr bwMode="auto">
          <a:xfrm flipH="1">
            <a:off x="7124700" y="2057400"/>
            <a:ext cx="38100" cy="457200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7315200" y="1676400"/>
            <a:ext cx="136447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4038600" y="6276975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endCxn id="15" idx="1"/>
          </p:cNvCxnSpPr>
          <p:nvPr/>
        </p:nvCxnSpPr>
        <p:spPr bwMode="auto">
          <a:xfrm>
            <a:off x="4038600" y="6477000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4343400" y="5867400"/>
            <a:ext cx="19812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15" idx="0"/>
          </p:cNvCxnSpPr>
          <p:nvPr/>
        </p:nvCxnSpPr>
        <p:spPr bwMode="auto">
          <a:xfrm flipH="1" flipV="1">
            <a:off x="6324600" y="5943600"/>
            <a:ext cx="1143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943600" y="50292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: Result 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362200" y="43434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Rn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810000" y="3962400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Rm</a:t>
            </a:r>
            <a:endParaRPr lang="en-US" b="1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3810000" y="3962400"/>
            <a:ext cx="3048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2743200" y="4191000"/>
            <a:ext cx="4114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6858000" y="3733800"/>
            <a:ext cx="1447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 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81400" y="229618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Memory Read</a:t>
            </a:r>
          </a:p>
        </p:txBody>
      </p:sp>
      <p:cxnSp>
        <p:nvCxnSpPr>
          <p:cNvPr id="60" name="Straight Arrow Connector 59"/>
          <p:cNvCxnSpPr/>
          <p:nvPr/>
        </p:nvCxnSpPr>
        <p:spPr bwMode="auto">
          <a:xfrm flipH="1">
            <a:off x="5257800" y="3352800"/>
            <a:ext cx="23622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63" name="Straight Arrow Connector 62"/>
          <p:cNvCxnSpPr>
            <a:endCxn id="48" idx="0"/>
          </p:cNvCxnSpPr>
          <p:nvPr/>
        </p:nvCxnSpPr>
        <p:spPr bwMode="auto">
          <a:xfrm>
            <a:off x="7543800" y="3352800"/>
            <a:ext cx="381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8114551" y="4953000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R15 Update</a:t>
            </a:r>
          </a:p>
        </p:txBody>
      </p:sp>
      <p:cxnSp>
        <p:nvCxnSpPr>
          <p:cNvPr id="71" name="Straight Arrow Connector 70"/>
          <p:cNvCxnSpPr/>
          <p:nvPr/>
        </p:nvCxnSpPr>
        <p:spPr bwMode="auto">
          <a:xfrm flipH="1">
            <a:off x="1371600" y="3657600"/>
            <a:ext cx="304800" cy="0"/>
          </a:xfrm>
          <a:prstGeom prst="straightConnector1">
            <a:avLst/>
          </a:prstGeom>
          <a:solidFill>
            <a:schemeClr val="accent1"/>
          </a:solidFill>
          <a:ln w="50800" cap="flat" cmpd="dbl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1409700" y="3714750"/>
            <a:ext cx="0" cy="2286000"/>
          </a:xfrm>
          <a:prstGeom prst="straightConnector1">
            <a:avLst/>
          </a:prstGeom>
          <a:solidFill>
            <a:schemeClr val="accent1"/>
          </a:solidFill>
          <a:ln w="50800" cap="flat" cmpd="dbl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1447800" y="6019800"/>
            <a:ext cx="762000" cy="0"/>
          </a:xfrm>
          <a:prstGeom prst="straightConnector1">
            <a:avLst/>
          </a:prstGeom>
          <a:solidFill>
            <a:schemeClr val="accent1"/>
          </a:solidFill>
          <a:ln w="50800" cap="flat" cmpd="dbl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1066800" y="3810000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R15</a:t>
            </a:r>
          </a:p>
          <a:p>
            <a:r>
              <a:rPr lang="en-US" sz="1200" b="1" dirty="0" smtClean="0"/>
              <a:t>PC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ining presentation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1840</TotalTime>
  <Words>2066</Words>
  <Application>Microsoft Office PowerPoint</Application>
  <PresentationFormat>On-screen Show (4:3)</PresentationFormat>
  <Paragraphs>501</Paragraphs>
  <Slides>42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Training presentation</vt:lpstr>
      <vt:lpstr>ARM Processor Fundamentals</vt:lpstr>
      <vt:lpstr>Differences between processor Core and CPU core</vt:lpstr>
      <vt:lpstr>Slide 3</vt:lpstr>
      <vt:lpstr>What is a Data path</vt:lpstr>
      <vt:lpstr>ARM Instructions</vt:lpstr>
      <vt:lpstr>ARM-7 TDMI Data path</vt:lpstr>
      <vt:lpstr>ALU</vt:lpstr>
      <vt:lpstr>ARM7TDMI  Data path</vt:lpstr>
      <vt:lpstr>ARM7TDMI  Data path</vt:lpstr>
      <vt:lpstr>Barrel Shifter</vt:lpstr>
      <vt:lpstr>Slide 11</vt:lpstr>
      <vt:lpstr>Slide 12</vt:lpstr>
      <vt:lpstr>Slide 13</vt:lpstr>
      <vt:lpstr>Slide 14</vt:lpstr>
      <vt:lpstr>Data Path Timings</vt:lpstr>
      <vt:lpstr>Data Path timings</vt:lpstr>
      <vt:lpstr>Slide 17</vt:lpstr>
      <vt:lpstr>Slide 18</vt:lpstr>
      <vt:lpstr>Three independent Stages of Instruction processing</vt:lpstr>
      <vt:lpstr>What is pipe lining </vt:lpstr>
      <vt:lpstr>Slide 21</vt:lpstr>
      <vt:lpstr>Slide 22</vt:lpstr>
      <vt:lpstr>Salient points about Pipeline</vt:lpstr>
      <vt:lpstr>Multi Cycle Instructions</vt:lpstr>
      <vt:lpstr>Slide 25</vt:lpstr>
      <vt:lpstr>Slide 26</vt:lpstr>
      <vt:lpstr>Slide 27</vt:lpstr>
      <vt:lpstr>Slide 28</vt:lpstr>
      <vt:lpstr>Slide 29</vt:lpstr>
      <vt:lpstr>Slide 30</vt:lpstr>
      <vt:lpstr>Pipe Line Hazards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Five Stage Pipeline</vt:lpstr>
      <vt:lpstr>Slide 40</vt:lpstr>
      <vt:lpstr>Comparison of different ARM Architecture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user</dc:creator>
  <cp:lastModifiedBy>user</cp:lastModifiedBy>
  <cp:revision>154</cp:revision>
  <dcterms:created xsi:type="dcterms:W3CDTF">2016-08-09T12:50:49Z</dcterms:created>
  <dcterms:modified xsi:type="dcterms:W3CDTF">2016-08-22T02:38:20Z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TC060888081033</vt:lpwstr>
  </property>
</Properties>
</file>