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28"/>
  </p:notesMasterIdLst>
  <p:sldIdLst>
    <p:sldId id="256" r:id="rId2"/>
    <p:sldId id="257" r:id="rId3"/>
    <p:sldId id="271" r:id="rId4"/>
    <p:sldId id="259" r:id="rId5"/>
    <p:sldId id="258" r:id="rId6"/>
    <p:sldId id="260" r:id="rId7"/>
    <p:sldId id="272" r:id="rId8"/>
    <p:sldId id="273" r:id="rId9"/>
    <p:sldId id="264" r:id="rId10"/>
    <p:sldId id="274" r:id="rId11"/>
    <p:sldId id="275" r:id="rId12"/>
    <p:sldId id="276" r:id="rId13"/>
    <p:sldId id="301" r:id="rId14"/>
    <p:sldId id="303" r:id="rId15"/>
    <p:sldId id="302" r:id="rId16"/>
    <p:sldId id="304" r:id="rId17"/>
    <p:sldId id="305" r:id="rId18"/>
    <p:sldId id="277" r:id="rId19"/>
    <p:sldId id="268" r:id="rId20"/>
    <p:sldId id="278" r:id="rId21"/>
    <p:sldId id="279" r:id="rId22"/>
    <p:sldId id="306" r:id="rId23"/>
    <p:sldId id="280" r:id="rId24"/>
    <p:sldId id="307" r:id="rId25"/>
    <p:sldId id="261" r:id="rId26"/>
    <p:sldId id="267" r:id="rId2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432" autoAdjust="0"/>
  </p:normalViewPr>
  <p:slideViewPr>
    <p:cSldViewPr>
      <p:cViewPr varScale="1">
        <p:scale>
          <a:sx n="63" d="100"/>
          <a:sy n="63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18" y="1676400"/>
            <a:ext cx="8878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Cortex M4 uses </a:t>
            </a:r>
            <a:r>
              <a:rPr lang="en-US" dirty="0" smtClean="0"/>
              <a:t>a full descending stack. This means the stack pointer holds the </a:t>
            </a:r>
            <a:endParaRPr lang="en-US" dirty="0" smtClean="0"/>
          </a:p>
          <a:p>
            <a:r>
              <a:rPr lang="en-US" dirty="0" smtClean="0"/>
              <a:t>  address of the </a:t>
            </a:r>
            <a:r>
              <a:rPr lang="en-US" dirty="0" smtClean="0"/>
              <a:t>last stacked item in memory.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processor implements two stacks, the </a:t>
            </a:r>
            <a:r>
              <a:rPr lang="en-US" i="1" dirty="0" smtClean="0"/>
              <a:t>main stack and the process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stack</a:t>
            </a:r>
            <a:r>
              <a:rPr lang="en-US" i="1" dirty="0" smtClean="0"/>
              <a:t>, with a pointer for </a:t>
            </a:r>
            <a:r>
              <a:rPr lang="en-US" i="1" dirty="0" smtClean="0"/>
              <a:t>each </a:t>
            </a:r>
            <a:r>
              <a:rPr lang="en-US" dirty="0" smtClean="0"/>
              <a:t>held </a:t>
            </a:r>
            <a:r>
              <a:rPr lang="en-US" dirty="0" smtClean="0"/>
              <a:t>in independent registers</a:t>
            </a:r>
            <a:r>
              <a:rPr lang="en-US" dirty="0" smtClean="0"/>
              <a:t>,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76200" y="213360"/>
            <a:ext cx="4800600" cy="7772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 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290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2"/>
                <a:gridCol w="2377068"/>
                <a:gridCol w="1838093"/>
                <a:gridCol w="2810107"/>
              </a:tblGrid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</a:p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or Un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stack or Main stack</a:t>
                      </a:r>
                    </a:p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CONTROL Register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r>
                        <a:rPr lang="en-US" baseline="0" dirty="0" smtClean="0"/>
                        <a:t>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13567" y="1301674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1298986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1295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772400" y="533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7772400" y="4953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3"/>
          </p:cNvCxnSpPr>
          <p:nvPr/>
        </p:nvCxnSpPr>
        <p:spPr>
          <a:xfrm flipH="1">
            <a:off x="6781800" y="457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457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7784" y="9780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Stack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915190" y="7620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 stack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15000" y="14478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CONTROL Register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506" y="1508760"/>
            <a:ext cx="728821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/>
              <a:t>CONTROL is a 32 bit  register, that  </a:t>
            </a:r>
            <a:r>
              <a:rPr lang="en-US" b="1" dirty="0" smtClean="0"/>
              <a:t>controls the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Which stack </a:t>
            </a:r>
            <a:r>
              <a:rPr lang="en-US" dirty="0" smtClean="0"/>
              <a:t>used </a:t>
            </a:r>
            <a:r>
              <a:rPr lang="en-US" dirty="0" smtClean="0"/>
              <a:t> at a given time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</a:t>
            </a:r>
            <a:r>
              <a:rPr lang="en-US" dirty="0" smtClean="0"/>
              <a:t>the processor is in Thread mode </a:t>
            </a:r>
            <a:r>
              <a:rPr lang="en-US" dirty="0" smtClean="0"/>
              <a:t> it decides the </a:t>
            </a:r>
            <a:r>
              <a:rPr lang="en-US" dirty="0" smtClean="0"/>
              <a:t>privilege </a:t>
            </a:r>
            <a:r>
              <a:rPr lang="en-US" dirty="0" smtClean="0"/>
              <a:t>level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</a:t>
            </a:r>
            <a:r>
              <a:rPr lang="en-US" dirty="0" smtClean="0"/>
              <a:t>ndicates </a:t>
            </a:r>
            <a:r>
              <a:rPr lang="en-US" dirty="0" smtClean="0"/>
              <a:t>whether the </a:t>
            </a:r>
            <a:r>
              <a:rPr lang="en-US" dirty="0" smtClean="0"/>
              <a:t>Floating point Unit  is  active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032760"/>
          <a:ext cx="8153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371600"/>
                <a:gridCol w="50292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…… 3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Reserved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floating-point context active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floating-point context active.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MSP is the current stack pointer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PSP is the current stack pointer.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nPRIV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Thread mode privilege level: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privileged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unprivileged.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Program Status Register (PSR)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047" y="152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14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419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36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54" y="3352800"/>
          <a:ext cx="8610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ISR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60960" y="37795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APSR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52830" y="419100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</a:t>
            </a:r>
            <a:r>
              <a:rPr lang="en-US" sz="1050" dirty="0" smtClean="0"/>
              <a:t>PSR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60960" y="454668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IPSR</a:t>
            </a:r>
            <a:endParaRPr lang="en-US" sz="105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24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281940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Bits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7559"/>
            <a:ext cx="82296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APSR contains the status flags (</a:t>
            </a:r>
            <a:r>
              <a:rPr lang="en-US" dirty="0" smtClean="0"/>
              <a:t>N, C</a:t>
            </a:r>
            <a:r>
              <a:rPr lang="en-US" dirty="0" smtClean="0"/>
              <a:t>, V, and Z), the Greater Than or Equal flags (used by the SEL instruction), and </a:t>
            </a:r>
            <a:r>
              <a:rPr lang="en-US" dirty="0" smtClean="0"/>
              <a:t>an additional </a:t>
            </a:r>
            <a:r>
              <a:rPr lang="en-US" dirty="0" smtClean="0"/>
              <a:t>“sticky” Q flag used in saturation arithmetic, where sticky in this </a:t>
            </a:r>
            <a:r>
              <a:rPr lang="en-US" dirty="0" smtClean="0"/>
              <a:t>case means </a:t>
            </a:r>
            <a:r>
              <a:rPr lang="en-US" dirty="0" smtClean="0"/>
              <a:t>that the bit can only be cleared by explicitly writing a zero to it.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743200"/>
          <a:ext cx="8001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00225"/>
                <a:gridCol w="4600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 or  Borrow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DSP Overflow and Saturation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19:16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GE[3:0]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flags  for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instruction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APSR Bit assignments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6248400"/>
            <a:ext cx="481413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Program Status Register (APSR),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8534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SEL Instruction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2" y="1371600"/>
            <a:ext cx="877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SEL instruction:</a:t>
            </a:r>
          </a:p>
          <a:p>
            <a:r>
              <a:rPr lang="en-US" dirty="0" smtClean="0"/>
              <a:t>1. Reads the value of each bit of APSR.GE.</a:t>
            </a:r>
          </a:p>
          <a:p>
            <a:r>
              <a:rPr lang="en-US" dirty="0" smtClean="0"/>
              <a:t>2. Depending on the value of APSR.GE, assigns the destination register the value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 either  the </a:t>
            </a:r>
            <a:r>
              <a:rPr lang="en-US" dirty="0" smtClean="0"/>
              <a:t>first or second operand register.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048000"/>
            <a:ext cx="7671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SADD16 R0, R1, R2 ; Set GE bits based on result</a:t>
            </a:r>
          </a:p>
          <a:p>
            <a:r>
              <a:rPr lang="en-US" dirty="0" smtClean="0"/>
              <a:t>SEL </a:t>
            </a:r>
            <a:r>
              <a:rPr lang="en-US" dirty="0" smtClean="0"/>
              <a:t>R1, </a:t>
            </a:r>
            <a:r>
              <a:rPr lang="en-US" dirty="0" smtClean="0"/>
              <a:t>R0, R3 ; </a:t>
            </a:r>
            <a:r>
              <a:rPr lang="en-US" sz="1600" dirty="0" smtClean="0"/>
              <a:t>Select bytes from R0 or </a:t>
            </a:r>
            <a:r>
              <a:rPr lang="en-US" sz="1600" dirty="0" smtClean="0"/>
              <a:t>R3 and assign to </a:t>
            </a:r>
            <a:r>
              <a:rPr lang="en-US" sz="1600" dirty="0" err="1" smtClean="0"/>
              <a:t>to</a:t>
            </a:r>
            <a:r>
              <a:rPr lang="en-US" sz="1600" dirty="0" smtClean="0"/>
              <a:t> R1, </a:t>
            </a:r>
            <a:r>
              <a:rPr lang="en-US" sz="1600" dirty="0" smtClean="0"/>
              <a:t>based on GE.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13672"/>
            <a:ext cx="80772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IPSR  contains </a:t>
            </a:r>
            <a:r>
              <a:rPr lang="en-US" dirty="0" smtClean="0"/>
              <a:t>only an exception number that is used in handling faults and other </a:t>
            </a:r>
            <a:r>
              <a:rPr lang="en-US" dirty="0" smtClean="0"/>
              <a:t>types of </a:t>
            </a:r>
            <a:r>
              <a:rPr lang="en-US" dirty="0" smtClean="0"/>
              <a:t>exceptions.</a:t>
            </a:r>
            <a:endParaRPr lang="en-US" dirty="0"/>
          </a:p>
        </p:txBody>
      </p:sp>
      <p:sp>
        <p:nvSpPr>
          <p:cNvPr id="5" name="Title 48"/>
          <p:cNvSpPr txBox="1">
            <a:spLocks/>
          </p:cNvSpPr>
          <p:nvPr/>
        </p:nvSpPr>
        <p:spPr>
          <a:xfrm>
            <a:off x="457200" y="213360"/>
            <a:ext cx="8229600" cy="6248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Interrupt </a:t>
            </a:r>
            <a:r>
              <a:rPr lang="en-US" sz="3600" dirty="0" smtClean="0"/>
              <a:t>Program Status </a:t>
            </a:r>
            <a:r>
              <a:rPr lang="en-US" sz="3600" dirty="0" smtClean="0"/>
              <a:t>Register (</a:t>
            </a:r>
            <a:r>
              <a:rPr lang="en-US" sz="3600" dirty="0" smtClean="0"/>
              <a:t>IPSR)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7176" y="2193864"/>
          <a:ext cx="788384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33713"/>
                <a:gridCol w="4011930"/>
              </a:tblGrid>
              <a:tr h="2987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[31:9]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[8:0]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number of the current exception: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Thread mode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= NMI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MemManage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7-10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SVCall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= Reserved for Debug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PendSV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= IRQ0.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n+15 = IRQ(n-1)a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15070"/>
            <a:ext cx="81534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Two fields contain the IF-THEN instruction status bits </a:t>
            </a:r>
            <a:r>
              <a:rPr lang="en-US" dirty="0" smtClean="0"/>
              <a:t>overlapped with </a:t>
            </a:r>
            <a:r>
              <a:rPr lang="en-US" dirty="0" smtClean="0"/>
              <a:t>the </a:t>
            </a:r>
            <a:endParaRPr lang="en-US" dirty="0" smtClean="0"/>
          </a:p>
          <a:p>
            <a:r>
              <a:rPr lang="en-US" dirty="0" smtClean="0"/>
              <a:t>Interrupt-</a:t>
            </a:r>
            <a:r>
              <a:rPr lang="en-US" dirty="0" err="1" smtClean="0"/>
              <a:t>Continuable</a:t>
            </a:r>
            <a:r>
              <a:rPr lang="en-US" dirty="0" smtClean="0"/>
              <a:t> </a:t>
            </a:r>
            <a:r>
              <a:rPr lang="en-US" dirty="0" smtClean="0"/>
              <a:t>Instruction (ICI) bits,  </a:t>
            </a:r>
            <a:r>
              <a:rPr lang="en-US" dirty="0" smtClean="0"/>
              <a:t>PLUS the Thumb (T) bit</a:t>
            </a:r>
            <a:endParaRPr lang="en-US" dirty="0" smtClean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457200" y="213360"/>
            <a:ext cx="8229600" cy="11582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Execution Program Status </a:t>
            </a:r>
            <a:r>
              <a:rPr lang="en-US" sz="3600" dirty="0" smtClean="0"/>
              <a:t>Register </a:t>
            </a:r>
            <a:r>
              <a:rPr lang="en-US" sz="3600" dirty="0" smtClean="0"/>
              <a:t>(</a:t>
            </a:r>
            <a:r>
              <a:rPr lang="en-US" sz="3600" dirty="0" smtClean="0"/>
              <a:t>E</a:t>
            </a:r>
            <a:r>
              <a:rPr lang="en-US" sz="3600" dirty="0" smtClean="0"/>
              <a:t>PSR)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362200"/>
          <a:ext cx="8001000" cy="403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  <a:gridCol w="4724400"/>
              </a:tblGrid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[31:27]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[26:25], [15:10]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Interruptible-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continuable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instruction bits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[26:25], [15:10]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execution state bits of the IT instruction. (To be discussed Later)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Thumb state bit. (To be discussed Later)</a:t>
                      </a:r>
                      <a:endParaRPr lang="en-US" dirty="0" smtClean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[23:16]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[9:0]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057400"/>
            <a:ext cx="822205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</a:t>
            </a:r>
            <a:r>
              <a:rPr lang="en-US" sz="1400" dirty="0" smtClean="0"/>
              <a:t>an interrupt occurs during the execution of an LDM, STM, PUSH, or POP instruction, and when</a:t>
            </a:r>
          </a:p>
          <a:p>
            <a:r>
              <a:rPr lang="en-US" sz="1400" dirty="0" smtClean="0"/>
              <a:t>an FPU is implemented an VLDM, VSTM, VPUSH, or VPOP instruction, the processor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r>
              <a:rPr lang="en-US" sz="1400" dirty="0" smtClean="0"/>
              <a:t>• stops the load multiple or store multiple instruction operation temporarily</a:t>
            </a:r>
          </a:p>
          <a:p>
            <a:r>
              <a:rPr lang="en-US" sz="1400" dirty="0" smtClean="0"/>
              <a:t>• stores the next register operand in the multiple operation to EPSR bits[15:12</a:t>
            </a:r>
            <a:r>
              <a:rPr lang="en-US" sz="1400" dirty="0" smtClean="0"/>
              <a:t>].</a:t>
            </a:r>
          </a:p>
          <a:p>
            <a:endParaRPr lang="en-US" sz="1400" dirty="0" smtClean="0"/>
          </a:p>
          <a:p>
            <a:r>
              <a:rPr lang="en-US" sz="1400" b="1" dirty="0" smtClean="0"/>
              <a:t>After servicing the interrupt, the processor:</a:t>
            </a:r>
          </a:p>
          <a:p>
            <a:r>
              <a:rPr lang="en-US" sz="1400" dirty="0" smtClean="0"/>
              <a:t>• returns to the register pointed to by bits[15:12]</a:t>
            </a:r>
          </a:p>
          <a:p>
            <a:r>
              <a:rPr lang="en-US" sz="1400" dirty="0" smtClean="0"/>
              <a:t>• resumes execution of the multiple load or store instruction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When the EPSR holds ICI execution state, bits[26:25,11:10] are zero.</a:t>
            </a:r>
            <a:endParaRPr lang="en-US" sz="1400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457200" y="213360"/>
            <a:ext cx="8229600" cy="11582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What are </a:t>
            </a:r>
            <a:r>
              <a:rPr lang="en-US" sz="3600" b="1" i="1" dirty="0" smtClean="0"/>
              <a:t>Interruptible-</a:t>
            </a:r>
            <a:r>
              <a:rPr lang="en-US" sz="3600" b="1" i="1" dirty="0" err="1" smtClean="0"/>
              <a:t>continuable</a:t>
            </a:r>
            <a:r>
              <a:rPr lang="en-US" sz="3600" b="1" i="1" dirty="0" smtClean="0"/>
              <a:t> instructions</a:t>
            </a:r>
          </a:p>
          <a:p>
            <a:pPr algn="ctr"/>
            <a:r>
              <a:rPr lang="en-US" sz="3600" dirty="0" smtClean="0"/>
              <a:t> 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81940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Exception Registers 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8847" y="4343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5265" y="4645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219" y="4945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7475" y="5257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5562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6934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74676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PRIMASK register prevents activation of all exceptions with configurable priority.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514600"/>
          <a:ext cx="60960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prevents the activation of all exceptions with configurable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General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A 32 Bit microcontroller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It is designed to achieve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High code density, 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Fast interrupt response times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Signal processing Algorithms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IEEE floating-point units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Real time Operating System support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Advance Trace Capabilities</a:t>
            </a:r>
            <a:endParaRPr lang="en-US" sz="2100" dirty="0" smtClean="0">
              <a:solidFill>
                <a:srgbClr val="002060"/>
              </a:solidFill>
            </a:endParaRPr>
          </a:p>
          <a:p>
            <a:pPr lvl="2"/>
            <a:endParaRPr lang="en-US" sz="2100" dirty="0" smtClean="0"/>
          </a:p>
          <a:p>
            <a:pPr lvl="2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FAULT 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28847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52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5219" y="754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74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219201"/>
            <a:ext cx="70866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FAULTMASK register prevents activation of all exceptions except for </a:t>
            </a:r>
            <a:r>
              <a:rPr lang="en-US" i="1" dirty="0" smtClean="0"/>
              <a:t>Non-</a:t>
            </a:r>
            <a:r>
              <a:rPr lang="en-US" i="1" dirty="0" err="1" smtClean="0"/>
              <a:t>Maskable</a:t>
            </a:r>
            <a:r>
              <a:rPr lang="en-US" i="1" dirty="0" smtClean="0"/>
              <a:t>  Interrupt </a:t>
            </a:r>
            <a:r>
              <a:rPr lang="en-US" i="1" dirty="0" smtClean="0"/>
              <a:t>(NMI).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514600"/>
          <a:ext cx="7772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914650"/>
                <a:gridCol w="3206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prevents the activation of all exceptions except for NMI.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BASEPRI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48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12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1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3428" y="1066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07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19201"/>
            <a:ext cx="70866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BASEPRI register defines the minimum priority for exception processing. When </a:t>
            </a:r>
            <a:r>
              <a:rPr lang="en-US" dirty="0" smtClean="0"/>
              <a:t>BASEPRI  is </a:t>
            </a:r>
            <a:r>
              <a:rPr lang="en-US" dirty="0" smtClean="0"/>
              <a:t>set to a nonzero value, it prevents the activation of all exceptions with the same or </a:t>
            </a:r>
            <a:r>
              <a:rPr lang="en-US" dirty="0" smtClean="0"/>
              <a:t>lower priority </a:t>
            </a:r>
            <a:r>
              <a:rPr lang="en-US" dirty="0" smtClean="0"/>
              <a:t>level as the BASEPRI value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895600"/>
          <a:ext cx="7772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914650"/>
                <a:gridCol w="3206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mask bits: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Nonzero = defines the base priority for exception processing.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processor does not process any exception with a priority value greater than or equal to BASEPRI.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Register Summary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209040"/>
          <a:ext cx="60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192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Privilege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[R0-R12]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 Exception  Register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49" name="Straight Arrow Connector 48"/>
          <p:cNvCxnSpPr>
            <a:stCxn id="41" idx="1"/>
            <a:endCxn id="19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1"/>
            <a:endCxn id="23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5934670"/>
            <a:ext cx="4572000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32 single-precision floating-point registers (s0–s31) </a:t>
            </a:r>
            <a:r>
              <a:rPr lang="en-US" i="1" dirty="0" smtClean="0"/>
              <a:t>or 16 double-precision</a:t>
            </a:r>
          </a:p>
          <a:p>
            <a:r>
              <a:rPr lang="en-US" dirty="0" smtClean="0"/>
              <a:t>registers (d0–d15) </a:t>
            </a:r>
            <a:r>
              <a:rPr lang="en-US" i="1" dirty="0" smtClean="0"/>
              <a:t>or a mix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8200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482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0472" y="1676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66392" y="198916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67536" y="326864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9808" y="3581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34200" y="10668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1"/>
            <a:endCxn id="58" idx="3"/>
          </p:cNvCxnSpPr>
          <p:nvPr/>
        </p:nvCxnSpPr>
        <p:spPr>
          <a:xfrm>
            <a:off x="6934200" y="137160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934200" y="1676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34200" y="32766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1" idx="2"/>
            <a:endCxn id="62" idx="0"/>
          </p:cNvCxnSpPr>
          <p:nvPr/>
        </p:nvCxnSpPr>
        <p:spPr>
          <a:xfrm>
            <a:off x="7429500" y="228600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2"/>
            <a:endCxn id="56" idx="0"/>
          </p:cNvCxnSpPr>
          <p:nvPr/>
        </p:nvCxnSpPr>
        <p:spPr>
          <a:xfrm>
            <a:off x="5161692" y="2293960"/>
            <a:ext cx="1144" cy="974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9" grpId="0"/>
      <p:bldP spid="35" grpId="0"/>
      <p:bldP spid="36" grpId="0"/>
      <p:bldP spid="41" grpId="0"/>
      <p:bldP spid="42" grpId="0"/>
      <p:bldP spid="47" grpId="0"/>
      <p:bldP spid="4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228600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What is IEEE Single Precision and Double Precision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981946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IEEE single precision floating point standard representation requires a 32 bit </a:t>
            </a:r>
            <a:r>
              <a:rPr lang="en-US" dirty="0" smtClean="0"/>
              <a:t>word</a:t>
            </a:r>
          </a:p>
          <a:p>
            <a:r>
              <a:rPr lang="en-US" dirty="0" smtClean="0"/>
              <a:t>which </a:t>
            </a:r>
            <a:r>
              <a:rPr lang="en-US" dirty="0" smtClean="0"/>
              <a:t>may be represented as numbered from 0 to 31, left to right.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 </a:t>
            </a:r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 smtClean="0"/>
              <a:t>is the </a:t>
            </a:r>
            <a:r>
              <a:rPr lang="en-US" b="1" dirty="0" smtClean="0"/>
              <a:t>sign</a:t>
            </a:r>
            <a:r>
              <a:rPr lang="en-US" dirty="0" smtClean="0"/>
              <a:t> bit, 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next eight bits </a:t>
            </a:r>
            <a:r>
              <a:rPr lang="en-US" dirty="0" smtClean="0"/>
              <a:t>[1:8]  are </a:t>
            </a:r>
            <a:r>
              <a:rPr lang="en-US" dirty="0" smtClean="0"/>
              <a:t>the </a:t>
            </a:r>
            <a:r>
              <a:rPr lang="en-US" b="1" dirty="0" smtClean="0"/>
              <a:t>exponent</a:t>
            </a:r>
            <a:r>
              <a:rPr lang="en-US" dirty="0" smtClean="0"/>
              <a:t> bits, 'E', 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final 23 bits are the </a:t>
            </a:r>
            <a:r>
              <a:rPr lang="en-US" b="1" dirty="0" smtClean="0"/>
              <a:t>fraction</a:t>
            </a:r>
            <a:r>
              <a:rPr lang="en-US" dirty="0" smtClean="0"/>
              <a:t> 'F':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72" y="4038600"/>
            <a:ext cx="9071714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IEEE double precision floating point standard representation requires a 64 bit </a:t>
            </a:r>
            <a:r>
              <a:rPr lang="en-US" dirty="0" smtClean="0"/>
              <a:t>word</a:t>
            </a:r>
          </a:p>
          <a:p>
            <a:r>
              <a:rPr lang="en-US" dirty="0" smtClean="0"/>
              <a:t>which </a:t>
            </a:r>
            <a:r>
              <a:rPr lang="en-US" dirty="0" smtClean="0"/>
              <a:t>may be represented as numbered from 0 to 63, left to right.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first bit is the </a:t>
            </a:r>
            <a:r>
              <a:rPr lang="en-US" b="1" dirty="0" smtClean="0"/>
              <a:t>sign</a:t>
            </a:r>
            <a:r>
              <a:rPr lang="en-US" dirty="0" smtClean="0"/>
              <a:t> bit, 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next eleven bits are the </a:t>
            </a:r>
            <a:r>
              <a:rPr lang="en-US" b="1" dirty="0" smtClean="0"/>
              <a:t>exponent</a:t>
            </a:r>
            <a:r>
              <a:rPr lang="en-US" dirty="0" smtClean="0"/>
              <a:t> bits, 'E', 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final 52 bits are the </a:t>
            </a:r>
            <a:r>
              <a:rPr lang="en-US" b="1" dirty="0" smtClean="0"/>
              <a:t>fraction</a:t>
            </a:r>
            <a:r>
              <a:rPr lang="en-US" dirty="0" smtClean="0"/>
              <a:t> 'F':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Vector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4368" y="914400"/>
            <a:ext cx="8458200" cy="5232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The Cortex-M4 vector table is probably one of the larger departures from all </a:t>
            </a:r>
            <a:r>
              <a:rPr lang="en-US" sz="1400" dirty="0" smtClean="0"/>
              <a:t>previous ARM </a:t>
            </a:r>
            <a:r>
              <a:rPr lang="en-US" sz="1400" dirty="0" smtClean="0"/>
              <a:t>processor designs. Returning to the idea that </a:t>
            </a:r>
            <a:r>
              <a:rPr lang="en-US" sz="1400" i="1" dirty="0" smtClean="0"/>
              <a:t>addresses are stored in </a:t>
            </a:r>
            <a:r>
              <a:rPr lang="en-US" sz="1400" i="1" dirty="0" smtClean="0"/>
              <a:t>the </a:t>
            </a:r>
            <a:r>
              <a:rPr lang="en-US" sz="1400" dirty="0" smtClean="0"/>
              <a:t>vector </a:t>
            </a:r>
            <a:r>
              <a:rPr lang="en-US" sz="1400" dirty="0" smtClean="0"/>
              <a:t>table, rather than instructions,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535824"/>
          <a:ext cx="7086601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974408"/>
                <a:gridCol w="2037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(Top of Stack)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------------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NMI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 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0x0000002c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Debug monitor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0x00000030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</a:t>
                      </a:r>
                      <a:r>
                        <a:rPr lang="en-US" sz="1400" baseline="0" dirty="0" smtClean="0"/>
                        <a:t> 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0x00000038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 Tick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0x0000003c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Interrupts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 and</a:t>
                      </a:r>
                      <a:r>
                        <a:rPr lang="en-US" sz="1400" baseline="0" dirty="0" smtClean="0"/>
                        <a:t> above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0x00000040 and above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4384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http://stackoverflow.com/questions/801117/whats-the-difference-between-a-single-precision-and-double-precision-floating-p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Processor Modes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7200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Cortex –M4 has two modes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Thread Mode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Handler  mode</a:t>
            </a:r>
            <a:endParaRPr lang="en-US" sz="3600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09600" y="3810000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Mode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in this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 Application executes in this mode</a:t>
                      </a:r>
                      <a:r>
                        <a:rPr lang="en-US" baseline="0" dirty="0" smtClean="0"/>
                        <a:t>, when processor is RESET and completes the reset process, it automatically comes to Thread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Exceptions are</a:t>
                      </a:r>
                      <a:r>
                        <a:rPr lang="en-US" baseline="0" dirty="0" smtClean="0"/>
                        <a:t> handled in this mode, once the exception handling is completed it goes back to thread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2331720"/>
                <a:gridCol w="4857750"/>
              </a:tblGrid>
              <a:tr h="46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</a:t>
                      </a:r>
                      <a:r>
                        <a:rPr lang="en-US" baseline="0" dirty="0" smtClean="0"/>
                        <a:t> a program do in the mode</a:t>
                      </a:r>
                      <a:endParaRPr lang="en-US" dirty="0"/>
                    </a:p>
                  </a:txBody>
                  <a:tcPr/>
                </a:tc>
              </a:tr>
              <a:tr h="7990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Restrictions – Full access to everything</a:t>
                      </a:r>
                      <a:endParaRPr lang="en-US" dirty="0"/>
                    </a:p>
                  </a:txBody>
                  <a:tcPr/>
                </a:tc>
              </a:tr>
              <a:tr h="3538619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Unprivileged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 program in this mode</a:t>
                      </a:r>
                      <a:r>
                        <a:rPr lang="en-US" baseline="0" dirty="0" smtClean="0"/>
                        <a:t> has limited access the </a:t>
                      </a:r>
                      <a:r>
                        <a:rPr lang="en-US" baseline="0" dirty="0" err="1" smtClean="0"/>
                        <a:t>xPSR</a:t>
                      </a:r>
                      <a:r>
                        <a:rPr lang="en-US" baseline="0" dirty="0" smtClean="0"/>
                        <a:t> register or it flags through MRS and MSR instructions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Cannot access system timer,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Vectored Interrupt Controller (NVIC)</a:t>
                      </a:r>
                      <a:r>
                        <a:rPr lang="en-US" baseline="0" dirty="0" smtClean="0"/>
                        <a:t> , system control block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 have restricted access to memory or peripherals.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 and Privileges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90500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Exception Handling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Stack : Main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5840" y="1905000"/>
            <a:ext cx="2590800" cy="2057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7880" y="408432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use this mode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Under special conditions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1080" y="4084320"/>
            <a:ext cx="2590800" cy="2057400"/>
          </a:xfrm>
          <a:prstGeom prst="roundRect">
            <a:avLst/>
          </a:prstGeom>
          <a:gradFill>
            <a:gsLst>
              <a:gs pos="0">
                <a:srgbClr val="92D05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will be in this mode most of the time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" y="48768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36" y="6336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121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6336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47244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800" y="13716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52600"/>
            <a:ext cx="1600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1752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543800" cy="1295400"/>
          </a:xfrm>
        </p:spPr>
        <p:txBody>
          <a:bodyPr/>
          <a:lstStyle/>
          <a:p>
            <a:r>
              <a:rPr lang="en-US" dirty="0" smtClean="0"/>
              <a:t>Registers in Cortex-M4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 Exception  Register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105" name="Straight Arrow Connector 104"/>
          <p:cNvCxnSpPr>
            <a:stCxn id="93" idx="1"/>
            <a:endCxn id="6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1"/>
            <a:endCxn id="6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2" grpId="0"/>
      <p:bldP spid="81" grpId="0"/>
      <p:bldP spid="82" grpId="0"/>
      <p:bldP spid="93" grpId="0"/>
      <p:bldP spid="94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Stacks in ARM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Types of 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Ascending 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a push the stack pointer is incremented,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higher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Descending </a:t>
            </a:r>
            <a:r>
              <a:rPr lang="en-US" b="1" u="sng" dirty="0" smtClean="0">
                <a:solidFill>
                  <a:schemeClr val="tx1"/>
                </a:solidFill>
              </a:rPr>
              <a:t>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a push the stack pointer is decremented,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lower address.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3" idx="0"/>
          </p:cNvCxnSpPr>
          <p:nvPr/>
        </p:nvCxnSpPr>
        <p:spPr>
          <a:xfrm flipH="1">
            <a:off x="24384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45720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Ascending Empty </a:t>
            </a:r>
            <a:r>
              <a:rPr lang="en-US" sz="1400" b="1" u="sng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Ascending 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</a:t>
            </a:r>
            <a:r>
              <a:rPr lang="en-US" sz="1600" dirty="0" smtClean="0">
                <a:solidFill>
                  <a:schemeClr val="tx1"/>
                </a:solidFill>
              </a:rPr>
              <a:t>pointer points to the location in which the last item was stored. A push will increment the stack pointer and store the value.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FF0000"/>
                </a:solidFill>
              </a:rPr>
              <a:t>Descending  </a:t>
            </a:r>
            <a:r>
              <a:rPr lang="en-US" sz="1400" b="1" u="sng" dirty="0" smtClean="0">
                <a:solidFill>
                  <a:srgbClr val="FF0000"/>
                </a:solidFill>
              </a:rPr>
              <a:t>Empty 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Full 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04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Descending </a:t>
            </a:r>
            <a:r>
              <a:rPr lang="en-US" sz="1600" b="1" u="sng" dirty="0" smtClean="0">
                <a:solidFill>
                  <a:schemeClr val="tx1"/>
                </a:solidFill>
              </a:rPr>
              <a:t>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pointer points to the location in which the last item was stored. A push will increment the stack pointer and store the value</a:t>
            </a:r>
            <a:endParaRPr lang="en-US" sz="1600" b="1" u="sng" dirty="0" smtClean="0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12954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626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24384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80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1798</Words>
  <Application>Microsoft Office PowerPoint</Application>
  <PresentationFormat>On-screen Show (4:3)</PresentationFormat>
  <Paragraphs>526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Cortex M4</vt:lpstr>
      <vt:lpstr>Cortex M4 General View</vt:lpstr>
      <vt:lpstr>Slide 3</vt:lpstr>
      <vt:lpstr>Privileges in Mode</vt:lpstr>
      <vt:lpstr>Processor Mode and Privileges</vt:lpstr>
      <vt:lpstr>Registers in Cortex-M4</vt:lpstr>
      <vt:lpstr>Slide 7</vt:lpstr>
      <vt:lpstr>Stacks in ARM processor</vt:lpstr>
      <vt:lpstr>Types of Stack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PRIMASK</vt:lpstr>
      <vt:lpstr>FAULT MASK</vt:lpstr>
      <vt:lpstr>Slide 21</vt:lpstr>
      <vt:lpstr>Slide 22</vt:lpstr>
      <vt:lpstr>Slide 23</vt:lpstr>
      <vt:lpstr>Slide 24</vt:lpstr>
      <vt:lpstr>Vector Table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215</cp:revision>
  <dcterms:created xsi:type="dcterms:W3CDTF">2016-08-09T12:50:49Z</dcterms:created>
  <dcterms:modified xsi:type="dcterms:W3CDTF">2016-08-27T17:53:51Z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