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70" r:id="rId3"/>
    <p:sldId id="257" r:id="rId4"/>
    <p:sldId id="258" r:id="rId5"/>
    <p:sldId id="259" r:id="rId6"/>
    <p:sldId id="260" r:id="rId7"/>
    <p:sldId id="261" r:id="rId8"/>
    <p:sldId id="265" r:id="rId9"/>
    <p:sldId id="262" r:id="rId10"/>
    <p:sldId id="278" r:id="rId11"/>
    <p:sldId id="263" r:id="rId12"/>
    <p:sldId id="264" r:id="rId13"/>
    <p:sldId id="271" r:id="rId14"/>
    <p:sldId id="272" r:id="rId15"/>
    <p:sldId id="273" r:id="rId16"/>
    <p:sldId id="274" r:id="rId17"/>
    <p:sldId id="275" r:id="rId18"/>
    <p:sldId id="276"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79" r:id="rId32"/>
    <p:sldId id="280" r:id="rId33"/>
    <p:sldId id="281" r:id="rId34"/>
    <p:sldId id="282" r:id="rId35"/>
    <p:sldId id="266" r:id="rId36"/>
    <p:sldId id="296" r:id="rId37"/>
    <p:sldId id="267" r:id="rId38"/>
    <p:sldId id="29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629" autoAdjust="0"/>
  </p:normalViewPr>
  <p:slideViewPr>
    <p:cSldViewPr>
      <p:cViewPr varScale="1">
        <p:scale>
          <a:sx n="68" d="100"/>
          <a:sy n="68" d="100"/>
        </p:scale>
        <p:origin x="72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B27649-08CC-43FF-A5DA-2782055A56C7}" type="datetimeFigureOut">
              <a:rPr lang="en-US" smtClean="0"/>
              <a:pPr/>
              <a:t>11/26/2017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013D74-44E5-42D4-B5EE-C836489C2B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AMBA Architecture</a:t>
            </a:r>
          </a:p>
        </p:txBody>
      </p:sp>
      <p:sp>
        <p:nvSpPr>
          <p:cNvPr id="3" name="Subtitle 2"/>
          <p:cNvSpPr>
            <a:spLocks noGrp="1"/>
          </p:cNvSpPr>
          <p:nvPr>
            <p:ph type="subTitle" idx="1"/>
          </p:nvPr>
        </p:nvSpPr>
        <p:spPr/>
        <p:txBody>
          <a:bodyPr/>
          <a:lstStyle/>
          <a:p>
            <a:r>
              <a:rPr lang="en-US" dirty="0" err="1"/>
              <a:t>Girish</a:t>
            </a:r>
            <a:r>
              <a:rPr lang="en-US" dirty="0"/>
              <a:t> S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1D4A4-AE99-4CAC-ACF4-1694B61DD363}"/>
              </a:ext>
            </a:extLst>
          </p:cNvPr>
          <p:cNvSpPr>
            <a:spLocks noGrp="1"/>
          </p:cNvSpPr>
          <p:nvPr>
            <p:ph type="title"/>
          </p:nvPr>
        </p:nvSpPr>
        <p:spPr>
          <a:xfrm>
            <a:off x="609600" y="1295400"/>
            <a:ext cx="8229600" cy="3657600"/>
          </a:xfrm>
        </p:spPr>
        <p:txBody>
          <a:bodyPr>
            <a:normAutofit/>
          </a:bodyPr>
          <a:lstStyle/>
          <a:p>
            <a:r>
              <a:rPr lang="en-IN" dirty="0"/>
              <a:t>AHB</a:t>
            </a:r>
            <a:br>
              <a:rPr lang="en-IN" dirty="0"/>
            </a:br>
            <a:r>
              <a:rPr lang="en-IN" dirty="0"/>
              <a:t>Advanced</a:t>
            </a:r>
            <a:br>
              <a:rPr lang="en-IN" dirty="0"/>
            </a:br>
            <a:r>
              <a:rPr lang="en-IN" dirty="0"/>
              <a:t>High Performance Bus</a:t>
            </a:r>
          </a:p>
        </p:txBody>
      </p:sp>
    </p:spTree>
    <p:extLst>
      <p:ext uri="{BB962C8B-B14F-4D97-AF65-F5344CB8AC3E}">
        <p14:creationId xmlns:p14="http://schemas.microsoft.com/office/powerpoint/2010/main" val="2972584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35E17-2F0F-4DE4-B79D-A82307D3F3D9}"/>
              </a:ext>
            </a:extLst>
          </p:cNvPr>
          <p:cNvSpPr>
            <a:spLocks noGrp="1"/>
          </p:cNvSpPr>
          <p:nvPr>
            <p:ph type="title"/>
          </p:nvPr>
        </p:nvSpPr>
        <p:spPr/>
        <p:txBody>
          <a:bodyPr/>
          <a:lstStyle/>
          <a:p>
            <a:r>
              <a:rPr lang="en-IN" dirty="0"/>
              <a:t>Advance High-Performance Bus</a:t>
            </a:r>
          </a:p>
        </p:txBody>
      </p:sp>
      <p:sp>
        <p:nvSpPr>
          <p:cNvPr id="3" name="TextBox 2">
            <a:extLst>
              <a:ext uri="{FF2B5EF4-FFF2-40B4-BE49-F238E27FC236}">
                <a16:creationId xmlns:a16="http://schemas.microsoft.com/office/drawing/2014/main" id="{FEEAED74-793C-47CD-B008-9B876F8015F9}"/>
              </a:ext>
            </a:extLst>
          </p:cNvPr>
          <p:cNvSpPr txBox="1"/>
          <p:nvPr/>
        </p:nvSpPr>
        <p:spPr>
          <a:xfrm>
            <a:off x="228600" y="1448118"/>
            <a:ext cx="8763000" cy="4616648"/>
          </a:xfrm>
          <a:prstGeom prst="rect">
            <a:avLst/>
          </a:prstGeom>
          <a:noFill/>
        </p:spPr>
        <p:txBody>
          <a:bodyPr wrap="square" rtlCol="0">
            <a:spAutoFit/>
          </a:bodyPr>
          <a:lstStyle/>
          <a:p>
            <a:r>
              <a:rPr lang="en-IN" b="1" dirty="0"/>
              <a:t>A typical AMBA AHB system design contains the following components: </a:t>
            </a:r>
          </a:p>
          <a:p>
            <a:endParaRPr lang="en-IN" dirty="0"/>
          </a:p>
          <a:p>
            <a:r>
              <a:rPr lang="en-IN" sz="3200" dirty="0"/>
              <a:t>• </a:t>
            </a:r>
            <a:r>
              <a:rPr lang="en-IN" sz="2800" dirty="0"/>
              <a:t>AHB Master </a:t>
            </a:r>
            <a:r>
              <a:rPr lang="en-IN" sz="3200" dirty="0"/>
              <a:t>: </a:t>
            </a:r>
            <a:r>
              <a:rPr lang="en-IN" sz="1600" dirty="0"/>
              <a:t>A bus master is able to initiate read and write operations by providing an address and control information. Only one bus master is allowed to actively use the bus at any one time. </a:t>
            </a:r>
            <a:endParaRPr lang="en-IN" sz="3200" dirty="0"/>
          </a:p>
          <a:p>
            <a:r>
              <a:rPr lang="en-IN" sz="2800" dirty="0"/>
              <a:t>• AHB Slave : </a:t>
            </a:r>
            <a:r>
              <a:rPr lang="en-IN" dirty="0"/>
              <a:t>A bus slave responds to a read or write operation within a given </a:t>
            </a:r>
            <a:r>
              <a:rPr lang="en-IN" dirty="0" err="1"/>
              <a:t>addressspace</a:t>
            </a:r>
            <a:r>
              <a:rPr lang="en-IN" dirty="0"/>
              <a:t> range. The bus slave signals back to the active master the success, failure or waiting of the data transfer. </a:t>
            </a:r>
            <a:endParaRPr lang="en-IN" sz="2800" dirty="0"/>
          </a:p>
          <a:p>
            <a:r>
              <a:rPr lang="en-IN" sz="2800" dirty="0"/>
              <a:t>• AHB Arbiter: </a:t>
            </a:r>
            <a:r>
              <a:rPr lang="en-IN" dirty="0"/>
              <a:t>The bus arbiter ensures that only one bus master at a time is allowed to initiate data transfers. Even though the arbitration protocol is fixed, any arbitration algorithm, such as highest priority or fair access can be implemented depending on the application requirements. </a:t>
            </a:r>
            <a:endParaRPr lang="en-IN" sz="2800" dirty="0"/>
          </a:p>
          <a:p>
            <a:r>
              <a:rPr lang="en-IN" sz="2800" dirty="0"/>
              <a:t>• AHB decoder :</a:t>
            </a:r>
            <a:r>
              <a:rPr lang="en-IN" sz="2000" dirty="0"/>
              <a:t>The AHB decoder is used to decode the address of each transfer and provide a select signal for the slave that is involved in the transfer. </a:t>
            </a:r>
            <a:endParaRPr lang="en-IN" sz="2800" dirty="0"/>
          </a:p>
        </p:txBody>
      </p:sp>
    </p:spTree>
    <p:extLst>
      <p:ext uri="{BB962C8B-B14F-4D97-AF65-F5344CB8AC3E}">
        <p14:creationId xmlns:p14="http://schemas.microsoft.com/office/powerpoint/2010/main" val="532233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7ADAD-C098-4183-991D-9939F4BB7DCD}"/>
              </a:ext>
            </a:extLst>
          </p:cNvPr>
          <p:cNvSpPr>
            <a:spLocks noGrp="1"/>
          </p:cNvSpPr>
          <p:nvPr>
            <p:ph type="title"/>
          </p:nvPr>
        </p:nvSpPr>
        <p:spPr>
          <a:xfrm>
            <a:off x="457200" y="118428"/>
            <a:ext cx="8229600" cy="563562"/>
          </a:xfrm>
        </p:spPr>
        <p:txBody>
          <a:bodyPr>
            <a:normAutofit fontScale="90000"/>
          </a:bodyPr>
          <a:lstStyle/>
          <a:p>
            <a:r>
              <a:rPr lang="en-IN" dirty="0"/>
              <a:t>AMBA AHB Signal list</a:t>
            </a:r>
          </a:p>
        </p:txBody>
      </p:sp>
      <p:graphicFrame>
        <p:nvGraphicFramePr>
          <p:cNvPr id="3" name="Table 2">
            <a:extLst>
              <a:ext uri="{FF2B5EF4-FFF2-40B4-BE49-F238E27FC236}">
                <a16:creationId xmlns:a16="http://schemas.microsoft.com/office/drawing/2014/main" id="{1134EE13-6EBD-4748-9FBF-FEEE9939BC13}"/>
              </a:ext>
            </a:extLst>
          </p:cNvPr>
          <p:cNvGraphicFramePr>
            <a:graphicFrameLocks noGrp="1"/>
          </p:cNvGraphicFramePr>
          <p:nvPr>
            <p:extLst>
              <p:ext uri="{D42A27DB-BD31-4B8C-83A1-F6EECF244321}">
                <p14:modId xmlns:p14="http://schemas.microsoft.com/office/powerpoint/2010/main" val="439805168"/>
              </p:ext>
            </p:extLst>
          </p:nvPr>
        </p:nvGraphicFramePr>
        <p:xfrm>
          <a:off x="304800" y="838200"/>
          <a:ext cx="8381999" cy="5791201"/>
        </p:xfrm>
        <a:graphic>
          <a:graphicData uri="http://schemas.openxmlformats.org/drawingml/2006/table">
            <a:tbl>
              <a:tblPr firstRow="1" bandRow="1">
                <a:tableStyleId>{5C22544A-7EE6-4342-B048-85BDC9FD1C3A}</a:tableStyleId>
              </a:tblPr>
              <a:tblGrid>
                <a:gridCol w="1961744">
                  <a:extLst>
                    <a:ext uri="{9D8B030D-6E8A-4147-A177-3AD203B41FA5}">
                      <a16:colId xmlns:a16="http://schemas.microsoft.com/office/drawing/2014/main" val="2481342242"/>
                    </a:ext>
                  </a:extLst>
                </a:gridCol>
                <a:gridCol w="1694234">
                  <a:extLst>
                    <a:ext uri="{9D8B030D-6E8A-4147-A177-3AD203B41FA5}">
                      <a16:colId xmlns:a16="http://schemas.microsoft.com/office/drawing/2014/main" val="2090654490"/>
                    </a:ext>
                  </a:extLst>
                </a:gridCol>
                <a:gridCol w="4726021">
                  <a:extLst>
                    <a:ext uri="{9D8B030D-6E8A-4147-A177-3AD203B41FA5}">
                      <a16:colId xmlns:a16="http://schemas.microsoft.com/office/drawing/2014/main" val="2422446038"/>
                    </a:ext>
                  </a:extLst>
                </a:gridCol>
              </a:tblGrid>
              <a:tr h="665291">
                <a:tc>
                  <a:txBody>
                    <a:bodyPr/>
                    <a:lstStyle/>
                    <a:p>
                      <a:r>
                        <a:rPr lang="en-IN" dirty="0"/>
                        <a:t>Name</a:t>
                      </a:r>
                    </a:p>
                  </a:txBody>
                  <a:tcPr/>
                </a:tc>
                <a:tc>
                  <a:txBody>
                    <a:bodyPr/>
                    <a:lstStyle/>
                    <a:p>
                      <a:r>
                        <a:rPr lang="en-IN" dirty="0"/>
                        <a:t>Source</a:t>
                      </a:r>
                    </a:p>
                  </a:txBody>
                  <a:tcPr/>
                </a:tc>
                <a:tc>
                  <a:txBody>
                    <a:bodyPr/>
                    <a:lstStyle/>
                    <a:p>
                      <a:r>
                        <a:rPr lang="en-IN" dirty="0"/>
                        <a:t>Description</a:t>
                      </a:r>
                    </a:p>
                  </a:txBody>
                  <a:tcPr/>
                </a:tc>
                <a:extLst>
                  <a:ext uri="{0D108BD9-81ED-4DB2-BD59-A6C34878D82A}">
                    <a16:rowId xmlns:a16="http://schemas.microsoft.com/office/drawing/2014/main" val="2924298697"/>
                  </a:ext>
                </a:extLst>
              </a:tr>
              <a:tr h="709644">
                <a:tc>
                  <a:txBody>
                    <a:bodyPr/>
                    <a:lstStyle/>
                    <a:p>
                      <a:r>
                        <a:rPr lang="en-IN" sz="2400" b="1" dirty="0"/>
                        <a:t>HCLK</a:t>
                      </a:r>
                    </a:p>
                  </a:txBody>
                  <a:tcPr/>
                </a:tc>
                <a:tc>
                  <a:txBody>
                    <a:bodyPr/>
                    <a:lstStyle/>
                    <a:p>
                      <a:r>
                        <a:rPr lang="en-IN" dirty="0"/>
                        <a:t>Clock Source</a:t>
                      </a:r>
                    </a:p>
                  </a:txBody>
                  <a:tcPr/>
                </a:tc>
                <a:tc>
                  <a:txBody>
                    <a:bodyPr/>
                    <a:lstStyle/>
                    <a:p>
                      <a:r>
                        <a:rPr lang="en-IN" dirty="0"/>
                        <a:t>Rising Edge of HCLK is used for all signal timings and bus </a:t>
                      </a:r>
                      <a:r>
                        <a:rPr lang="en-IN" dirty="0" err="1"/>
                        <a:t>tranfers</a:t>
                      </a:r>
                      <a:r>
                        <a:rPr lang="en-IN" dirty="0"/>
                        <a:t>/</a:t>
                      </a:r>
                    </a:p>
                  </a:txBody>
                  <a:tcPr/>
                </a:tc>
                <a:extLst>
                  <a:ext uri="{0D108BD9-81ED-4DB2-BD59-A6C34878D82A}">
                    <a16:rowId xmlns:a16="http://schemas.microsoft.com/office/drawing/2014/main" val="4210457815"/>
                  </a:ext>
                </a:extLst>
              </a:tr>
              <a:tr h="709644">
                <a:tc>
                  <a:txBody>
                    <a:bodyPr/>
                    <a:lstStyle/>
                    <a:p>
                      <a:r>
                        <a:rPr lang="en-IN" sz="2400" b="1" dirty="0" err="1"/>
                        <a:t>HRESETn</a:t>
                      </a:r>
                      <a:endParaRPr lang="en-IN" sz="2400" b="1" dirty="0"/>
                    </a:p>
                  </a:txBody>
                  <a:tcPr/>
                </a:tc>
                <a:tc>
                  <a:txBody>
                    <a:bodyPr/>
                    <a:lstStyle/>
                    <a:p>
                      <a:r>
                        <a:rPr lang="en-IN" dirty="0"/>
                        <a:t>Reset controller </a:t>
                      </a:r>
                    </a:p>
                  </a:txBody>
                  <a:tcPr/>
                </a:tc>
                <a:tc>
                  <a:txBody>
                    <a:bodyPr/>
                    <a:lstStyle/>
                    <a:p>
                      <a:r>
                        <a:rPr lang="en-IN" dirty="0"/>
                        <a:t> A low signal will on this will reset the bus system</a:t>
                      </a:r>
                    </a:p>
                  </a:txBody>
                  <a:tcPr/>
                </a:tc>
                <a:extLst>
                  <a:ext uri="{0D108BD9-81ED-4DB2-BD59-A6C34878D82A}">
                    <a16:rowId xmlns:a16="http://schemas.microsoft.com/office/drawing/2014/main" val="129592040"/>
                  </a:ext>
                </a:extLst>
              </a:tr>
              <a:tr h="665291">
                <a:tc>
                  <a:txBody>
                    <a:bodyPr/>
                    <a:lstStyle/>
                    <a:p>
                      <a:r>
                        <a:rPr lang="en-IN" sz="2000" b="1" dirty="0"/>
                        <a:t>HADDR[31:0] </a:t>
                      </a:r>
                      <a:endParaRPr lang="en-IN" sz="1600" b="1" dirty="0"/>
                    </a:p>
                    <a:p>
                      <a:r>
                        <a:rPr lang="en-IN" sz="1400" dirty="0"/>
                        <a:t>Address bus</a:t>
                      </a:r>
                      <a:endParaRPr lang="en-IN" dirty="0"/>
                    </a:p>
                  </a:txBody>
                  <a:tcPr/>
                </a:tc>
                <a:tc>
                  <a:txBody>
                    <a:bodyPr/>
                    <a:lstStyle/>
                    <a:p>
                      <a:r>
                        <a:rPr lang="en-IN" dirty="0"/>
                        <a:t>Master</a:t>
                      </a:r>
                    </a:p>
                  </a:txBody>
                  <a:tcPr/>
                </a:tc>
                <a:tc>
                  <a:txBody>
                    <a:bodyPr/>
                    <a:lstStyle/>
                    <a:p>
                      <a:r>
                        <a:rPr lang="en-IN" dirty="0"/>
                        <a:t>The 32-bit system address bus.</a:t>
                      </a:r>
                    </a:p>
                  </a:txBody>
                  <a:tcPr/>
                </a:tc>
                <a:extLst>
                  <a:ext uri="{0D108BD9-81ED-4DB2-BD59-A6C34878D82A}">
                    <a16:rowId xmlns:a16="http://schemas.microsoft.com/office/drawing/2014/main" val="3795788218"/>
                  </a:ext>
                </a:extLst>
              </a:tr>
              <a:tr h="709644">
                <a:tc>
                  <a:txBody>
                    <a:bodyPr/>
                    <a:lstStyle/>
                    <a:p>
                      <a:r>
                        <a:rPr lang="en-IN" sz="1800" b="1" dirty="0"/>
                        <a:t>HTRANS[1:0]</a:t>
                      </a:r>
                    </a:p>
                    <a:p>
                      <a:r>
                        <a:rPr lang="en-IN" sz="1400" dirty="0"/>
                        <a:t>Transfer Type</a:t>
                      </a:r>
                    </a:p>
                  </a:txBody>
                  <a:tcPr/>
                </a:tc>
                <a:tc>
                  <a:txBody>
                    <a:bodyPr/>
                    <a:lstStyle/>
                    <a:p>
                      <a:r>
                        <a:rPr lang="en-IN" dirty="0"/>
                        <a:t>Master</a:t>
                      </a:r>
                    </a:p>
                  </a:txBody>
                  <a:tcPr/>
                </a:tc>
                <a:tc>
                  <a:txBody>
                    <a:bodyPr/>
                    <a:lstStyle/>
                    <a:p>
                      <a:r>
                        <a:rPr lang="en-IN" dirty="0"/>
                        <a:t>Type of Transfer, Sequential, non sequential idle or busy</a:t>
                      </a:r>
                    </a:p>
                  </a:txBody>
                  <a:tcPr/>
                </a:tc>
                <a:extLst>
                  <a:ext uri="{0D108BD9-81ED-4DB2-BD59-A6C34878D82A}">
                    <a16:rowId xmlns:a16="http://schemas.microsoft.com/office/drawing/2014/main" val="4058125562"/>
                  </a:ext>
                </a:extLst>
              </a:tr>
              <a:tr h="709644">
                <a:tc>
                  <a:txBody>
                    <a:bodyPr/>
                    <a:lstStyle/>
                    <a:p>
                      <a:r>
                        <a:rPr lang="en-IN" b="1" dirty="0"/>
                        <a:t>HWRITE</a:t>
                      </a:r>
                      <a:br>
                        <a:rPr lang="en-IN" dirty="0"/>
                      </a:br>
                      <a:r>
                        <a:rPr lang="en-IN" sz="1400" dirty="0"/>
                        <a:t>Transfer Direction</a:t>
                      </a:r>
                      <a:endParaRPr lang="en-IN" dirty="0"/>
                    </a:p>
                  </a:txBody>
                  <a:tcPr/>
                </a:tc>
                <a:tc>
                  <a:txBody>
                    <a:bodyPr/>
                    <a:lstStyle/>
                    <a:p>
                      <a:r>
                        <a:rPr lang="en-IN" dirty="0"/>
                        <a:t>Master</a:t>
                      </a:r>
                    </a:p>
                  </a:txBody>
                  <a:tcPr/>
                </a:tc>
                <a:tc>
                  <a:txBody>
                    <a:bodyPr/>
                    <a:lstStyle/>
                    <a:p>
                      <a:r>
                        <a:rPr lang="en-IN" dirty="0"/>
                        <a:t>A high indicates a write transfer and low indicates a read transfer</a:t>
                      </a:r>
                    </a:p>
                  </a:txBody>
                  <a:tcPr/>
                </a:tc>
                <a:extLst>
                  <a:ext uri="{0D108BD9-81ED-4DB2-BD59-A6C34878D82A}">
                    <a16:rowId xmlns:a16="http://schemas.microsoft.com/office/drawing/2014/main" val="146403489"/>
                  </a:ext>
                </a:extLst>
              </a:tr>
              <a:tr h="912399">
                <a:tc>
                  <a:txBody>
                    <a:bodyPr/>
                    <a:lstStyle/>
                    <a:p>
                      <a:r>
                        <a:rPr lang="en-IN" sz="2400" b="1" dirty="0"/>
                        <a:t>HSIZE[2:0] </a:t>
                      </a:r>
                      <a:br>
                        <a:rPr lang="en-IN" dirty="0"/>
                      </a:br>
                      <a:r>
                        <a:rPr lang="en-IN" sz="1400" dirty="0"/>
                        <a:t>Transfer Size</a:t>
                      </a:r>
                      <a:endParaRPr lang="en-IN" dirty="0"/>
                    </a:p>
                  </a:txBody>
                  <a:tcPr/>
                </a:tc>
                <a:tc>
                  <a:txBody>
                    <a:bodyPr/>
                    <a:lstStyle/>
                    <a:p>
                      <a:r>
                        <a:rPr lang="en-IN" dirty="0"/>
                        <a:t>Master</a:t>
                      </a:r>
                    </a:p>
                  </a:txBody>
                  <a:tcPr/>
                </a:tc>
                <a:tc>
                  <a:txBody>
                    <a:bodyPr/>
                    <a:lstStyle/>
                    <a:p>
                      <a:r>
                        <a:rPr lang="en-IN" sz="1200" dirty="0"/>
                        <a:t>Indicates the size of the transfer, Transfer size which is typically byte (8-bit), halfword (16-bit) or word (32-bit). The protocol allows for larger transfer sizes up to a maximum of  1024  bits</a:t>
                      </a:r>
                    </a:p>
                  </a:txBody>
                  <a:tcPr/>
                </a:tc>
                <a:extLst>
                  <a:ext uri="{0D108BD9-81ED-4DB2-BD59-A6C34878D82A}">
                    <a16:rowId xmlns:a16="http://schemas.microsoft.com/office/drawing/2014/main" val="4219082776"/>
                  </a:ext>
                </a:extLst>
              </a:tr>
              <a:tr h="709644">
                <a:tc>
                  <a:txBody>
                    <a:bodyPr/>
                    <a:lstStyle/>
                    <a:p>
                      <a:r>
                        <a:rPr lang="en-IN" sz="2000" b="1" dirty="0"/>
                        <a:t>HBURST[2:0] </a:t>
                      </a:r>
                      <a:br>
                        <a:rPr lang="en-IN" dirty="0"/>
                      </a:br>
                      <a:r>
                        <a:rPr lang="en-IN" sz="1400" dirty="0"/>
                        <a:t>Burst type</a:t>
                      </a:r>
                      <a:endParaRPr lang="en-IN" dirty="0"/>
                    </a:p>
                  </a:txBody>
                  <a:tcPr/>
                </a:tc>
                <a:tc>
                  <a:txBody>
                    <a:bodyPr/>
                    <a:lstStyle/>
                    <a:p>
                      <a:r>
                        <a:rPr lang="en-IN" dirty="0"/>
                        <a:t>Master </a:t>
                      </a:r>
                    </a:p>
                  </a:txBody>
                  <a:tcPr/>
                </a:tc>
                <a:tc>
                  <a:txBody>
                    <a:bodyPr/>
                    <a:lstStyle/>
                    <a:p>
                      <a:r>
                        <a:rPr lang="en-IN" sz="1200" dirty="0"/>
                        <a:t>Indicates if the transfer forms part a Burst type burst. Four, eight and sixteen beat bursts are supported and the burst</a:t>
                      </a:r>
                    </a:p>
                    <a:p>
                      <a:r>
                        <a:rPr lang="en-IN" sz="1200" dirty="0"/>
                        <a:t>may be either incrementing or wrapping</a:t>
                      </a:r>
                    </a:p>
                  </a:txBody>
                  <a:tcPr/>
                </a:tc>
                <a:extLst>
                  <a:ext uri="{0D108BD9-81ED-4DB2-BD59-A6C34878D82A}">
                    <a16:rowId xmlns:a16="http://schemas.microsoft.com/office/drawing/2014/main" val="1753263642"/>
                  </a:ext>
                </a:extLst>
              </a:tr>
            </a:tbl>
          </a:graphicData>
        </a:graphic>
      </p:graphicFrame>
    </p:spTree>
    <p:extLst>
      <p:ext uri="{BB962C8B-B14F-4D97-AF65-F5344CB8AC3E}">
        <p14:creationId xmlns:p14="http://schemas.microsoft.com/office/powerpoint/2010/main" val="345020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 name="Table 71">
            <a:extLst>
              <a:ext uri="{FF2B5EF4-FFF2-40B4-BE49-F238E27FC236}">
                <a16:creationId xmlns:a16="http://schemas.microsoft.com/office/drawing/2014/main" id="{4BE08893-FC17-4D7F-B281-4C71386764DE}"/>
              </a:ext>
            </a:extLst>
          </p:cNvPr>
          <p:cNvGraphicFramePr>
            <a:graphicFrameLocks noGrp="1"/>
          </p:cNvGraphicFramePr>
          <p:nvPr>
            <p:extLst>
              <p:ext uri="{D42A27DB-BD31-4B8C-83A1-F6EECF244321}">
                <p14:modId xmlns:p14="http://schemas.microsoft.com/office/powerpoint/2010/main" val="4227185981"/>
              </p:ext>
            </p:extLst>
          </p:nvPr>
        </p:nvGraphicFramePr>
        <p:xfrm>
          <a:off x="381000" y="1066800"/>
          <a:ext cx="8382000" cy="50292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481342242"/>
                    </a:ext>
                  </a:extLst>
                </a:gridCol>
                <a:gridCol w="1066800">
                  <a:extLst>
                    <a:ext uri="{9D8B030D-6E8A-4147-A177-3AD203B41FA5}">
                      <a16:colId xmlns:a16="http://schemas.microsoft.com/office/drawing/2014/main" val="2090654490"/>
                    </a:ext>
                  </a:extLst>
                </a:gridCol>
                <a:gridCol w="5334000">
                  <a:extLst>
                    <a:ext uri="{9D8B030D-6E8A-4147-A177-3AD203B41FA5}">
                      <a16:colId xmlns:a16="http://schemas.microsoft.com/office/drawing/2014/main" val="2422446038"/>
                    </a:ext>
                  </a:extLst>
                </a:gridCol>
              </a:tblGrid>
              <a:tr h="142875">
                <a:tc>
                  <a:txBody>
                    <a:bodyPr/>
                    <a:lstStyle/>
                    <a:p>
                      <a:r>
                        <a:rPr lang="en-IN" dirty="0"/>
                        <a:t>Name</a:t>
                      </a:r>
                    </a:p>
                  </a:txBody>
                  <a:tcPr/>
                </a:tc>
                <a:tc>
                  <a:txBody>
                    <a:bodyPr/>
                    <a:lstStyle/>
                    <a:p>
                      <a:r>
                        <a:rPr lang="en-IN" dirty="0"/>
                        <a:t>Source</a:t>
                      </a:r>
                    </a:p>
                  </a:txBody>
                  <a:tcPr/>
                </a:tc>
                <a:tc>
                  <a:txBody>
                    <a:bodyPr/>
                    <a:lstStyle/>
                    <a:p>
                      <a:r>
                        <a:rPr lang="en-IN" dirty="0"/>
                        <a:t>Description</a:t>
                      </a:r>
                    </a:p>
                  </a:txBody>
                  <a:tcPr/>
                </a:tc>
                <a:extLst>
                  <a:ext uri="{0D108BD9-81ED-4DB2-BD59-A6C34878D82A}">
                    <a16:rowId xmlns:a16="http://schemas.microsoft.com/office/drawing/2014/main" val="2924298697"/>
                  </a:ext>
                </a:extLst>
              </a:tr>
              <a:tr h="600075">
                <a:tc>
                  <a:txBody>
                    <a:bodyPr/>
                    <a:lstStyle/>
                    <a:p>
                      <a:r>
                        <a:rPr lang="en-IN" sz="2000" b="1" dirty="0"/>
                        <a:t>HPROT[3:0] </a:t>
                      </a:r>
                    </a:p>
                    <a:p>
                      <a:r>
                        <a:rPr lang="en-IN" sz="1800" dirty="0"/>
                        <a:t>Protection Control</a:t>
                      </a:r>
                    </a:p>
                    <a:p>
                      <a:endParaRPr lang="en-IN" sz="1400" dirty="0"/>
                    </a:p>
                  </a:txBody>
                  <a:tcPr/>
                </a:tc>
                <a:tc>
                  <a:txBody>
                    <a:bodyPr/>
                    <a:lstStyle/>
                    <a:p>
                      <a:r>
                        <a:rPr lang="en-IN" dirty="0"/>
                        <a:t>Master</a:t>
                      </a:r>
                    </a:p>
                  </a:txBody>
                  <a:tcPr/>
                </a:tc>
                <a:tc>
                  <a:txBody>
                    <a:bodyPr/>
                    <a:lstStyle/>
                    <a:p>
                      <a:r>
                        <a:rPr lang="en-IN" sz="1600" dirty="0"/>
                        <a:t>The signals indicate if the transfer is an opcode fetch or data access, as well as if the transfer is a privileged mode access or user mode access.  For bus masters with a memory management unit these signals also indicate whether the current access is cacheable or </a:t>
                      </a:r>
                      <a:r>
                        <a:rPr lang="en-IN" sz="1600" dirty="0" err="1"/>
                        <a:t>bufferable</a:t>
                      </a:r>
                      <a:r>
                        <a:rPr lang="en-IN" sz="1600" dirty="0"/>
                        <a:t>. The protection control signals Protection control provide additional information about a bus access and are primarily</a:t>
                      </a:r>
                    </a:p>
                    <a:p>
                      <a:r>
                        <a:rPr lang="en-IN" sz="1600" dirty="0"/>
                        <a:t>intended for use by any module that wishes to implement some level of protection. </a:t>
                      </a:r>
                    </a:p>
                  </a:txBody>
                  <a:tcPr/>
                </a:tc>
                <a:extLst>
                  <a:ext uri="{0D108BD9-81ED-4DB2-BD59-A6C34878D82A}">
                    <a16:rowId xmlns:a16="http://schemas.microsoft.com/office/drawing/2014/main" val="1753263642"/>
                  </a:ext>
                </a:extLst>
              </a:tr>
              <a:tr h="600075">
                <a:tc>
                  <a:txBody>
                    <a:bodyPr/>
                    <a:lstStyle/>
                    <a:p>
                      <a:r>
                        <a:rPr lang="en-IN" sz="2000" b="1" dirty="0"/>
                        <a:t>HWDATA[31:0]</a:t>
                      </a:r>
                    </a:p>
                    <a:p>
                      <a:r>
                        <a:rPr lang="en-IN" sz="1600" dirty="0"/>
                        <a:t>Write Data bus</a:t>
                      </a:r>
                    </a:p>
                  </a:txBody>
                  <a:tcPr/>
                </a:tc>
                <a:tc>
                  <a:txBody>
                    <a:bodyPr/>
                    <a:lstStyle/>
                    <a:p>
                      <a:r>
                        <a:rPr lang="en-IN" dirty="0"/>
                        <a:t>Master</a:t>
                      </a:r>
                    </a:p>
                  </a:txBody>
                  <a:tcPr/>
                </a:tc>
                <a:tc>
                  <a:txBody>
                    <a:bodyPr/>
                    <a:lstStyle/>
                    <a:p>
                      <a:r>
                        <a:rPr lang="en-IN" sz="1600" dirty="0"/>
                        <a:t>The write data bus is used to Write data bus transfer data from the master to the bus slaves during write operations. A minimum data bus width of 32 bits. is recommended. However, this may easily be extended to allow for higher bandwidth operation. </a:t>
                      </a:r>
                    </a:p>
                  </a:txBody>
                  <a:tcPr/>
                </a:tc>
                <a:extLst>
                  <a:ext uri="{0D108BD9-81ED-4DB2-BD59-A6C34878D82A}">
                    <a16:rowId xmlns:a16="http://schemas.microsoft.com/office/drawing/2014/main" val="213701026"/>
                  </a:ext>
                </a:extLst>
              </a:tr>
              <a:tr h="600075">
                <a:tc>
                  <a:txBody>
                    <a:bodyPr/>
                    <a:lstStyle/>
                    <a:p>
                      <a:r>
                        <a:rPr lang="en-IN" sz="2400" b="1" dirty="0" err="1"/>
                        <a:t>HSELx</a:t>
                      </a:r>
                      <a:endParaRPr lang="en-IN" b="1" dirty="0"/>
                    </a:p>
                    <a:p>
                      <a:r>
                        <a:rPr lang="en-IN" sz="1400" dirty="0"/>
                        <a:t>Slave Select</a:t>
                      </a:r>
                    </a:p>
                  </a:txBody>
                  <a:tcPr/>
                </a:tc>
                <a:tc>
                  <a:txBody>
                    <a:bodyPr/>
                    <a:lstStyle/>
                    <a:p>
                      <a:r>
                        <a:rPr lang="en-IN" dirty="0"/>
                        <a:t>Decoder</a:t>
                      </a:r>
                    </a:p>
                  </a:txBody>
                  <a:tcPr/>
                </a:tc>
                <a:tc>
                  <a:txBody>
                    <a:bodyPr/>
                    <a:lstStyle/>
                    <a:p>
                      <a:r>
                        <a:rPr lang="en-IN" sz="1600" dirty="0"/>
                        <a:t>Each AHB slave has its own slave </a:t>
                      </a:r>
                      <a:r>
                        <a:rPr lang="en-IN" sz="1600" dirty="0" err="1"/>
                        <a:t>Slave</a:t>
                      </a:r>
                      <a:r>
                        <a:rPr lang="en-IN" sz="1600" dirty="0"/>
                        <a:t> select signal and this signal indicates that the current transfer is intended for the selected slave. This signal is simply a combinatorial decode of the address bus.</a:t>
                      </a:r>
                    </a:p>
                  </a:txBody>
                  <a:tcPr/>
                </a:tc>
                <a:extLst>
                  <a:ext uri="{0D108BD9-81ED-4DB2-BD59-A6C34878D82A}">
                    <a16:rowId xmlns:a16="http://schemas.microsoft.com/office/drawing/2014/main" val="806017501"/>
                  </a:ext>
                </a:extLst>
              </a:tr>
            </a:tbl>
          </a:graphicData>
        </a:graphic>
      </p:graphicFrame>
      <p:sp>
        <p:nvSpPr>
          <p:cNvPr id="73" name="Title 1">
            <a:extLst>
              <a:ext uri="{FF2B5EF4-FFF2-40B4-BE49-F238E27FC236}">
                <a16:creationId xmlns:a16="http://schemas.microsoft.com/office/drawing/2014/main" id="{ED9DF583-3E91-47D9-AB17-DB0702DD620C}"/>
              </a:ext>
            </a:extLst>
          </p:cNvPr>
          <p:cNvSpPr txBox="1">
            <a:spLocks/>
          </p:cNvSpPr>
          <p:nvPr/>
        </p:nvSpPr>
        <p:spPr>
          <a:xfrm>
            <a:off x="457200" y="118428"/>
            <a:ext cx="8229600" cy="563562"/>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a:t>AMBA AHB Signal list</a:t>
            </a:r>
            <a:endParaRPr lang="en-IN" dirty="0"/>
          </a:p>
        </p:txBody>
      </p:sp>
    </p:spTree>
    <p:extLst>
      <p:ext uri="{BB962C8B-B14F-4D97-AF65-F5344CB8AC3E}">
        <p14:creationId xmlns:p14="http://schemas.microsoft.com/office/powerpoint/2010/main" val="420179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FDC1697-BB46-49AD-BBA2-7D98D7C06587}"/>
              </a:ext>
            </a:extLst>
          </p:cNvPr>
          <p:cNvGraphicFramePr>
            <a:graphicFrameLocks noGrp="1"/>
          </p:cNvGraphicFramePr>
          <p:nvPr>
            <p:extLst>
              <p:ext uri="{D42A27DB-BD31-4B8C-83A1-F6EECF244321}">
                <p14:modId xmlns:p14="http://schemas.microsoft.com/office/powerpoint/2010/main" val="3075535589"/>
              </p:ext>
            </p:extLst>
          </p:nvPr>
        </p:nvGraphicFramePr>
        <p:xfrm>
          <a:off x="381000" y="1295400"/>
          <a:ext cx="8382000" cy="475488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617173611"/>
                    </a:ext>
                  </a:extLst>
                </a:gridCol>
                <a:gridCol w="1066800">
                  <a:extLst>
                    <a:ext uri="{9D8B030D-6E8A-4147-A177-3AD203B41FA5}">
                      <a16:colId xmlns:a16="http://schemas.microsoft.com/office/drawing/2014/main" val="3151053942"/>
                    </a:ext>
                  </a:extLst>
                </a:gridCol>
                <a:gridCol w="5334000">
                  <a:extLst>
                    <a:ext uri="{9D8B030D-6E8A-4147-A177-3AD203B41FA5}">
                      <a16:colId xmlns:a16="http://schemas.microsoft.com/office/drawing/2014/main" val="2036387581"/>
                    </a:ext>
                  </a:extLst>
                </a:gridCol>
              </a:tblGrid>
              <a:tr h="6000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Name</a:t>
                      </a:r>
                    </a:p>
                    <a:p>
                      <a:endParaRPr lang="en-IN" dirty="0"/>
                    </a:p>
                  </a:txBody>
                  <a:tcPr/>
                </a:tc>
                <a:tc>
                  <a:txBody>
                    <a:bodyPr/>
                    <a:lstStyle/>
                    <a:p>
                      <a:r>
                        <a:rPr lang="en-IN" dirty="0"/>
                        <a:t>Source</a:t>
                      </a:r>
                    </a:p>
                  </a:txBody>
                  <a:tcPr/>
                </a:tc>
                <a:tc>
                  <a:txBody>
                    <a:bodyPr/>
                    <a:lstStyle/>
                    <a:p>
                      <a:r>
                        <a:rPr lang="en-IN" dirty="0"/>
                        <a:t>Description</a:t>
                      </a:r>
                    </a:p>
                  </a:txBody>
                  <a:tcPr/>
                </a:tc>
                <a:extLst>
                  <a:ext uri="{0D108BD9-81ED-4DB2-BD59-A6C34878D82A}">
                    <a16:rowId xmlns:a16="http://schemas.microsoft.com/office/drawing/2014/main" val="1266467023"/>
                  </a:ext>
                </a:extLst>
              </a:tr>
              <a:tr h="6000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dirty="0"/>
                        <a:t>HRDATA[31:0]</a:t>
                      </a:r>
                    </a:p>
                    <a:p>
                      <a:endParaRPr lang="en-IN" sz="1600" dirty="0"/>
                    </a:p>
                  </a:txBody>
                  <a:tcPr/>
                </a:tc>
                <a:tc>
                  <a:txBody>
                    <a:bodyPr/>
                    <a:lstStyle/>
                    <a:p>
                      <a:r>
                        <a:rPr lang="en-IN" dirty="0"/>
                        <a:t>Slave</a:t>
                      </a:r>
                    </a:p>
                  </a:txBody>
                  <a:tcPr/>
                </a:tc>
                <a:tc>
                  <a:txBody>
                    <a:bodyPr/>
                    <a:lstStyle/>
                    <a:p>
                      <a:r>
                        <a:rPr lang="en-IN" dirty="0"/>
                        <a:t>The read data bus is used to transfer Read data bus data from bus slaves to the bus master during read operations. A minimum data bus width of 32 bits is recommended. However, this may easily be extended to allow for higher bandwidth operation. </a:t>
                      </a:r>
                    </a:p>
                  </a:txBody>
                  <a:tcPr/>
                </a:tc>
                <a:extLst>
                  <a:ext uri="{0D108BD9-81ED-4DB2-BD59-A6C34878D82A}">
                    <a16:rowId xmlns:a16="http://schemas.microsoft.com/office/drawing/2014/main" val="3154008346"/>
                  </a:ext>
                </a:extLst>
              </a:tr>
              <a:tr h="600075">
                <a:tc>
                  <a:txBody>
                    <a:bodyPr/>
                    <a:lstStyle/>
                    <a:p>
                      <a:r>
                        <a:rPr lang="en-IN" sz="2000" b="1" dirty="0"/>
                        <a:t>HREADY</a:t>
                      </a:r>
                    </a:p>
                    <a:p>
                      <a:r>
                        <a:rPr lang="en-IN" sz="1600" dirty="0"/>
                        <a:t>Transfer Done</a:t>
                      </a:r>
                    </a:p>
                  </a:txBody>
                  <a:tcPr/>
                </a:tc>
                <a:tc>
                  <a:txBody>
                    <a:bodyPr/>
                    <a:lstStyle/>
                    <a:p>
                      <a:r>
                        <a:rPr lang="en-IN" dirty="0"/>
                        <a:t>Slave</a:t>
                      </a:r>
                    </a:p>
                  </a:txBody>
                  <a:tcPr/>
                </a:tc>
                <a:tc>
                  <a:txBody>
                    <a:bodyPr/>
                    <a:lstStyle/>
                    <a:p>
                      <a:r>
                        <a:rPr lang="en-IN" dirty="0"/>
                        <a:t>When HIGH the HREADY signal Transfer done indicates that a transfer has finished on the bus. This signal may be driven LOW to extend a transfer. Note: Slaves on the bus require HREADY as both an input and an output signal.</a:t>
                      </a:r>
                    </a:p>
                  </a:txBody>
                  <a:tcPr/>
                </a:tc>
                <a:extLst>
                  <a:ext uri="{0D108BD9-81ED-4DB2-BD59-A6C34878D82A}">
                    <a16:rowId xmlns:a16="http://schemas.microsoft.com/office/drawing/2014/main" val="2111459575"/>
                  </a:ext>
                </a:extLst>
              </a:tr>
              <a:tr h="600075">
                <a:tc>
                  <a:txBody>
                    <a:bodyPr/>
                    <a:lstStyle/>
                    <a:p>
                      <a:r>
                        <a:rPr lang="en-IN" sz="2000" b="1" dirty="0"/>
                        <a:t>HRESP[1:0] </a:t>
                      </a:r>
                    </a:p>
                    <a:p>
                      <a:r>
                        <a:rPr lang="en-IN" dirty="0"/>
                        <a:t>Transfer Response</a:t>
                      </a:r>
                    </a:p>
                  </a:txBody>
                  <a:tcPr/>
                </a:tc>
                <a:tc>
                  <a:txBody>
                    <a:bodyPr/>
                    <a:lstStyle/>
                    <a:p>
                      <a:r>
                        <a:rPr lang="en-IN" dirty="0"/>
                        <a:t>Slave</a:t>
                      </a:r>
                    </a:p>
                  </a:txBody>
                  <a:tcPr/>
                </a:tc>
                <a:tc>
                  <a:txBody>
                    <a:bodyPr/>
                    <a:lstStyle/>
                    <a:p>
                      <a:r>
                        <a:rPr lang="en-IN" dirty="0"/>
                        <a:t>The transfer response provides Transfer response additional information on the status of a transfer. Four different responses are provided, OKAY, ERROR, RETRY and SPLIT.</a:t>
                      </a:r>
                    </a:p>
                  </a:txBody>
                  <a:tcPr/>
                </a:tc>
                <a:extLst>
                  <a:ext uri="{0D108BD9-81ED-4DB2-BD59-A6C34878D82A}">
                    <a16:rowId xmlns:a16="http://schemas.microsoft.com/office/drawing/2014/main" val="425948202"/>
                  </a:ext>
                </a:extLst>
              </a:tr>
            </a:tbl>
          </a:graphicData>
        </a:graphic>
      </p:graphicFrame>
      <p:sp>
        <p:nvSpPr>
          <p:cNvPr id="3" name="Title 1">
            <a:extLst>
              <a:ext uri="{FF2B5EF4-FFF2-40B4-BE49-F238E27FC236}">
                <a16:creationId xmlns:a16="http://schemas.microsoft.com/office/drawing/2014/main" id="{500C7ED8-3463-4C41-A71F-4176DA4CACA8}"/>
              </a:ext>
            </a:extLst>
          </p:cNvPr>
          <p:cNvSpPr txBox="1">
            <a:spLocks/>
          </p:cNvSpPr>
          <p:nvPr/>
        </p:nvSpPr>
        <p:spPr>
          <a:xfrm>
            <a:off x="457200" y="427038"/>
            <a:ext cx="8229600" cy="563562"/>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a:t>AMBA AHB Signal list</a:t>
            </a:r>
            <a:endParaRPr lang="en-IN" dirty="0"/>
          </a:p>
        </p:txBody>
      </p:sp>
    </p:spTree>
    <p:extLst>
      <p:ext uri="{BB962C8B-B14F-4D97-AF65-F5344CB8AC3E}">
        <p14:creationId xmlns:p14="http://schemas.microsoft.com/office/powerpoint/2010/main" val="1700062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DD6DD-D033-4702-8FC1-D2B9D4A937E1}"/>
              </a:ext>
            </a:extLst>
          </p:cNvPr>
          <p:cNvSpPr txBox="1">
            <a:spLocks/>
          </p:cNvSpPr>
          <p:nvPr/>
        </p:nvSpPr>
        <p:spPr>
          <a:xfrm>
            <a:off x="457200" y="118428"/>
            <a:ext cx="8229600" cy="563562"/>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t>AMBA AHB Signal list for multiple bus master operation </a:t>
            </a:r>
          </a:p>
        </p:txBody>
      </p:sp>
      <p:sp>
        <p:nvSpPr>
          <p:cNvPr id="3" name="TextBox 2">
            <a:extLst>
              <a:ext uri="{FF2B5EF4-FFF2-40B4-BE49-F238E27FC236}">
                <a16:creationId xmlns:a16="http://schemas.microsoft.com/office/drawing/2014/main" id="{88259315-0FE8-4D24-A8FD-3C4234D05B20}"/>
              </a:ext>
            </a:extLst>
          </p:cNvPr>
          <p:cNvSpPr txBox="1"/>
          <p:nvPr/>
        </p:nvSpPr>
        <p:spPr>
          <a:xfrm>
            <a:off x="228600" y="659961"/>
            <a:ext cx="8075609" cy="646331"/>
          </a:xfrm>
          <a:prstGeom prst="rect">
            <a:avLst/>
          </a:prstGeom>
          <a:noFill/>
        </p:spPr>
        <p:txBody>
          <a:bodyPr wrap="none" rtlCol="0">
            <a:spAutoFit/>
          </a:bodyPr>
          <a:lstStyle/>
          <a:p>
            <a:r>
              <a:rPr lang="en-IN" dirty="0"/>
              <a:t>Suffix x indicates the signal is from module X. For example there will be a number of </a:t>
            </a:r>
          </a:p>
          <a:p>
            <a:r>
              <a:rPr lang="en-IN" dirty="0" err="1"/>
              <a:t>HBUSREQx</a:t>
            </a:r>
            <a:r>
              <a:rPr lang="en-IN" dirty="0"/>
              <a:t> signals in a system, such as </a:t>
            </a:r>
            <a:r>
              <a:rPr lang="en-IN" dirty="0" err="1"/>
              <a:t>HBUSREQarm</a:t>
            </a:r>
            <a:r>
              <a:rPr lang="en-IN" dirty="0"/>
              <a:t>, </a:t>
            </a:r>
            <a:r>
              <a:rPr lang="en-IN" dirty="0" err="1"/>
              <a:t>HBUSREQdma</a:t>
            </a:r>
            <a:endParaRPr lang="en-IN" dirty="0"/>
          </a:p>
        </p:txBody>
      </p:sp>
      <p:graphicFrame>
        <p:nvGraphicFramePr>
          <p:cNvPr id="4" name="Table 3">
            <a:extLst>
              <a:ext uri="{FF2B5EF4-FFF2-40B4-BE49-F238E27FC236}">
                <a16:creationId xmlns:a16="http://schemas.microsoft.com/office/drawing/2014/main" id="{E1A7CAF9-B52C-471F-8A97-72318F482E6A}"/>
              </a:ext>
            </a:extLst>
          </p:cNvPr>
          <p:cNvGraphicFramePr>
            <a:graphicFrameLocks noGrp="1"/>
          </p:cNvGraphicFramePr>
          <p:nvPr>
            <p:extLst>
              <p:ext uri="{D42A27DB-BD31-4B8C-83A1-F6EECF244321}">
                <p14:modId xmlns:p14="http://schemas.microsoft.com/office/powerpoint/2010/main" val="2399745521"/>
              </p:ext>
            </p:extLst>
          </p:nvPr>
        </p:nvGraphicFramePr>
        <p:xfrm>
          <a:off x="228600" y="1371600"/>
          <a:ext cx="8748933" cy="52273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933622822"/>
                    </a:ext>
                  </a:extLst>
                </a:gridCol>
                <a:gridCol w="1295400">
                  <a:extLst>
                    <a:ext uri="{9D8B030D-6E8A-4147-A177-3AD203B41FA5}">
                      <a16:colId xmlns:a16="http://schemas.microsoft.com/office/drawing/2014/main" val="1410783023"/>
                    </a:ext>
                  </a:extLst>
                </a:gridCol>
                <a:gridCol w="5929533">
                  <a:extLst>
                    <a:ext uri="{9D8B030D-6E8A-4147-A177-3AD203B41FA5}">
                      <a16:colId xmlns:a16="http://schemas.microsoft.com/office/drawing/2014/main" val="398039993"/>
                    </a:ext>
                  </a:extLst>
                </a:gridCol>
              </a:tblGrid>
              <a:tr h="533400">
                <a:tc>
                  <a:txBody>
                    <a:bodyPr/>
                    <a:lstStyle/>
                    <a:p>
                      <a:r>
                        <a:rPr lang="en-IN" dirty="0"/>
                        <a:t>Name</a:t>
                      </a:r>
                    </a:p>
                  </a:txBody>
                  <a:tcPr/>
                </a:tc>
                <a:tc>
                  <a:txBody>
                    <a:bodyPr/>
                    <a:lstStyle/>
                    <a:p>
                      <a:r>
                        <a:rPr lang="en-IN" dirty="0"/>
                        <a:t>Source </a:t>
                      </a:r>
                    </a:p>
                  </a:txBody>
                  <a:tcPr/>
                </a:tc>
                <a:tc>
                  <a:txBody>
                    <a:bodyPr/>
                    <a:lstStyle/>
                    <a:p>
                      <a:r>
                        <a:rPr lang="en-IN" dirty="0"/>
                        <a:t>Description</a:t>
                      </a:r>
                    </a:p>
                  </a:txBody>
                  <a:tcPr/>
                </a:tc>
                <a:extLst>
                  <a:ext uri="{0D108BD9-81ED-4DB2-BD59-A6C34878D82A}">
                    <a16:rowId xmlns:a16="http://schemas.microsoft.com/office/drawing/2014/main" val="2714582478"/>
                  </a:ext>
                </a:extLst>
              </a:tr>
              <a:tr h="533400">
                <a:tc>
                  <a:txBody>
                    <a:bodyPr/>
                    <a:lstStyle/>
                    <a:p>
                      <a:r>
                        <a:rPr lang="en-IN" b="1" dirty="0" err="1"/>
                        <a:t>HBUSREQx</a:t>
                      </a:r>
                      <a:endParaRPr lang="en-IN" b="1" dirty="0"/>
                    </a:p>
                    <a:p>
                      <a:r>
                        <a:rPr lang="en-IN" sz="1600" dirty="0"/>
                        <a:t>Bus Request</a:t>
                      </a:r>
                    </a:p>
                  </a:txBody>
                  <a:tcPr/>
                </a:tc>
                <a:tc>
                  <a:txBody>
                    <a:bodyPr/>
                    <a:lstStyle/>
                    <a:p>
                      <a:r>
                        <a:rPr lang="en-IN" dirty="0"/>
                        <a:t>Master</a:t>
                      </a:r>
                    </a:p>
                  </a:txBody>
                  <a:tcPr/>
                </a:tc>
                <a:tc>
                  <a:txBody>
                    <a:bodyPr/>
                    <a:lstStyle/>
                    <a:p>
                      <a:pPr algn="just"/>
                      <a:r>
                        <a:rPr lang="en-IN" sz="1400" dirty="0"/>
                        <a:t>A signal from bus master x to the Bus request bus arbiter which indicates that the bus master requires the bus. There is an </a:t>
                      </a:r>
                      <a:r>
                        <a:rPr lang="en-IN" sz="1400" dirty="0" err="1"/>
                        <a:t>HBUSREQx</a:t>
                      </a:r>
                      <a:r>
                        <a:rPr lang="en-IN" sz="1400" dirty="0"/>
                        <a:t> signal for each bus master in the system, up to a maximum of 16 bus masters.</a:t>
                      </a:r>
                    </a:p>
                  </a:txBody>
                  <a:tcPr/>
                </a:tc>
                <a:extLst>
                  <a:ext uri="{0D108BD9-81ED-4DB2-BD59-A6C34878D82A}">
                    <a16:rowId xmlns:a16="http://schemas.microsoft.com/office/drawing/2014/main" val="2473872409"/>
                  </a:ext>
                </a:extLst>
              </a:tr>
              <a:tr h="533400">
                <a:tc>
                  <a:txBody>
                    <a:bodyPr/>
                    <a:lstStyle/>
                    <a:p>
                      <a:r>
                        <a:rPr lang="en-IN" b="1" dirty="0" err="1"/>
                        <a:t>HLOCKx</a:t>
                      </a:r>
                      <a:endParaRPr lang="en-IN" b="1" dirty="0"/>
                    </a:p>
                    <a:p>
                      <a:r>
                        <a:rPr lang="en-IN" sz="1600" dirty="0"/>
                        <a:t>Locked Transfers</a:t>
                      </a:r>
                    </a:p>
                  </a:txBody>
                  <a:tcPr/>
                </a:tc>
                <a:tc>
                  <a:txBody>
                    <a:bodyPr/>
                    <a:lstStyle/>
                    <a:p>
                      <a:r>
                        <a:rPr lang="en-IN" dirty="0"/>
                        <a:t>Master</a:t>
                      </a:r>
                    </a:p>
                  </a:txBody>
                  <a:tcPr/>
                </a:tc>
                <a:tc>
                  <a:txBody>
                    <a:bodyPr/>
                    <a:lstStyle/>
                    <a:p>
                      <a:r>
                        <a:rPr lang="en-IN" sz="1400" dirty="0"/>
                        <a:t>When HIGH this signal indicates that Locked transfers the master requires locked access to the bus and no other master should be granted the bus until this signal is LOW</a:t>
                      </a:r>
                    </a:p>
                  </a:txBody>
                  <a:tcPr/>
                </a:tc>
                <a:extLst>
                  <a:ext uri="{0D108BD9-81ED-4DB2-BD59-A6C34878D82A}">
                    <a16:rowId xmlns:a16="http://schemas.microsoft.com/office/drawing/2014/main" val="3514862633"/>
                  </a:ext>
                </a:extLst>
              </a:tr>
              <a:tr h="533400">
                <a:tc>
                  <a:txBody>
                    <a:bodyPr/>
                    <a:lstStyle/>
                    <a:p>
                      <a:r>
                        <a:rPr lang="en-IN" b="1" dirty="0" err="1"/>
                        <a:t>HGRANTx</a:t>
                      </a:r>
                      <a:endParaRPr lang="en-IN" b="1" dirty="0"/>
                    </a:p>
                    <a:p>
                      <a:r>
                        <a:rPr lang="en-IN" sz="1600" dirty="0"/>
                        <a:t>Bus Grant</a:t>
                      </a:r>
                    </a:p>
                  </a:txBody>
                  <a:tcPr/>
                </a:tc>
                <a:tc>
                  <a:txBody>
                    <a:bodyPr/>
                    <a:lstStyle/>
                    <a:p>
                      <a:r>
                        <a:rPr lang="en-IN" dirty="0"/>
                        <a:t>Arbiter</a:t>
                      </a:r>
                    </a:p>
                  </a:txBody>
                  <a:tcPr/>
                </a:tc>
                <a:tc>
                  <a:txBody>
                    <a:bodyPr/>
                    <a:lstStyle/>
                    <a:p>
                      <a:r>
                        <a:rPr lang="en-IN" sz="1400" dirty="0"/>
                        <a:t>This signal indicates that bus master Bus grant x is currently the highest priority master. Ownership of the address/control signals changes at the end of a transfer when HREADY is HIGH, so a master gets access to the bus when both HREADY and </a:t>
                      </a:r>
                      <a:r>
                        <a:rPr lang="en-IN" sz="1400" dirty="0" err="1"/>
                        <a:t>HGRANTx</a:t>
                      </a:r>
                      <a:r>
                        <a:rPr lang="en-IN" sz="1400" dirty="0"/>
                        <a:t> are HIGH.</a:t>
                      </a:r>
                    </a:p>
                  </a:txBody>
                  <a:tcPr/>
                </a:tc>
                <a:extLst>
                  <a:ext uri="{0D108BD9-81ED-4DB2-BD59-A6C34878D82A}">
                    <a16:rowId xmlns:a16="http://schemas.microsoft.com/office/drawing/2014/main" val="1527624115"/>
                  </a:ext>
                </a:extLst>
              </a:tr>
              <a:tr h="533400">
                <a:tc>
                  <a:txBody>
                    <a:bodyPr/>
                    <a:lstStyle/>
                    <a:p>
                      <a:r>
                        <a:rPr lang="en-IN" sz="1600" b="1" dirty="0"/>
                        <a:t>HMASTER[3:0] </a:t>
                      </a:r>
                    </a:p>
                    <a:p>
                      <a:r>
                        <a:rPr lang="en-IN" sz="1400" dirty="0"/>
                        <a:t>Master Number</a:t>
                      </a:r>
                    </a:p>
                  </a:txBody>
                  <a:tcPr/>
                </a:tc>
                <a:tc>
                  <a:txBody>
                    <a:bodyPr/>
                    <a:lstStyle/>
                    <a:p>
                      <a:r>
                        <a:rPr lang="en-IN" dirty="0"/>
                        <a:t>Arbiter</a:t>
                      </a:r>
                    </a:p>
                  </a:txBody>
                  <a:tcPr/>
                </a:tc>
                <a:tc>
                  <a:txBody>
                    <a:bodyPr/>
                    <a:lstStyle/>
                    <a:p>
                      <a:r>
                        <a:rPr lang="en-IN" sz="1200" dirty="0"/>
                        <a:t>These signals from the arbiter Master number indicate which bus master is currently performing a transfer and is used by the slaves which support SPLIT transfers to determine which master is attempting an access. The timing of HMASTER is aligned with the timing of the address and control signals. </a:t>
                      </a:r>
                    </a:p>
                  </a:txBody>
                  <a:tcPr/>
                </a:tc>
                <a:extLst>
                  <a:ext uri="{0D108BD9-81ED-4DB2-BD59-A6C34878D82A}">
                    <a16:rowId xmlns:a16="http://schemas.microsoft.com/office/drawing/2014/main" val="2252091518"/>
                  </a:ext>
                </a:extLst>
              </a:tr>
              <a:tr h="533400">
                <a:tc>
                  <a:txBody>
                    <a:bodyPr/>
                    <a:lstStyle/>
                    <a:p>
                      <a:r>
                        <a:rPr lang="en-IN" sz="1600" b="1" dirty="0"/>
                        <a:t>HMASTLOCK</a:t>
                      </a:r>
                    </a:p>
                    <a:p>
                      <a:r>
                        <a:rPr lang="en-IN" sz="1400" dirty="0"/>
                        <a:t>Locked sequence </a:t>
                      </a:r>
                      <a:endParaRPr lang="en-IN" sz="1400" b="1" dirty="0"/>
                    </a:p>
                  </a:txBody>
                  <a:tcPr/>
                </a:tc>
                <a:tc>
                  <a:txBody>
                    <a:bodyPr/>
                    <a:lstStyle/>
                    <a:p>
                      <a:r>
                        <a:rPr lang="en-IN" dirty="0"/>
                        <a:t>Arbiter</a:t>
                      </a:r>
                    </a:p>
                  </a:txBody>
                  <a:tcPr/>
                </a:tc>
                <a:tc>
                  <a:txBody>
                    <a:bodyPr/>
                    <a:lstStyle/>
                    <a:p>
                      <a:r>
                        <a:rPr lang="en-IN" sz="1400" dirty="0"/>
                        <a:t>Indicates that the current master is Locked sequence performing a locked sequence of transfers. This signal has the same timing as the HMASTER signal</a:t>
                      </a:r>
                      <a:r>
                        <a:rPr lang="en-IN" dirty="0"/>
                        <a:t>.</a:t>
                      </a:r>
                    </a:p>
                  </a:txBody>
                  <a:tcPr/>
                </a:tc>
                <a:extLst>
                  <a:ext uri="{0D108BD9-81ED-4DB2-BD59-A6C34878D82A}">
                    <a16:rowId xmlns:a16="http://schemas.microsoft.com/office/drawing/2014/main" val="1651453719"/>
                  </a:ext>
                </a:extLst>
              </a:tr>
              <a:tr h="533400">
                <a:tc>
                  <a:txBody>
                    <a:bodyPr/>
                    <a:lstStyle/>
                    <a:p>
                      <a:r>
                        <a:rPr lang="en-IN" sz="1600" b="1" dirty="0" err="1"/>
                        <a:t>HSPLITx</a:t>
                      </a:r>
                      <a:r>
                        <a:rPr lang="en-IN" sz="1600" b="1" dirty="0"/>
                        <a:t>[15:0]</a:t>
                      </a:r>
                    </a:p>
                    <a:p>
                      <a:r>
                        <a:rPr lang="en-IN" sz="1400" dirty="0"/>
                        <a:t>Split completion request</a:t>
                      </a:r>
                      <a:endParaRPr lang="en-IN" sz="1400" b="1" dirty="0"/>
                    </a:p>
                  </a:txBody>
                  <a:tcPr/>
                </a:tc>
                <a:tc>
                  <a:txBody>
                    <a:bodyPr/>
                    <a:lstStyle/>
                    <a:p>
                      <a:r>
                        <a:rPr lang="en-IN" dirty="0"/>
                        <a:t>Slave(SPILIT capable)</a:t>
                      </a:r>
                    </a:p>
                  </a:txBody>
                  <a:tcPr/>
                </a:tc>
                <a:tc>
                  <a:txBody>
                    <a:bodyPr/>
                    <a:lstStyle/>
                    <a:p>
                      <a:r>
                        <a:rPr lang="en-IN" sz="1400" dirty="0"/>
                        <a:t>This 16-bit split bus is used by a Split completion request slave to indicate to the arbiter which bus masters should be allowed to reattempt a split transaction. Each bit of this split bus corresponds to a single bus master. </a:t>
                      </a:r>
                    </a:p>
                  </a:txBody>
                  <a:tcPr/>
                </a:tc>
                <a:extLst>
                  <a:ext uri="{0D108BD9-81ED-4DB2-BD59-A6C34878D82A}">
                    <a16:rowId xmlns:a16="http://schemas.microsoft.com/office/drawing/2014/main" val="2614676850"/>
                  </a:ext>
                </a:extLst>
              </a:tr>
            </a:tbl>
          </a:graphicData>
        </a:graphic>
      </p:graphicFrame>
    </p:spTree>
    <p:extLst>
      <p:ext uri="{BB962C8B-B14F-4D97-AF65-F5344CB8AC3E}">
        <p14:creationId xmlns:p14="http://schemas.microsoft.com/office/powerpoint/2010/main" val="4116637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6C8636-E1DF-4E8F-8869-5C0E21FCAD5E}"/>
              </a:ext>
            </a:extLst>
          </p:cNvPr>
          <p:cNvPicPr>
            <a:picLocks noChangeAspect="1"/>
          </p:cNvPicPr>
          <p:nvPr/>
        </p:nvPicPr>
        <p:blipFill>
          <a:blip r:embed="rId2"/>
          <a:stretch>
            <a:fillRect/>
          </a:stretch>
        </p:blipFill>
        <p:spPr>
          <a:xfrm>
            <a:off x="150459" y="152400"/>
            <a:ext cx="8764941" cy="6514135"/>
          </a:xfrm>
          <a:prstGeom prst="rect">
            <a:avLst/>
          </a:prstGeom>
        </p:spPr>
      </p:pic>
    </p:spTree>
    <p:extLst>
      <p:ext uri="{BB962C8B-B14F-4D97-AF65-F5344CB8AC3E}">
        <p14:creationId xmlns:p14="http://schemas.microsoft.com/office/powerpoint/2010/main" val="78762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Image result for ahb bus master interface">
            <a:extLst>
              <a:ext uri="{FF2B5EF4-FFF2-40B4-BE49-F238E27FC236}">
                <a16:creationId xmlns:a16="http://schemas.microsoft.com/office/drawing/2014/main" id="{1E212900-AB85-455F-85CF-9AE37591DF1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633428C7-B640-4FD1-994A-FD1A8ED1A13C}"/>
              </a:ext>
            </a:extLst>
          </p:cNvPr>
          <p:cNvPicPr>
            <a:picLocks noChangeAspect="1"/>
          </p:cNvPicPr>
          <p:nvPr/>
        </p:nvPicPr>
        <p:blipFill>
          <a:blip r:embed="rId2"/>
          <a:stretch>
            <a:fillRect/>
          </a:stretch>
        </p:blipFill>
        <p:spPr>
          <a:xfrm>
            <a:off x="228600" y="172169"/>
            <a:ext cx="8763000" cy="6489580"/>
          </a:xfrm>
          <a:prstGeom prst="rect">
            <a:avLst/>
          </a:prstGeom>
        </p:spPr>
      </p:pic>
    </p:spTree>
    <p:extLst>
      <p:ext uri="{BB962C8B-B14F-4D97-AF65-F5344CB8AC3E}">
        <p14:creationId xmlns:p14="http://schemas.microsoft.com/office/powerpoint/2010/main" val="1204651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56283E-D5D7-479A-8930-156E005F1F9E}"/>
              </a:ext>
            </a:extLst>
          </p:cNvPr>
          <p:cNvPicPr>
            <a:picLocks noChangeAspect="1"/>
          </p:cNvPicPr>
          <p:nvPr/>
        </p:nvPicPr>
        <p:blipFill>
          <a:blip r:embed="rId2"/>
          <a:stretch>
            <a:fillRect/>
          </a:stretch>
        </p:blipFill>
        <p:spPr>
          <a:xfrm>
            <a:off x="152399" y="152400"/>
            <a:ext cx="8919849" cy="6477000"/>
          </a:xfrm>
          <a:prstGeom prst="rect">
            <a:avLst/>
          </a:prstGeom>
        </p:spPr>
      </p:pic>
    </p:spTree>
    <p:extLst>
      <p:ext uri="{BB962C8B-B14F-4D97-AF65-F5344CB8AC3E}">
        <p14:creationId xmlns:p14="http://schemas.microsoft.com/office/powerpoint/2010/main" val="2066241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02CE2-4D5C-4DC3-9F12-1FBDE97C6F42}"/>
              </a:ext>
            </a:extLst>
          </p:cNvPr>
          <p:cNvSpPr>
            <a:spLocks noGrp="1"/>
          </p:cNvSpPr>
          <p:nvPr>
            <p:ph type="title"/>
          </p:nvPr>
        </p:nvSpPr>
        <p:spPr>
          <a:xfrm>
            <a:off x="457200" y="152400"/>
            <a:ext cx="8229600" cy="487362"/>
          </a:xfrm>
        </p:spPr>
        <p:txBody>
          <a:bodyPr>
            <a:normAutofit fontScale="90000"/>
          </a:bodyPr>
          <a:lstStyle/>
          <a:p>
            <a:r>
              <a:rPr lang="en-IN" dirty="0"/>
              <a:t>Request Grand Protocol</a:t>
            </a:r>
          </a:p>
        </p:txBody>
      </p:sp>
      <p:pic>
        <p:nvPicPr>
          <p:cNvPr id="3" name="Picture 2">
            <a:extLst>
              <a:ext uri="{FF2B5EF4-FFF2-40B4-BE49-F238E27FC236}">
                <a16:creationId xmlns:a16="http://schemas.microsoft.com/office/drawing/2014/main" id="{D9C3C12F-6C3A-47AD-A413-DD751C826473}"/>
              </a:ext>
            </a:extLst>
          </p:cNvPr>
          <p:cNvPicPr>
            <a:picLocks noChangeAspect="1"/>
          </p:cNvPicPr>
          <p:nvPr/>
        </p:nvPicPr>
        <p:blipFill>
          <a:blip r:embed="rId2"/>
          <a:stretch>
            <a:fillRect/>
          </a:stretch>
        </p:blipFill>
        <p:spPr>
          <a:xfrm>
            <a:off x="0" y="762000"/>
            <a:ext cx="9125553" cy="6096000"/>
          </a:xfrm>
          <a:prstGeom prst="rect">
            <a:avLst/>
          </a:prstGeom>
        </p:spPr>
      </p:pic>
    </p:spTree>
    <p:extLst>
      <p:ext uri="{BB962C8B-B14F-4D97-AF65-F5344CB8AC3E}">
        <p14:creationId xmlns:p14="http://schemas.microsoft.com/office/powerpoint/2010/main" val="2650578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0142C3-1E90-4E76-A459-B6F4D42A9933}"/>
              </a:ext>
            </a:extLst>
          </p:cNvPr>
          <p:cNvSpPr/>
          <p:nvPr/>
        </p:nvSpPr>
        <p:spPr>
          <a:xfrm>
            <a:off x="2133600" y="1828800"/>
            <a:ext cx="4724400" cy="441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8BCDDAD-1B0A-4AD8-AC88-4D2AB3B3EAAB}"/>
              </a:ext>
            </a:extLst>
          </p:cNvPr>
          <p:cNvSpPr/>
          <p:nvPr/>
        </p:nvSpPr>
        <p:spPr>
          <a:xfrm>
            <a:off x="1828800" y="2057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9B983C5-549E-48A4-A4C7-222D7115F70B}"/>
              </a:ext>
            </a:extLst>
          </p:cNvPr>
          <p:cNvSpPr/>
          <p:nvPr/>
        </p:nvSpPr>
        <p:spPr>
          <a:xfrm>
            <a:off x="1828800" y="2362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2229D3C-95D3-43F7-AADF-08F3C5BB30C5}"/>
              </a:ext>
            </a:extLst>
          </p:cNvPr>
          <p:cNvSpPr/>
          <p:nvPr/>
        </p:nvSpPr>
        <p:spPr>
          <a:xfrm>
            <a:off x="1828800" y="2667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F63F9EC-FF66-48EA-A8C4-D80DCFB44B36}"/>
              </a:ext>
            </a:extLst>
          </p:cNvPr>
          <p:cNvSpPr/>
          <p:nvPr/>
        </p:nvSpPr>
        <p:spPr>
          <a:xfrm>
            <a:off x="1828800" y="2971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883E306-18A1-49FF-83E2-5F453445F048}"/>
              </a:ext>
            </a:extLst>
          </p:cNvPr>
          <p:cNvSpPr/>
          <p:nvPr/>
        </p:nvSpPr>
        <p:spPr>
          <a:xfrm>
            <a:off x="1828800" y="3276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2BCCF4D-C299-4BDE-B042-DCF236BE540B}"/>
              </a:ext>
            </a:extLst>
          </p:cNvPr>
          <p:cNvSpPr/>
          <p:nvPr/>
        </p:nvSpPr>
        <p:spPr>
          <a:xfrm>
            <a:off x="1828800" y="3581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AF2B824-9F2D-434E-AF9D-8AF047FFB6E9}"/>
              </a:ext>
            </a:extLst>
          </p:cNvPr>
          <p:cNvSpPr/>
          <p:nvPr/>
        </p:nvSpPr>
        <p:spPr>
          <a:xfrm>
            <a:off x="1828800" y="3886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F2F426-35C9-4696-833F-0D00C340E06A}"/>
              </a:ext>
            </a:extLst>
          </p:cNvPr>
          <p:cNvSpPr/>
          <p:nvPr/>
        </p:nvSpPr>
        <p:spPr>
          <a:xfrm>
            <a:off x="1828800" y="4191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1EA1C6C-671E-4979-8CEF-FBAFA81A882B}"/>
              </a:ext>
            </a:extLst>
          </p:cNvPr>
          <p:cNvSpPr/>
          <p:nvPr/>
        </p:nvSpPr>
        <p:spPr>
          <a:xfrm>
            <a:off x="1828800" y="4495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43C35CD-2451-49BF-ACBF-5366FD7C407B}"/>
              </a:ext>
            </a:extLst>
          </p:cNvPr>
          <p:cNvSpPr/>
          <p:nvPr/>
        </p:nvSpPr>
        <p:spPr>
          <a:xfrm>
            <a:off x="1828800" y="4800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31CAD56-C443-4768-B4AC-E2DB4F5493A1}"/>
              </a:ext>
            </a:extLst>
          </p:cNvPr>
          <p:cNvSpPr/>
          <p:nvPr/>
        </p:nvSpPr>
        <p:spPr>
          <a:xfrm>
            <a:off x="1828800" y="5105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E27E5A4-9303-4F3A-B171-284E7670A365}"/>
              </a:ext>
            </a:extLst>
          </p:cNvPr>
          <p:cNvSpPr/>
          <p:nvPr/>
        </p:nvSpPr>
        <p:spPr>
          <a:xfrm>
            <a:off x="1828800" y="5410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34AE8A9-CB6F-4E76-ACD2-F1A402A32EBA}"/>
              </a:ext>
            </a:extLst>
          </p:cNvPr>
          <p:cNvSpPr/>
          <p:nvPr/>
        </p:nvSpPr>
        <p:spPr>
          <a:xfrm>
            <a:off x="6858000" y="2057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0CCA9C3-0957-4CF5-8CAC-D9A318FA83A6}"/>
              </a:ext>
            </a:extLst>
          </p:cNvPr>
          <p:cNvSpPr/>
          <p:nvPr/>
        </p:nvSpPr>
        <p:spPr>
          <a:xfrm>
            <a:off x="6858000" y="2362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1658E7C-7DB5-487E-BA4D-FB2957C23CC8}"/>
              </a:ext>
            </a:extLst>
          </p:cNvPr>
          <p:cNvSpPr/>
          <p:nvPr/>
        </p:nvSpPr>
        <p:spPr>
          <a:xfrm>
            <a:off x="6858000" y="2667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831B064-841A-427E-A0ED-930796BB985C}"/>
              </a:ext>
            </a:extLst>
          </p:cNvPr>
          <p:cNvSpPr/>
          <p:nvPr/>
        </p:nvSpPr>
        <p:spPr>
          <a:xfrm>
            <a:off x="6858000" y="2971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51458EF-16F3-47ED-97AB-12529B12C6F8}"/>
              </a:ext>
            </a:extLst>
          </p:cNvPr>
          <p:cNvSpPr/>
          <p:nvPr/>
        </p:nvSpPr>
        <p:spPr>
          <a:xfrm>
            <a:off x="6858000" y="3276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3AE885F-7F67-4451-B12F-6CCBD4EDDAAF}"/>
              </a:ext>
            </a:extLst>
          </p:cNvPr>
          <p:cNvSpPr/>
          <p:nvPr/>
        </p:nvSpPr>
        <p:spPr>
          <a:xfrm>
            <a:off x="6858000" y="3581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FC2E038-82A4-42B9-929D-AF25DD240BF7}"/>
              </a:ext>
            </a:extLst>
          </p:cNvPr>
          <p:cNvSpPr/>
          <p:nvPr/>
        </p:nvSpPr>
        <p:spPr>
          <a:xfrm>
            <a:off x="6858000" y="3886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0755A5E-0F8C-47A5-B208-29963E51A398}"/>
              </a:ext>
            </a:extLst>
          </p:cNvPr>
          <p:cNvSpPr/>
          <p:nvPr/>
        </p:nvSpPr>
        <p:spPr>
          <a:xfrm>
            <a:off x="6858000" y="4191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BE1326F-BD02-4F5F-8D20-89C987B23E0B}"/>
              </a:ext>
            </a:extLst>
          </p:cNvPr>
          <p:cNvSpPr/>
          <p:nvPr/>
        </p:nvSpPr>
        <p:spPr>
          <a:xfrm>
            <a:off x="6858000" y="4495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68E0555-B8BA-4ACC-A8F5-F8F1C1DE5E11}"/>
              </a:ext>
            </a:extLst>
          </p:cNvPr>
          <p:cNvSpPr/>
          <p:nvPr/>
        </p:nvSpPr>
        <p:spPr>
          <a:xfrm>
            <a:off x="6858000" y="4800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B61B8FF-55E6-4C81-9241-2C15B59C99AF}"/>
              </a:ext>
            </a:extLst>
          </p:cNvPr>
          <p:cNvSpPr/>
          <p:nvPr/>
        </p:nvSpPr>
        <p:spPr>
          <a:xfrm>
            <a:off x="6858000" y="5105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6E96F73-498C-401E-9DFB-47A96940482A}"/>
              </a:ext>
            </a:extLst>
          </p:cNvPr>
          <p:cNvSpPr/>
          <p:nvPr/>
        </p:nvSpPr>
        <p:spPr>
          <a:xfrm>
            <a:off x="6858000" y="5410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2225E36-22CA-44E0-9215-10B30EB54096}"/>
              </a:ext>
            </a:extLst>
          </p:cNvPr>
          <p:cNvSpPr/>
          <p:nvPr/>
        </p:nvSpPr>
        <p:spPr>
          <a:xfrm>
            <a:off x="1828800" y="5715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6E46DD9-A39A-4657-A622-BED95B8BDB42}"/>
              </a:ext>
            </a:extLst>
          </p:cNvPr>
          <p:cNvSpPr/>
          <p:nvPr/>
        </p:nvSpPr>
        <p:spPr>
          <a:xfrm>
            <a:off x="6858000" y="5715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42EC9ADF-34F9-451B-996B-EA579F40A87A}"/>
              </a:ext>
            </a:extLst>
          </p:cNvPr>
          <p:cNvGrpSpPr/>
          <p:nvPr/>
        </p:nvGrpSpPr>
        <p:grpSpPr>
          <a:xfrm>
            <a:off x="4343400" y="-228600"/>
            <a:ext cx="304800" cy="3810000"/>
            <a:chOff x="4572000" y="685800"/>
            <a:chExt cx="304800" cy="3810000"/>
          </a:xfrm>
          <a:scene3d>
            <a:camera prst="orthographicFront">
              <a:rot lat="0" lon="0" rev="5400000"/>
            </a:camera>
            <a:lightRig rig="threePt" dir="t"/>
          </a:scene3d>
        </p:grpSpPr>
        <p:sp>
          <p:nvSpPr>
            <p:cNvPr id="30" name="Rectangle 29">
              <a:extLst>
                <a:ext uri="{FF2B5EF4-FFF2-40B4-BE49-F238E27FC236}">
                  <a16:creationId xmlns:a16="http://schemas.microsoft.com/office/drawing/2014/main" id="{16AE915E-7267-4E05-9869-AFB87556D387}"/>
                </a:ext>
              </a:extLst>
            </p:cNvPr>
            <p:cNvSpPr/>
            <p:nvPr/>
          </p:nvSpPr>
          <p:spPr>
            <a:xfrm>
              <a:off x="4572000" y="685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9891EBB-6629-4D8F-8931-D8F50BE57526}"/>
                </a:ext>
              </a:extLst>
            </p:cNvPr>
            <p:cNvSpPr/>
            <p:nvPr/>
          </p:nvSpPr>
          <p:spPr>
            <a:xfrm>
              <a:off x="4572000" y="990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B2EFDDE-D708-4ACE-8D3D-5703682118E1}"/>
                </a:ext>
              </a:extLst>
            </p:cNvPr>
            <p:cNvSpPr/>
            <p:nvPr/>
          </p:nvSpPr>
          <p:spPr>
            <a:xfrm>
              <a:off x="4572000" y="1295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B8E76C0-74CD-43EA-989D-54D67EF58A98}"/>
                </a:ext>
              </a:extLst>
            </p:cNvPr>
            <p:cNvSpPr/>
            <p:nvPr/>
          </p:nvSpPr>
          <p:spPr>
            <a:xfrm>
              <a:off x="4572000" y="1600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1BA6B7B-C9E4-4AFF-AB78-B36425A3F796}"/>
                </a:ext>
              </a:extLst>
            </p:cNvPr>
            <p:cNvSpPr/>
            <p:nvPr/>
          </p:nvSpPr>
          <p:spPr>
            <a:xfrm>
              <a:off x="4572000" y="1905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530F4AE-E46D-4376-8547-823B3F686F75}"/>
                </a:ext>
              </a:extLst>
            </p:cNvPr>
            <p:cNvSpPr/>
            <p:nvPr/>
          </p:nvSpPr>
          <p:spPr>
            <a:xfrm>
              <a:off x="4572000" y="2209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F1E51CA-CA06-4968-A2C6-AA403FB8D764}"/>
                </a:ext>
              </a:extLst>
            </p:cNvPr>
            <p:cNvSpPr/>
            <p:nvPr/>
          </p:nvSpPr>
          <p:spPr>
            <a:xfrm>
              <a:off x="4572000" y="2514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02CF811-135C-4118-B7A9-BE4AE36F9CD1}"/>
                </a:ext>
              </a:extLst>
            </p:cNvPr>
            <p:cNvSpPr/>
            <p:nvPr/>
          </p:nvSpPr>
          <p:spPr>
            <a:xfrm>
              <a:off x="4572000" y="2819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CD48031-4569-4438-BDAE-7B3E2964F19E}"/>
                </a:ext>
              </a:extLst>
            </p:cNvPr>
            <p:cNvSpPr/>
            <p:nvPr/>
          </p:nvSpPr>
          <p:spPr>
            <a:xfrm>
              <a:off x="4572000" y="3124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9967ECE-4419-41E7-A141-34930DB15707}"/>
                </a:ext>
              </a:extLst>
            </p:cNvPr>
            <p:cNvSpPr/>
            <p:nvPr/>
          </p:nvSpPr>
          <p:spPr>
            <a:xfrm>
              <a:off x="4572000" y="3429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7C0A616-7F04-4E52-BF3B-14A26C8355BF}"/>
                </a:ext>
              </a:extLst>
            </p:cNvPr>
            <p:cNvSpPr/>
            <p:nvPr/>
          </p:nvSpPr>
          <p:spPr>
            <a:xfrm>
              <a:off x="4572000" y="3733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6BC208B-A0D7-4D9D-B626-44B2DCC19D84}"/>
                </a:ext>
              </a:extLst>
            </p:cNvPr>
            <p:cNvSpPr/>
            <p:nvPr/>
          </p:nvSpPr>
          <p:spPr>
            <a:xfrm>
              <a:off x="4572000" y="4038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482C6F8-85F0-412D-A64F-7E84A76A038E}"/>
                </a:ext>
              </a:extLst>
            </p:cNvPr>
            <p:cNvSpPr/>
            <p:nvPr/>
          </p:nvSpPr>
          <p:spPr>
            <a:xfrm>
              <a:off x="4572000" y="4343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18AF9D27-9B1D-4829-8DA3-C565A1169CA8}"/>
              </a:ext>
            </a:extLst>
          </p:cNvPr>
          <p:cNvGrpSpPr/>
          <p:nvPr/>
        </p:nvGrpSpPr>
        <p:grpSpPr>
          <a:xfrm>
            <a:off x="4419600" y="4495800"/>
            <a:ext cx="304800" cy="3810000"/>
            <a:chOff x="4572000" y="685800"/>
            <a:chExt cx="304800" cy="3810000"/>
          </a:xfrm>
          <a:scene3d>
            <a:camera prst="orthographicFront">
              <a:rot lat="0" lon="0" rev="5400000"/>
            </a:camera>
            <a:lightRig rig="threePt" dir="t"/>
          </a:scene3d>
        </p:grpSpPr>
        <p:sp>
          <p:nvSpPr>
            <p:cNvPr id="44" name="Rectangle 43">
              <a:extLst>
                <a:ext uri="{FF2B5EF4-FFF2-40B4-BE49-F238E27FC236}">
                  <a16:creationId xmlns:a16="http://schemas.microsoft.com/office/drawing/2014/main" id="{A6ED25BF-ABEA-41C8-A79D-38C74D0E8577}"/>
                </a:ext>
              </a:extLst>
            </p:cNvPr>
            <p:cNvSpPr/>
            <p:nvPr/>
          </p:nvSpPr>
          <p:spPr>
            <a:xfrm>
              <a:off x="4572000" y="685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5965C0D-725F-4592-B85B-A9AC50255062}"/>
                </a:ext>
              </a:extLst>
            </p:cNvPr>
            <p:cNvSpPr/>
            <p:nvPr/>
          </p:nvSpPr>
          <p:spPr>
            <a:xfrm>
              <a:off x="4572000" y="990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808124E-FCDC-4094-ADD1-42EE5019E678}"/>
                </a:ext>
              </a:extLst>
            </p:cNvPr>
            <p:cNvSpPr/>
            <p:nvPr/>
          </p:nvSpPr>
          <p:spPr>
            <a:xfrm>
              <a:off x="4572000" y="1295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5F59AE8-13BD-44BA-8C34-F340837BC38D}"/>
                </a:ext>
              </a:extLst>
            </p:cNvPr>
            <p:cNvSpPr/>
            <p:nvPr/>
          </p:nvSpPr>
          <p:spPr>
            <a:xfrm>
              <a:off x="4572000" y="1600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30E9F86-1DA8-45A4-A3CB-2F8F92C1A832}"/>
                </a:ext>
              </a:extLst>
            </p:cNvPr>
            <p:cNvSpPr/>
            <p:nvPr/>
          </p:nvSpPr>
          <p:spPr>
            <a:xfrm>
              <a:off x="4572000" y="1905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25D6F38-6B9A-4D73-A279-55BFF1040F75}"/>
                </a:ext>
              </a:extLst>
            </p:cNvPr>
            <p:cNvSpPr/>
            <p:nvPr/>
          </p:nvSpPr>
          <p:spPr>
            <a:xfrm>
              <a:off x="4572000" y="2209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3051233-CEDD-4EAB-929C-1987993B74E4}"/>
                </a:ext>
              </a:extLst>
            </p:cNvPr>
            <p:cNvSpPr/>
            <p:nvPr/>
          </p:nvSpPr>
          <p:spPr>
            <a:xfrm>
              <a:off x="4572000" y="2514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9B9CAD9-AFEE-4630-98FD-D607D3BE03DC}"/>
                </a:ext>
              </a:extLst>
            </p:cNvPr>
            <p:cNvSpPr/>
            <p:nvPr/>
          </p:nvSpPr>
          <p:spPr>
            <a:xfrm>
              <a:off x="4572000" y="2819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6EC06517-C7B4-4B09-817C-1F0FCA004853}"/>
                </a:ext>
              </a:extLst>
            </p:cNvPr>
            <p:cNvSpPr/>
            <p:nvPr/>
          </p:nvSpPr>
          <p:spPr>
            <a:xfrm>
              <a:off x="4572000" y="3124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196D983-300A-41A5-A9A0-19948A6C6800}"/>
                </a:ext>
              </a:extLst>
            </p:cNvPr>
            <p:cNvSpPr/>
            <p:nvPr/>
          </p:nvSpPr>
          <p:spPr>
            <a:xfrm>
              <a:off x="4572000" y="3429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AC3C72D-E12E-4151-A21F-A54DEC762524}"/>
                </a:ext>
              </a:extLst>
            </p:cNvPr>
            <p:cNvSpPr/>
            <p:nvPr/>
          </p:nvSpPr>
          <p:spPr>
            <a:xfrm>
              <a:off x="4572000" y="3733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E99D2F6-07D0-476C-A91E-B37C16A82127}"/>
                </a:ext>
              </a:extLst>
            </p:cNvPr>
            <p:cNvSpPr/>
            <p:nvPr/>
          </p:nvSpPr>
          <p:spPr>
            <a:xfrm>
              <a:off x="4572000" y="4038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D5659B0-60C1-4063-91FE-B7CBF2509966}"/>
                </a:ext>
              </a:extLst>
            </p:cNvPr>
            <p:cNvSpPr/>
            <p:nvPr/>
          </p:nvSpPr>
          <p:spPr>
            <a:xfrm>
              <a:off x="4572000" y="4343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ounded Rectangle 96">
            <a:extLst>
              <a:ext uri="{FF2B5EF4-FFF2-40B4-BE49-F238E27FC236}">
                <a16:creationId xmlns:a16="http://schemas.microsoft.com/office/drawing/2014/main" id="{5645F22E-EE04-402D-98EF-94053170AD66}"/>
              </a:ext>
            </a:extLst>
          </p:cNvPr>
          <p:cNvSpPr/>
          <p:nvPr/>
        </p:nvSpPr>
        <p:spPr>
          <a:xfrm>
            <a:off x="2286000" y="2133600"/>
            <a:ext cx="2057400" cy="1143000"/>
          </a:xfrm>
          <a:prstGeom prst="roundRect">
            <a:avLst/>
          </a:prstGeom>
          <a:solidFill>
            <a:schemeClr val="accent4">
              <a:lumMod val="60000"/>
              <a:lumOff val="40000"/>
            </a:schemeClr>
          </a:solidFill>
          <a:ln>
            <a:noFill/>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Processor</a:t>
            </a:r>
          </a:p>
          <a:p>
            <a:pPr algn="ctr"/>
            <a:r>
              <a:rPr lang="en-US" dirty="0"/>
              <a:t>Core</a:t>
            </a:r>
          </a:p>
        </p:txBody>
      </p:sp>
      <p:sp>
        <p:nvSpPr>
          <p:cNvPr id="58" name="Rounded Rectangle 97">
            <a:extLst>
              <a:ext uri="{FF2B5EF4-FFF2-40B4-BE49-F238E27FC236}">
                <a16:creationId xmlns:a16="http://schemas.microsoft.com/office/drawing/2014/main" id="{1B4728E2-17FE-4957-AEC4-9225FB53A0DA}"/>
              </a:ext>
            </a:extLst>
          </p:cNvPr>
          <p:cNvSpPr/>
          <p:nvPr/>
        </p:nvSpPr>
        <p:spPr>
          <a:xfrm>
            <a:off x="4648200" y="2133600"/>
            <a:ext cx="2057400" cy="1143000"/>
          </a:xfrm>
          <a:prstGeom prst="roundRect">
            <a:avLst/>
          </a:prstGeom>
          <a:solidFill>
            <a:schemeClr val="accent4">
              <a:lumMod val="60000"/>
              <a:lumOff val="40000"/>
            </a:schemeClr>
          </a:solidFill>
          <a:ln>
            <a:noFill/>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Debug </a:t>
            </a:r>
          </a:p>
          <a:p>
            <a:pPr algn="ctr"/>
            <a:r>
              <a:rPr lang="en-US" dirty="0"/>
              <a:t>System</a:t>
            </a:r>
          </a:p>
        </p:txBody>
      </p:sp>
      <p:sp>
        <p:nvSpPr>
          <p:cNvPr id="59" name="Rounded Rectangle 98">
            <a:extLst>
              <a:ext uri="{FF2B5EF4-FFF2-40B4-BE49-F238E27FC236}">
                <a16:creationId xmlns:a16="http://schemas.microsoft.com/office/drawing/2014/main" id="{586041A8-491B-4F9B-83B8-073F0427566D}"/>
              </a:ext>
            </a:extLst>
          </p:cNvPr>
          <p:cNvSpPr/>
          <p:nvPr/>
        </p:nvSpPr>
        <p:spPr>
          <a:xfrm>
            <a:off x="2362200" y="4191000"/>
            <a:ext cx="1905000" cy="6858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Peripherals</a:t>
            </a:r>
          </a:p>
        </p:txBody>
      </p:sp>
      <p:sp>
        <p:nvSpPr>
          <p:cNvPr id="60" name="Rounded Rectangle 99">
            <a:extLst>
              <a:ext uri="{FF2B5EF4-FFF2-40B4-BE49-F238E27FC236}">
                <a16:creationId xmlns:a16="http://schemas.microsoft.com/office/drawing/2014/main" id="{F33EDDA2-87E4-4900-A516-F692F3D8E352}"/>
              </a:ext>
            </a:extLst>
          </p:cNvPr>
          <p:cNvSpPr/>
          <p:nvPr/>
        </p:nvSpPr>
        <p:spPr>
          <a:xfrm>
            <a:off x="4724400" y="4191000"/>
            <a:ext cx="1905000" cy="6858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61" name="Rounded Rectangle 100">
            <a:extLst>
              <a:ext uri="{FF2B5EF4-FFF2-40B4-BE49-F238E27FC236}">
                <a16:creationId xmlns:a16="http://schemas.microsoft.com/office/drawing/2014/main" id="{208F2A3A-F0C2-492F-BE26-EC0E5138C79D}"/>
              </a:ext>
            </a:extLst>
          </p:cNvPr>
          <p:cNvSpPr/>
          <p:nvPr/>
        </p:nvSpPr>
        <p:spPr>
          <a:xfrm>
            <a:off x="2438400" y="5181600"/>
            <a:ext cx="1905000" cy="6858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Clock and Reset</a:t>
            </a:r>
          </a:p>
        </p:txBody>
      </p:sp>
      <p:sp>
        <p:nvSpPr>
          <p:cNvPr id="62" name="Rounded Rectangle 101">
            <a:extLst>
              <a:ext uri="{FF2B5EF4-FFF2-40B4-BE49-F238E27FC236}">
                <a16:creationId xmlns:a16="http://schemas.microsoft.com/office/drawing/2014/main" id="{1850F56E-2C45-417F-8AAE-5AC7743F1443}"/>
              </a:ext>
            </a:extLst>
          </p:cNvPr>
          <p:cNvSpPr/>
          <p:nvPr/>
        </p:nvSpPr>
        <p:spPr>
          <a:xfrm>
            <a:off x="4800600" y="5181600"/>
            <a:ext cx="1905000" cy="6858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a:t>
            </a:r>
          </a:p>
        </p:txBody>
      </p:sp>
      <p:sp>
        <p:nvSpPr>
          <p:cNvPr id="63" name="Left-Right Arrow 102">
            <a:extLst>
              <a:ext uri="{FF2B5EF4-FFF2-40B4-BE49-F238E27FC236}">
                <a16:creationId xmlns:a16="http://schemas.microsoft.com/office/drawing/2014/main" id="{6AFC7437-1BA9-4738-838C-166FD06176ED}"/>
              </a:ext>
            </a:extLst>
          </p:cNvPr>
          <p:cNvSpPr/>
          <p:nvPr/>
        </p:nvSpPr>
        <p:spPr>
          <a:xfrm>
            <a:off x="2438400" y="3505200"/>
            <a:ext cx="41910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Up-Down Arrow 103">
            <a:extLst>
              <a:ext uri="{FF2B5EF4-FFF2-40B4-BE49-F238E27FC236}">
                <a16:creationId xmlns:a16="http://schemas.microsoft.com/office/drawing/2014/main" id="{9EE33594-D63D-45EC-8EA1-089B2F847E1F}"/>
              </a:ext>
            </a:extLst>
          </p:cNvPr>
          <p:cNvSpPr/>
          <p:nvPr/>
        </p:nvSpPr>
        <p:spPr>
          <a:xfrm>
            <a:off x="3276600" y="3276600"/>
            <a:ext cx="152400" cy="381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Up-Down Arrow 104">
            <a:extLst>
              <a:ext uri="{FF2B5EF4-FFF2-40B4-BE49-F238E27FC236}">
                <a16:creationId xmlns:a16="http://schemas.microsoft.com/office/drawing/2014/main" id="{577AD6EB-01D5-49A2-BE51-5B7044D7B3B5}"/>
              </a:ext>
            </a:extLst>
          </p:cNvPr>
          <p:cNvSpPr/>
          <p:nvPr/>
        </p:nvSpPr>
        <p:spPr>
          <a:xfrm>
            <a:off x="3048000" y="3886200"/>
            <a:ext cx="152400" cy="228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Up-Down Arrow 105">
            <a:extLst>
              <a:ext uri="{FF2B5EF4-FFF2-40B4-BE49-F238E27FC236}">
                <a16:creationId xmlns:a16="http://schemas.microsoft.com/office/drawing/2014/main" id="{256C874B-31AB-477F-A415-D2EED5707176}"/>
              </a:ext>
            </a:extLst>
          </p:cNvPr>
          <p:cNvSpPr/>
          <p:nvPr/>
        </p:nvSpPr>
        <p:spPr>
          <a:xfrm>
            <a:off x="5638800" y="3886200"/>
            <a:ext cx="152400" cy="228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C7322785-8388-4CD7-91B5-E6C75F08FD89}"/>
              </a:ext>
            </a:extLst>
          </p:cNvPr>
          <p:cNvCxnSpPr/>
          <p:nvPr/>
        </p:nvCxnSpPr>
        <p:spPr>
          <a:xfrm flipH="1">
            <a:off x="3962400" y="1524000"/>
            <a:ext cx="3581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62EBBFB3-E911-41A1-9510-A29EFFD7B472}"/>
              </a:ext>
            </a:extLst>
          </p:cNvPr>
          <p:cNvCxnSpPr/>
          <p:nvPr/>
        </p:nvCxnSpPr>
        <p:spPr>
          <a:xfrm flipH="1">
            <a:off x="6324600" y="1828800"/>
            <a:ext cx="1371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BCBFC41-304F-4C46-BF07-434B7D04B514}"/>
              </a:ext>
            </a:extLst>
          </p:cNvPr>
          <p:cNvCxnSpPr/>
          <p:nvPr/>
        </p:nvCxnSpPr>
        <p:spPr>
          <a:xfrm>
            <a:off x="6629400" y="34290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8904615A-07BA-43E0-A4AC-24255F459252}"/>
              </a:ext>
            </a:extLst>
          </p:cNvPr>
          <p:cNvCxnSpPr/>
          <p:nvPr/>
        </p:nvCxnSpPr>
        <p:spPr>
          <a:xfrm flipV="1">
            <a:off x="6705600" y="4572000"/>
            <a:ext cx="13716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Rectangle 2">
            <a:extLst>
              <a:ext uri="{FF2B5EF4-FFF2-40B4-BE49-F238E27FC236}">
                <a16:creationId xmlns:a16="http://schemas.microsoft.com/office/drawing/2014/main" id="{8720161E-EA36-4059-A04E-164E07294A54}"/>
              </a:ext>
            </a:extLst>
          </p:cNvPr>
          <p:cNvSpPr txBox="1">
            <a:spLocks noChangeArrowheads="1"/>
          </p:cNvSpPr>
          <p:nvPr/>
        </p:nvSpPr>
        <p:spPr>
          <a:xfrm>
            <a:off x="457200" y="122238"/>
            <a:ext cx="7543800" cy="1295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900" b="1" i="0" u="none" strike="noStrike" kern="0" cap="none" spc="0" normalizeH="0" baseline="0" noProof="0" dirty="0">
                <a:ln>
                  <a:noFill/>
                </a:ln>
                <a:solidFill>
                  <a:schemeClr val="tx2"/>
                </a:solidFill>
                <a:effectLst/>
                <a:uLnTx/>
                <a:uFillTx/>
                <a:latin typeface="+mj-lt"/>
                <a:ea typeface="+mj-ea"/>
                <a:cs typeface="+mj-cs"/>
              </a:rPr>
              <a:t>Flash Back….</a:t>
            </a:r>
          </a:p>
        </p:txBody>
      </p:sp>
    </p:spTree>
    <p:extLst>
      <p:ext uri="{BB962C8B-B14F-4D97-AF65-F5344CB8AC3E}">
        <p14:creationId xmlns:p14="http://schemas.microsoft.com/office/powerpoint/2010/main" val="223154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0E921-46D6-479A-94BE-FA55D1314938}"/>
              </a:ext>
            </a:extLst>
          </p:cNvPr>
          <p:cNvSpPr>
            <a:spLocks noGrp="1"/>
          </p:cNvSpPr>
          <p:nvPr>
            <p:ph type="title"/>
          </p:nvPr>
        </p:nvSpPr>
        <p:spPr>
          <a:xfrm>
            <a:off x="457200" y="274638"/>
            <a:ext cx="8229600" cy="715962"/>
          </a:xfrm>
        </p:spPr>
        <p:txBody>
          <a:bodyPr>
            <a:normAutofit fontScale="90000"/>
          </a:bodyPr>
          <a:lstStyle/>
          <a:p>
            <a:r>
              <a:rPr lang="en-IN" dirty="0"/>
              <a:t>Request /Grant Protocol</a:t>
            </a:r>
          </a:p>
        </p:txBody>
      </p:sp>
      <p:pic>
        <p:nvPicPr>
          <p:cNvPr id="3" name="Picture 2">
            <a:extLst>
              <a:ext uri="{FF2B5EF4-FFF2-40B4-BE49-F238E27FC236}">
                <a16:creationId xmlns:a16="http://schemas.microsoft.com/office/drawing/2014/main" id="{0728AFA8-6A52-4F01-9762-FB4EF4F59E1C}"/>
              </a:ext>
            </a:extLst>
          </p:cNvPr>
          <p:cNvPicPr>
            <a:picLocks noChangeAspect="1"/>
          </p:cNvPicPr>
          <p:nvPr/>
        </p:nvPicPr>
        <p:blipFill>
          <a:blip r:embed="rId2"/>
          <a:stretch>
            <a:fillRect/>
          </a:stretch>
        </p:blipFill>
        <p:spPr>
          <a:xfrm>
            <a:off x="2345" y="990600"/>
            <a:ext cx="9144000" cy="5616208"/>
          </a:xfrm>
          <a:prstGeom prst="rect">
            <a:avLst/>
          </a:prstGeom>
        </p:spPr>
      </p:pic>
    </p:spTree>
    <p:extLst>
      <p:ext uri="{BB962C8B-B14F-4D97-AF65-F5344CB8AC3E}">
        <p14:creationId xmlns:p14="http://schemas.microsoft.com/office/powerpoint/2010/main" val="53867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D595-6AF4-4F35-B3CF-EEFEA82F846C}"/>
              </a:ext>
            </a:extLst>
          </p:cNvPr>
          <p:cNvSpPr>
            <a:spLocks noGrp="1"/>
          </p:cNvSpPr>
          <p:nvPr>
            <p:ph type="title"/>
          </p:nvPr>
        </p:nvSpPr>
        <p:spPr>
          <a:xfrm>
            <a:off x="457200" y="0"/>
            <a:ext cx="8229600" cy="563562"/>
          </a:xfrm>
        </p:spPr>
        <p:txBody>
          <a:bodyPr>
            <a:normAutofit fontScale="90000"/>
          </a:bodyPr>
          <a:lstStyle/>
          <a:p>
            <a:r>
              <a:rPr lang="en-IN" dirty="0"/>
              <a:t>Request /Grant Protocol</a:t>
            </a:r>
          </a:p>
        </p:txBody>
      </p:sp>
      <p:pic>
        <p:nvPicPr>
          <p:cNvPr id="3" name="Picture 2">
            <a:extLst>
              <a:ext uri="{FF2B5EF4-FFF2-40B4-BE49-F238E27FC236}">
                <a16:creationId xmlns:a16="http://schemas.microsoft.com/office/drawing/2014/main" id="{3CBA3BF6-A86A-4D9A-AE1C-122A47410428}"/>
              </a:ext>
            </a:extLst>
          </p:cNvPr>
          <p:cNvPicPr>
            <a:picLocks noChangeAspect="1"/>
          </p:cNvPicPr>
          <p:nvPr/>
        </p:nvPicPr>
        <p:blipFill>
          <a:blip r:embed="rId2"/>
          <a:stretch>
            <a:fillRect/>
          </a:stretch>
        </p:blipFill>
        <p:spPr>
          <a:xfrm>
            <a:off x="28135" y="838200"/>
            <a:ext cx="9144000" cy="6054969"/>
          </a:xfrm>
          <a:prstGeom prst="rect">
            <a:avLst/>
          </a:prstGeom>
        </p:spPr>
      </p:pic>
    </p:spTree>
    <p:extLst>
      <p:ext uri="{BB962C8B-B14F-4D97-AF65-F5344CB8AC3E}">
        <p14:creationId xmlns:p14="http://schemas.microsoft.com/office/powerpoint/2010/main" val="3654594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B0632B-654D-4A94-959C-BF48D63F9660}"/>
              </a:ext>
            </a:extLst>
          </p:cNvPr>
          <p:cNvPicPr>
            <a:picLocks noChangeAspect="1"/>
          </p:cNvPicPr>
          <p:nvPr/>
        </p:nvPicPr>
        <p:blipFill>
          <a:blip r:embed="rId2"/>
          <a:stretch>
            <a:fillRect/>
          </a:stretch>
        </p:blipFill>
        <p:spPr>
          <a:xfrm>
            <a:off x="0" y="563562"/>
            <a:ext cx="9130270" cy="6065838"/>
          </a:xfrm>
          <a:prstGeom prst="rect">
            <a:avLst/>
          </a:prstGeom>
        </p:spPr>
      </p:pic>
      <p:sp>
        <p:nvSpPr>
          <p:cNvPr id="3" name="Title 1">
            <a:extLst>
              <a:ext uri="{FF2B5EF4-FFF2-40B4-BE49-F238E27FC236}">
                <a16:creationId xmlns:a16="http://schemas.microsoft.com/office/drawing/2014/main" id="{ED07C125-D14E-4DD1-8EBF-E538A75475C7}"/>
              </a:ext>
            </a:extLst>
          </p:cNvPr>
          <p:cNvSpPr txBox="1">
            <a:spLocks/>
          </p:cNvSpPr>
          <p:nvPr/>
        </p:nvSpPr>
        <p:spPr>
          <a:xfrm>
            <a:off x="457200" y="0"/>
            <a:ext cx="8229600" cy="563562"/>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t>Request /Grant Protocol</a:t>
            </a:r>
          </a:p>
        </p:txBody>
      </p:sp>
    </p:spTree>
    <p:extLst>
      <p:ext uri="{BB962C8B-B14F-4D97-AF65-F5344CB8AC3E}">
        <p14:creationId xmlns:p14="http://schemas.microsoft.com/office/powerpoint/2010/main" val="3615176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C3CF3C-8B06-43A1-991A-A5642C8E370D}"/>
              </a:ext>
            </a:extLst>
          </p:cNvPr>
          <p:cNvPicPr>
            <a:picLocks noChangeAspect="1"/>
          </p:cNvPicPr>
          <p:nvPr/>
        </p:nvPicPr>
        <p:blipFill>
          <a:blip r:embed="rId2"/>
          <a:stretch>
            <a:fillRect/>
          </a:stretch>
        </p:blipFill>
        <p:spPr>
          <a:xfrm>
            <a:off x="76354" y="876300"/>
            <a:ext cx="8991291" cy="5829300"/>
          </a:xfrm>
          <a:prstGeom prst="rect">
            <a:avLst/>
          </a:prstGeom>
        </p:spPr>
      </p:pic>
      <p:sp>
        <p:nvSpPr>
          <p:cNvPr id="3" name="Title 1">
            <a:extLst>
              <a:ext uri="{FF2B5EF4-FFF2-40B4-BE49-F238E27FC236}">
                <a16:creationId xmlns:a16="http://schemas.microsoft.com/office/drawing/2014/main" id="{2CB7498D-54D2-4E52-96D9-EE09CB2A25E1}"/>
              </a:ext>
            </a:extLst>
          </p:cNvPr>
          <p:cNvSpPr txBox="1">
            <a:spLocks/>
          </p:cNvSpPr>
          <p:nvPr/>
        </p:nvSpPr>
        <p:spPr>
          <a:xfrm>
            <a:off x="457200" y="0"/>
            <a:ext cx="8229600" cy="563562"/>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t>Request /Grant Protocol</a:t>
            </a:r>
          </a:p>
        </p:txBody>
      </p:sp>
    </p:spTree>
    <p:extLst>
      <p:ext uri="{BB962C8B-B14F-4D97-AF65-F5344CB8AC3E}">
        <p14:creationId xmlns:p14="http://schemas.microsoft.com/office/powerpoint/2010/main" val="1118154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AEC557-5BB9-41F5-8B85-B17C412313E0}"/>
              </a:ext>
            </a:extLst>
          </p:cNvPr>
          <p:cNvPicPr>
            <a:picLocks noChangeAspect="1"/>
          </p:cNvPicPr>
          <p:nvPr/>
        </p:nvPicPr>
        <p:blipFill>
          <a:blip r:embed="rId2"/>
          <a:stretch>
            <a:fillRect/>
          </a:stretch>
        </p:blipFill>
        <p:spPr>
          <a:xfrm>
            <a:off x="25791" y="952500"/>
            <a:ext cx="9118209" cy="5753100"/>
          </a:xfrm>
          <a:prstGeom prst="rect">
            <a:avLst/>
          </a:prstGeom>
        </p:spPr>
      </p:pic>
      <p:sp>
        <p:nvSpPr>
          <p:cNvPr id="3" name="Title 1">
            <a:extLst>
              <a:ext uri="{FF2B5EF4-FFF2-40B4-BE49-F238E27FC236}">
                <a16:creationId xmlns:a16="http://schemas.microsoft.com/office/drawing/2014/main" id="{892F4AF6-21A6-4314-B07E-644B3E0D7A31}"/>
              </a:ext>
            </a:extLst>
          </p:cNvPr>
          <p:cNvSpPr txBox="1">
            <a:spLocks/>
          </p:cNvSpPr>
          <p:nvPr/>
        </p:nvSpPr>
        <p:spPr>
          <a:xfrm>
            <a:off x="457200" y="0"/>
            <a:ext cx="8229600" cy="563562"/>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t>Request /Grant Protocol</a:t>
            </a:r>
          </a:p>
        </p:txBody>
      </p:sp>
    </p:spTree>
    <p:extLst>
      <p:ext uri="{BB962C8B-B14F-4D97-AF65-F5344CB8AC3E}">
        <p14:creationId xmlns:p14="http://schemas.microsoft.com/office/powerpoint/2010/main" val="2177378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2958E3-843F-473B-87DF-A32DE18897D3}"/>
              </a:ext>
            </a:extLst>
          </p:cNvPr>
          <p:cNvPicPr>
            <a:picLocks noChangeAspect="1"/>
          </p:cNvPicPr>
          <p:nvPr/>
        </p:nvPicPr>
        <p:blipFill>
          <a:blip r:embed="rId2"/>
          <a:stretch>
            <a:fillRect/>
          </a:stretch>
        </p:blipFill>
        <p:spPr>
          <a:xfrm>
            <a:off x="0" y="563562"/>
            <a:ext cx="9144000" cy="6142039"/>
          </a:xfrm>
          <a:prstGeom prst="rect">
            <a:avLst/>
          </a:prstGeom>
        </p:spPr>
      </p:pic>
      <p:sp>
        <p:nvSpPr>
          <p:cNvPr id="3" name="Title 1">
            <a:extLst>
              <a:ext uri="{FF2B5EF4-FFF2-40B4-BE49-F238E27FC236}">
                <a16:creationId xmlns:a16="http://schemas.microsoft.com/office/drawing/2014/main" id="{DE53AD71-8C18-4106-A7C9-860535DBA6D5}"/>
              </a:ext>
            </a:extLst>
          </p:cNvPr>
          <p:cNvSpPr txBox="1">
            <a:spLocks/>
          </p:cNvSpPr>
          <p:nvPr/>
        </p:nvSpPr>
        <p:spPr>
          <a:xfrm>
            <a:off x="457200" y="0"/>
            <a:ext cx="8229600" cy="563562"/>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t>Request /Grant Protocol</a:t>
            </a:r>
          </a:p>
        </p:txBody>
      </p:sp>
    </p:spTree>
    <p:extLst>
      <p:ext uri="{BB962C8B-B14F-4D97-AF65-F5344CB8AC3E}">
        <p14:creationId xmlns:p14="http://schemas.microsoft.com/office/powerpoint/2010/main" val="3258459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AC8D1-C074-4147-93AE-EB6348E55D5C}"/>
              </a:ext>
            </a:extLst>
          </p:cNvPr>
          <p:cNvSpPr>
            <a:spLocks noGrp="1"/>
          </p:cNvSpPr>
          <p:nvPr>
            <p:ph type="title"/>
          </p:nvPr>
        </p:nvSpPr>
        <p:spPr/>
        <p:txBody>
          <a:bodyPr>
            <a:normAutofit fontScale="90000"/>
          </a:bodyPr>
          <a:lstStyle/>
          <a:p>
            <a:r>
              <a:rPr lang="en-IN" dirty="0"/>
              <a:t>Improving efficiency using pipelining</a:t>
            </a:r>
          </a:p>
        </p:txBody>
      </p:sp>
      <p:sp>
        <p:nvSpPr>
          <p:cNvPr id="4" name="TextBox 3">
            <a:extLst>
              <a:ext uri="{FF2B5EF4-FFF2-40B4-BE49-F238E27FC236}">
                <a16:creationId xmlns:a16="http://schemas.microsoft.com/office/drawing/2014/main" id="{1639B82A-7313-44B2-88C2-6C63CB92531B}"/>
              </a:ext>
            </a:extLst>
          </p:cNvPr>
          <p:cNvSpPr txBox="1"/>
          <p:nvPr/>
        </p:nvSpPr>
        <p:spPr>
          <a:xfrm>
            <a:off x="685800" y="2057400"/>
            <a:ext cx="7772400" cy="2862322"/>
          </a:xfrm>
          <a:prstGeom prst="rect">
            <a:avLst/>
          </a:prstGeom>
          <a:noFill/>
        </p:spPr>
        <p:txBody>
          <a:bodyPr wrap="square" rtlCol="0">
            <a:spAutoFit/>
          </a:bodyPr>
          <a:lstStyle/>
          <a:p>
            <a:r>
              <a:rPr lang="en-IN" sz="3600" dirty="0"/>
              <a:t>IF we can make the address of next transaction can be presented before the data from the current transaction is completed – We can improve the efficiency</a:t>
            </a:r>
          </a:p>
        </p:txBody>
      </p:sp>
    </p:spTree>
    <p:extLst>
      <p:ext uri="{BB962C8B-B14F-4D97-AF65-F5344CB8AC3E}">
        <p14:creationId xmlns:p14="http://schemas.microsoft.com/office/powerpoint/2010/main" val="1150824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56EE01-E600-4435-913B-51BB0BEB163D}"/>
              </a:ext>
            </a:extLst>
          </p:cNvPr>
          <p:cNvPicPr>
            <a:picLocks noChangeAspect="1"/>
          </p:cNvPicPr>
          <p:nvPr/>
        </p:nvPicPr>
        <p:blipFill>
          <a:blip r:embed="rId2"/>
          <a:stretch>
            <a:fillRect/>
          </a:stretch>
        </p:blipFill>
        <p:spPr>
          <a:xfrm>
            <a:off x="0" y="533400"/>
            <a:ext cx="8745271" cy="4648200"/>
          </a:xfrm>
          <a:prstGeom prst="rect">
            <a:avLst/>
          </a:prstGeom>
        </p:spPr>
      </p:pic>
    </p:spTree>
    <p:extLst>
      <p:ext uri="{BB962C8B-B14F-4D97-AF65-F5344CB8AC3E}">
        <p14:creationId xmlns:p14="http://schemas.microsoft.com/office/powerpoint/2010/main" val="3740540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7606F6-0FB4-4ADE-8817-1D3CB3DD6551}"/>
              </a:ext>
            </a:extLst>
          </p:cNvPr>
          <p:cNvPicPr>
            <a:picLocks noChangeAspect="1"/>
          </p:cNvPicPr>
          <p:nvPr/>
        </p:nvPicPr>
        <p:blipFill>
          <a:blip r:embed="rId2"/>
          <a:stretch>
            <a:fillRect/>
          </a:stretch>
        </p:blipFill>
        <p:spPr>
          <a:xfrm>
            <a:off x="219075" y="990600"/>
            <a:ext cx="8705850" cy="5486400"/>
          </a:xfrm>
          <a:prstGeom prst="rect">
            <a:avLst/>
          </a:prstGeom>
        </p:spPr>
      </p:pic>
    </p:spTree>
    <p:extLst>
      <p:ext uri="{BB962C8B-B14F-4D97-AF65-F5344CB8AC3E}">
        <p14:creationId xmlns:p14="http://schemas.microsoft.com/office/powerpoint/2010/main" val="812628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E1C645-3A9D-401D-AC52-5DBE1757148C}"/>
              </a:ext>
            </a:extLst>
          </p:cNvPr>
          <p:cNvPicPr>
            <a:picLocks noChangeAspect="1"/>
          </p:cNvPicPr>
          <p:nvPr/>
        </p:nvPicPr>
        <p:blipFill>
          <a:blip r:embed="rId2"/>
          <a:stretch>
            <a:fillRect/>
          </a:stretch>
        </p:blipFill>
        <p:spPr>
          <a:xfrm>
            <a:off x="314325" y="304800"/>
            <a:ext cx="8515350" cy="6248400"/>
          </a:xfrm>
          <a:prstGeom prst="rect">
            <a:avLst/>
          </a:prstGeom>
        </p:spPr>
      </p:pic>
    </p:spTree>
    <p:extLst>
      <p:ext uri="{BB962C8B-B14F-4D97-AF65-F5344CB8AC3E}">
        <p14:creationId xmlns:p14="http://schemas.microsoft.com/office/powerpoint/2010/main" val="1474066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D94D-59A9-4144-B0C1-1E3EC7073C7E}"/>
              </a:ext>
            </a:extLst>
          </p:cNvPr>
          <p:cNvSpPr>
            <a:spLocks noGrp="1"/>
          </p:cNvSpPr>
          <p:nvPr>
            <p:ph type="title"/>
          </p:nvPr>
        </p:nvSpPr>
        <p:spPr/>
        <p:txBody>
          <a:bodyPr/>
          <a:lstStyle/>
          <a:p>
            <a:r>
              <a:rPr lang="en-IN" dirty="0"/>
              <a:t>What is AMBA</a:t>
            </a:r>
          </a:p>
        </p:txBody>
      </p:sp>
      <p:sp>
        <p:nvSpPr>
          <p:cNvPr id="3" name="TextBox 2">
            <a:extLst>
              <a:ext uri="{FF2B5EF4-FFF2-40B4-BE49-F238E27FC236}">
                <a16:creationId xmlns:a16="http://schemas.microsoft.com/office/drawing/2014/main" id="{605547A6-C226-4905-BDA4-9ED2B99F0B1C}"/>
              </a:ext>
            </a:extLst>
          </p:cNvPr>
          <p:cNvSpPr txBox="1"/>
          <p:nvPr/>
        </p:nvSpPr>
        <p:spPr>
          <a:xfrm>
            <a:off x="304800" y="1417638"/>
            <a:ext cx="8153400" cy="1569660"/>
          </a:xfrm>
          <a:prstGeom prst="rect">
            <a:avLst/>
          </a:prstGeom>
          <a:noFill/>
          <a:ln>
            <a:solidFill>
              <a:schemeClr val="accent1"/>
            </a:solidFill>
          </a:ln>
        </p:spPr>
        <p:txBody>
          <a:bodyPr wrap="square" rtlCol="0">
            <a:spAutoFit/>
          </a:bodyPr>
          <a:lstStyle/>
          <a:p>
            <a:r>
              <a:rPr lang="en-IN" sz="2400" i="1" dirty="0"/>
              <a:t>The ARM AMBA (</a:t>
            </a:r>
            <a:r>
              <a:rPr lang="en-IN" sz="2400" b="1" i="1" dirty="0"/>
              <a:t>Advanced Microcontroller Bus Architecture</a:t>
            </a:r>
            <a:r>
              <a:rPr lang="en-IN" sz="2400" i="1" dirty="0"/>
              <a:t>) protocol is an open standard, on-chip interconnect specification for the connection and management of functional blocks in a System-on-Chip (SoC). </a:t>
            </a:r>
            <a:endParaRPr lang="en-IN" sz="2400" dirty="0"/>
          </a:p>
        </p:txBody>
      </p:sp>
      <p:sp>
        <p:nvSpPr>
          <p:cNvPr id="4" name="TextBox 3">
            <a:extLst>
              <a:ext uri="{FF2B5EF4-FFF2-40B4-BE49-F238E27FC236}">
                <a16:creationId xmlns:a16="http://schemas.microsoft.com/office/drawing/2014/main" id="{C4968074-0BED-4B4C-861A-E69C10E306FD}"/>
              </a:ext>
            </a:extLst>
          </p:cNvPr>
          <p:cNvSpPr txBox="1"/>
          <p:nvPr/>
        </p:nvSpPr>
        <p:spPr>
          <a:xfrm>
            <a:off x="304800" y="3962400"/>
            <a:ext cx="8534400" cy="1815882"/>
          </a:xfrm>
          <a:prstGeom prst="rect">
            <a:avLst/>
          </a:prstGeom>
          <a:noFill/>
          <a:ln>
            <a:solidFill>
              <a:schemeClr val="accent1"/>
            </a:solidFill>
          </a:ln>
        </p:spPr>
        <p:txBody>
          <a:bodyPr wrap="square" rtlCol="0">
            <a:spAutoFit/>
          </a:bodyPr>
          <a:lstStyle/>
          <a:p>
            <a:r>
              <a:rPr lang="en-IN" sz="2800" i="1" dirty="0"/>
              <a:t>It facilitates right-first-time development of multi-processor designs with large numbers of controllers and peripherals. AMBA promotes design re-use by defining common interface standards for SoC modules.</a:t>
            </a:r>
            <a:endParaRPr lang="en-IN" sz="2800" dirty="0"/>
          </a:p>
        </p:txBody>
      </p:sp>
    </p:spTree>
    <p:extLst>
      <p:ext uri="{BB962C8B-B14F-4D97-AF65-F5344CB8AC3E}">
        <p14:creationId xmlns:p14="http://schemas.microsoft.com/office/powerpoint/2010/main" val="29756634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22F6B7-8764-45C1-B7AC-518EFC207349}"/>
              </a:ext>
            </a:extLst>
          </p:cNvPr>
          <p:cNvPicPr>
            <a:picLocks noChangeAspect="1"/>
          </p:cNvPicPr>
          <p:nvPr/>
        </p:nvPicPr>
        <p:blipFill>
          <a:blip r:embed="rId2"/>
          <a:stretch>
            <a:fillRect/>
          </a:stretch>
        </p:blipFill>
        <p:spPr>
          <a:xfrm>
            <a:off x="152400" y="228600"/>
            <a:ext cx="8839200" cy="6400800"/>
          </a:xfrm>
          <a:prstGeom prst="rect">
            <a:avLst/>
          </a:prstGeom>
        </p:spPr>
      </p:pic>
    </p:spTree>
    <p:extLst>
      <p:ext uri="{BB962C8B-B14F-4D97-AF65-F5344CB8AC3E}">
        <p14:creationId xmlns:p14="http://schemas.microsoft.com/office/powerpoint/2010/main" val="2944374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B5664-A1D9-480A-8D93-73AE1D08FBF2}"/>
              </a:ext>
            </a:extLst>
          </p:cNvPr>
          <p:cNvSpPr>
            <a:spLocks noGrp="1"/>
          </p:cNvSpPr>
          <p:nvPr>
            <p:ph type="title"/>
          </p:nvPr>
        </p:nvSpPr>
        <p:spPr>
          <a:xfrm>
            <a:off x="685800" y="2857500"/>
            <a:ext cx="8229600" cy="1143000"/>
          </a:xfrm>
        </p:spPr>
        <p:txBody>
          <a:bodyPr>
            <a:normAutofit fontScale="90000"/>
          </a:bodyPr>
          <a:lstStyle/>
          <a:p>
            <a:r>
              <a:rPr lang="en-IN" dirty="0"/>
              <a:t>The </a:t>
            </a:r>
            <a:r>
              <a:rPr lang="en-IN" i="1" dirty="0"/>
              <a:t>Advanced Extensible interface (AXI)</a:t>
            </a:r>
            <a:endParaRPr lang="en-IN" dirty="0"/>
          </a:p>
        </p:txBody>
      </p:sp>
    </p:spTree>
    <p:extLst>
      <p:ext uri="{BB962C8B-B14F-4D97-AF65-F5344CB8AC3E}">
        <p14:creationId xmlns:p14="http://schemas.microsoft.com/office/powerpoint/2010/main" val="409619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C1750-73E1-42C6-8C84-09587941E90A}"/>
              </a:ext>
            </a:extLst>
          </p:cNvPr>
          <p:cNvSpPr>
            <a:spLocks noGrp="1"/>
          </p:cNvSpPr>
          <p:nvPr>
            <p:ph type="title"/>
          </p:nvPr>
        </p:nvSpPr>
        <p:spPr/>
        <p:txBody>
          <a:bodyPr/>
          <a:lstStyle/>
          <a:p>
            <a:r>
              <a:rPr lang="en-IN" dirty="0"/>
              <a:t>What is AXI</a:t>
            </a:r>
          </a:p>
        </p:txBody>
      </p:sp>
      <p:sp>
        <p:nvSpPr>
          <p:cNvPr id="3" name="TextBox 2">
            <a:extLst>
              <a:ext uri="{FF2B5EF4-FFF2-40B4-BE49-F238E27FC236}">
                <a16:creationId xmlns:a16="http://schemas.microsoft.com/office/drawing/2014/main" id="{CA7DBAA2-F333-4F1E-991B-769945520D74}"/>
              </a:ext>
            </a:extLst>
          </p:cNvPr>
          <p:cNvSpPr txBox="1"/>
          <p:nvPr/>
        </p:nvSpPr>
        <p:spPr>
          <a:xfrm>
            <a:off x="381000" y="1428189"/>
            <a:ext cx="8305800" cy="1477328"/>
          </a:xfrm>
          <a:prstGeom prst="rect">
            <a:avLst/>
          </a:prstGeom>
          <a:noFill/>
          <a:ln>
            <a:solidFill>
              <a:schemeClr val="accent1"/>
            </a:solidFill>
          </a:ln>
        </p:spPr>
        <p:txBody>
          <a:bodyPr wrap="square" rtlCol="0">
            <a:spAutoFit/>
          </a:bodyPr>
          <a:lstStyle/>
          <a:p>
            <a:r>
              <a:rPr lang="en-IN" dirty="0"/>
              <a:t>We discussed about </a:t>
            </a:r>
            <a:r>
              <a:rPr lang="en-IN" i="1" dirty="0"/>
              <a:t>Advanced High-performance Bus (AHB)</a:t>
            </a:r>
            <a:r>
              <a:rPr lang="en-IN" dirty="0"/>
              <a:t>  - This is used for connecting components that need higher bandwidth </a:t>
            </a:r>
            <a:r>
              <a:rPr lang="en-IN" b="1" u="sng" dirty="0"/>
              <a:t>on a shared bus.</a:t>
            </a:r>
            <a:r>
              <a:rPr lang="en-IN" dirty="0"/>
              <a:t> These could be a internal memory or an external memory interface, DMA , DSP etc but the shared bus would limit the number of agents.   higher bandwidth is possible through burst data transfers.</a:t>
            </a:r>
          </a:p>
        </p:txBody>
      </p:sp>
      <p:sp>
        <p:nvSpPr>
          <p:cNvPr id="4" name="TextBox 3">
            <a:extLst>
              <a:ext uri="{FF2B5EF4-FFF2-40B4-BE49-F238E27FC236}">
                <a16:creationId xmlns:a16="http://schemas.microsoft.com/office/drawing/2014/main" id="{79062ECB-9FE3-4830-ADBD-50223B837371}"/>
              </a:ext>
            </a:extLst>
          </p:cNvPr>
          <p:cNvSpPr txBox="1"/>
          <p:nvPr/>
        </p:nvSpPr>
        <p:spPr>
          <a:xfrm>
            <a:off x="381000" y="3657600"/>
            <a:ext cx="8305800" cy="1754326"/>
          </a:xfrm>
          <a:prstGeom prst="rect">
            <a:avLst/>
          </a:prstGeom>
          <a:noFill/>
          <a:ln>
            <a:solidFill>
              <a:schemeClr val="accent1"/>
            </a:solidFill>
          </a:ln>
        </p:spPr>
        <p:txBody>
          <a:bodyPr wrap="square" rtlCol="0">
            <a:spAutoFit/>
          </a:bodyPr>
          <a:lstStyle/>
          <a:p>
            <a:r>
              <a:rPr lang="en-IN" dirty="0"/>
              <a:t>AXI  (</a:t>
            </a:r>
            <a:r>
              <a:rPr lang="en-IN" i="1" dirty="0"/>
              <a:t>Advanced Extensible interface)</a:t>
            </a:r>
            <a:r>
              <a:rPr lang="en-IN" dirty="0"/>
              <a:t> protocol also was an enhancement from AHB</a:t>
            </a:r>
          </a:p>
          <a:p>
            <a:r>
              <a:rPr lang="en-IN" dirty="0"/>
              <a:t>AXI  is designed  for high bandwidth and low latency interconnects. This is a point to point interconnect and overcomes the limitations of a shared bus protocol in terms of number of agents that can be connected.  AXI supports multiple outstanding data transfers (pipe-lined), burst data transfers, separate read and write paths and supporting different bus widths.</a:t>
            </a:r>
          </a:p>
        </p:txBody>
      </p:sp>
    </p:spTree>
    <p:extLst>
      <p:ext uri="{BB962C8B-B14F-4D97-AF65-F5344CB8AC3E}">
        <p14:creationId xmlns:p14="http://schemas.microsoft.com/office/powerpoint/2010/main" val="24364684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d262ilb51hltx0.cloudfront.net/max/800/1*Mmu5nD-cdqBqL0LlI_w-sg.png">
            <a:extLst>
              <a:ext uri="{FF2B5EF4-FFF2-40B4-BE49-F238E27FC236}">
                <a16:creationId xmlns:a16="http://schemas.microsoft.com/office/drawing/2014/main" id="{8F8511A3-951A-40A8-91CD-6685086176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1295400"/>
            <a:ext cx="8954124" cy="528796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25D03C54-9C85-4632-BF0D-678856AB5BE7}"/>
              </a:ext>
            </a:extLst>
          </p:cNvPr>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t>AXI Block Diagram</a:t>
            </a:r>
          </a:p>
        </p:txBody>
      </p:sp>
    </p:spTree>
    <p:extLst>
      <p:ext uri="{BB962C8B-B14F-4D97-AF65-F5344CB8AC3E}">
        <p14:creationId xmlns:p14="http://schemas.microsoft.com/office/powerpoint/2010/main" val="2699726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C7F22-878A-4AB6-AF60-4B9D859AE498}"/>
              </a:ext>
            </a:extLst>
          </p:cNvPr>
          <p:cNvSpPr>
            <a:spLocks noGrp="1"/>
          </p:cNvSpPr>
          <p:nvPr>
            <p:ph type="title"/>
          </p:nvPr>
        </p:nvSpPr>
        <p:spPr>
          <a:xfrm>
            <a:off x="457200" y="274638"/>
            <a:ext cx="8229600" cy="792162"/>
          </a:xfrm>
        </p:spPr>
        <p:txBody>
          <a:bodyPr/>
          <a:lstStyle/>
          <a:p>
            <a:r>
              <a:rPr lang="en-IN" dirty="0"/>
              <a:t>AXI Interconnect Cross bar switch</a:t>
            </a:r>
          </a:p>
        </p:txBody>
      </p:sp>
      <p:pic>
        <p:nvPicPr>
          <p:cNvPr id="3" name="Picture 4" descr="https://qph.ec.quoracdn.net/main-qimg-32f12a2a56ed1edc55b9708a7e17d553">
            <a:extLst>
              <a:ext uri="{FF2B5EF4-FFF2-40B4-BE49-F238E27FC236}">
                <a16:creationId xmlns:a16="http://schemas.microsoft.com/office/drawing/2014/main" id="{24A1CFE5-7EBC-4886-A843-9866DCDA2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891" y="1371600"/>
            <a:ext cx="8500217" cy="5211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831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qph.ec.quoracdn.net/main-qimg-78d7ad0f9f69708c2e8b2ba62f5ee090.webp">
            <a:extLst>
              <a:ext uri="{FF2B5EF4-FFF2-40B4-BE49-F238E27FC236}">
                <a16:creationId xmlns:a16="http://schemas.microsoft.com/office/drawing/2014/main" id="{8B4E21D2-8307-4950-A85B-3A20883AB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https://qph.ec.quoracdn.net/main-qimg-78d7ad0f9f69708c2e8b2ba62f5ee090.webp">
            <a:extLst>
              <a:ext uri="{FF2B5EF4-FFF2-40B4-BE49-F238E27FC236}">
                <a16:creationId xmlns:a16="http://schemas.microsoft.com/office/drawing/2014/main" id="{7EAA6641-39D7-4DBA-944E-265247EE2F58}"/>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extBox 3">
            <a:extLst>
              <a:ext uri="{FF2B5EF4-FFF2-40B4-BE49-F238E27FC236}">
                <a16:creationId xmlns:a16="http://schemas.microsoft.com/office/drawing/2014/main" id="{ABC40F61-FBD7-45CD-B413-B7157A6E254A}"/>
              </a:ext>
            </a:extLst>
          </p:cNvPr>
          <p:cNvSpPr txBox="1"/>
          <p:nvPr/>
        </p:nvSpPr>
        <p:spPr>
          <a:xfrm>
            <a:off x="457200" y="1447800"/>
            <a:ext cx="8153400" cy="4893647"/>
          </a:xfrm>
          <a:prstGeom prst="rect">
            <a:avLst/>
          </a:prstGeom>
          <a:noFill/>
        </p:spPr>
        <p:txBody>
          <a:bodyPr wrap="square" rtlCol="0">
            <a:spAutoFit/>
          </a:bodyPr>
          <a:lstStyle/>
          <a:p>
            <a:pPr marL="285750" indent="-285750">
              <a:buFont typeface="Arial" panose="020B0604020202020204" pitchFamily="34" charset="0"/>
              <a:buChar char="•"/>
            </a:pPr>
            <a:r>
              <a:rPr lang="en-IN" sz="2400" dirty="0"/>
              <a:t>AXI interconnect can be used to build an SOC with various functional blocks talking through a master-slave protocol. </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The interconnect could be a custom crossbar or a switch design or even an off the shelve NOC (Network on Chip) IP that supports multiple AXI masters and slaves. </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The AXI interconnect helps in scaling up connectivity for number of agents compared to previous AHB/ASB bus. </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An AXI to APB bridge on one of the slave port is normally used to bridge communications to a set of peripherals shared on an APB bus.</a:t>
            </a:r>
          </a:p>
        </p:txBody>
      </p:sp>
      <p:sp>
        <p:nvSpPr>
          <p:cNvPr id="6" name="Title 1">
            <a:extLst>
              <a:ext uri="{FF2B5EF4-FFF2-40B4-BE49-F238E27FC236}">
                <a16:creationId xmlns:a16="http://schemas.microsoft.com/office/drawing/2014/main" id="{2DDD9FBA-BF2B-4343-8CEB-D2B0878E099A}"/>
              </a:ext>
            </a:extLst>
          </p:cNvPr>
          <p:cNvSpPr txBox="1">
            <a:spLocks/>
          </p:cNvSpPr>
          <p:nvPr/>
        </p:nvSpPr>
        <p:spPr>
          <a:xfrm>
            <a:off x="457200" y="274638"/>
            <a:ext cx="8229600" cy="79216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t>Key Features of AXI</a:t>
            </a:r>
          </a:p>
        </p:txBody>
      </p:sp>
    </p:spTree>
    <p:extLst>
      <p:ext uri="{BB962C8B-B14F-4D97-AF65-F5344CB8AC3E}">
        <p14:creationId xmlns:p14="http://schemas.microsoft.com/office/powerpoint/2010/main" val="35402028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FA6D2B-C6A5-4A83-9456-EC80D80D1D93}"/>
              </a:ext>
            </a:extLst>
          </p:cNvPr>
          <p:cNvSpPr txBox="1"/>
          <p:nvPr/>
        </p:nvSpPr>
        <p:spPr>
          <a:xfrm>
            <a:off x="457200" y="1981200"/>
            <a:ext cx="8229600" cy="3970318"/>
          </a:xfrm>
          <a:prstGeom prst="rect">
            <a:avLst/>
          </a:prstGeom>
          <a:noFill/>
        </p:spPr>
        <p:txBody>
          <a:bodyPr wrap="square" rtlCol="0">
            <a:spAutoFit/>
          </a:bodyPr>
          <a:lstStyle/>
          <a:p>
            <a:pPr algn="just"/>
            <a:r>
              <a:rPr lang="en-IN" sz="2800" b="1" dirty="0"/>
              <a:t>AXI-stream</a:t>
            </a:r>
            <a:r>
              <a:rPr lang="en-IN" sz="2800" dirty="0"/>
              <a:t> protocol is another </a:t>
            </a:r>
            <a:r>
              <a:rPr lang="en-IN" sz="2800" dirty="0" err="1"/>
              <a:t>flavor</a:t>
            </a:r>
            <a:r>
              <a:rPr lang="en-IN" sz="2800" dirty="0"/>
              <a:t> of the AXI protocol that supports only streaming of data from a master to a slave. There is no separate read/write channels in the stream protocol unlike a full AXI or AXI-</a:t>
            </a:r>
            <a:r>
              <a:rPr lang="en-IN" sz="2800" dirty="0" err="1"/>
              <a:t>lite</a:t>
            </a:r>
            <a:r>
              <a:rPr lang="en-IN" sz="2800" dirty="0"/>
              <a:t> as the intend is to only stream in one direction. Multiple streams of data can be transferred (even with interleaving) across a master and slave. This becomes useful in designs like video streaming applications.</a:t>
            </a:r>
          </a:p>
          <a:p>
            <a:pPr algn="just"/>
            <a:endParaRPr lang="en-IN" sz="2800" dirty="0"/>
          </a:p>
        </p:txBody>
      </p:sp>
      <p:sp>
        <p:nvSpPr>
          <p:cNvPr id="3" name="Title 1">
            <a:extLst>
              <a:ext uri="{FF2B5EF4-FFF2-40B4-BE49-F238E27FC236}">
                <a16:creationId xmlns:a16="http://schemas.microsoft.com/office/drawing/2014/main" id="{73CC8D96-18AB-4201-9334-6858C0C8FFD5}"/>
              </a:ext>
            </a:extLst>
          </p:cNvPr>
          <p:cNvSpPr txBox="1">
            <a:spLocks/>
          </p:cNvSpPr>
          <p:nvPr/>
        </p:nvSpPr>
        <p:spPr>
          <a:xfrm>
            <a:off x="457200" y="274638"/>
            <a:ext cx="8229600" cy="71596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t>AXI Stream </a:t>
            </a:r>
          </a:p>
        </p:txBody>
      </p:sp>
    </p:spTree>
    <p:extLst>
      <p:ext uri="{BB962C8B-B14F-4D97-AF65-F5344CB8AC3E}">
        <p14:creationId xmlns:p14="http://schemas.microsoft.com/office/powerpoint/2010/main" val="247457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7E38A0-7AD1-4471-AEEB-BC7BA9C028B7}"/>
              </a:ext>
            </a:extLst>
          </p:cNvPr>
          <p:cNvSpPr txBox="1"/>
          <p:nvPr/>
        </p:nvSpPr>
        <p:spPr>
          <a:xfrm>
            <a:off x="293077" y="2136338"/>
            <a:ext cx="8382000" cy="3785652"/>
          </a:xfrm>
          <a:prstGeom prst="rect">
            <a:avLst/>
          </a:prstGeom>
          <a:noFill/>
        </p:spPr>
        <p:txBody>
          <a:bodyPr wrap="square" rtlCol="0">
            <a:spAutoFit/>
          </a:bodyPr>
          <a:lstStyle/>
          <a:p>
            <a:r>
              <a:rPr lang="en-IN" sz="2000" dirty="0"/>
              <a:t>Further evolution happened in the era of mobile and smartphones with SOCs having dual/quad/octa core processors with shared caches integrated and the need for hardware managed coherency across the memory subsystem. This lead to the introduction of ACE (AXI Coherency Protocol Extension) in AMBA revision 4.</a:t>
            </a:r>
          </a:p>
          <a:p>
            <a:endParaRPr lang="en-IN" sz="2000" dirty="0"/>
          </a:p>
          <a:p>
            <a:endParaRPr lang="en-IN" sz="2000" dirty="0"/>
          </a:p>
          <a:p>
            <a:r>
              <a:rPr lang="en-IN" sz="2000" dirty="0"/>
              <a:t>In this, CPU cores with coherent caches getting integrated on a single chip. The ACE protocol extends the AXI read and write data channels by introducing separate snoop address, snoop data and snoop response channels. These extra channels provides mechanisms to implement a snoop based coherency protocol.</a:t>
            </a:r>
          </a:p>
        </p:txBody>
      </p:sp>
      <p:sp>
        <p:nvSpPr>
          <p:cNvPr id="4" name="Title 1">
            <a:extLst>
              <a:ext uri="{FF2B5EF4-FFF2-40B4-BE49-F238E27FC236}">
                <a16:creationId xmlns:a16="http://schemas.microsoft.com/office/drawing/2014/main" id="{0014210C-4F8B-4EF4-90F2-68DE73336A6C}"/>
              </a:ext>
            </a:extLst>
          </p:cNvPr>
          <p:cNvSpPr txBox="1">
            <a:spLocks/>
          </p:cNvSpPr>
          <p:nvPr/>
        </p:nvSpPr>
        <p:spPr>
          <a:xfrm>
            <a:off x="457200" y="274638"/>
            <a:ext cx="8229600" cy="140176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t>ACE  (AXI Coherency Protocol Extension) </a:t>
            </a:r>
          </a:p>
        </p:txBody>
      </p:sp>
    </p:spTree>
    <p:extLst>
      <p:ext uri="{BB962C8B-B14F-4D97-AF65-F5344CB8AC3E}">
        <p14:creationId xmlns:p14="http://schemas.microsoft.com/office/powerpoint/2010/main" val="32896579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D11A8-4516-4514-9DEA-515BE1261489}"/>
              </a:ext>
            </a:extLst>
          </p:cNvPr>
          <p:cNvSpPr>
            <a:spLocks noGrp="1"/>
          </p:cNvSpPr>
          <p:nvPr>
            <p:ph type="title"/>
          </p:nvPr>
        </p:nvSpPr>
        <p:spPr>
          <a:xfrm>
            <a:off x="457200" y="152400"/>
            <a:ext cx="8229600" cy="685800"/>
          </a:xfrm>
        </p:spPr>
        <p:txBody>
          <a:bodyPr>
            <a:normAutofit fontScale="90000"/>
          </a:bodyPr>
          <a:lstStyle/>
          <a:p>
            <a:r>
              <a:rPr lang="en-IN" b="1" dirty="0"/>
              <a:t>CHI —( </a:t>
            </a:r>
            <a:r>
              <a:rPr lang="en-IN" i="1" dirty="0"/>
              <a:t>Coherent Hub Interface) </a:t>
            </a:r>
            <a:endParaRPr lang="en-IN" dirty="0"/>
          </a:p>
        </p:txBody>
      </p:sp>
      <p:sp>
        <p:nvSpPr>
          <p:cNvPr id="3" name="TextBox 2">
            <a:extLst>
              <a:ext uri="{FF2B5EF4-FFF2-40B4-BE49-F238E27FC236}">
                <a16:creationId xmlns:a16="http://schemas.microsoft.com/office/drawing/2014/main" id="{750EFD01-306D-41CC-A113-C8FEF47AE524}"/>
              </a:ext>
            </a:extLst>
          </p:cNvPr>
          <p:cNvSpPr txBox="1"/>
          <p:nvPr/>
        </p:nvSpPr>
        <p:spPr>
          <a:xfrm>
            <a:off x="304800" y="805668"/>
            <a:ext cx="8382000" cy="5909310"/>
          </a:xfrm>
          <a:prstGeom prst="rect">
            <a:avLst/>
          </a:prstGeom>
          <a:noFill/>
        </p:spPr>
        <p:txBody>
          <a:bodyPr wrap="square" rtlCol="0">
            <a:spAutoFit/>
          </a:bodyPr>
          <a:lstStyle/>
          <a:p>
            <a:r>
              <a:rPr lang="en-IN" dirty="0"/>
              <a:t>With the arrival of high performance computing and data </a:t>
            </a:r>
            <a:r>
              <a:rPr lang="en-IN" dirty="0" err="1"/>
              <a:t>center</a:t>
            </a:r>
            <a:r>
              <a:rPr lang="en-IN" dirty="0"/>
              <a:t> , the computing environment became more </a:t>
            </a:r>
            <a:r>
              <a:rPr lang="en-IN" dirty="0" err="1"/>
              <a:t>hetrogenious</a:t>
            </a:r>
            <a:r>
              <a:rPr lang="en-IN" dirty="0"/>
              <a:t>  </a:t>
            </a:r>
          </a:p>
          <a:p>
            <a:r>
              <a:rPr lang="en-IN" dirty="0"/>
              <a:t>number of processor cores increased</a:t>
            </a:r>
          </a:p>
          <a:p>
            <a:r>
              <a:rPr lang="en-IN" dirty="0"/>
              <a:t>Graphical processing units got integrated on SoC</a:t>
            </a:r>
          </a:p>
          <a:p>
            <a:r>
              <a:rPr lang="en-IN" dirty="0"/>
              <a:t>DSP units got integrated on SoC</a:t>
            </a:r>
          </a:p>
          <a:p>
            <a:r>
              <a:rPr lang="en-IN" dirty="0"/>
              <a:t>FPGAs, memory controllers and IO sub systems became a part of SoC</a:t>
            </a:r>
          </a:p>
          <a:p>
            <a:endParaRPr lang="en-IN" dirty="0"/>
          </a:p>
          <a:p>
            <a:r>
              <a:rPr lang="en-IN" dirty="0"/>
              <a:t>To take care of this CHI (Coherent Hub Interconnect) protocol was introduced as a re-design of the AXI/ACE protocol. The signal based AXI/ACE protocol was replaced with the new packet based CHI layered protocol that can scale very well for near term future.</a:t>
            </a:r>
          </a:p>
          <a:p>
            <a:endParaRPr lang="en-IN" dirty="0"/>
          </a:p>
          <a:p>
            <a:r>
              <a:rPr lang="en-IN" dirty="0"/>
              <a:t>The ACE protocol was developed as an extension to AXI to support coherent interconnects. The ACE protocol used a signal level communication between master/slave and hence the interconnects needed large number of wires with added channels for snoops and responses. This worked well for small coherent clusters with dual/quad core mobile SOC designs. With increasing number of coherent clusters on SOC along with other heterogeneous compute elements and memory controllers — the AMBA 5 revision introduced CHI protocol as a complete re-design of the ACE protocol. The CHI protocol uses a layered packet based communication protocol with protocol, link layer and physical layer implementation and also supports </a:t>
            </a:r>
            <a:r>
              <a:rPr lang="en-IN" dirty="0" err="1"/>
              <a:t>QoS</a:t>
            </a:r>
            <a:r>
              <a:rPr lang="en-IN" dirty="0"/>
              <a:t> based flow control and retry mechanisms.</a:t>
            </a:r>
          </a:p>
        </p:txBody>
      </p:sp>
    </p:spTree>
    <p:extLst>
      <p:ext uri="{BB962C8B-B14F-4D97-AF65-F5344CB8AC3E}">
        <p14:creationId xmlns:p14="http://schemas.microsoft.com/office/powerpoint/2010/main" val="35836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74198-7137-4A7C-919C-A3F1CC5946B0}"/>
              </a:ext>
            </a:extLst>
          </p:cNvPr>
          <p:cNvSpPr>
            <a:spLocks noGrp="1"/>
          </p:cNvSpPr>
          <p:nvPr>
            <p:ph type="title"/>
          </p:nvPr>
        </p:nvSpPr>
        <p:spPr/>
        <p:txBody>
          <a:bodyPr/>
          <a:lstStyle/>
          <a:p>
            <a:r>
              <a:rPr lang="en-IN" dirty="0"/>
              <a:t>What is AMBA</a:t>
            </a:r>
          </a:p>
        </p:txBody>
      </p:sp>
      <p:sp>
        <p:nvSpPr>
          <p:cNvPr id="3" name="TextBox 2">
            <a:extLst>
              <a:ext uri="{FF2B5EF4-FFF2-40B4-BE49-F238E27FC236}">
                <a16:creationId xmlns:a16="http://schemas.microsoft.com/office/drawing/2014/main" id="{669CAEBD-C861-4093-B207-423FEAD4C481}"/>
              </a:ext>
            </a:extLst>
          </p:cNvPr>
          <p:cNvSpPr txBox="1"/>
          <p:nvPr/>
        </p:nvSpPr>
        <p:spPr>
          <a:xfrm>
            <a:off x="304800" y="1600200"/>
            <a:ext cx="8229600" cy="2308324"/>
          </a:xfrm>
          <a:prstGeom prst="rect">
            <a:avLst/>
          </a:prstGeom>
          <a:noFill/>
          <a:ln>
            <a:solidFill>
              <a:schemeClr val="accent1"/>
            </a:solidFill>
          </a:ln>
        </p:spPr>
        <p:txBody>
          <a:bodyPr wrap="square" rtlCol="0">
            <a:spAutoFit/>
          </a:bodyPr>
          <a:lstStyle/>
          <a:p>
            <a:pPr algn="just"/>
            <a:r>
              <a:rPr lang="en-IN" sz="2400" i="1" dirty="0"/>
              <a:t>he AMBA specification standard is used for designing high-level embedded microcontrollers. AMBA’s major objective is to provide technology independence and to encourage modular system design. Furthermore, it strongly encourages the development of reusable peripheral devices while minimizing silicon infrastructure</a:t>
            </a:r>
          </a:p>
        </p:txBody>
      </p:sp>
      <p:sp>
        <p:nvSpPr>
          <p:cNvPr id="4" name="TextBox 3">
            <a:extLst>
              <a:ext uri="{FF2B5EF4-FFF2-40B4-BE49-F238E27FC236}">
                <a16:creationId xmlns:a16="http://schemas.microsoft.com/office/drawing/2014/main" id="{C2CAD9D2-FC17-42A8-9F2B-BAEBF398346C}"/>
              </a:ext>
            </a:extLst>
          </p:cNvPr>
          <p:cNvSpPr txBox="1"/>
          <p:nvPr/>
        </p:nvSpPr>
        <p:spPr>
          <a:xfrm>
            <a:off x="304800" y="4343400"/>
            <a:ext cx="8534400" cy="1754326"/>
          </a:xfrm>
          <a:prstGeom prst="rect">
            <a:avLst/>
          </a:prstGeom>
          <a:noFill/>
          <a:ln>
            <a:solidFill>
              <a:schemeClr val="accent1"/>
            </a:solidFill>
          </a:ln>
        </p:spPr>
        <p:txBody>
          <a:bodyPr wrap="square" rtlCol="0">
            <a:spAutoFit/>
          </a:bodyPr>
          <a:lstStyle/>
          <a:p>
            <a:r>
              <a:rPr lang="en-IN" sz="3600" i="1" dirty="0"/>
              <a:t>It’s the interface every semiconductor vendor uses to “</a:t>
            </a:r>
            <a:r>
              <a:rPr lang="en-IN" sz="3600" i="1" dirty="0">
                <a:solidFill>
                  <a:srgbClr val="FF0000"/>
                </a:solidFill>
              </a:rPr>
              <a:t>bolt</a:t>
            </a:r>
            <a:r>
              <a:rPr lang="en-IN" sz="3600" i="1" dirty="0"/>
              <a:t>” functional blocks together in their chip.</a:t>
            </a:r>
            <a:endParaRPr lang="en-IN" sz="4400" dirty="0"/>
          </a:p>
        </p:txBody>
      </p:sp>
    </p:spTree>
    <p:extLst>
      <p:ext uri="{BB962C8B-B14F-4D97-AF65-F5344CB8AC3E}">
        <p14:creationId xmlns:p14="http://schemas.microsoft.com/office/powerpoint/2010/main" val="509037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0C657-A5CE-431D-B398-5392E7A8605D}"/>
              </a:ext>
            </a:extLst>
          </p:cNvPr>
          <p:cNvSpPr>
            <a:spLocks noGrp="1"/>
          </p:cNvSpPr>
          <p:nvPr>
            <p:ph type="title"/>
          </p:nvPr>
        </p:nvSpPr>
        <p:spPr>
          <a:xfrm>
            <a:off x="457200" y="274638"/>
            <a:ext cx="8229600" cy="944562"/>
          </a:xfrm>
        </p:spPr>
        <p:txBody>
          <a:bodyPr/>
          <a:lstStyle/>
          <a:p>
            <a:r>
              <a:rPr lang="en-IN" dirty="0"/>
              <a:t>What does AMBA Consists of </a:t>
            </a:r>
          </a:p>
        </p:txBody>
      </p:sp>
      <p:graphicFrame>
        <p:nvGraphicFramePr>
          <p:cNvPr id="3" name="Table 2">
            <a:extLst>
              <a:ext uri="{FF2B5EF4-FFF2-40B4-BE49-F238E27FC236}">
                <a16:creationId xmlns:a16="http://schemas.microsoft.com/office/drawing/2014/main" id="{375D26DF-84CB-4A8A-9314-79AB08E995A0}"/>
              </a:ext>
            </a:extLst>
          </p:cNvPr>
          <p:cNvGraphicFramePr>
            <a:graphicFrameLocks noGrp="1"/>
          </p:cNvGraphicFramePr>
          <p:nvPr>
            <p:extLst>
              <p:ext uri="{D42A27DB-BD31-4B8C-83A1-F6EECF244321}">
                <p14:modId xmlns:p14="http://schemas.microsoft.com/office/powerpoint/2010/main" val="1418611359"/>
              </p:ext>
            </p:extLst>
          </p:nvPr>
        </p:nvGraphicFramePr>
        <p:xfrm>
          <a:off x="304800" y="1447800"/>
          <a:ext cx="8534400" cy="4525960"/>
        </p:xfrm>
        <a:graphic>
          <a:graphicData uri="http://schemas.openxmlformats.org/drawingml/2006/table">
            <a:tbl>
              <a:tblPr/>
              <a:tblGrid>
                <a:gridCol w="2844800">
                  <a:extLst>
                    <a:ext uri="{9D8B030D-6E8A-4147-A177-3AD203B41FA5}">
                      <a16:colId xmlns:a16="http://schemas.microsoft.com/office/drawing/2014/main" val="669944014"/>
                    </a:ext>
                  </a:extLst>
                </a:gridCol>
                <a:gridCol w="2844800">
                  <a:extLst>
                    <a:ext uri="{9D8B030D-6E8A-4147-A177-3AD203B41FA5}">
                      <a16:colId xmlns:a16="http://schemas.microsoft.com/office/drawing/2014/main" val="377449634"/>
                    </a:ext>
                  </a:extLst>
                </a:gridCol>
                <a:gridCol w="2844800">
                  <a:extLst>
                    <a:ext uri="{9D8B030D-6E8A-4147-A177-3AD203B41FA5}">
                      <a16:colId xmlns:a16="http://schemas.microsoft.com/office/drawing/2014/main" val="523295954"/>
                    </a:ext>
                  </a:extLst>
                </a:gridCol>
              </a:tblGrid>
              <a:tr h="565745">
                <a:tc>
                  <a:txBody>
                    <a:bodyPr/>
                    <a:lstStyle/>
                    <a:p>
                      <a:pPr algn="ctr"/>
                      <a:r>
                        <a:rPr lang="en-IN" sz="1800" b="1" dirty="0">
                          <a:solidFill>
                            <a:srgbClr val="FFFFFF"/>
                          </a:solidFill>
                          <a:effectLst/>
                        </a:rPr>
                        <a:t>Name</a:t>
                      </a:r>
                    </a:p>
                  </a:txBody>
                  <a:tcPr marL="6695" marR="6695" marT="6695" marB="66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6690BC"/>
                    </a:solidFill>
                  </a:tcPr>
                </a:tc>
                <a:tc>
                  <a:txBody>
                    <a:bodyPr/>
                    <a:lstStyle/>
                    <a:p>
                      <a:pPr algn="ctr"/>
                      <a:r>
                        <a:rPr lang="en-IN" sz="1800" b="1" dirty="0">
                          <a:solidFill>
                            <a:srgbClr val="FFFFFF"/>
                          </a:solidFill>
                          <a:effectLst/>
                        </a:rPr>
                        <a:t>Acronym</a:t>
                      </a:r>
                    </a:p>
                  </a:txBody>
                  <a:tcPr marL="6695" marR="6695" marT="6695" marB="66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6690BC"/>
                    </a:solidFill>
                  </a:tcPr>
                </a:tc>
                <a:tc>
                  <a:txBody>
                    <a:bodyPr/>
                    <a:lstStyle/>
                    <a:p>
                      <a:pPr algn="ctr"/>
                      <a:r>
                        <a:rPr lang="en-IN" sz="1800" b="1" dirty="0">
                          <a:solidFill>
                            <a:srgbClr val="FFFFFF"/>
                          </a:solidFill>
                          <a:effectLst/>
                        </a:rPr>
                        <a:t>Description</a:t>
                      </a:r>
                    </a:p>
                  </a:txBody>
                  <a:tcPr marL="6695" marR="6695" marT="6695" marB="66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6690BC"/>
                    </a:solidFill>
                  </a:tcPr>
                </a:tc>
                <a:extLst>
                  <a:ext uri="{0D108BD9-81ED-4DB2-BD59-A6C34878D82A}">
                    <a16:rowId xmlns:a16="http://schemas.microsoft.com/office/drawing/2014/main" val="3178911404"/>
                  </a:ext>
                </a:extLst>
              </a:tr>
              <a:tr h="565745">
                <a:tc>
                  <a:txBody>
                    <a:bodyPr/>
                    <a:lstStyle/>
                    <a:p>
                      <a:pPr algn="ctr"/>
                      <a:r>
                        <a:rPr lang="en-IN" sz="1800">
                          <a:effectLst/>
                        </a:rPr>
                        <a:t>Advanced System Bus</a:t>
                      </a:r>
                    </a:p>
                  </a:txBody>
                  <a:tcPr marL="6695" marR="6695" marT="6695" marB="66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IN" sz="1800">
                          <a:effectLst/>
                        </a:rPr>
                        <a:t>ASB</a:t>
                      </a:r>
                    </a:p>
                  </a:txBody>
                  <a:tcPr marL="6695" marR="6695" marT="6695" marB="66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IN" sz="1800" dirty="0">
                          <a:effectLst/>
                        </a:rPr>
                        <a:t>Obsolete – Not used any more</a:t>
                      </a:r>
                    </a:p>
                  </a:txBody>
                  <a:tcPr marL="6695" marR="6695" marT="6695" marB="66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04549293"/>
                  </a:ext>
                </a:extLst>
              </a:tr>
              <a:tr h="565745">
                <a:tc>
                  <a:txBody>
                    <a:bodyPr/>
                    <a:lstStyle/>
                    <a:p>
                      <a:pPr algn="ctr"/>
                      <a:r>
                        <a:rPr lang="en-IN" sz="1800">
                          <a:effectLst/>
                        </a:rPr>
                        <a:t>Advanced Peripheral Bus</a:t>
                      </a:r>
                    </a:p>
                  </a:txBody>
                  <a:tcPr marL="6695" marR="6695" marT="6695" marB="66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IN" sz="1800">
                          <a:effectLst/>
                        </a:rPr>
                        <a:t>APB</a:t>
                      </a:r>
                    </a:p>
                  </a:txBody>
                  <a:tcPr marL="6695" marR="6695" marT="6695" marB="66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IN" sz="1800" dirty="0">
                          <a:effectLst/>
                        </a:rPr>
                        <a:t>Simple, easy, for your peripherals</a:t>
                      </a:r>
                    </a:p>
                  </a:txBody>
                  <a:tcPr marL="6695" marR="6695" marT="6695" marB="66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00350377"/>
                  </a:ext>
                </a:extLst>
              </a:tr>
              <a:tr h="565745">
                <a:tc>
                  <a:txBody>
                    <a:bodyPr/>
                    <a:lstStyle/>
                    <a:p>
                      <a:pPr algn="ctr"/>
                      <a:r>
                        <a:rPr lang="en-IN" sz="1800" dirty="0">
                          <a:effectLst/>
                        </a:rPr>
                        <a:t>Advanced High-Performance Bus</a:t>
                      </a:r>
                    </a:p>
                  </a:txBody>
                  <a:tcPr marL="6695" marR="6695" marT="6695" marB="66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IN" sz="1800" dirty="0">
                          <a:effectLst/>
                        </a:rPr>
                        <a:t>AHB</a:t>
                      </a:r>
                    </a:p>
                  </a:txBody>
                  <a:tcPr marL="6695" marR="6695" marT="6695" marB="66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IN" sz="1800" dirty="0">
                          <a:effectLst/>
                        </a:rPr>
                        <a:t>Used in CORTEX-M Designs</a:t>
                      </a:r>
                    </a:p>
                  </a:txBody>
                  <a:tcPr marL="6695" marR="6695" marT="6695" marB="66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45673093"/>
                  </a:ext>
                </a:extLst>
              </a:tr>
              <a:tr h="565745">
                <a:tc>
                  <a:txBody>
                    <a:bodyPr/>
                    <a:lstStyle/>
                    <a:p>
                      <a:pPr algn="ctr"/>
                      <a:r>
                        <a:rPr lang="en-IN" sz="1800">
                          <a:effectLst/>
                        </a:rPr>
                        <a:t>Advanced eXtensible Interface</a:t>
                      </a:r>
                    </a:p>
                  </a:txBody>
                  <a:tcPr marL="6695" marR="6695" marT="6695" marB="66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IN" sz="1800" dirty="0">
                          <a:effectLst/>
                        </a:rPr>
                        <a:t>AXI</a:t>
                      </a:r>
                    </a:p>
                  </a:txBody>
                  <a:tcPr marL="6695" marR="6695" marT="6695" marB="66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IN" sz="1800">
                          <a:effectLst/>
                        </a:rPr>
                        <a:t>The most widespread, now up to AXI4</a:t>
                      </a:r>
                    </a:p>
                  </a:txBody>
                  <a:tcPr marL="6695" marR="6695" marT="6695" marB="66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1646404"/>
                  </a:ext>
                </a:extLst>
              </a:tr>
              <a:tr h="565745">
                <a:tc>
                  <a:txBody>
                    <a:bodyPr/>
                    <a:lstStyle/>
                    <a:p>
                      <a:pPr algn="ctr"/>
                      <a:r>
                        <a:rPr lang="en-IN" sz="1800">
                          <a:effectLst/>
                        </a:rPr>
                        <a:t>Advanced Trace Bus</a:t>
                      </a:r>
                    </a:p>
                  </a:txBody>
                  <a:tcPr marL="6695" marR="6695" marT="6695" marB="66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IN" sz="1800" dirty="0">
                          <a:effectLst/>
                        </a:rPr>
                        <a:t>ATB</a:t>
                      </a:r>
                    </a:p>
                  </a:txBody>
                  <a:tcPr marL="6695" marR="6695" marT="6695" marB="66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IN" sz="1800">
                          <a:effectLst/>
                        </a:rPr>
                        <a:t>For moving trace data around the chip, see CoreSight</a:t>
                      </a:r>
                    </a:p>
                  </a:txBody>
                  <a:tcPr marL="6695" marR="6695" marT="6695" marB="66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29912390"/>
                  </a:ext>
                </a:extLst>
              </a:tr>
              <a:tr h="565745">
                <a:tc>
                  <a:txBody>
                    <a:bodyPr/>
                    <a:lstStyle/>
                    <a:p>
                      <a:pPr algn="ctr"/>
                      <a:r>
                        <a:rPr lang="en-IN" sz="1800">
                          <a:effectLst/>
                        </a:rPr>
                        <a:t>AXI Coherency Extensions</a:t>
                      </a:r>
                    </a:p>
                  </a:txBody>
                  <a:tcPr marL="6695" marR="6695" marT="6695" marB="66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IN" sz="1800">
                          <a:effectLst/>
                        </a:rPr>
                        <a:t>ACE</a:t>
                      </a:r>
                    </a:p>
                  </a:txBody>
                  <a:tcPr marL="6695" marR="6695" marT="6695" marB="66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IN" sz="1800" dirty="0">
                          <a:effectLst/>
                        </a:rPr>
                        <a:t>Used in smartphones, tablets, etc.</a:t>
                      </a:r>
                    </a:p>
                  </a:txBody>
                  <a:tcPr marL="6695" marR="6695" marT="6695" marB="66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49969501"/>
                  </a:ext>
                </a:extLst>
              </a:tr>
              <a:tr h="565745">
                <a:tc>
                  <a:txBody>
                    <a:bodyPr/>
                    <a:lstStyle/>
                    <a:p>
                      <a:pPr algn="ctr"/>
                      <a:r>
                        <a:rPr lang="en-IN" sz="1800">
                          <a:effectLst/>
                        </a:rPr>
                        <a:t>Coherent Hub Interface</a:t>
                      </a:r>
                    </a:p>
                  </a:txBody>
                  <a:tcPr marL="6695" marR="6695" marT="6695" marB="66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IN" sz="1800">
                          <a:effectLst/>
                        </a:rPr>
                        <a:t>CHI</a:t>
                      </a:r>
                    </a:p>
                  </a:txBody>
                  <a:tcPr marL="6695" marR="6695" marT="6695" marB="66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IN" sz="1800" dirty="0">
                          <a:effectLst/>
                        </a:rPr>
                        <a:t>The highest performance, used in networks and servers</a:t>
                      </a:r>
                    </a:p>
                  </a:txBody>
                  <a:tcPr marL="6695" marR="6695" marT="6695" marB="669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93868143"/>
                  </a:ext>
                </a:extLst>
              </a:tr>
            </a:tbl>
          </a:graphicData>
        </a:graphic>
      </p:graphicFrame>
    </p:spTree>
    <p:extLst>
      <p:ext uri="{BB962C8B-B14F-4D97-AF65-F5344CB8AC3E}">
        <p14:creationId xmlns:p14="http://schemas.microsoft.com/office/powerpoint/2010/main" val="2530074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2367A-08B0-4B5A-9EC8-1EB4261FB7DD}"/>
              </a:ext>
            </a:extLst>
          </p:cNvPr>
          <p:cNvSpPr>
            <a:spLocks noGrp="1"/>
          </p:cNvSpPr>
          <p:nvPr>
            <p:ph type="title"/>
          </p:nvPr>
        </p:nvSpPr>
        <p:spPr>
          <a:xfrm>
            <a:off x="457200" y="274638"/>
            <a:ext cx="8229600" cy="639762"/>
          </a:xfrm>
        </p:spPr>
        <p:txBody>
          <a:bodyPr>
            <a:normAutofit fontScale="90000"/>
          </a:bodyPr>
          <a:lstStyle/>
          <a:p>
            <a:r>
              <a:rPr lang="en-IN" dirty="0"/>
              <a:t>Key features of AMBA</a:t>
            </a:r>
          </a:p>
        </p:txBody>
      </p:sp>
      <p:sp>
        <p:nvSpPr>
          <p:cNvPr id="3" name="TextBox 2">
            <a:extLst>
              <a:ext uri="{FF2B5EF4-FFF2-40B4-BE49-F238E27FC236}">
                <a16:creationId xmlns:a16="http://schemas.microsoft.com/office/drawing/2014/main" id="{B37BFF3C-4B5E-4827-8414-FB366A1FBAF7}"/>
              </a:ext>
            </a:extLst>
          </p:cNvPr>
          <p:cNvSpPr txBox="1"/>
          <p:nvPr/>
        </p:nvSpPr>
        <p:spPr>
          <a:xfrm>
            <a:off x="457200" y="914400"/>
            <a:ext cx="8229600" cy="5909310"/>
          </a:xfrm>
          <a:prstGeom prst="rect">
            <a:avLst/>
          </a:prstGeom>
          <a:noFill/>
        </p:spPr>
        <p:txBody>
          <a:bodyPr wrap="square" rtlCol="0">
            <a:spAutoFit/>
          </a:bodyPr>
          <a:lstStyle/>
          <a:p>
            <a:r>
              <a:rPr lang="en-IN" b="1" dirty="0" err="1"/>
              <a:t>Flexibity</a:t>
            </a:r>
            <a:r>
              <a:rPr lang="en-IN" dirty="0"/>
              <a:t>: IP re-use requires a common standard while supporting a wide variety of SoCs with different power, performance and area requirements. With its ACE, AXI, AHB and APB interface protocols, AMBA 4 has the flexibility to match every requirement. With the AMBA 5 CHI interface Arm extends performance and scalability to many coherent processors.</a:t>
            </a:r>
          </a:p>
          <a:p>
            <a:endParaRPr lang="en-IN" dirty="0"/>
          </a:p>
          <a:p>
            <a:r>
              <a:rPr lang="en-IN" b="1" dirty="0"/>
              <a:t>Compatibility</a:t>
            </a:r>
            <a:r>
              <a:rPr lang="en-IN" dirty="0"/>
              <a:t> : It is a standard interface specification that ensures compatibility between IP components from different design teams or vendors. The AMBA specifications are available as both a written specification as well as a set of assertions that unambiguously define the interface protocol, thus ensuring this level of compatibility.</a:t>
            </a:r>
          </a:p>
          <a:p>
            <a:endParaRPr lang="en-IN" dirty="0"/>
          </a:p>
          <a:p>
            <a:r>
              <a:rPr lang="en-IN" b="1" dirty="0"/>
              <a:t>Wide Adoption</a:t>
            </a:r>
            <a:r>
              <a:rPr lang="en-IN" dirty="0"/>
              <a:t>: There is a large amount of IP available in the industry today. AMBA facilitates this IP and engineers across the globe have accepted it as a standard and use it daily. It is the most widely adopted industry standard for on-chip connectivity for IP products such as Memory Controllers, Interconnects, Trace solutions, GPUs, CPUs.</a:t>
            </a:r>
          </a:p>
          <a:p>
            <a:endParaRPr lang="en-IN" dirty="0"/>
          </a:p>
          <a:p>
            <a:r>
              <a:rPr lang="en-IN" b="1" dirty="0"/>
              <a:t>Support</a:t>
            </a:r>
            <a:r>
              <a:rPr lang="en-IN" dirty="0"/>
              <a:t>: The wide adoption of AMBA specifications throughout the semiconductor industry has driven a comprehensive market in third party IP products and tools to support the development of AMBA-based systems. The availability of </a:t>
            </a:r>
            <a:r>
              <a:rPr lang="en-IN" dirty="0" err="1"/>
              <a:t>SystemVerilog</a:t>
            </a:r>
            <a:r>
              <a:rPr lang="en-IN" dirty="0"/>
              <a:t> assertions for AMBA promotes this industry-wide participation.</a:t>
            </a:r>
          </a:p>
        </p:txBody>
      </p:sp>
    </p:spTree>
    <p:extLst>
      <p:ext uri="{BB962C8B-B14F-4D97-AF65-F5344CB8AC3E}">
        <p14:creationId xmlns:p14="http://schemas.microsoft.com/office/powerpoint/2010/main" val="3591805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1ECE-08ED-4037-A85B-1FAA3AD99B27}"/>
              </a:ext>
            </a:extLst>
          </p:cNvPr>
          <p:cNvSpPr>
            <a:spLocks noGrp="1"/>
          </p:cNvSpPr>
          <p:nvPr>
            <p:ph type="title"/>
          </p:nvPr>
        </p:nvSpPr>
        <p:spPr/>
        <p:txBody>
          <a:bodyPr/>
          <a:lstStyle/>
          <a:p>
            <a:r>
              <a:rPr lang="en-IN" dirty="0"/>
              <a:t>What are assertions</a:t>
            </a:r>
          </a:p>
        </p:txBody>
      </p:sp>
      <p:sp>
        <p:nvSpPr>
          <p:cNvPr id="3" name="TextBox 2">
            <a:extLst>
              <a:ext uri="{FF2B5EF4-FFF2-40B4-BE49-F238E27FC236}">
                <a16:creationId xmlns:a16="http://schemas.microsoft.com/office/drawing/2014/main" id="{B2ABC306-2976-4B60-BAA2-EB34933C5F6F}"/>
              </a:ext>
            </a:extLst>
          </p:cNvPr>
          <p:cNvSpPr txBox="1"/>
          <p:nvPr/>
        </p:nvSpPr>
        <p:spPr>
          <a:xfrm>
            <a:off x="457200" y="1742439"/>
            <a:ext cx="8229600" cy="646331"/>
          </a:xfrm>
          <a:prstGeom prst="rect">
            <a:avLst/>
          </a:prstGeom>
          <a:noFill/>
        </p:spPr>
        <p:txBody>
          <a:bodyPr wrap="square" rtlCol="0">
            <a:spAutoFit/>
          </a:bodyPr>
          <a:lstStyle/>
          <a:p>
            <a:r>
              <a:rPr lang="en-IN" dirty="0"/>
              <a:t>An assertion is a </a:t>
            </a:r>
            <a:r>
              <a:rPr lang="en-IN" dirty="0" err="1"/>
              <a:t>boolean</a:t>
            </a:r>
            <a:r>
              <a:rPr lang="en-IN" dirty="0"/>
              <a:t> expression at a specific point in a program which will be true unless there is a bug in the program.</a:t>
            </a:r>
          </a:p>
        </p:txBody>
      </p:sp>
    </p:spTree>
    <p:extLst>
      <p:ext uri="{BB962C8B-B14F-4D97-AF65-F5344CB8AC3E}">
        <p14:creationId xmlns:p14="http://schemas.microsoft.com/office/powerpoint/2010/main" val="1265048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47D1-0123-490C-9DEF-7CC2A45F80B6}"/>
              </a:ext>
            </a:extLst>
          </p:cNvPr>
          <p:cNvSpPr>
            <a:spLocks noGrp="1"/>
          </p:cNvSpPr>
          <p:nvPr>
            <p:ph type="title"/>
          </p:nvPr>
        </p:nvSpPr>
        <p:spPr/>
        <p:txBody>
          <a:bodyPr/>
          <a:lstStyle/>
          <a:p>
            <a:r>
              <a:rPr lang="en-IN" dirty="0"/>
              <a:t>Discussion.</a:t>
            </a:r>
          </a:p>
        </p:txBody>
      </p:sp>
      <p:sp>
        <p:nvSpPr>
          <p:cNvPr id="3" name="TextBox 2">
            <a:extLst>
              <a:ext uri="{FF2B5EF4-FFF2-40B4-BE49-F238E27FC236}">
                <a16:creationId xmlns:a16="http://schemas.microsoft.com/office/drawing/2014/main" id="{04EE646D-00E6-4D38-888A-A32AD1575C38}"/>
              </a:ext>
            </a:extLst>
          </p:cNvPr>
          <p:cNvSpPr txBox="1"/>
          <p:nvPr/>
        </p:nvSpPr>
        <p:spPr>
          <a:xfrm>
            <a:off x="533400" y="2286000"/>
            <a:ext cx="7848600" cy="2862322"/>
          </a:xfrm>
          <a:prstGeom prst="rect">
            <a:avLst/>
          </a:prstGeom>
          <a:noFill/>
        </p:spPr>
        <p:txBody>
          <a:bodyPr wrap="square" rtlCol="0">
            <a:spAutoFit/>
          </a:bodyPr>
          <a:lstStyle/>
          <a:p>
            <a:r>
              <a:rPr lang="en-IN" sz="3600" dirty="0"/>
              <a:t>Suppose you are giving set of modules  say HW or SW module which exchange data in real time and you are asked to define a set of interface and standards to interface them how will you go about ?</a:t>
            </a:r>
          </a:p>
        </p:txBody>
      </p:sp>
    </p:spTree>
    <p:extLst>
      <p:ext uri="{BB962C8B-B14F-4D97-AF65-F5344CB8AC3E}">
        <p14:creationId xmlns:p14="http://schemas.microsoft.com/office/powerpoint/2010/main" val="2582395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0488A-DA89-4B7C-9E31-952E0F35E143}"/>
              </a:ext>
            </a:extLst>
          </p:cNvPr>
          <p:cNvSpPr>
            <a:spLocks noGrp="1"/>
          </p:cNvSpPr>
          <p:nvPr>
            <p:ph type="title"/>
          </p:nvPr>
        </p:nvSpPr>
        <p:spPr>
          <a:xfrm>
            <a:off x="304800" y="237765"/>
            <a:ext cx="8229600" cy="601659"/>
          </a:xfrm>
        </p:spPr>
        <p:txBody>
          <a:bodyPr>
            <a:normAutofit fontScale="90000"/>
          </a:bodyPr>
          <a:lstStyle/>
          <a:p>
            <a:r>
              <a:rPr lang="en-IN" dirty="0"/>
              <a:t>AMBA Bus Architecture</a:t>
            </a:r>
          </a:p>
        </p:txBody>
      </p:sp>
      <p:sp>
        <p:nvSpPr>
          <p:cNvPr id="3" name="Rectangle: Rounded Corners 2">
            <a:extLst>
              <a:ext uri="{FF2B5EF4-FFF2-40B4-BE49-F238E27FC236}">
                <a16:creationId xmlns:a16="http://schemas.microsoft.com/office/drawing/2014/main" id="{070EAB40-84CE-4452-A173-A04FDFB2C8B4}"/>
              </a:ext>
            </a:extLst>
          </p:cNvPr>
          <p:cNvSpPr/>
          <p:nvPr/>
        </p:nvSpPr>
        <p:spPr>
          <a:xfrm>
            <a:off x="304800" y="2590800"/>
            <a:ext cx="1447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High Bandwidth External Memory I/F</a:t>
            </a:r>
          </a:p>
        </p:txBody>
      </p:sp>
      <p:sp>
        <p:nvSpPr>
          <p:cNvPr id="4" name="Rectangle: Rounded Corners 3">
            <a:extLst>
              <a:ext uri="{FF2B5EF4-FFF2-40B4-BE49-F238E27FC236}">
                <a16:creationId xmlns:a16="http://schemas.microsoft.com/office/drawing/2014/main" id="{9A64BBBD-6F85-4F13-91A6-897043394C2A}"/>
              </a:ext>
            </a:extLst>
          </p:cNvPr>
          <p:cNvSpPr/>
          <p:nvPr/>
        </p:nvSpPr>
        <p:spPr>
          <a:xfrm>
            <a:off x="1828800" y="1417638"/>
            <a:ext cx="1828800" cy="8683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ARM Processor</a:t>
            </a:r>
          </a:p>
        </p:txBody>
      </p:sp>
      <p:sp>
        <p:nvSpPr>
          <p:cNvPr id="5" name="Rectangle: Rounded Corners 4">
            <a:extLst>
              <a:ext uri="{FF2B5EF4-FFF2-40B4-BE49-F238E27FC236}">
                <a16:creationId xmlns:a16="http://schemas.microsoft.com/office/drawing/2014/main" id="{4F9E7785-45DD-4011-8177-F7C9083BA2CC}"/>
              </a:ext>
            </a:extLst>
          </p:cNvPr>
          <p:cNvSpPr/>
          <p:nvPr/>
        </p:nvSpPr>
        <p:spPr>
          <a:xfrm>
            <a:off x="4038600" y="1417638"/>
            <a:ext cx="1828800" cy="8683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High Bandwidth On chip RAM</a:t>
            </a:r>
          </a:p>
        </p:txBody>
      </p:sp>
      <p:sp>
        <p:nvSpPr>
          <p:cNvPr id="6" name="Rectangle: Rounded Corners 5">
            <a:extLst>
              <a:ext uri="{FF2B5EF4-FFF2-40B4-BE49-F238E27FC236}">
                <a16:creationId xmlns:a16="http://schemas.microsoft.com/office/drawing/2014/main" id="{BF28F7D5-21A8-4644-8DFC-AF989886572D}"/>
              </a:ext>
            </a:extLst>
          </p:cNvPr>
          <p:cNvSpPr/>
          <p:nvPr/>
        </p:nvSpPr>
        <p:spPr>
          <a:xfrm>
            <a:off x="3124200" y="4137819"/>
            <a:ext cx="1828800" cy="8683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DMA Bus Master</a:t>
            </a:r>
          </a:p>
        </p:txBody>
      </p:sp>
      <p:cxnSp>
        <p:nvCxnSpPr>
          <p:cNvPr id="8" name="Straight Connector 7">
            <a:extLst>
              <a:ext uri="{FF2B5EF4-FFF2-40B4-BE49-F238E27FC236}">
                <a16:creationId xmlns:a16="http://schemas.microsoft.com/office/drawing/2014/main" id="{197F7111-9998-4F6C-BC8D-5F47F655F50B}"/>
              </a:ext>
            </a:extLst>
          </p:cNvPr>
          <p:cNvCxnSpPr>
            <a:cxnSpLocks/>
            <a:stCxn id="3" idx="3"/>
            <a:endCxn id="11" idx="1"/>
          </p:cNvCxnSpPr>
          <p:nvPr/>
        </p:nvCxnSpPr>
        <p:spPr>
          <a:xfrm>
            <a:off x="1752600" y="3162300"/>
            <a:ext cx="4419600" cy="0"/>
          </a:xfrm>
          <a:prstGeom prst="line">
            <a:avLst/>
          </a:prstGeom>
          <a:ln w="136525" cmpd="sng">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1967A2DF-391C-4C12-B484-EB17F052C363}"/>
              </a:ext>
            </a:extLst>
          </p:cNvPr>
          <p:cNvSpPr/>
          <p:nvPr/>
        </p:nvSpPr>
        <p:spPr>
          <a:xfrm>
            <a:off x="6172200" y="1752600"/>
            <a:ext cx="533400" cy="2819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a:p>
            <a:pPr algn="ctr"/>
            <a:r>
              <a:rPr lang="en-IN" dirty="0"/>
              <a:t>R</a:t>
            </a:r>
          </a:p>
          <a:p>
            <a:pPr algn="ctr"/>
            <a:r>
              <a:rPr lang="en-IN" dirty="0"/>
              <a:t>I</a:t>
            </a:r>
          </a:p>
          <a:p>
            <a:pPr algn="ctr"/>
            <a:r>
              <a:rPr lang="en-IN" dirty="0"/>
              <a:t>D</a:t>
            </a:r>
          </a:p>
          <a:p>
            <a:pPr algn="ctr"/>
            <a:r>
              <a:rPr lang="en-IN" dirty="0"/>
              <a:t>G</a:t>
            </a:r>
          </a:p>
          <a:p>
            <a:pPr algn="ctr"/>
            <a:r>
              <a:rPr lang="en-IN" dirty="0"/>
              <a:t>E</a:t>
            </a:r>
          </a:p>
        </p:txBody>
      </p:sp>
      <p:sp>
        <p:nvSpPr>
          <p:cNvPr id="13" name="Rectangle: Rounded Corners 12">
            <a:extLst>
              <a:ext uri="{FF2B5EF4-FFF2-40B4-BE49-F238E27FC236}">
                <a16:creationId xmlns:a16="http://schemas.microsoft.com/office/drawing/2014/main" id="{1B0463FD-8243-4F3F-8996-92D0846ACB3F}"/>
              </a:ext>
            </a:extLst>
          </p:cNvPr>
          <p:cNvSpPr/>
          <p:nvPr/>
        </p:nvSpPr>
        <p:spPr>
          <a:xfrm>
            <a:off x="6858000" y="990600"/>
            <a:ext cx="1066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UART</a:t>
            </a:r>
          </a:p>
        </p:txBody>
      </p:sp>
      <p:sp>
        <p:nvSpPr>
          <p:cNvPr id="15" name="Rectangle: Rounded Corners 14">
            <a:extLst>
              <a:ext uri="{FF2B5EF4-FFF2-40B4-BE49-F238E27FC236}">
                <a16:creationId xmlns:a16="http://schemas.microsoft.com/office/drawing/2014/main" id="{4C70E979-1CEF-4419-8E24-C096B4427CDB}"/>
              </a:ext>
            </a:extLst>
          </p:cNvPr>
          <p:cNvSpPr/>
          <p:nvPr/>
        </p:nvSpPr>
        <p:spPr>
          <a:xfrm>
            <a:off x="6858000" y="4343400"/>
            <a:ext cx="1066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Keypad</a:t>
            </a:r>
          </a:p>
        </p:txBody>
      </p:sp>
      <p:sp>
        <p:nvSpPr>
          <p:cNvPr id="17" name="Rectangle: Rounded Corners 16">
            <a:extLst>
              <a:ext uri="{FF2B5EF4-FFF2-40B4-BE49-F238E27FC236}">
                <a16:creationId xmlns:a16="http://schemas.microsoft.com/office/drawing/2014/main" id="{54E597EE-2E7B-4165-8BCE-69EC7D3DA9EC}"/>
              </a:ext>
            </a:extLst>
          </p:cNvPr>
          <p:cNvSpPr/>
          <p:nvPr/>
        </p:nvSpPr>
        <p:spPr>
          <a:xfrm>
            <a:off x="8090095" y="4343400"/>
            <a:ext cx="1066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GPIO</a:t>
            </a:r>
          </a:p>
        </p:txBody>
      </p:sp>
      <p:sp>
        <p:nvSpPr>
          <p:cNvPr id="18" name="Rectangle: Rounded Corners 17">
            <a:extLst>
              <a:ext uri="{FF2B5EF4-FFF2-40B4-BE49-F238E27FC236}">
                <a16:creationId xmlns:a16="http://schemas.microsoft.com/office/drawing/2014/main" id="{9259813B-931C-49E9-AA6D-1CCE993FB61C}"/>
              </a:ext>
            </a:extLst>
          </p:cNvPr>
          <p:cNvSpPr/>
          <p:nvPr/>
        </p:nvSpPr>
        <p:spPr>
          <a:xfrm>
            <a:off x="8077200" y="990600"/>
            <a:ext cx="1066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TIMER</a:t>
            </a:r>
          </a:p>
        </p:txBody>
      </p:sp>
      <p:cxnSp>
        <p:nvCxnSpPr>
          <p:cNvPr id="19" name="Straight Connector 18">
            <a:extLst>
              <a:ext uri="{FF2B5EF4-FFF2-40B4-BE49-F238E27FC236}">
                <a16:creationId xmlns:a16="http://schemas.microsoft.com/office/drawing/2014/main" id="{42AD9A9C-0670-42C3-B428-563399783D06}"/>
              </a:ext>
            </a:extLst>
          </p:cNvPr>
          <p:cNvCxnSpPr>
            <a:cxnSpLocks/>
          </p:cNvCxnSpPr>
          <p:nvPr/>
        </p:nvCxnSpPr>
        <p:spPr>
          <a:xfrm>
            <a:off x="6705600" y="3162300"/>
            <a:ext cx="2057400" cy="0"/>
          </a:xfrm>
          <a:prstGeom prst="line">
            <a:avLst/>
          </a:prstGeom>
          <a:ln w="1365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F385DE7-63B8-4DAD-B72E-09968CA47CFD}"/>
              </a:ext>
            </a:extLst>
          </p:cNvPr>
          <p:cNvCxnSpPr>
            <a:stCxn id="13" idx="2"/>
          </p:cNvCxnSpPr>
          <p:nvPr/>
        </p:nvCxnSpPr>
        <p:spPr>
          <a:xfrm>
            <a:off x="7391400" y="2133600"/>
            <a:ext cx="0" cy="1028700"/>
          </a:xfrm>
          <a:prstGeom prst="line">
            <a:avLst/>
          </a:prstGeom>
          <a:ln w="1238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80644C4-BA82-42FB-BEBE-7684091412AE}"/>
              </a:ext>
            </a:extLst>
          </p:cNvPr>
          <p:cNvCxnSpPr>
            <a:cxnSpLocks/>
            <a:stCxn id="18" idx="2"/>
          </p:cNvCxnSpPr>
          <p:nvPr/>
        </p:nvCxnSpPr>
        <p:spPr>
          <a:xfrm>
            <a:off x="8610600" y="2133600"/>
            <a:ext cx="0" cy="952500"/>
          </a:xfrm>
          <a:prstGeom prst="line">
            <a:avLst/>
          </a:prstGeom>
          <a:ln w="1238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01139E1-962F-43CC-92F1-64710E09D4C4}"/>
              </a:ext>
            </a:extLst>
          </p:cNvPr>
          <p:cNvCxnSpPr>
            <a:cxnSpLocks/>
            <a:endCxn id="15" idx="0"/>
          </p:cNvCxnSpPr>
          <p:nvPr/>
        </p:nvCxnSpPr>
        <p:spPr>
          <a:xfrm>
            <a:off x="7391400" y="3238500"/>
            <a:ext cx="0" cy="1104900"/>
          </a:xfrm>
          <a:prstGeom prst="line">
            <a:avLst/>
          </a:prstGeom>
          <a:ln w="1238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ADE4E38-DA23-42CA-9418-291F360FF7A1}"/>
              </a:ext>
            </a:extLst>
          </p:cNvPr>
          <p:cNvCxnSpPr>
            <a:cxnSpLocks/>
          </p:cNvCxnSpPr>
          <p:nvPr/>
        </p:nvCxnSpPr>
        <p:spPr>
          <a:xfrm>
            <a:off x="8610600" y="3238500"/>
            <a:ext cx="0" cy="1104900"/>
          </a:xfrm>
          <a:prstGeom prst="line">
            <a:avLst/>
          </a:prstGeom>
          <a:ln w="1238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4A80F3-1F63-46EC-9793-6C1F32D21088}"/>
              </a:ext>
            </a:extLst>
          </p:cNvPr>
          <p:cNvCxnSpPr>
            <a:cxnSpLocks/>
          </p:cNvCxnSpPr>
          <p:nvPr/>
        </p:nvCxnSpPr>
        <p:spPr>
          <a:xfrm>
            <a:off x="4953000" y="2286000"/>
            <a:ext cx="0" cy="952500"/>
          </a:xfrm>
          <a:prstGeom prst="line">
            <a:avLst/>
          </a:prstGeom>
          <a:ln w="1238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173D70-D7C4-4B5B-A0CE-5113EC0BCB22}"/>
              </a:ext>
            </a:extLst>
          </p:cNvPr>
          <p:cNvCxnSpPr>
            <a:cxnSpLocks/>
          </p:cNvCxnSpPr>
          <p:nvPr/>
        </p:nvCxnSpPr>
        <p:spPr>
          <a:xfrm>
            <a:off x="2743200" y="2286000"/>
            <a:ext cx="0" cy="952500"/>
          </a:xfrm>
          <a:prstGeom prst="line">
            <a:avLst/>
          </a:prstGeom>
          <a:ln w="1238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5BE157-04D8-444D-AA25-13B49C6613E1}"/>
              </a:ext>
            </a:extLst>
          </p:cNvPr>
          <p:cNvCxnSpPr>
            <a:cxnSpLocks/>
          </p:cNvCxnSpPr>
          <p:nvPr/>
        </p:nvCxnSpPr>
        <p:spPr>
          <a:xfrm>
            <a:off x="4038600" y="3162300"/>
            <a:ext cx="0" cy="952500"/>
          </a:xfrm>
          <a:prstGeom prst="line">
            <a:avLst/>
          </a:prstGeom>
          <a:ln w="1238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6591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4973</TotalTime>
  <Words>1843</Words>
  <Application>Microsoft Office PowerPoint</Application>
  <PresentationFormat>On-screen Show (4:3)</PresentationFormat>
  <Paragraphs>208</Paragraphs>
  <Slides>38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Calibri</vt:lpstr>
      <vt:lpstr>Office Theme</vt:lpstr>
      <vt:lpstr>AMBA Architecture</vt:lpstr>
      <vt:lpstr>PowerPoint Presentation</vt:lpstr>
      <vt:lpstr>What is AMBA</vt:lpstr>
      <vt:lpstr>What is AMBA</vt:lpstr>
      <vt:lpstr>What does AMBA Consists of </vt:lpstr>
      <vt:lpstr>Key features of AMBA</vt:lpstr>
      <vt:lpstr>What are assertions</vt:lpstr>
      <vt:lpstr>Discussion.</vt:lpstr>
      <vt:lpstr>AMBA Bus Architecture</vt:lpstr>
      <vt:lpstr>AHB Advanced High Performance Bus</vt:lpstr>
      <vt:lpstr>Advance High-Performance Bus</vt:lpstr>
      <vt:lpstr>AMBA AHB Signal list</vt:lpstr>
      <vt:lpstr>PowerPoint Presentation</vt:lpstr>
      <vt:lpstr>PowerPoint Presentation</vt:lpstr>
      <vt:lpstr>PowerPoint Presentation</vt:lpstr>
      <vt:lpstr>PowerPoint Presentation</vt:lpstr>
      <vt:lpstr>PowerPoint Presentation</vt:lpstr>
      <vt:lpstr>PowerPoint Presentation</vt:lpstr>
      <vt:lpstr>Request Grand Protocol</vt:lpstr>
      <vt:lpstr>Request /Grant Protocol</vt:lpstr>
      <vt:lpstr>Request /Grant Protocol</vt:lpstr>
      <vt:lpstr>PowerPoint Presentation</vt:lpstr>
      <vt:lpstr>PowerPoint Presentation</vt:lpstr>
      <vt:lpstr>PowerPoint Presentation</vt:lpstr>
      <vt:lpstr>PowerPoint Presentation</vt:lpstr>
      <vt:lpstr>Improving efficiency using pipelining</vt:lpstr>
      <vt:lpstr>PowerPoint Presentation</vt:lpstr>
      <vt:lpstr>PowerPoint Presentation</vt:lpstr>
      <vt:lpstr>PowerPoint Presentation</vt:lpstr>
      <vt:lpstr>PowerPoint Presentation</vt:lpstr>
      <vt:lpstr>The Advanced Extensible interface (AXI)</vt:lpstr>
      <vt:lpstr>What is AXI</vt:lpstr>
      <vt:lpstr>PowerPoint Presentation</vt:lpstr>
      <vt:lpstr>AXI Interconnect Cross bar switch</vt:lpstr>
      <vt:lpstr>PowerPoint Presentation</vt:lpstr>
      <vt:lpstr>PowerPoint Presentation</vt:lpstr>
      <vt:lpstr>PowerPoint Presentation</vt:lpstr>
      <vt:lpstr>CHI —( Coherent Hub Interface) 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Cortex M4 Instructions Set</dc:title>
  <dc:creator>user</dc:creator>
  <cp:lastModifiedBy>Girish Kumar</cp:lastModifiedBy>
  <cp:revision>413</cp:revision>
  <dcterms:created xsi:type="dcterms:W3CDTF">2006-08-16T00:00:00Z</dcterms:created>
  <dcterms:modified xsi:type="dcterms:W3CDTF">2017-11-26T05:50:20Z</dcterms:modified>
</cp:coreProperties>
</file>