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8" d="100"/>
          <a:sy n="68" d="100"/>
        </p:scale>
        <p:origin x="7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arm.com/products/processors/technologies/neon.php" TargetMode="External"/><Relationship Id="rId2" Type="http://schemas.openxmlformats.org/officeDocument/2006/relationships/hyperlink" Target="http://www.arm.com/products/processors/technologies/jazelle.php"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ARMv8 </a:t>
            </a:r>
            <a:r>
              <a:rPr lang="en-US" dirty="0" err="1"/>
              <a:t>Archictecture</a:t>
            </a:r>
            <a:endParaRPr lang="en-US" dirty="0"/>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B917-929A-47BD-9964-2D5CED381CE0}"/>
              </a:ext>
            </a:extLst>
          </p:cNvPr>
          <p:cNvSpPr>
            <a:spLocks noGrp="1"/>
          </p:cNvSpPr>
          <p:nvPr>
            <p:ph type="title"/>
          </p:nvPr>
        </p:nvSpPr>
        <p:spPr>
          <a:xfrm>
            <a:off x="457200" y="274638"/>
            <a:ext cx="8229600" cy="792162"/>
          </a:xfrm>
        </p:spPr>
        <p:txBody>
          <a:bodyPr/>
          <a:lstStyle/>
          <a:p>
            <a:r>
              <a:rPr lang="en-IN" dirty="0"/>
              <a:t>One Step Deeper into NEON</a:t>
            </a:r>
          </a:p>
        </p:txBody>
      </p:sp>
      <p:sp>
        <p:nvSpPr>
          <p:cNvPr id="3" name="TextBox 2">
            <a:extLst>
              <a:ext uri="{FF2B5EF4-FFF2-40B4-BE49-F238E27FC236}">
                <a16:creationId xmlns:a16="http://schemas.microsoft.com/office/drawing/2014/main" id="{8259D91B-0F71-4068-9CB0-4BA1D225EAC5}"/>
              </a:ext>
            </a:extLst>
          </p:cNvPr>
          <p:cNvSpPr txBox="1"/>
          <p:nvPr/>
        </p:nvSpPr>
        <p:spPr>
          <a:xfrm>
            <a:off x="228600" y="1206380"/>
            <a:ext cx="8686800" cy="1015663"/>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ü"/>
            </a:pPr>
            <a:r>
              <a:rPr lang="en-IN" sz="2000" dirty="0"/>
              <a:t>The NEON technology is a packed SIMD architecture. </a:t>
            </a:r>
          </a:p>
          <a:p>
            <a:pPr marL="285750" indent="-285750">
              <a:buFont typeface="Wingdings" panose="05000000000000000000" pitchFamily="2" charset="2"/>
              <a:buChar char="ü"/>
            </a:pPr>
            <a:r>
              <a:rPr lang="en-IN" sz="2000" dirty="0"/>
              <a:t>NEON registers are considered as vectors of elements of the same data type. </a:t>
            </a:r>
          </a:p>
          <a:p>
            <a:pPr marL="285750" indent="-285750">
              <a:buFont typeface="Wingdings" panose="05000000000000000000" pitchFamily="2" charset="2"/>
              <a:buChar char="ü"/>
            </a:pPr>
            <a:r>
              <a:rPr lang="en-IN" sz="2000" dirty="0"/>
              <a:t>Multiple data types are supported by the technology. </a:t>
            </a:r>
          </a:p>
        </p:txBody>
      </p:sp>
      <p:graphicFrame>
        <p:nvGraphicFramePr>
          <p:cNvPr id="4" name="Table 3">
            <a:extLst>
              <a:ext uri="{FF2B5EF4-FFF2-40B4-BE49-F238E27FC236}">
                <a16:creationId xmlns:a16="http://schemas.microsoft.com/office/drawing/2014/main" id="{F8B9219D-98CA-490B-AAC1-968F30E0AB39}"/>
              </a:ext>
            </a:extLst>
          </p:cNvPr>
          <p:cNvGraphicFramePr>
            <a:graphicFrameLocks noGrp="1"/>
          </p:cNvGraphicFramePr>
          <p:nvPr>
            <p:extLst>
              <p:ext uri="{D42A27DB-BD31-4B8C-83A1-F6EECF244321}">
                <p14:modId xmlns:p14="http://schemas.microsoft.com/office/powerpoint/2010/main" val="2912350748"/>
              </p:ext>
            </p:extLst>
          </p:nvPr>
        </p:nvGraphicFramePr>
        <p:xfrm>
          <a:off x="450166" y="3429000"/>
          <a:ext cx="60960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111949564"/>
                    </a:ext>
                  </a:extLst>
                </a:gridCol>
                <a:gridCol w="1524000">
                  <a:extLst>
                    <a:ext uri="{9D8B030D-6E8A-4147-A177-3AD203B41FA5}">
                      <a16:colId xmlns:a16="http://schemas.microsoft.com/office/drawing/2014/main" val="2366352554"/>
                    </a:ext>
                  </a:extLst>
                </a:gridCol>
                <a:gridCol w="1524000">
                  <a:extLst>
                    <a:ext uri="{9D8B030D-6E8A-4147-A177-3AD203B41FA5}">
                      <a16:colId xmlns:a16="http://schemas.microsoft.com/office/drawing/2014/main" val="730796717"/>
                    </a:ext>
                  </a:extLst>
                </a:gridCol>
                <a:gridCol w="1524000">
                  <a:extLst>
                    <a:ext uri="{9D8B030D-6E8A-4147-A177-3AD203B41FA5}">
                      <a16:colId xmlns:a16="http://schemas.microsoft.com/office/drawing/2014/main" val="1988953715"/>
                    </a:ext>
                  </a:extLst>
                </a:gridCol>
              </a:tblGrid>
              <a:tr h="135134">
                <a:tc>
                  <a:txBody>
                    <a:bodyPr/>
                    <a:lstStyle/>
                    <a:p>
                      <a:endParaRPr lang="en-IN" dirty="0"/>
                    </a:p>
                  </a:txBody>
                  <a:tcPr/>
                </a:tc>
                <a:tc>
                  <a:txBody>
                    <a:bodyPr/>
                    <a:lstStyle/>
                    <a:p>
                      <a:r>
                        <a:rPr lang="en-IN" sz="1800" b="1" i="0" kern="1200" dirty="0">
                          <a:solidFill>
                            <a:schemeClr val="lt1"/>
                          </a:solidFill>
                          <a:effectLst/>
                          <a:latin typeface="+mn-lt"/>
                          <a:ea typeface="+mn-ea"/>
                          <a:cs typeface="+mn-cs"/>
                        </a:rPr>
                        <a:t>Armv7-A/R</a:t>
                      </a:r>
                      <a:endParaRPr lang="en-IN" dirty="0"/>
                    </a:p>
                  </a:txBody>
                  <a:tcPr/>
                </a:tc>
                <a:tc>
                  <a:txBody>
                    <a:bodyPr/>
                    <a:lstStyle/>
                    <a:p>
                      <a:pPr algn="l"/>
                      <a:r>
                        <a:rPr lang="en-IN" b="1" dirty="0">
                          <a:solidFill>
                            <a:schemeClr val="bg1"/>
                          </a:solidFill>
                          <a:effectLst/>
                          <a:latin typeface="Avenir Next LT W01 Demi"/>
                        </a:rPr>
                        <a:t>Armv8-A/R</a:t>
                      </a:r>
                      <a:r>
                        <a:rPr lang="en-IN" dirty="0">
                          <a:solidFill>
                            <a:schemeClr val="bg1"/>
                          </a:solidFill>
                          <a:effectLst/>
                        </a:rPr>
                        <a:t> </a:t>
                      </a:r>
                      <a:br>
                        <a:rPr lang="en-IN" dirty="0">
                          <a:solidFill>
                            <a:schemeClr val="bg1"/>
                          </a:solidFill>
                          <a:effectLst/>
                        </a:rPr>
                      </a:br>
                      <a:endParaRPr lang="en-IN" dirty="0">
                        <a:solidFill>
                          <a:schemeClr val="bg1"/>
                        </a:solidFill>
                        <a:effectLst/>
                      </a:endParaRPr>
                    </a:p>
                  </a:txBody>
                  <a:tcPr anchor="ctr"/>
                </a:tc>
                <a:tc>
                  <a:txBody>
                    <a:bodyPr/>
                    <a:lstStyle/>
                    <a:p>
                      <a:pPr algn="l"/>
                      <a:r>
                        <a:rPr lang="en-IN" b="1" dirty="0">
                          <a:solidFill>
                            <a:schemeClr val="bg1"/>
                          </a:solidFill>
                          <a:effectLst/>
                          <a:latin typeface="Avenir Next LT W01 Demi"/>
                        </a:rPr>
                        <a:t>Armv8-A</a:t>
                      </a:r>
                      <a:r>
                        <a:rPr lang="en-IN" dirty="0">
                          <a:solidFill>
                            <a:srgbClr val="414444"/>
                          </a:solidFill>
                          <a:effectLst/>
                        </a:rPr>
                        <a:t>  </a:t>
                      </a:r>
                    </a:p>
                  </a:txBody>
                  <a:tcPr anchor="ctr"/>
                </a:tc>
                <a:extLst>
                  <a:ext uri="{0D108BD9-81ED-4DB2-BD59-A6C34878D82A}">
                    <a16:rowId xmlns:a16="http://schemas.microsoft.com/office/drawing/2014/main" val="1788449621"/>
                  </a:ext>
                </a:extLst>
              </a:tr>
              <a:tr h="370840">
                <a:tc>
                  <a:txBody>
                    <a:bodyPr/>
                    <a:lstStyle/>
                    <a:p>
                      <a:r>
                        <a:rPr lang="en-IN" dirty="0"/>
                        <a:t>Floating Point</a:t>
                      </a:r>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198561"/>
                  </a:ext>
                </a:extLst>
              </a:tr>
              <a:tr h="370840">
                <a:tc>
                  <a:txBody>
                    <a:bodyPr/>
                    <a:lstStyle/>
                    <a:p>
                      <a:r>
                        <a:rPr lang="en-IN" dirty="0"/>
                        <a:t>Integer</a:t>
                      </a:r>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2680875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9269283"/>
                  </a:ext>
                </a:extLst>
              </a:tr>
            </a:tbl>
          </a:graphicData>
        </a:graphic>
      </p:graphicFrame>
      <p:sp>
        <p:nvSpPr>
          <p:cNvPr id="5" name="TextBox 4">
            <a:extLst>
              <a:ext uri="{FF2B5EF4-FFF2-40B4-BE49-F238E27FC236}">
                <a16:creationId xmlns:a16="http://schemas.microsoft.com/office/drawing/2014/main" id="{26C086F8-2316-497C-B52B-E35226A8A1E6}"/>
              </a:ext>
            </a:extLst>
          </p:cNvPr>
          <p:cNvSpPr txBox="1"/>
          <p:nvPr/>
        </p:nvSpPr>
        <p:spPr>
          <a:xfrm>
            <a:off x="228600" y="2377702"/>
            <a:ext cx="7846763" cy="646331"/>
          </a:xfrm>
          <a:prstGeom prst="rect">
            <a:avLst/>
          </a:prstGeom>
          <a:noFill/>
        </p:spPr>
        <p:txBody>
          <a:bodyPr wrap="none" rtlCol="0">
            <a:spAutoFit/>
          </a:bodyPr>
          <a:lstStyle/>
          <a:p>
            <a:r>
              <a:rPr lang="en-IN" dirty="0"/>
              <a:t>The following table describes data types as supported by the architecture version.</a:t>
            </a:r>
          </a:p>
          <a:p>
            <a:endParaRPr lang="en-IN" dirty="0"/>
          </a:p>
        </p:txBody>
      </p:sp>
    </p:spTree>
    <p:extLst>
      <p:ext uri="{BB962C8B-B14F-4D97-AF65-F5344CB8AC3E}">
        <p14:creationId xmlns:p14="http://schemas.microsoft.com/office/powerpoint/2010/main" val="7711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44A32-FD62-4B71-8CB7-0865AC1DCC52}"/>
              </a:ext>
            </a:extLst>
          </p:cNvPr>
          <p:cNvSpPr txBox="1"/>
          <p:nvPr/>
        </p:nvSpPr>
        <p:spPr>
          <a:xfrm>
            <a:off x="457200" y="1371600"/>
            <a:ext cx="7848600" cy="5170646"/>
          </a:xfrm>
          <a:prstGeom prst="rect">
            <a:avLst/>
          </a:prstGeom>
          <a:noFill/>
        </p:spPr>
        <p:txBody>
          <a:bodyPr wrap="square" rtlCol="0">
            <a:spAutoFit/>
          </a:bodyPr>
          <a:lstStyle/>
          <a:p>
            <a:pPr algn="ctr"/>
            <a:r>
              <a:rPr lang="en-IN" sz="6600" dirty="0"/>
              <a:t>ARMv8 is the first architecture series where 64 Bit instruction sets are introduced</a:t>
            </a:r>
          </a:p>
        </p:txBody>
      </p:sp>
    </p:spTree>
    <p:extLst>
      <p:ext uri="{BB962C8B-B14F-4D97-AF65-F5344CB8AC3E}">
        <p14:creationId xmlns:p14="http://schemas.microsoft.com/office/powerpoint/2010/main" val="319449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C75-5FFE-4656-81F2-CE3437143902}"/>
              </a:ext>
            </a:extLst>
          </p:cNvPr>
          <p:cNvSpPr>
            <a:spLocks noGrp="1"/>
          </p:cNvSpPr>
          <p:nvPr>
            <p:ph type="title"/>
          </p:nvPr>
        </p:nvSpPr>
        <p:spPr/>
        <p:txBody>
          <a:bodyPr/>
          <a:lstStyle/>
          <a:p>
            <a:r>
              <a:rPr lang="en-IN" dirty="0"/>
              <a:t>Architecture terms in v8</a:t>
            </a:r>
          </a:p>
        </p:txBody>
      </p:sp>
      <p:sp>
        <p:nvSpPr>
          <p:cNvPr id="3" name="Rectangle 2">
            <a:extLst>
              <a:ext uri="{FF2B5EF4-FFF2-40B4-BE49-F238E27FC236}">
                <a16:creationId xmlns:a16="http://schemas.microsoft.com/office/drawing/2014/main" id="{6CE57AEC-855B-43D9-8234-DB78E1006DC6}"/>
              </a:ext>
            </a:extLst>
          </p:cNvPr>
          <p:cNvSpPr/>
          <p:nvPr/>
        </p:nvSpPr>
        <p:spPr>
          <a:xfrm>
            <a:off x="190500" y="1417638"/>
            <a:ext cx="8763000" cy="4801314"/>
          </a:xfrm>
          <a:prstGeom prst="rect">
            <a:avLst/>
          </a:prstGeom>
        </p:spPr>
        <p:txBody>
          <a:bodyPr wrap="square">
            <a:spAutoFit/>
          </a:bodyPr>
          <a:lstStyle/>
          <a:p>
            <a:endParaRPr lang="en-IN" dirty="0">
              <a:solidFill>
                <a:srgbClr val="444444"/>
              </a:solidFill>
              <a:latin typeface="Helvetica Neue Light"/>
            </a:endParaRPr>
          </a:p>
          <a:p>
            <a:pPr>
              <a:buFont typeface="Arial" panose="020B0604020202020204" pitchFamily="34" charset="0"/>
              <a:buChar char="•"/>
            </a:pPr>
            <a:r>
              <a:rPr lang="en-IN" b="1" i="1" dirty="0">
                <a:solidFill>
                  <a:srgbClr val="444444"/>
                </a:solidFill>
                <a:latin typeface="Open Sans"/>
              </a:rPr>
              <a:t>AArch64</a:t>
            </a:r>
            <a:r>
              <a:rPr lang="en-IN" b="1" dirty="0">
                <a:solidFill>
                  <a:srgbClr val="444444"/>
                </a:solidFill>
                <a:latin typeface="Open Sans"/>
              </a:rPr>
              <a:t> </a:t>
            </a:r>
            <a:r>
              <a:rPr lang="en-IN" dirty="0">
                <a:solidFill>
                  <a:srgbClr val="444444"/>
                </a:solidFill>
                <a:latin typeface="Open Sans"/>
              </a:rPr>
              <a:t>the ARMv8-A 64-bit execution state, that uses 31 64-bit general purpose registers (R0-R30), and a 64-bit program counter (PC), stack pointer (SP), and exception link registers(ELR). Provides 32 128-bit registers for SIMD vector and scalar floating-point support (V0-V31).</a:t>
            </a:r>
            <a:br>
              <a:rPr lang="en-IN" dirty="0">
                <a:solidFill>
                  <a:srgbClr val="444444"/>
                </a:solidFill>
                <a:latin typeface="Open Sans"/>
              </a:rPr>
            </a:br>
            <a:r>
              <a:rPr lang="en-IN" dirty="0">
                <a:solidFill>
                  <a:srgbClr val="444444"/>
                </a:solidFill>
                <a:latin typeface="Open Sans"/>
              </a:rPr>
              <a:t>A64 instructions have a fixed length of 32 bits and are always little-endian.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AArch32</a:t>
            </a:r>
            <a:r>
              <a:rPr lang="en-IN" b="1" dirty="0">
                <a:solidFill>
                  <a:srgbClr val="444444"/>
                </a:solidFill>
                <a:latin typeface="Open Sans"/>
              </a:rPr>
              <a:t> </a:t>
            </a:r>
            <a:r>
              <a:rPr lang="en-IN" dirty="0">
                <a:solidFill>
                  <a:srgbClr val="444444"/>
                </a:solidFill>
                <a:latin typeface="Open Sans"/>
              </a:rPr>
              <a:t>is the ARMv8-A 32-bit execution state, that uses 13 32-bit general purpose registers (R0-R12), a 32-bit program counter (PC), stack pointer (SP), and link register (LR). Provides 32 64-bit registers for Advanced SIMD vector and scalar floating-point support.</a:t>
            </a:r>
            <a:br>
              <a:rPr lang="en-IN" dirty="0">
                <a:solidFill>
                  <a:srgbClr val="444444"/>
                </a:solidFill>
                <a:latin typeface="Open Sans"/>
              </a:rPr>
            </a:br>
            <a:r>
              <a:rPr lang="en-IN" dirty="0">
                <a:solidFill>
                  <a:srgbClr val="444444"/>
                </a:solidFill>
                <a:latin typeface="Open Sans"/>
              </a:rPr>
              <a:t>AArch32 execution state provides a choice of two instruction sets, A32 (ARM) and T32 (Thumb2). Operation in AArch32 state is compatible with ARMv7-A </a:t>
            </a:r>
            <a:r>
              <a:rPr lang="en-IN">
                <a:solidFill>
                  <a:srgbClr val="444444"/>
                </a:solidFill>
                <a:latin typeface="Open Sans"/>
              </a:rPr>
              <a:t>operation.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T32</a:t>
            </a:r>
            <a:r>
              <a:rPr lang="en-IN" dirty="0">
                <a:solidFill>
                  <a:srgbClr val="444444"/>
                </a:solidFill>
                <a:latin typeface="Open Sans"/>
              </a:rPr>
              <a:t>: 16-bit instructions are decompressed transparently to full 32-bit ARM instructions in real time without performance loss.Thumb-2 technology made Thumb a mixed (32- and 16-bit) length instruction set</a:t>
            </a:r>
            <a:endParaRPr lang="en-IN" b="0" i="0" dirty="0">
              <a:solidFill>
                <a:srgbClr val="444444"/>
              </a:solidFill>
              <a:effectLst/>
              <a:latin typeface="Open Sans"/>
            </a:endParaRPr>
          </a:p>
        </p:txBody>
      </p:sp>
    </p:spTree>
    <p:extLst>
      <p:ext uri="{BB962C8B-B14F-4D97-AF65-F5344CB8AC3E}">
        <p14:creationId xmlns:p14="http://schemas.microsoft.com/office/powerpoint/2010/main" val="35824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FE3A0-7913-4BD8-BAD8-B29C9AC22EE5}"/>
              </a:ext>
            </a:extLst>
          </p:cNvPr>
          <p:cNvSpPr/>
          <p:nvPr/>
        </p:nvSpPr>
        <p:spPr>
          <a:xfrm>
            <a:off x="419100" y="1441198"/>
            <a:ext cx="8572500" cy="4031873"/>
          </a:xfrm>
          <a:prstGeom prst="rect">
            <a:avLst/>
          </a:prstGeom>
        </p:spPr>
        <p:txBody>
          <a:bodyPr wrap="square">
            <a:spAutoFit/>
          </a:bodyPr>
          <a:lstStyle/>
          <a:p>
            <a:pPr marL="342900" indent="-342900">
              <a:buFont typeface="Wingdings" panose="05000000000000000000" pitchFamily="2" charset="2"/>
              <a:buChar char="ü"/>
            </a:pPr>
            <a:r>
              <a:rPr lang="en-IN" sz="3200" dirty="0">
                <a:solidFill>
                  <a:srgbClr val="3B3835"/>
                </a:solidFill>
                <a:latin typeface="Helvetica Neue"/>
              </a:rPr>
              <a:t>64-Bit pointer and registers </a:t>
            </a:r>
          </a:p>
          <a:p>
            <a:pPr marL="342900" indent="-342900">
              <a:buFont typeface="Wingdings" panose="05000000000000000000" pitchFamily="2" charset="2"/>
              <a:buChar char="ü"/>
            </a:pPr>
            <a:r>
              <a:rPr lang="en-IN" sz="3200" dirty="0">
                <a:solidFill>
                  <a:srgbClr val="3B3835"/>
                </a:solidFill>
                <a:latin typeface="Helvetica Neue"/>
              </a:rPr>
              <a:t>Fixed length (32bit) instructions </a:t>
            </a:r>
          </a:p>
          <a:p>
            <a:pPr marL="342900" indent="-342900">
              <a:buFont typeface="Wingdings" panose="05000000000000000000" pitchFamily="2" charset="2"/>
              <a:buChar char="ü"/>
            </a:pPr>
            <a:r>
              <a:rPr lang="en-IN" sz="3200" dirty="0">
                <a:solidFill>
                  <a:srgbClr val="3B3835"/>
                </a:solidFill>
                <a:latin typeface="Helvetica Neue"/>
              </a:rPr>
              <a:t>Load/store architecture </a:t>
            </a:r>
          </a:p>
          <a:p>
            <a:pPr marL="342900" indent="-342900">
              <a:buFont typeface="Wingdings" panose="05000000000000000000" pitchFamily="2" charset="2"/>
              <a:buChar char="ü"/>
            </a:pPr>
            <a:r>
              <a:rPr lang="en-IN" sz="3200" dirty="0">
                <a:solidFill>
                  <a:srgbClr val="3B3835"/>
                </a:solidFill>
                <a:latin typeface="Helvetica Neue"/>
              </a:rPr>
              <a:t>Little endian (big endian possible) </a:t>
            </a:r>
          </a:p>
          <a:p>
            <a:pPr marL="342900" indent="-342900">
              <a:buFont typeface="Wingdings" panose="05000000000000000000" pitchFamily="2" charset="2"/>
              <a:buChar char="ü"/>
            </a:pPr>
            <a:r>
              <a:rPr lang="en-IN" sz="3200" dirty="0">
                <a:solidFill>
                  <a:srgbClr val="3B3835"/>
                </a:solidFill>
                <a:latin typeface="Helvetica Neue"/>
              </a:rPr>
              <a:t>31 general purpose registers and zero register </a:t>
            </a:r>
          </a:p>
          <a:p>
            <a:pPr marL="342900" indent="-342900">
              <a:buFont typeface="Wingdings" panose="05000000000000000000" pitchFamily="2" charset="2"/>
              <a:buChar char="ü"/>
            </a:pPr>
            <a:r>
              <a:rPr lang="en-IN" sz="3200" dirty="0">
                <a:solidFill>
                  <a:srgbClr val="3B3835"/>
                </a:solidFill>
                <a:latin typeface="Helvetica Neue"/>
              </a:rPr>
              <a:t>Unaligned access ok – Except of exclusive and ordered accessed</a:t>
            </a:r>
            <a:endParaRPr lang="en-IN" sz="3200" dirty="0"/>
          </a:p>
        </p:txBody>
      </p:sp>
      <p:sp>
        <p:nvSpPr>
          <p:cNvPr id="3" name="Title 1">
            <a:extLst>
              <a:ext uri="{FF2B5EF4-FFF2-40B4-BE49-F238E27FC236}">
                <a16:creationId xmlns:a16="http://schemas.microsoft.com/office/drawing/2014/main" id="{B86D5BB7-2DB0-404D-9FE4-8C1DD5253ACD}"/>
              </a:ext>
            </a:extLst>
          </p:cNvPr>
          <p:cNvSpPr txBox="1">
            <a:spLocks/>
          </p:cNvSpPr>
          <p:nvPr/>
        </p:nvSpPr>
        <p:spPr>
          <a:xfrm>
            <a:off x="457200" y="274638"/>
            <a:ext cx="8229600" cy="715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 v8 features High level</a:t>
            </a:r>
          </a:p>
        </p:txBody>
      </p:sp>
    </p:spTree>
    <p:extLst>
      <p:ext uri="{BB962C8B-B14F-4D97-AF65-F5344CB8AC3E}">
        <p14:creationId xmlns:p14="http://schemas.microsoft.com/office/powerpoint/2010/main" val="410535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76BA-6E61-4CE2-81AD-65824CD37DF7}"/>
              </a:ext>
            </a:extLst>
          </p:cNvPr>
          <p:cNvSpPr>
            <a:spLocks noGrp="1"/>
          </p:cNvSpPr>
          <p:nvPr>
            <p:ph type="title"/>
          </p:nvPr>
        </p:nvSpPr>
        <p:spPr>
          <a:xfrm>
            <a:off x="457200" y="274638"/>
            <a:ext cx="8229600" cy="563562"/>
          </a:xfrm>
        </p:spPr>
        <p:txBody>
          <a:bodyPr>
            <a:normAutofit fontScale="90000"/>
          </a:bodyPr>
          <a:lstStyle/>
          <a:p>
            <a:r>
              <a:rPr lang="en-IN" dirty="0"/>
              <a:t>New Features</a:t>
            </a:r>
          </a:p>
        </p:txBody>
      </p:sp>
      <p:sp>
        <p:nvSpPr>
          <p:cNvPr id="3" name="TextBox 2">
            <a:extLst>
              <a:ext uri="{FF2B5EF4-FFF2-40B4-BE49-F238E27FC236}">
                <a16:creationId xmlns:a16="http://schemas.microsoft.com/office/drawing/2014/main" id="{1F0DFEC0-F16E-4649-B27E-8FFEE4B068ED}"/>
              </a:ext>
            </a:extLst>
          </p:cNvPr>
          <p:cNvSpPr txBox="1"/>
          <p:nvPr/>
        </p:nvSpPr>
        <p:spPr>
          <a:xfrm>
            <a:off x="228600" y="1524000"/>
            <a:ext cx="8610600" cy="4339650"/>
          </a:xfrm>
          <a:prstGeom prst="rect">
            <a:avLst/>
          </a:prstGeom>
          <a:noFill/>
        </p:spPr>
        <p:txBody>
          <a:bodyPr wrap="square" rtlCol="0">
            <a:spAutoFit/>
          </a:bodyPr>
          <a:lstStyle/>
          <a:p>
            <a:pPr marL="285750" indent="-285750">
              <a:buFont typeface="Wingdings" panose="05000000000000000000" pitchFamily="2" charset="2"/>
              <a:buChar char="ü"/>
            </a:pPr>
            <a:r>
              <a:rPr lang="en-IN" sz="3200" dirty="0"/>
              <a:t>Load-acquire and store-release atomics</a:t>
            </a:r>
          </a:p>
          <a:p>
            <a:pPr marL="285750" indent="-285750">
              <a:buFont typeface="Wingdings" panose="05000000000000000000" pitchFamily="2" charset="2"/>
              <a:buChar char="ü"/>
            </a:pPr>
            <a:r>
              <a:rPr lang="en-IN" sz="3200" dirty="0"/>
              <a:t>Crypto (AES and SHA) instructions </a:t>
            </a:r>
          </a:p>
          <a:p>
            <a:pPr marL="285750" indent="-285750">
              <a:buFont typeface="Wingdings" panose="05000000000000000000" pitchFamily="2" charset="2"/>
              <a:buChar char="ü"/>
            </a:pPr>
            <a:r>
              <a:rPr lang="en-IN" sz="3200" dirty="0" err="1"/>
              <a:t>AdvSIMD</a:t>
            </a:r>
            <a:r>
              <a:rPr lang="en-IN" sz="3200" dirty="0"/>
              <a:t> usable for general purpose float math</a:t>
            </a:r>
          </a:p>
          <a:p>
            <a:pPr marL="285750" indent="-285750">
              <a:buFont typeface="Wingdings" panose="05000000000000000000" pitchFamily="2" charset="2"/>
              <a:buChar char="ü"/>
            </a:pPr>
            <a:r>
              <a:rPr lang="en-IN" sz="3200" dirty="0"/>
              <a:t>Larger PC-relative addressing and branching </a:t>
            </a:r>
          </a:p>
          <a:p>
            <a:pPr marL="742950" lvl="1" indent="-285750">
              <a:buFont typeface="Wingdings" panose="05000000000000000000" pitchFamily="2" charset="2"/>
              <a:buChar char="ü"/>
            </a:pPr>
            <a:r>
              <a:rPr lang="en-IN" sz="2800" dirty="0"/>
              <a:t>Literal pool access and most conditional branches are extended to ± 1MB, unconditional branches and calls to ±128MB</a:t>
            </a:r>
          </a:p>
          <a:p>
            <a:pPr marL="285750" indent="-285750">
              <a:buFont typeface="Wingdings" panose="05000000000000000000" pitchFamily="2" charset="2"/>
              <a:buChar char="ü"/>
            </a:pPr>
            <a:r>
              <a:rPr lang="en-IN" sz="3200" dirty="0"/>
              <a:t>Non-temporal (cache skipping) load/store </a:t>
            </a:r>
          </a:p>
          <a:p>
            <a:pPr marL="285750" indent="-285750">
              <a:buFont typeface="Wingdings" panose="05000000000000000000" pitchFamily="2" charset="2"/>
              <a:buChar char="ü"/>
            </a:pPr>
            <a:r>
              <a:rPr lang="en-IN" sz="3200" dirty="0"/>
              <a:t>Load/store of a non-contiguous pair of registers</a:t>
            </a:r>
          </a:p>
        </p:txBody>
      </p:sp>
    </p:spTree>
    <p:extLst>
      <p:ext uri="{BB962C8B-B14F-4D97-AF65-F5344CB8AC3E}">
        <p14:creationId xmlns:p14="http://schemas.microsoft.com/office/powerpoint/2010/main" val="382767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24A5-5661-4634-A0BE-A3261A26E26B}"/>
              </a:ext>
            </a:extLst>
          </p:cNvPr>
          <p:cNvSpPr>
            <a:spLocks noGrp="1"/>
          </p:cNvSpPr>
          <p:nvPr>
            <p:ph type="title"/>
          </p:nvPr>
        </p:nvSpPr>
        <p:spPr>
          <a:xfrm>
            <a:off x="457200" y="274638"/>
            <a:ext cx="8229600" cy="792162"/>
          </a:xfrm>
        </p:spPr>
        <p:txBody>
          <a:bodyPr>
            <a:normAutofit fontScale="90000"/>
          </a:bodyPr>
          <a:lstStyle/>
          <a:p>
            <a:r>
              <a:rPr lang="en-IN" dirty="0"/>
              <a:t>New extensions provided with v8 arch</a:t>
            </a:r>
          </a:p>
        </p:txBody>
      </p:sp>
      <p:sp>
        <p:nvSpPr>
          <p:cNvPr id="3" name="TextBox 2">
            <a:extLst>
              <a:ext uri="{FF2B5EF4-FFF2-40B4-BE49-F238E27FC236}">
                <a16:creationId xmlns:a16="http://schemas.microsoft.com/office/drawing/2014/main" id="{58532AE0-B671-400E-9B57-1C298490DE7C}"/>
              </a:ext>
            </a:extLst>
          </p:cNvPr>
          <p:cNvSpPr txBox="1"/>
          <p:nvPr/>
        </p:nvSpPr>
        <p:spPr>
          <a:xfrm>
            <a:off x="190500" y="1445774"/>
            <a:ext cx="8763000" cy="5078313"/>
          </a:xfrm>
          <a:prstGeom prst="rect">
            <a:avLst/>
          </a:prstGeom>
          <a:noFill/>
        </p:spPr>
        <p:txBody>
          <a:bodyPr wrap="square" rtlCol="0">
            <a:spAutoFit/>
          </a:bodyPr>
          <a:lstStyle/>
          <a:p>
            <a:r>
              <a:rPr lang="en-IN" b="1" dirty="0" err="1">
                <a:hlinkClick r:id="rId2"/>
              </a:rPr>
              <a:t>Jazelle</a:t>
            </a:r>
            <a:r>
              <a:rPr lang="en-IN" dirty="0">
                <a:hlinkClick r:id="rId2"/>
              </a:rPr>
              <a:t> </a:t>
            </a:r>
            <a:r>
              <a:rPr lang="en-IN" dirty="0"/>
              <a:t>is a Java hardware/software accelerator: “ARM </a:t>
            </a:r>
            <a:r>
              <a:rPr lang="en-IN" dirty="0" err="1"/>
              <a:t>Jazelle</a:t>
            </a:r>
            <a:r>
              <a:rPr lang="en-IN" dirty="0"/>
              <a:t> DBX (Direct Bytecode </a:t>
            </a:r>
            <a:r>
              <a:rPr lang="en-IN" dirty="0" err="1"/>
              <a:t>eXecution</a:t>
            </a:r>
            <a:r>
              <a:rPr lang="en-IN" dirty="0"/>
              <a:t>) technology for direct bytecode execution of Java”. On </a:t>
            </a:r>
            <a:r>
              <a:rPr lang="en-IN" dirty="0" err="1"/>
              <a:t>Sofware</a:t>
            </a:r>
            <a:r>
              <a:rPr lang="en-IN" dirty="0"/>
              <a:t> side: </a:t>
            </a:r>
            <a:r>
              <a:rPr lang="en-IN" dirty="0" err="1"/>
              <a:t>Jazelle</a:t>
            </a:r>
            <a:r>
              <a:rPr lang="en-IN" dirty="0"/>
              <a:t> </a:t>
            </a:r>
            <a:r>
              <a:rPr lang="en-IN" dirty="0" err="1"/>
              <a:t>MobileVM</a:t>
            </a:r>
            <a:r>
              <a:rPr lang="en-IN" dirty="0"/>
              <a:t> is a complete JVM which is Multi-tasking, engineered to provide high performance multi-tasking in a very small memory footprint</a:t>
            </a:r>
          </a:p>
          <a:p>
            <a:endParaRPr lang="en-IN" dirty="0"/>
          </a:p>
          <a:p>
            <a:r>
              <a:rPr lang="en-IN" b="1" dirty="0"/>
              <a:t>Floating Point</a:t>
            </a:r>
            <a:r>
              <a:rPr lang="en-IN" dirty="0"/>
              <a:t>: for floating point operations</a:t>
            </a:r>
          </a:p>
          <a:p>
            <a:endParaRPr lang="en-IN" dirty="0"/>
          </a:p>
          <a:p>
            <a:r>
              <a:rPr lang="en-IN" b="1" dirty="0">
                <a:hlinkClick r:id="rId3"/>
              </a:rPr>
              <a:t>NEON</a:t>
            </a:r>
            <a:r>
              <a:rPr lang="en-IN" dirty="0"/>
              <a:t>: the ARM SIMD 128 bit (Single instruction, multiple data) engine and </a:t>
            </a:r>
            <a:r>
              <a:rPr lang="en-IN" b="1" dirty="0"/>
              <a:t>DSP</a:t>
            </a:r>
            <a:r>
              <a:rPr lang="en-IN" dirty="0"/>
              <a:t> the SIMD 32bit engine useful to make linear algebra operations</a:t>
            </a:r>
          </a:p>
          <a:p>
            <a:endParaRPr lang="en-IN" dirty="0"/>
          </a:p>
          <a:p>
            <a:r>
              <a:rPr lang="en-IN" b="1" dirty="0"/>
              <a:t>Cryptographic Extension</a:t>
            </a:r>
            <a:r>
              <a:rPr lang="en-IN" dirty="0"/>
              <a:t> is an extension of the SIMD support and operates on the vector register file. It provides instructions for the acceleration of encryption and decryption to support the following: AES, SHA1, SHA2-256.</a:t>
            </a:r>
          </a:p>
          <a:p>
            <a:endParaRPr lang="en-IN" dirty="0"/>
          </a:p>
          <a:p>
            <a:r>
              <a:rPr lang="en-IN" b="1" dirty="0" err="1"/>
              <a:t>TrustZone</a:t>
            </a:r>
            <a:r>
              <a:rPr lang="en-IN" b="1" dirty="0"/>
              <a:t>: </a:t>
            </a:r>
            <a:r>
              <a:rPr lang="en-IN" dirty="0"/>
              <a:t>is a system-wide approach to security for a wide array of client and server computing platforms include payment protection technology, digital rights management, BYOD, and a host of secured enterprise solutions</a:t>
            </a:r>
          </a:p>
          <a:p>
            <a:endParaRPr lang="en-IN" dirty="0"/>
          </a:p>
        </p:txBody>
      </p:sp>
    </p:spTree>
    <p:extLst>
      <p:ext uri="{BB962C8B-B14F-4D97-AF65-F5344CB8AC3E}">
        <p14:creationId xmlns:p14="http://schemas.microsoft.com/office/powerpoint/2010/main" val="301001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BB72-464B-433E-80D8-0DDA31366B4D}"/>
              </a:ext>
            </a:extLst>
          </p:cNvPr>
          <p:cNvSpPr>
            <a:spLocks noGrp="1"/>
          </p:cNvSpPr>
          <p:nvPr>
            <p:ph type="title"/>
          </p:nvPr>
        </p:nvSpPr>
        <p:spPr/>
        <p:txBody>
          <a:bodyPr/>
          <a:lstStyle/>
          <a:p>
            <a:r>
              <a:rPr lang="en-IN" dirty="0"/>
              <a:t>New Extensions </a:t>
            </a:r>
          </a:p>
        </p:txBody>
      </p:sp>
      <p:sp>
        <p:nvSpPr>
          <p:cNvPr id="3" name="Rectangle 2">
            <a:extLst>
              <a:ext uri="{FF2B5EF4-FFF2-40B4-BE49-F238E27FC236}">
                <a16:creationId xmlns:a16="http://schemas.microsoft.com/office/drawing/2014/main" id="{CBD103B1-0DA1-423C-9A5C-F8BC4DA260DB}"/>
              </a:ext>
            </a:extLst>
          </p:cNvPr>
          <p:cNvSpPr/>
          <p:nvPr/>
        </p:nvSpPr>
        <p:spPr>
          <a:xfrm>
            <a:off x="239151" y="1524000"/>
            <a:ext cx="8458200" cy="4893647"/>
          </a:xfrm>
          <a:prstGeom prst="rect">
            <a:avLst/>
          </a:prstGeom>
        </p:spPr>
        <p:txBody>
          <a:bodyPr wrap="square">
            <a:spAutoFit/>
          </a:bodyPr>
          <a:lstStyle/>
          <a:p>
            <a:r>
              <a:rPr lang="en-IN" sz="2400" b="1" dirty="0"/>
              <a:t>Virtualization Extensions </a:t>
            </a:r>
            <a:r>
              <a:rPr lang="en-IN" sz="2400" dirty="0"/>
              <a:t>with the Large Physical Address Extension (</a:t>
            </a:r>
            <a:r>
              <a:rPr lang="en-IN" sz="2400" b="1" dirty="0"/>
              <a:t>LPAE</a:t>
            </a:r>
            <a:r>
              <a:rPr lang="en-IN" sz="2400" dirty="0"/>
              <a:t>) enable the efficient implementation of virtual machine hypervisors for ARM architecture compliant processors.</a:t>
            </a:r>
          </a:p>
          <a:p>
            <a:endParaRPr lang="en-IN" sz="2400" dirty="0"/>
          </a:p>
          <a:p>
            <a:pPr lvl="1"/>
            <a:r>
              <a:rPr lang="en-IN" sz="2400" dirty="0"/>
              <a:t>The visualization extensions provide the basis for ARM architecture compliant processors to address the needs of both client and server devices for the partitioning and management of complex software environments into virtual machines.</a:t>
            </a:r>
          </a:p>
          <a:p>
            <a:pPr lvl="1"/>
            <a:r>
              <a:rPr lang="en-IN" sz="2400" dirty="0"/>
              <a:t>The Large Physical Address extension provides the means for each of the software environments to utilize efficiently the available physical memory when handling large amounts of data</a:t>
            </a:r>
          </a:p>
        </p:txBody>
      </p:sp>
    </p:spTree>
    <p:extLst>
      <p:ext uri="{BB962C8B-B14F-4D97-AF65-F5344CB8AC3E}">
        <p14:creationId xmlns:p14="http://schemas.microsoft.com/office/powerpoint/2010/main" val="238338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F16-D1C7-4C04-8679-A283A72A7F6B}"/>
              </a:ext>
            </a:extLst>
          </p:cNvPr>
          <p:cNvSpPr>
            <a:spLocks noGrp="1"/>
          </p:cNvSpPr>
          <p:nvPr>
            <p:ph type="title"/>
          </p:nvPr>
        </p:nvSpPr>
        <p:spPr>
          <a:xfrm>
            <a:off x="457200" y="274638"/>
            <a:ext cx="8229600" cy="639762"/>
          </a:xfrm>
        </p:spPr>
        <p:txBody>
          <a:bodyPr>
            <a:normAutofit fontScale="90000"/>
          </a:bodyPr>
          <a:lstStyle/>
          <a:p>
            <a:r>
              <a:rPr lang="en-IN" dirty="0"/>
              <a:t>What is NEON SIMD</a:t>
            </a:r>
          </a:p>
        </p:txBody>
      </p:sp>
      <p:sp>
        <p:nvSpPr>
          <p:cNvPr id="3" name="TextBox 2">
            <a:extLst>
              <a:ext uri="{FF2B5EF4-FFF2-40B4-BE49-F238E27FC236}">
                <a16:creationId xmlns:a16="http://schemas.microsoft.com/office/drawing/2014/main" id="{2FC95360-C492-41BA-8D3F-396A7EA6F492}"/>
              </a:ext>
            </a:extLst>
          </p:cNvPr>
          <p:cNvSpPr txBox="1"/>
          <p:nvPr/>
        </p:nvSpPr>
        <p:spPr>
          <a:xfrm>
            <a:off x="457200" y="1073687"/>
            <a:ext cx="7696200" cy="646331"/>
          </a:xfrm>
          <a:prstGeom prst="rect">
            <a:avLst/>
          </a:prstGeom>
          <a:noFill/>
          <a:ln>
            <a:solidFill>
              <a:schemeClr val="accent1"/>
            </a:solidFill>
          </a:ln>
        </p:spPr>
        <p:txBody>
          <a:bodyPr wrap="square" rtlCol="0">
            <a:spAutoFit/>
          </a:bodyPr>
          <a:lstStyle/>
          <a:p>
            <a:r>
              <a:rPr lang="en-IN" dirty="0"/>
              <a:t>ARM NEON technology is an advanced SIMD (single instruction multiple data) architecture extension for the Arm Cortex-A series and Cortex-R52 processors. </a:t>
            </a:r>
          </a:p>
        </p:txBody>
      </p:sp>
      <p:pic>
        <p:nvPicPr>
          <p:cNvPr id="1026" name="Picture 2" descr="https://developer.arm.com/-/media/developer/technologies/DSP/Neonwebgraphicjpeg.jpg?hash=25235234749D730AD0065199448DB3BC34656020&amp;w=650px&amp;la=en&amp;revision=4b1d30fe-1775-41b1-871d-3cfb452d9dee">
            <a:extLst>
              <a:ext uri="{FF2B5EF4-FFF2-40B4-BE49-F238E27FC236}">
                <a16:creationId xmlns:a16="http://schemas.microsoft.com/office/drawing/2014/main" id="{8CE4C225-9684-4D91-BC49-937CDFD4F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717"/>
            <a:ext cx="5562600" cy="478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5783-124C-45E0-98C4-136CA57025DF}"/>
              </a:ext>
            </a:extLst>
          </p:cNvPr>
          <p:cNvSpPr>
            <a:spLocks noGrp="1"/>
          </p:cNvSpPr>
          <p:nvPr>
            <p:ph type="title"/>
          </p:nvPr>
        </p:nvSpPr>
        <p:spPr/>
        <p:txBody>
          <a:bodyPr/>
          <a:lstStyle/>
          <a:p>
            <a:r>
              <a:rPr lang="en-IN" dirty="0"/>
              <a:t>NEON Technology</a:t>
            </a:r>
          </a:p>
        </p:txBody>
      </p:sp>
      <p:sp>
        <p:nvSpPr>
          <p:cNvPr id="3" name="TextBox 2">
            <a:extLst>
              <a:ext uri="{FF2B5EF4-FFF2-40B4-BE49-F238E27FC236}">
                <a16:creationId xmlns:a16="http://schemas.microsoft.com/office/drawing/2014/main" id="{07167C42-D841-4C20-94FF-C0FD5EC6E9C0}"/>
              </a:ext>
            </a:extLst>
          </p:cNvPr>
          <p:cNvSpPr txBox="1"/>
          <p:nvPr/>
        </p:nvSpPr>
        <p:spPr>
          <a:xfrm>
            <a:off x="304800" y="1524000"/>
            <a:ext cx="8382000" cy="4832092"/>
          </a:xfrm>
          <a:prstGeom prst="rect">
            <a:avLst/>
          </a:prstGeom>
          <a:noFill/>
        </p:spPr>
        <p:txBody>
          <a:bodyPr wrap="square" rtlCol="0">
            <a:spAutoFit/>
          </a:bodyPr>
          <a:lstStyle/>
          <a:p>
            <a:r>
              <a:rPr lang="en-IN" sz="2800" dirty="0"/>
              <a:t>NEON technology was introduced to the Armv7-A and Armv7-R profiles. It is also now an extension to the Armv8-A and Armv8-R profiles. </a:t>
            </a:r>
            <a:br>
              <a:rPr lang="en-IN" sz="2800" dirty="0"/>
            </a:br>
            <a:br>
              <a:rPr lang="en-IN" sz="2800" dirty="0"/>
            </a:br>
            <a:r>
              <a:rPr lang="en-IN" sz="2800" dirty="0"/>
              <a:t>NEON technology is intended to improve the multimedia user experience by accelerating audio and video encoding/decoding, user interface, 2D/3D graphics or gaming. NEON can also accelerate signal processing algorithms and functions to speed up applications such as audio and video processing, voice and facial recognition, computer vision and deep learning.</a:t>
            </a:r>
          </a:p>
        </p:txBody>
      </p:sp>
    </p:spTree>
    <p:extLst>
      <p:ext uri="{BB962C8B-B14F-4D97-AF65-F5344CB8AC3E}">
        <p14:creationId xmlns:p14="http://schemas.microsoft.com/office/powerpoint/2010/main" val="225625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4700</TotalTime>
  <Words>253</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 LT W01 Demi</vt:lpstr>
      <vt:lpstr>Calibri</vt:lpstr>
      <vt:lpstr>Helvetica Neue</vt:lpstr>
      <vt:lpstr>Helvetica Neue Light</vt:lpstr>
      <vt:lpstr>Open Sans</vt:lpstr>
      <vt:lpstr>Wingdings</vt:lpstr>
      <vt:lpstr>Office Theme</vt:lpstr>
      <vt:lpstr>ARMv8 Archictecture</vt:lpstr>
      <vt:lpstr>PowerPoint Presentation</vt:lpstr>
      <vt:lpstr>Architecture terms in v8</vt:lpstr>
      <vt:lpstr>PowerPoint Presentation</vt:lpstr>
      <vt:lpstr>New Features</vt:lpstr>
      <vt:lpstr>New extensions provided with v8 arch</vt:lpstr>
      <vt:lpstr>New Extensions </vt:lpstr>
      <vt:lpstr>What is NEON SIMD</vt:lpstr>
      <vt:lpstr>NEON Technology</vt:lpstr>
      <vt:lpstr>One Step Deeper into NEON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385</cp:revision>
  <dcterms:created xsi:type="dcterms:W3CDTF">2006-08-16T00:00:00Z</dcterms:created>
  <dcterms:modified xsi:type="dcterms:W3CDTF">2017-11-26T07:05:14Z</dcterms:modified>
</cp:coreProperties>
</file>