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5" r:id="rId8"/>
    <p:sldId id="260" r:id="rId9"/>
    <p:sldId id="261" r:id="rId10"/>
    <p:sldId id="262"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p:scale>
          <a:sx n="66" d="100"/>
          <a:sy n="66" d="100"/>
        </p:scale>
        <p:origin x="-58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Cortex M4 Instructions Set</a:t>
            </a:r>
            <a:endParaRPr lang="en-US" dirty="0"/>
          </a:p>
        </p:txBody>
      </p:sp>
      <p:sp>
        <p:nvSpPr>
          <p:cNvPr id="3" name="Subtitle 2"/>
          <p:cNvSpPr>
            <a:spLocks noGrp="1"/>
          </p:cNvSpPr>
          <p:nvPr>
            <p:ph type="subTitle" idx="1"/>
          </p:nvPr>
        </p:nvSpPr>
        <p:spPr/>
        <p:txBody>
          <a:bodyPr/>
          <a:lstStyle/>
          <a:p>
            <a:r>
              <a:rPr lang="en-US" dirty="0" err="1" smtClean="0"/>
              <a:t>Girish</a:t>
            </a:r>
            <a:r>
              <a:rPr lang="en-US" dirty="0" smtClean="0"/>
              <a:t>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15000" cy="944562"/>
          </a:xfrm>
        </p:spPr>
        <p:txBody>
          <a:bodyPr>
            <a:normAutofit fontScale="90000"/>
          </a:bodyPr>
          <a:lstStyle/>
          <a:p>
            <a:pPr algn="l"/>
            <a:r>
              <a:rPr lang="en-US" sz="3600" b="1" dirty="0" smtClean="0"/>
              <a:t>Compare and Test Instructions</a:t>
            </a:r>
            <a:endParaRPr lang="en-US" sz="3600" dirty="0"/>
          </a:p>
        </p:txBody>
      </p:sp>
      <p:sp>
        <p:nvSpPr>
          <p:cNvPr id="3" name="TextBox 2"/>
          <p:cNvSpPr txBox="1"/>
          <p:nvPr/>
        </p:nvSpPr>
        <p:spPr>
          <a:xfrm>
            <a:off x="228600" y="1102896"/>
            <a:ext cx="8604022" cy="1200329"/>
          </a:xfrm>
          <a:prstGeom prst="rect">
            <a:avLst/>
          </a:prstGeom>
          <a:solidFill>
            <a:schemeClr val="accent3">
              <a:lumMod val="20000"/>
              <a:lumOff val="80000"/>
            </a:schemeClr>
          </a:solidFill>
          <a:ln>
            <a:solidFill>
              <a:schemeClr val="accent1"/>
            </a:solidFill>
          </a:ln>
        </p:spPr>
        <p:txBody>
          <a:bodyPr wrap="none" rtlCol="0">
            <a:spAutoFit/>
          </a:bodyPr>
          <a:lstStyle/>
          <a:p>
            <a:r>
              <a:rPr lang="en-US" dirty="0" smtClean="0"/>
              <a:t>The Cortex-M4 processor provides compare and bit testing instructions. These</a:t>
            </a:r>
          </a:p>
          <a:p>
            <a:r>
              <a:rPr lang="en-US" dirty="0" smtClean="0"/>
              <a:t>instructions can be use to make comparisons between registers and between</a:t>
            </a:r>
          </a:p>
          <a:p>
            <a:r>
              <a:rPr lang="en-US" dirty="0" smtClean="0"/>
              <a:t>register and immediate data. The comparison result is used to update the condition codes</a:t>
            </a:r>
          </a:p>
          <a:p>
            <a:r>
              <a:rPr lang="en-US" dirty="0" smtClean="0"/>
              <a:t>in the flag bits, but the result is not reserved</a:t>
            </a:r>
            <a:endParaRPr lang="en-US" dirty="0"/>
          </a:p>
        </p:txBody>
      </p:sp>
      <p:graphicFrame>
        <p:nvGraphicFramePr>
          <p:cNvPr id="5" name="Table 4"/>
          <p:cNvGraphicFramePr>
            <a:graphicFrameLocks noGrp="1"/>
          </p:cNvGraphicFramePr>
          <p:nvPr/>
        </p:nvGraphicFramePr>
        <p:xfrm>
          <a:off x="381000" y="2590800"/>
          <a:ext cx="8229600" cy="3931920"/>
        </p:xfrm>
        <a:graphic>
          <a:graphicData uri="http://schemas.openxmlformats.org/drawingml/2006/table">
            <a:tbl>
              <a:tblPr firstRow="1" bandRow="1">
                <a:tableStyleId>{5C22544A-7EE6-4342-B048-85BDC9FD1C3A}</a:tableStyleId>
              </a:tblPr>
              <a:tblGrid>
                <a:gridCol w="1524000"/>
                <a:gridCol w="4876800"/>
                <a:gridCol w="1828800"/>
              </a:tblGrid>
              <a:tr h="457200">
                <a:tc>
                  <a:txBody>
                    <a:bodyPr/>
                    <a:lstStyle/>
                    <a:p>
                      <a:r>
                        <a:rPr lang="en-US" dirty="0" smtClean="0"/>
                        <a:t>Instruction</a:t>
                      </a:r>
                      <a:endParaRPr lang="en-US" dirty="0"/>
                    </a:p>
                  </a:txBody>
                  <a:tcPr/>
                </a:tc>
                <a:tc>
                  <a:txBody>
                    <a:bodyPr/>
                    <a:lstStyle/>
                    <a:p>
                      <a:r>
                        <a:rPr lang="en-US" dirty="0" smtClean="0"/>
                        <a:t>Operation</a:t>
                      </a:r>
                      <a:endParaRPr lang="en-US" dirty="0"/>
                    </a:p>
                  </a:txBody>
                  <a:tcPr/>
                </a:tc>
                <a:tc>
                  <a:txBody>
                    <a:bodyPr/>
                    <a:lstStyle/>
                    <a:p>
                      <a:r>
                        <a:rPr lang="en-US" dirty="0" smtClean="0"/>
                        <a:t>Flags</a:t>
                      </a:r>
                      <a:endParaRPr lang="en-US" dirty="0"/>
                    </a:p>
                  </a:txBody>
                  <a:tcPr/>
                </a:tc>
              </a:tr>
              <a:tr h="370840">
                <a:tc>
                  <a:txBody>
                    <a:bodyPr/>
                    <a:lstStyle/>
                    <a:p>
                      <a:r>
                        <a:rPr lang="en-US" sz="1800" kern="1200" baseline="0" dirty="0" smtClean="0">
                          <a:solidFill>
                            <a:schemeClr val="dk1"/>
                          </a:solidFill>
                          <a:latin typeface="+mn-lt"/>
                          <a:ea typeface="+mn-ea"/>
                          <a:cs typeface="+mn-cs"/>
                        </a:rPr>
                        <a:t>CMP R0, R1;</a:t>
                      </a:r>
                      <a:endParaRPr lang="en-US" dirty="0"/>
                    </a:p>
                  </a:txBody>
                  <a:tcPr/>
                </a:tc>
                <a:tc>
                  <a:txBody>
                    <a:bodyPr/>
                    <a:lstStyle/>
                    <a:p>
                      <a:r>
                        <a:rPr lang="en-US" sz="1800" kern="1200" baseline="0" dirty="0" smtClean="0">
                          <a:solidFill>
                            <a:schemeClr val="dk1"/>
                          </a:solidFill>
                          <a:latin typeface="+mn-lt"/>
                          <a:ea typeface="+mn-ea"/>
                          <a:cs typeface="+mn-cs"/>
                        </a:rPr>
                        <a:t>CMP R0, R1 is to compare the content of R0 with the content of R1</a:t>
                      </a:r>
                      <a:endParaRPr lang="en-US" dirty="0"/>
                    </a:p>
                  </a:txBody>
                  <a:tcPr/>
                </a:tc>
                <a:tc>
                  <a:txBody>
                    <a:bodyPr/>
                    <a:lstStyle/>
                    <a:p>
                      <a:r>
                        <a:rPr lang="en-US" sz="1800" kern="1200" baseline="0" dirty="0" smtClean="0">
                          <a:solidFill>
                            <a:schemeClr val="dk1"/>
                          </a:solidFill>
                          <a:latin typeface="+mn-lt"/>
                          <a:ea typeface="+mn-ea"/>
                          <a:cs typeface="+mn-cs"/>
                        </a:rPr>
                        <a:t>if R0 &gt; R1 (N = 0), if  R0 &lt;R1 (N =1),  if R0 = R1 (Z = 1) and (N = 0)</a:t>
                      </a:r>
                      <a:endParaRPr lang="en-US" dirty="0" smtClean="0"/>
                    </a:p>
                  </a:txBody>
                  <a:tcPr/>
                </a:tc>
              </a:tr>
              <a:tr h="370840">
                <a:tc>
                  <a:txBody>
                    <a:bodyPr/>
                    <a:lstStyle/>
                    <a:p>
                      <a:r>
                        <a:rPr lang="en-US" sz="1800" kern="1200" baseline="0" dirty="0" smtClean="0">
                          <a:solidFill>
                            <a:schemeClr val="dk1"/>
                          </a:solidFill>
                          <a:latin typeface="+mn-lt"/>
                          <a:ea typeface="+mn-ea"/>
                          <a:cs typeface="+mn-cs"/>
                        </a:rPr>
                        <a:t>CMN R2, Operand2</a:t>
                      </a:r>
                      <a:endParaRPr lang="en-US" dirty="0"/>
                    </a:p>
                  </a:txBody>
                  <a:tcPr/>
                </a:tc>
                <a:tc>
                  <a:txBody>
                    <a:bodyPr/>
                    <a:lstStyle/>
                    <a:p>
                      <a:r>
                        <a:rPr lang="en-US" sz="1800" b="0" i="0" kern="1200" dirty="0" smtClean="0">
                          <a:solidFill>
                            <a:schemeClr val="dk1"/>
                          </a:solidFill>
                          <a:latin typeface="+mn-lt"/>
                          <a:ea typeface="+mn-ea"/>
                          <a:cs typeface="+mn-cs"/>
                        </a:rPr>
                        <a:t>The </a:t>
                      </a:r>
                      <a:r>
                        <a:rPr lang="en-US" dirty="0" smtClean="0"/>
                        <a:t>CMN</a:t>
                      </a:r>
                      <a:r>
                        <a:rPr lang="en-US" sz="1800" b="0" i="0" kern="1200" dirty="0" smtClean="0">
                          <a:solidFill>
                            <a:schemeClr val="dk1"/>
                          </a:solidFill>
                          <a:latin typeface="+mn-lt"/>
                          <a:ea typeface="+mn-ea"/>
                          <a:cs typeface="+mn-cs"/>
                        </a:rPr>
                        <a:t> instruction adds the value of </a:t>
                      </a:r>
                      <a:r>
                        <a:rPr lang="en-US" sz="1800" b="0" i="1" kern="1200" dirty="0" smtClean="0">
                          <a:solidFill>
                            <a:schemeClr val="dk1"/>
                          </a:solidFill>
                          <a:latin typeface="+mn-lt"/>
                          <a:ea typeface="+mn-ea"/>
                          <a:cs typeface="+mn-cs"/>
                        </a:rPr>
                        <a:t>Operand2</a:t>
                      </a:r>
                      <a:r>
                        <a:rPr lang="en-US" sz="1800" b="0" i="0" kern="1200" dirty="0" smtClean="0">
                          <a:solidFill>
                            <a:schemeClr val="dk1"/>
                          </a:solidFill>
                          <a:latin typeface="+mn-lt"/>
                          <a:ea typeface="+mn-ea"/>
                          <a:cs typeface="+mn-cs"/>
                        </a:rPr>
                        <a:t> to the value in </a:t>
                      </a:r>
                      <a:r>
                        <a:rPr lang="en-US" sz="1800" b="0" i="1" kern="1200" dirty="0" err="1" smtClean="0">
                          <a:solidFill>
                            <a:schemeClr val="dk1"/>
                          </a:solidFill>
                          <a:latin typeface="+mn-lt"/>
                          <a:ea typeface="+mn-ea"/>
                          <a:cs typeface="+mn-cs"/>
                        </a:rPr>
                        <a:t>Rn</a:t>
                      </a:r>
                      <a:r>
                        <a:rPr lang="en-US" sz="1800" b="0" i="0" kern="1200" dirty="0" smtClean="0">
                          <a:solidFill>
                            <a:schemeClr val="dk1"/>
                          </a:solidFill>
                          <a:latin typeface="+mn-lt"/>
                          <a:ea typeface="+mn-ea"/>
                          <a:cs typeface="+mn-cs"/>
                        </a:rPr>
                        <a:t>.  This is the same as an </a:t>
                      </a:r>
                      <a:r>
                        <a:rPr lang="en-US" dirty="0" smtClean="0"/>
                        <a:t>ADDS</a:t>
                      </a:r>
                      <a:r>
                        <a:rPr lang="en-US" sz="1800" b="0" i="0" kern="1200" dirty="0" smtClean="0">
                          <a:solidFill>
                            <a:schemeClr val="dk1"/>
                          </a:solidFill>
                          <a:latin typeface="+mn-lt"/>
                          <a:ea typeface="+mn-ea"/>
                          <a:cs typeface="+mn-cs"/>
                        </a:rPr>
                        <a:t> instruction, except that the result is discarded.</a:t>
                      </a:r>
                      <a:r>
                        <a:rPr lang="en-US" sz="1800" b="0" i="0" kern="1200" baseline="0" dirty="0" smtClean="0">
                          <a:solidFill>
                            <a:schemeClr val="dk1"/>
                          </a:solidFill>
                          <a:latin typeface="+mn-lt"/>
                          <a:ea typeface="+mn-ea"/>
                          <a:cs typeface="+mn-cs"/>
                        </a:rPr>
                        <a:t> Note: ADDS R2, R1, Adds R2 with R1 and  writes the result to R2 and </a:t>
                      </a:r>
                      <a:r>
                        <a:rPr lang="en-US" sz="1800" b="1" i="0" kern="1200" baseline="0" dirty="0" smtClean="0">
                          <a:solidFill>
                            <a:srgbClr val="FF0000"/>
                          </a:solidFill>
                          <a:latin typeface="+mn-lt"/>
                          <a:ea typeface="+mn-ea"/>
                          <a:cs typeface="+mn-cs"/>
                        </a:rPr>
                        <a:t>update the condition flags, in case of CMN the addition takes place , condition flags will be updated based on results but the results will be discarded</a:t>
                      </a:r>
                      <a:endParaRPr lang="en-US" b="1" dirty="0">
                        <a:solidFill>
                          <a:srgbClr val="FF0000"/>
                        </a:solidFill>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and Test Instruction</a:t>
            </a:r>
            <a:endParaRPr lang="en-US" dirty="0"/>
          </a:p>
        </p:txBody>
      </p:sp>
      <p:graphicFrame>
        <p:nvGraphicFramePr>
          <p:cNvPr id="3" name="Table 2"/>
          <p:cNvGraphicFramePr>
            <a:graphicFrameLocks noGrp="1"/>
          </p:cNvGraphicFramePr>
          <p:nvPr/>
        </p:nvGraphicFramePr>
        <p:xfrm>
          <a:off x="304800" y="1600200"/>
          <a:ext cx="8229600" cy="3383280"/>
        </p:xfrm>
        <a:graphic>
          <a:graphicData uri="http://schemas.openxmlformats.org/drawingml/2006/table">
            <a:tbl>
              <a:tblPr firstRow="1" bandRow="1">
                <a:tableStyleId>{5C22544A-7EE6-4342-B048-85BDC9FD1C3A}</a:tableStyleId>
              </a:tblPr>
              <a:tblGrid>
                <a:gridCol w="1524000"/>
                <a:gridCol w="5181600"/>
                <a:gridCol w="1524000"/>
              </a:tblGrid>
              <a:tr h="457200">
                <a:tc>
                  <a:txBody>
                    <a:bodyPr/>
                    <a:lstStyle/>
                    <a:p>
                      <a:r>
                        <a:rPr lang="en-US" dirty="0" smtClean="0"/>
                        <a:t>Instruction</a:t>
                      </a:r>
                      <a:endParaRPr lang="en-US" dirty="0"/>
                    </a:p>
                  </a:txBody>
                  <a:tcPr/>
                </a:tc>
                <a:tc>
                  <a:txBody>
                    <a:bodyPr/>
                    <a:lstStyle/>
                    <a:p>
                      <a:r>
                        <a:rPr lang="en-US" dirty="0" smtClean="0"/>
                        <a:t>Operation</a:t>
                      </a:r>
                      <a:endParaRPr lang="en-US" dirty="0"/>
                    </a:p>
                  </a:txBody>
                  <a:tcPr/>
                </a:tc>
                <a:tc>
                  <a:txBody>
                    <a:bodyPr/>
                    <a:lstStyle/>
                    <a:p>
                      <a:r>
                        <a:rPr lang="en-US" dirty="0" smtClean="0"/>
                        <a:t>Flags</a:t>
                      </a:r>
                      <a:endParaRPr lang="en-US" dirty="0"/>
                    </a:p>
                  </a:txBody>
                  <a:tcPr/>
                </a:tc>
              </a:tr>
              <a:tr h="370840">
                <a:tc>
                  <a:txBody>
                    <a:bodyPr/>
                    <a:lstStyle/>
                    <a:p>
                      <a:r>
                        <a:rPr lang="en-US" sz="1800" kern="1200" baseline="0" dirty="0" smtClean="0">
                          <a:solidFill>
                            <a:schemeClr val="dk1"/>
                          </a:solidFill>
                          <a:latin typeface="+mn-lt"/>
                          <a:ea typeface="+mn-ea"/>
                          <a:cs typeface="+mn-cs"/>
                        </a:rPr>
                        <a:t>TST R0, 0x101</a:t>
                      </a:r>
                      <a:endParaRPr lang="en-US" dirty="0"/>
                    </a:p>
                  </a:txBody>
                  <a:tcPr/>
                </a:tc>
                <a:tc>
                  <a:txBody>
                    <a:bodyPr/>
                    <a:lstStyle/>
                    <a:p>
                      <a:r>
                        <a:rPr lang="en-US" sz="1800" b="0" i="0" kern="1200" dirty="0" smtClean="0">
                          <a:solidFill>
                            <a:schemeClr val="dk1"/>
                          </a:solidFill>
                          <a:latin typeface="+mn-lt"/>
                          <a:ea typeface="+mn-ea"/>
                          <a:cs typeface="+mn-cs"/>
                        </a:rPr>
                        <a:t>The </a:t>
                      </a:r>
                      <a:r>
                        <a:rPr lang="en-US" sz="1800" kern="1200" dirty="0" smtClean="0">
                          <a:solidFill>
                            <a:schemeClr val="dk1"/>
                          </a:solidFill>
                          <a:latin typeface="+mn-lt"/>
                          <a:ea typeface="+mn-ea"/>
                          <a:cs typeface="+mn-cs"/>
                        </a:rPr>
                        <a:t>TST</a:t>
                      </a:r>
                      <a:r>
                        <a:rPr lang="en-US" sz="1800" b="0" i="0" kern="1200" dirty="0" smtClean="0">
                          <a:solidFill>
                            <a:schemeClr val="dk1"/>
                          </a:solidFill>
                          <a:latin typeface="+mn-lt"/>
                          <a:ea typeface="+mn-ea"/>
                          <a:cs typeface="+mn-cs"/>
                        </a:rPr>
                        <a:t> instruction performs a bitwise AND operation on the value in </a:t>
                      </a:r>
                      <a:r>
                        <a:rPr lang="en-US" sz="1800" b="0" i="1" kern="1200" dirty="0" err="1" smtClean="0">
                          <a:solidFill>
                            <a:schemeClr val="dk1"/>
                          </a:solidFill>
                          <a:latin typeface="+mn-lt"/>
                          <a:ea typeface="+mn-ea"/>
                          <a:cs typeface="+mn-cs"/>
                        </a:rPr>
                        <a:t>Rn</a:t>
                      </a:r>
                      <a:r>
                        <a:rPr lang="en-US" sz="1800" b="0" i="0" kern="1200" dirty="0" smtClean="0">
                          <a:solidFill>
                            <a:schemeClr val="dk1"/>
                          </a:solidFill>
                          <a:latin typeface="+mn-lt"/>
                          <a:ea typeface="+mn-ea"/>
                          <a:cs typeface="+mn-cs"/>
                        </a:rPr>
                        <a:t> and the value of </a:t>
                      </a:r>
                      <a:r>
                        <a:rPr lang="en-US" sz="1800" b="0" i="1" kern="1200" dirty="0" smtClean="0">
                          <a:solidFill>
                            <a:schemeClr val="dk1"/>
                          </a:solidFill>
                          <a:latin typeface="+mn-lt"/>
                          <a:ea typeface="+mn-ea"/>
                          <a:cs typeface="+mn-cs"/>
                        </a:rPr>
                        <a:t>Operand2</a:t>
                      </a:r>
                      <a:r>
                        <a:rPr lang="en-US" sz="1800" b="0" i="0" kern="1200" dirty="0" smtClean="0">
                          <a:solidFill>
                            <a:schemeClr val="dk1"/>
                          </a:solidFill>
                          <a:latin typeface="+mn-lt"/>
                          <a:ea typeface="+mn-ea"/>
                          <a:cs typeface="+mn-cs"/>
                        </a:rPr>
                        <a:t>. This is the same as the </a:t>
                      </a:r>
                      <a:r>
                        <a:rPr lang="en-US" dirty="0" smtClean="0"/>
                        <a:t>ANDS</a:t>
                      </a:r>
                      <a:r>
                        <a:rPr lang="en-US" sz="1800" b="0" i="0" kern="1200" dirty="0" smtClean="0">
                          <a:solidFill>
                            <a:schemeClr val="dk1"/>
                          </a:solidFill>
                          <a:latin typeface="+mn-lt"/>
                          <a:ea typeface="+mn-ea"/>
                          <a:cs typeface="+mn-cs"/>
                        </a:rPr>
                        <a:t> instruction, except that it discards the result.</a:t>
                      </a:r>
                      <a:endParaRPr lang="en-US" dirty="0"/>
                    </a:p>
                  </a:txBody>
                  <a:tcPr/>
                </a:tc>
                <a:tc>
                  <a:txBody>
                    <a:bodyPr/>
                    <a:lstStyle/>
                    <a:p>
                      <a:r>
                        <a:rPr lang="en-US" sz="1800" b="0" i="0" kern="1200" dirty="0" smtClean="0">
                          <a:solidFill>
                            <a:schemeClr val="dk1"/>
                          </a:solidFill>
                          <a:latin typeface="+mn-lt"/>
                          <a:ea typeface="+mn-ea"/>
                          <a:cs typeface="+mn-cs"/>
                        </a:rPr>
                        <a:t>update the N and Z flags according to the result</a:t>
                      </a:r>
                      <a:endParaRPr lang="en-US" dirty="0"/>
                    </a:p>
                  </a:txBody>
                  <a:tcPr/>
                </a:tc>
              </a:tr>
              <a:tr h="370840">
                <a:tc>
                  <a:txBody>
                    <a:bodyPr/>
                    <a:lstStyle/>
                    <a:p>
                      <a:r>
                        <a:rPr lang="en-US" sz="1800" kern="1200" baseline="0" dirty="0" smtClean="0">
                          <a:solidFill>
                            <a:schemeClr val="dk1"/>
                          </a:solidFill>
                          <a:latin typeface="+mn-lt"/>
                          <a:ea typeface="+mn-ea"/>
                          <a:cs typeface="+mn-cs"/>
                        </a:rPr>
                        <a:t>TEQ R2, 0x80</a:t>
                      </a:r>
                      <a:endParaRPr lang="en-US" dirty="0"/>
                    </a:p>
                  </a:txBody>
                  <a:tcPr/>
                </a:tc>
                <a:tc>
                  <a:txBody>
                    <a:bodyPr/>
                    <a:lstStyle/>
                    <a:p>
                      <a:r>
                        <a:rPr lang="en-US" sz="1800" kern="1200" baseline="0" dirty="0" smtClean="0">
                          <a:solidFill>
                            <a:schemeClr val="dk1"/>
                          </a:solidFill>
                          <a:latin typeface="+mn-lt"/>
                          <a:ea typeface="+mn-ea"/>
                          <a:cs typeface="+mn-cs"/>
                        </a:rPr>
                        <a:t>is to test whether the content of the R1 is equal</a:t>
                      </a:r>
                    </a:p>
                    <a:p>
                      <a:r>
                        <a:rPr lang="en-US" sz="1800" kern="1200" baseline="0" dirty="0" smtClean="0">
                          <a:solidFill>
                            <a:schemeClr val="dk1"/>
                          </a:solidFill>
                          <a:latin typeface="+mn-lt"/>
                          <a:ea typeface="+mn-ea"/>
                          <a:cs typeface="+mn-cs"/>
                        </a:rPr>
                        <a:t>to 0x80. </a:t>
                      </a:r>
                      <a:endParaRPr lang="en-US" dirty="0"/>
                    </a:p>
                  </a:txBody>
                  <a:tcPr/>
                </a:tc>
                <a:tc>
                  <a:txBody>
                    <a:bodyPr/>
                    <a:lstStyle/>
                    <a:p>
                      <a:r>
                        <a:rPr lang="en-US" sz="1800" kern="1200" baseline="0" dirty="0" smtClean="0">
                          <a:solidFill>
                            <a:schemeClr val="dk1"/>
                          </a:solidFill>
                          <a:latin typeface="+mn-lt"/>
                          <a:ea typeface="+mn-ea"/>
                          <a:cs typeface="+mn-cs"/>
                        </a:rPr>
                        <a:t>The flag bits Z and N will be affected based on the running result.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467100"/>
            <a:ext cx="8229600" cy="1143000"/>
          </a:xfrm>
          <a:ln>
            <a:solidFill>
              <a:schemeClr val="accent1"/>
            </a:solidFill>
          </a:ln>
        </p:spPr>
        <p:txBody>
          <a:bodyPr/>
          <a:lstStyle/>
          <a:p>
            <a:r>
              <a:rPr lang="en-US" dirty="0" smtClean="0"/>
              <a:t>Controlling the Flow of executions</a:t>
            </a:r>
            <a:endParaRPr lang="en-US" dirty="0"/>
          </a:p>
        </p:txBody>
      </p:sp>
      <p:sp>
        <p:nvSpPr>
          <p:cNvPr id="3" name="Rectangle 2"/>
          <p:cNvSpPr/>
          <p:nvPr/>
        </p:nvSpPr>
        <p:spPr>
          <a:xfrm>
            <a:off x="304800" y="5505450"/>
            <a:ext cx="8458200" cy="830997"/>
          </a:xfrm>
          <a:prstGeom prst="rect">
            <a:avLst/>
          </a:prstGeom>
          <a:noFill/>
          <a:ln>
            <a:solidFill>
              <a:schemeClr val="accent1"/>
            </a:solidFill>
          </a:ln>
        </p:spPr>
        <p:txBody>
          <a:bodyPr wrap="square">
            <a:spAutoFit/>
          </a:bodyPr>
          <a:lstStyle/>
          <a:p>
            <a:pPr algn="ctr"/>
            <a:r>
              <a:rPr lang="en-US" sz="2400" b="1" dirty="0" smtClean="0"/>
              <a:t>The Cortex-M4 processor provides 10 program branch and control instructions.</a:t>
            </a:r>
            <a:endParaRPr lang="en-US" sz="2400" b="1" dirty="0"/>
          </a:p>
        </p:txBody>
      </p:sp>
      <p:pic>
        <p:nvPicPr>
          <p:cNvPr id="2050" name="Picture 2" descr="Image result for simple flow chart"/>
          <p:cNvPicPr>
            <a:picLocks noChangeAspect="1" noChangeArrowheads="1"/>
          </p:cNvPicPr>
          <p:nvPr/>
        </p:nvPicPr>
        <p:blipFill>
          <a:blip r:embed="rId2" cstate="print"/>
          <a:srcRect/>
          <a:stretch>
            <a:fillRect/>
          </a:stretch>
        </p:blipFill>
        <p:spPr bwMode="auto">
          <a:xfrm>
            <a:off x="2743200" y="152400"/>
            <a:ext cx="3320731" cy="3124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800" b="1" dirty="0" smtClean="0"/>
              <a:t>Flow Control</a:t>
            </a:r>
            <a:endParaRPr lang="en-US" sz="4800" b="1" dirty="0"/>
          </a:p>
        </p:txBody>
      </p:sp>
      <p:sp>
        <p:nvSpPr>
          <p:cNvPr id="3" name="Rectangle 2"/>
          <p:cNvSpPr/>
          <p:nvPr/>
        </p:nvSpPr>
        <p:spPr>
          <a:xfrm>
            <a:off x="762000" y="1752600"/>
            <a:ext cx="7924800" cy="2062103"/>
          </a:xfrm>
          <a:prstGeom prst="rect">
            <a:avLst/>
          </a:prstGeom>
        </p:spPr>
        <p:txBody>
          <a:bodyPr wrap="square">
            <a:spAutoFit/>
          </a:bodyPr>
          <a:lstStyle/>
          <a:p>
            <a:r>
              <a:rPr lang="en-US" sz="3200" b="1" dirty="0" smtClean="0"/>
              <a:t>1. Unconditional Branches</a:t>
            </a:r>
          </a:p>
          <a:p>
            <a:r>
              <a:rPr lang="en-US" sz="3200" b="1" dirty="0" smtClean="0"/>
              <a:t>2. Conditional Branches</a:t>
            </a:r>
          </a:p>
          <a:p>
            <a:r>
              <a:rPr lang="en-US" sz="3200" b="1" dirty="0" smtClean="0"/>
              <a:t>3. Compare and Branches</a:t>
            </a:r>
          </a:p>
          <a:p>
            <a:r>
              <a:rPr lang="en-US" sz="3200" b="1" dirty="0" smtClean="0"/>
              <a:t>5. Conditional Executions (If-Then or IT)</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Commonly Used loops</a:t>
            </a:r>
            <a:endParaRPr lang="en-US" dirty="0"/>
          </a:p>
        </p:txBody>
      </p:sp>
      <p:sp>
        <p:nvSpPr>
          <p:cNvPr id="3" name="TextBox 2"/>
          <p:cNvSpPr txBox="1"/>
          <p:nvPr/>
        </p:nvSpPr>
        <p:spPr>
          <a:xfrm>
            <a:off x="457200" y="2209800"/>
            <a:ext cx="8001000" cy="2308324"/>
          </a:xfrm>
          <a:prstGeom prst="rect">
            <a:avLst/>
          </a:prstGeom>
          <a:noFill/>
        </p:spPr>
        <p:txBody>
          <a:bodyPr wrap="square" rtlCol="0">
            <a:spAutoFit/>
          </a:bodyPr>
          <a:lstStyle/>
          <a:p>
            <a:pPr>
              <a:buFont typeface="Arial" pitchFamily="34" charset="0"/>
              <a:buChar char="•"/>
            </a:pPr>
            <a:r>
              <a:rPr lang="en-US" sz="4800" dirty="0" smtClean="0"/>
              <a:t> While Loops</a:t>
            </a:r>
          </a:p>
          <a:p>
            <a:pPr>
              <a:buFont typeface="Arial" pitchFamily="34" charset="0"/>
              <a:buChar char="•"/>
            </a:pPr>
            <a:r>
              <a:rPr lang="en-US" sz="4800" dirty="0" smtClean="0"/>
              <a:t> For Loops</a:t>
            </a:r>
          </a:p>
          <a:p>
            <a:pPr>
              <a:buFont typeface="Arial" pitchFamily="34" charset="0"/>
              <a:buChar char="•"/>
            </a:pPr>
            <a:r>
              <a:rPr lang="en-US" sz="4800" dirty="0" smtClean="0"/>
              <a:t> Do – While Loops</a:t>
            </a:r>
            <a:endParaRPr lang="en-US"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If –then-else Structure</a:t>
            </a:r>
            <a:endParaRPr lang="en-US" b="1" dirty="0"/>
          </a:p>
        </p:txBody>
      </p:sp>
      <p:sp>
        <p:nvSpPr>
          <p:cNvPr id="3" name="TextBox 2"/>
          <p:cNvSpPr txBox="1"/>
          <p:nvPr/>
        </p:nvSpPr>
        <p:spPr>
          <a:xfrm>
            <a:off x="457200" y="990600"/>
            <a:ext cx="8360558" cy="5262979"/>
          </a:xfrm>
          <a:prstGeom prst="rect">
            <a:avLst/>
          </a:prstGeom>
          <a:noFill/>
          <a:ln>
            <a:solidFill>
              <a:schemeClr val="accent1"/>
            </a:solidFill>
          </a:ln>
        </p:spPr>
        <p:txBody>
          <a:bodyPr wrap="none" rtlCol="0">
            <a:spAutoFit/>
          </a:bodyPr>
          <a:lstStyle/>
          <a:p>
            <a:r>
              <a:rPr lang="en-US" sz="2400" dirty="0" smtClean="0"/>
              <a:t>In CORTEX M4, there is instruction IT which is used for building a </a:t>
            </a:r>
          </a:p>
          <a:p>
            <a:r>
              <a:rPr lang="en-US" sz="2400" dirty="0" smtClean="0"/>
              <a:t>If then else block The format is </a:t>
            </a:r>
          </a:p>
          <a:p>
            <a:r>
              <a:rPr lang="en-US" sz="2400" dirty="0" smtClean="0"/>
              <a:t>                                       </a:t>
            </a:r>
            <a:r>
              <a:rPr lang="en-US" sz="3600" b="1" dirty="0" err="1" smtClean="0"/>
              <a:t>ITxyz</a:t>
            </a:r>
            <a:r>
              <a:rPr lang="en-US" sz="3600" b="1" dirty="0" smtClean="0"/>
              <a:t> condition</a:t>
            </a:r>
          </a:p>
          <a:p>
            <a:r>
              <a:rPr lang="en-US" sz="3600" b="1" dirty="0" smtClean="0"/>
              <a:t>xyz</a:t>
            </a:r>
            <a:r>
              <a:rPr lang="en-US" sz="3600" dirty="0" smtClean="0"/>
              <a:t>  are the fields specify either the THEN </a:t>
            </a:r>
          </a:p>
          <a:p>
            <a:r>
              <a:rPr lang="en-US" sz="3600" dirty="0" smtClean="0"/>
              <a:t>Block or ELSE Block, for example</a:t>
            </a:r>
          </a:p>
          <a:p>
            <a:r>
              <a:rPr lang="en-US" sz="3600" b="1" dirty="0" smtClean="0"/>
              <a:t>                            ITTE  LT</a:t>
            </a:r>
          </a:p>
          <a:p>
            <a:r>
              <a:rPr lang="en-US" sz="3600" dirty="0" smtClean="0"/>
              <a:t>This mean there are two THEN instructions </a:t>
            </a:r>
          </a:p>
          <a:p>
            <a:r>
              <a:rPr lang="en-US" sz="3600" dirty="0" smtClean="0"/>
              <a:t>And one ELSE instruction and the condition </a:t>
            </a:r>
          </a:p>
          <a:p>
            <a:r>
              <a:rPr lang="en-US" sz="3600" dirty="0" smtClean="0"/>
              <a:t>To be checked is LT which means N != V in </a:t>
            </a:r>
          </a:p>
          <a:p>
            <a:r>
              <a:rPr lang="en-US" sz="3600" dirty="0" smtClean="0"/>
              <a:t>APSR</a:t>
            </a:r>
            <a:r>
              <a:rPr lang="en-US" sz="3600" b="1" dirty="0" smtClean="0"/>
              <a:t>.</a:t>
            </a:r>
            <a:endParaRPr lang="en-US" sz="3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Rule for IF-THEN-ELSE</a:t>
            </a:r>
            <a:endParaRPr lang="en-US" b="1" dirty="0"/>
          </a:p>
        </p:txBody>
      </p:sp>
      <p:sp>
        <p:nvSpPr>
          <p:cNvPr id="3" name="TextBox 2"/>
          <p:cNvSpPr txBox="1"/>
          <p:nvPr/>
        </p:nvSpPr>
        <p:spPr>
          <a:xfrm>
            <a:off x="381000" y="1143000"/>
            <a:ext cx="8382000" cy="5509200"/>
          </a:xfrm>
          <a:prstGeom prst="rect">
            <a:avLst/>
          </a:prstGeom>
          <a:noFill/>
        </p:spPr>
        <p:txBody>
          <a:bodyPr wrap="square" rtlCol="0">
            <a:spAutoFit/>
          </a:bodyPr>
          <a:lstStyle/>
          <a:p>
            <a:pPr>
              <a:buFont typeface="Wingdings" pitchFamily="2" charset="2"/>
              <a:buChar char="ü"/>
            </a:pPr>
            <a:r>
              <a:rPr lang="en-US" sz="2200" dirty="0" smtClean="0"/>
              <a:t>The condition field must be one of the fields listed in following table, except Always.</a:t>
            </a:r>
          </a:p>
          <a:p>
            <a:pPr>
              <a:buFont typeface="Wingdings" pitchFamily="2" charset="2"/>
              <a:buChar char="ü"/>
            </a:pPr>
            <a:r>
              <a:rPr lang="en-US" sz="2200" dirty="0" smtClean="0"/>
              <a:t>The first statement following the IT instruction must be the true-then-execute case (THEN).</a:t>
            </a:r>
          </a:p>
          <a:p>
            <a:pPr>
              <a:buFont typeface="Wingdings" pitchFamily="2" charset="2"/>
              <a:buChar char="ü"/>
            </a:pPr>
            <a:r>
              <a:rPr lang="en-US" sz="2200" dirty="0" smtClean="0"/>
              <a:t>The number of T’s and E’s in the IT instruction itself should match the</a:t>
            </a:r>
          </a:p>
          <a:p>
            <a:r>
              <a:rPr lang="en-US" sz="2200" dirty="0" smtClean="0"/>
              <a:t>number of THEN and ELSE instructions in the block. If you specify an</a:t>
            </a:r>
          </a:p>
          <a:p>
            <a:r>
              <a:rPr lang="en-US" sz="2200" dirty="0" smtClean="0"/>
              <a:t>instruction such as ITTEE, there should be two THEN instructions and two ELSE instructions following the IT instruction.</a:t>
            </a:r>
          </a:p>
          <a:p>
            <a:pPr>
              <a:buFont typeface="Wingdings" pitchFamily="2" charset="2"/>
              <a:buChar char="ü"/>
            </a:pPr>
            <a:r>
              <a:rPr lang="en-US" sz="2200" dirty="0" smtClean="0"/>
              <a:t>Branches to any instruction in the IT block are not permitted, apart from those performed by exception returns.</a:t>
            </a:r>
          </a:p>
          <a:p>
            <a:pPr>
              <a:buFont typeface="Wingdings" pitchFamily="2" charset="2"/>
              <a:buChar char="ü"/>
            </a:pPr>
            <a:r>
              <a:rPr lang="en-US" sz="2200" dirty="0" smtClean="0"/>
              <a:t>Any branches used in an IT block must be the last instruction in the block.</a:t>
            </a:r>
          </a:p>
          <a:p>
            <a:pPr>
              <a:buFont typeface="Wingdings" pitchFamily="2" charset="2"/>
              <a:buChar char="ü"/>
            </a:pPr>
            <a:r>
              <a:rPr lang="en-US" sz="2200" dirty="0" smtClean="0"/>
              <a:t>The ELSE condition must be the inverse of the THEN condition. If you</a:t>
            </a:r>
          </a:p>
          <a:p>
            <a:r>
              <a:rPr lang="en-US" sz="2200" dirty="0" smtClean="0"/>
              <a:t>refer to following table again, you will notice that these two fields differ only in the LSB of the encoding. In other words, GE, which is 1010, is the inverse of LT, which is 1011.</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IF-then-else</a:t>
            </a:r>
            <a:endParaRPr lang="en-US" dirty="0"/>
          </a:p>
        </p:txBody>
      </p:sp>
      <p:sp>
        <p:nvSpPr>
          <p:cNvPr id="3" name="TextBox 2"/>
          <p:cNvSpPr txBox="1"/>
          <p:nvPr/>
        </p:nvSpPr>
        <p:spPr>
          <a:xfrm>
            <a:off x="304800" y="1612880"/>
            <a:ext cx="8534400" cy="4154984"/>
          </a:xfrm>
          <a:prstGeom prst="rect">
            <a:avLst/>
          </a:prstGeom>
          <a:solidFill>
            <a:schemeClr val="accent3">
              <a:lumMod val="40000"/>
              <a:lumOff val="60000"/>
            </a:schemeClr>
          </a:solidFill>
          <a:ln>
            <a:solidFill>
              <a:schemeClr val="accent1"/>
            </a:solidFill>
          </a:ln>
        </p:spPr>
        <p:txBody>
          <a:bodyPr wrap="square" rtlCol="0">
            <a:spAutoFit/>
          </a:bodyPr>
          <a:lstStyle/>
          <a:p>
            <a:r>
              <a:rPr lang="en-US" sz="2400" dirty="0" smtClean="0"/>
              <a:t> AREA     </a:t>
            </a:r>
            <a:r>
              <a:rPr lang="en-US" sz="2400" dirty="0" err="1" smtClean="0"/>
              <a:t>appcode</a:t>
            </a:r>
            <a:r>
              <a:rPr lang="en-US" sz="2400" dirty="0" smtClean="0"/>
              <a:t>, CODE, READONLY</a:t>
            </a:r>
          </a:p>
          <a:p>
            <a:r>
              <a:rPr lang="en-US" sz="2400" dirty="0" smtClean="0"/>
              <a:t>     export __main	 </a:t>
            </a:r>
          </a:p>
          <a:p>
            <a:r>
              <a:rPr lang="en-US" sz="2400" dirty="0" smtClean="0"/>
              <a:t>	 ENTRY </a:t>
            </a:r>
          </a:p>
          <a:p>
            <a:r>
              <a:rPr lang="en-US" sz="2400" dirty="0" smtClean="0"/>
              <a:t>__main  function</a:t>
            </a:r>
          </a:p>
          <a:p>
            <a:r>
              <a:rPr lang="en-US" sz="2400" dirty="0" smtClean="0"/>
              <a:t>              CMP r6, #8</a:t>
            </a:r>
          </a:p>
          <a:p>
            <a:r>
              <a:rPr lang="en-US" sz="2400" dirty="0" smtClean="0"/>
              <a:t>              ITE LT</a:t>
            </a:r>
          </a:p>
          <a:p>
            <a:r>
              <a:rPr lang="en-US" sz="2400" dirty="0" smtClean="0"/>
              <a:t>              LSLLT r6 , r6, #1 ; </a:t>
            </a:r>
          </a:p>
          <a:p>
            <a:r>
              <a:rPr lang="en-US" sz="2400" dirty="0" smtClean="0"/>
              <a:t>              MOVGE r6, #2 ; </a:t>
            </a:r>
          </a:p>
          <a:p>
            <a:r>
              <a:rPr lang="en-US" sz="2400" dirty="0" smtClean="0"/>
              <a:t>stop        B stop  ; stop program</a:t>
            </a:r>
          </a:p>
          <a:p>
            <a:r>
              <a:rPr lang="en-US" sz="2400" dirty="0" smtClean="0"/>
              <a:t>        </a:t>
            </a:r>
            <a:r>
              <a:rPr lang="en-US" sz="2400" dirty="0" err="1" smtClean="0"/>
              <a:t>endfunc</a:t>
            </a:r>
            <a:endParaRPr lang="en-US" sz="2400" dirty="0" smtClean="0"/>
          </a:p>
          <a:p>
            <a:r>
              <a:rPr lang="en-US" sz="2400" dirty="0" smtClean="0"/>
              <a:t>      end</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r>
              <a:rPr lang="en-US" dirty="0" smtClean="0"/>
              <a:t>Conditional Code and their meaning</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81000" y="1776307"/>
            <a:ext cx="8077200" cy="4776893"/>
          </a:xfrm>
          <a:prstGeom prst="rect">
            <a:avLst/>
          </a:prstGeom>
          <a:solidFill>
            <a:schemeClr val="accent5">
              <a:lumMod val="20000"/>
              <a:lumOff val="80000"/>
              <a:alpha val="72000"/>
            </a:schemeClr>
          </a:solid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Exercise-1</a:t>
            </a:r>
            <a:endParaRPr lang="en-US" dirty="0"/>
          </a:p>
        </p:txBody>
      </p:sp>
      <p:sp>
        <p:nvSpPr>
          <p:cNvPr id="3" name="TextBox 2"/>
          <p:cNvSpPr txBox="1"/>
          <p:nvPr/>
        </p:nvSpPr>
        <p:spPr>
          <a:xfrm>
            <a:off x="381000" y="1752600"/>
            <a:ext cx="8382000" cy="4031873"/>
          </a:xfrm>
          <a:prstGeom prst="rect">
            <a:avLst/>
          </a:prstGeom>
          <a:noFill/>
        </p:spPr>
        <p:txBody>
          <a:bodyPr wrap="square" rtlCol="0">
            <a:spAutoFit/>
          </a:bodyPr>
          <a:lstStyle/>
          <a:p>
            <a:r>
              <a:rPr lang="en-US" sz="3200" dirty="0" smtClean="0"/>
              <a:t>Implement the following on Cortex M4</a:t>
            </a:r>
          </a:p>
          <a:p>
            <a:endParaRPr lang="en-US" sz="3200" dirty="0" smtClean="0"/>
          </a:p>
          <a:p>
            <a:r>
              <a:rPr lang="en-US" sz="3200" dirty="0" smtClean="0"/>
              <a:t>if (r2 != r7)</a:t>
            </a:r>
          </a:p>
          <a:p>
            <a:r>
              <a:rPr lang="en-US" sz="3200" dirty="0" smtClean="0"/>
              <a:t>    r2 = r2 − r7;</a:t>
            </a:r>
          </a:p>
          <a:p>
            <a:r>
              <a:rPr lang="en-US" sz="3200" dirty="0" smtClean="0"/>
              <a:t>    r2 = 0 ;</a:t>
            </a:r>
          </a:p>
          <a:p>
            <a:r>
              <a:rPr lang="en-US" sz="3200" dirty="0" smtClean="0"/>
              <a:t>else</a:t>
            </a:r>
          </a:p>
          <a:p>
            <a:r>
              <a:rPr lang="en-US" sz="3200" dirty="0" smtClean="0"/>
              <a:t>   r2 = r2 + r4;</a:t>
            </a:r>
          </a:p>
          <a:p>
            <a:r>
              <a:rPr lang="en-US" sz="3200" dirty="0" smtClean="0"/>
              <a:t>   r4 = 0</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50000"/>
          </a:srgbClr>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04800" y="76200"/>
            <a:ext cx="8229600" cy="762000"/>
          </a:xfrm>
        </p:spPr>
        <p:txBody>
          <a:bodyPr/>
          <a:lstStyle/>
          <a:p>
            <a:r>
              <a:rPr lang="en-US" dirty="0" smtClean="0"/>
              <a:t>Cortex M4 Instructions Set</a:t>
            </a:r>
            <a:endParaRPr lang="en-US" dirty="0"/>
          </a:p>
        </p:txBody>
      </p:sp>
      <p:sp>
        <p:nvSpPr>
          <p:cNvPr id="4" name="Rounded Rectangle 3"/>
          <p:cNvSpPr/>
          <p:nvPr/>
        </p:nvSpPr>
        <p:spPr>
          <a:xfrm>
            <a:off x="304800" y="990600"/>
            <a:ext cx="8610600" cy="1066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u="sng" dirty="0" smtClean="0"/>
              <a:t>Cortex M4 has  </a:t>
            </a:r>
          </a:p>
          <a:p>
            <a:pPr>
              <a:buFont typeface="Arial" pitchFamily="34" charset="0"/>
              <a:buChar char="•"/>
            </a:pPr>
            <a:r>
              <a:rPr lang="en-US" b="1" dirty="0" smtClean="0"/>
              <a:t>203 Instructions in general category </a:t>
            </a:r>
          </a:p>
          <a:p>
            <a:pPr>
              <a:buFont typeface="Arial" pitchFamily="34" charset="0"/>
              <a:buChar char="•"/>
            </a:pPr>
            <a:r>
              <a:rPr lang="en-US" b="1" dirty="0" smtClean="0"/>
              <a:t>65 instructions related to  FPU</a:t>
            </a:r>
          </a:p>
        </p:txBody>
      </p:sp>
      <p:sp>
        <p:nvSpPr>
          <p:cNvPr id="5" name="Rounded Rectangle 4"/>
          <p:cNvSpPr/>
          <p:nvPr/>
        </p:nvSpPr>
        <p:spPr>
          <a:xfrm>
            <a:off x="228600" y="2514600"/>
            <a:ext cx="8686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 Data Moving Instructions</a:t>
            </a:r>
          </a:p>
          <a:p>
            <a:r>
              <a:rPr lang="en-US" b="1" dirty="0" smtClean="0"/>
              <a:t>2. Arithmetic Instructions</a:t>
            </a:r>
          </a:p>
          <a:p>
            <a:r>
              <a:rPr lang="en-US" b="1" dirty="0" smtClean="0"/>
              <a:t>3. Logic Instructions</a:t>
            </a:r>
          </a:p>
          <a:p>
            <a:r>
              <a:rPr lang="en-US" b="1" dirty="0" smtClean="0"/>
              <a:t>4. Shift and Rotate Instructions</a:t>
            </a:r>
          </a:p>
          <a:p>
            <a:r>
              <a:rPr lang="en-US" b="1" dirty="0" smtClean="0"/>
              <a:t>5. Data Conversion Instructions</a:t>
            </a:r>
          </a:p>
          <a:p>
            <a:r>
              <a:rPr lang="en-US" b="1" dirty="0" smtClean="0"/>
              <a:t>6. Bit-Field Processing Instructions</a:t>
            </a:r>
          </a:p>
          <a:p>
            <a:r>
              <a:rPr lang="en-US" b="1" dirty="0" smtClean="0"/>
              <a:t>7. Compare and Test Instructions</a:t>
            </a:r>
          </a:p>
          <a:p>
            <a:r>
              <a:rPr lang="en-US" b="1" dirty="0" smtClean="0"/>
              <a:t>8. Program Flow Control Instructions</a:t>
            </a:r>
          </a:p>
          <a:p>
            <a:r>
              <a:rPr lang="en-US" b="1" dirty="0" smtClean="0"/>
              <a:t>9. Saturation Instructions</a:t>
            </a:r>
          </a:p>
          <a:p>
            <a:r>
              <a:rPr lang="en-US" b="1" dirty="0" smtClean="0"/>
              <a:t>10. Exception Related Instructions</a:t>
            </a:r>
          </a:p>
          <a:p>
            <a:r>
              <a:rPr lang="en-US" b="1" dirty="0" smtClean="0"/>
              <a:t>11. Sleep Mode Instructions</a:t>
            </a:r>
          </a:p>
          <a:p>
            <a:r>
              <a:rPr lang="en-US" b="1" dirty="0" smtClean="0"/>
              <a:t>12. Memory Barrier Instructions</a:t>
            </a:r>
          </a:p>
          <a:p>
            <a:r>
              <a:rPr lang="en-US" b="1" dirty="0" smtClean="0"/>
              <a:t>13. Miscellaneous Instructions</a:t>
            </a:r>
          </a:p>
          <a:p>
            <a:r>
              <a:rPr lang="en-US" b="1" dirty="0" smtClean="0"/>
              <a:t>14. Unsupported Instructions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Assignment- Q3</a:t>
            </a:r>
            <a:endParaRPr lang="en-US" dirty="0"/>
          </a:p>
        </p:txBody>
      </p:sp>
      <p:sp>
        <p:nvSpPr>
          <p:cNvPr id="3" name="TextBox 2"/>
          <p:cNvSpPr txBox="1"/>
          <p:nvPr/>
        </p:nvSpPr>
        <p:spPr>
          <a:xfrm>
            <a:off x="457200" y="1066800"/>
            <a:ext cx="8305800" cy="5509200"/>
          </a:xfrm>
          <a:prstGeom prst="rect">
            <a:avLst/>
          </a:prstGeom>
          <a:noFill/>
        </p:spPr>
        <p:txBody>
          <a:bodyPr wrap="square" rtlCol="0">
            <a:spAutoFit/>
          </a:bodyPr>
          <a:lstStyle/>
          <a:p>
            <a:r>
              <a:rPr lang="en-US" sz="3200" dirty="0" smtClean="0"/>
              <a:t>Here is C program to find GCD of two numbers</a:t>
            </a:r>
          </a:p>
          <a:p>
            <a:endParaRPr lang="en-US" sz="3200" dirty="0" smtClean="0"/>
          </a:p>
          <a:p>
            <a:r>
              <a:rPr lang="en-US" sz="3200" dirty="0" smtClean="0"/>
              <a:t>while (a != b)</a:t>
            </a:r>
          </a:p>
          <a:p>
            <a:r>
              <a:rPr lang="en-US" sz="3200" dirty="0" smtClean="0"/>
              <a:t> {</a:t>
            </a:r>
          </a:p>
          <a:p>
            <a:r>
              <a:rPr lang="en-US" sz="3200" dirty="0" smtClean="0"/>
              <a:t>    if (a &gt; b) </a:t>
            </a:r>
          </a:p>
          <a:p>
            <a:r>
              <a:rPr lang="en-US" sz="3200" dirty="0" smtClean="0"/>
              <a:t>            a = a – b;</a:t>
            </a:r>
          </a:p>
          <a:p>
            <a:r>
              <a:rPr lang="en-US" sz="3200" dirty="0" smtClean="0"/>
              <a:t>       else </a:t>
            </a:r>
          </a:p>
          <a:p>
            <a:r>
              <a:rPr lang="en-US" sz="3200" dirty="0" smtClean="0"/>
              <a:t>            b = b – a;</a:t>
            </a:r>
          </a:p>
          <a:p>
            <a:r>
              <a:rPr lang="en-US" sz="3200" dirty="0" smtClean="0"/>
              <a:t>}</a:t>
            </a:r>
          </a:p>
          <a:p>
            <a:endParaRPr lang="en-US" sz="3200" dirty="0" smtClean="0"/>
          </a:p>
          <a:p>
            <a:r>
              <a:rPr lang="en-US" sz="3200" dirty="0" smtClean="0"/>
              <a:t>Re-Write this for CORTEX –M4</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Exercise-3</a:t>
            </a:r>
            <a:endParaRPr lang="en-US" dirty="0"/>
          </a:p>
        </p:txBody>
      </p:sp>
      <p:sp>
        <p:nvSpPr>
          <p:cNvPr id="4" name="TextBox 3"/>
          <p:cNvSpPr txBox="1"/>
          <p:nvPr/>
        </p:nvSpPr>
        <p:spPr>
          <a:xfrm>
            <a:off x="381000" y="1905000"/>
            <a:ext cx="8382000" cy="1569660"/>
          </a:xfrm>
          <a:prstGeom prst="rect">
            <a:avLst/>
          </a:prstGeom>
          <a:noFill/>
        </p:spPr>
        <p:txBody>
          <a:bodyPr wrap="square" rtlCol="0">
            <a:spAutoFit/>
          </a:bodyPr>
          <a:lstStyle/>
          <a:p>
            <a:r>
              <a:rPr lang="en-US" sz="3200" dirty="0" smtClean="0"/>
              <a:t>Can do nested IF-Then else in CORTEX –M4 ?</a:t>
            </a:r>
          </a:p>
          <a:p>
            <a:endParaRPr lang="en-US" sz="3200" dirty="0" smtClean="0"/>
          </a:p>
          <a:p>
            <a:r>
              <a:rPr lang="en-US" sz="3200" dirty="0" smtClean="0"/>
              <a:t>Try it out on your simulator ….</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Modulus operation</a:t>
            </a:r>
            <a:endParaRPr lang="en-US" dirty="0"/>
          </a:p>
        </p:txBody>
      </p:sp>
      <p:sp>
        <p:nvSpPr>
          <p:cNvPr id="3" name="TextBox 2"/>
          <p:cNvSpPr txBox="1"/>
          <p:nvPr/>
        </p:nvSpPr>
        <p:spPr>
          <a:xfrm>
            <a:off x="381000" y="3200400"/>
            <a:ext cx="8458200" cy="2862322"/>
          </a:xfrm>
          <a:prstGeom prst="rect">
            <a:avLst/>
          </a:prstGeom>
          <a:noFill/>
        </p:spPr>
        <p:txBody>
          <a:bodyPr wrap="square" rtlCol="0">
            <a:spAutoFit/>
          </a:bodyPr>
          <a:lstStyle/>
          <a:p>
            <a:pPr fontAlgn="base"/>
            <a:r>
              <a:rPr lang="pt-BR" sz="2000" dirty="0" smtClean="0"/>
              <a:t>Getting the remainder of a division:</a:t>
            </a:r>
          </a:p>
          <a:p>
            <a:pPr fontAlgn="base"/>
            <a:r>
              <a:rPr lang="pt-BR" sz="2000" dirty="0" smtClean="0"/>
              <a:t>                    udiv       rT,rA,rB           /* rT = rA / rB      (example: 1 = 17 / 10) */</a:t>
            </a:r>
          </a:p>
          <a:p>
            <a:pPr fontAlgn="base"/>
            <a:r>
              <a:rPr lang="pt-BR" sz="2000" dirty="0" smtClean="0"/>
              <a:t>                    mls        rT,rT,rB,rA       /* rT = rA - rT * rB (example: 7 = 17 - (1 * 10)) */</a:t>
            </a:r>
          </a:p>
          <a:p>
            <a:pPr fontAlgn="base"/>
            <a:r>
              <a:rPr lang="pt-BR" sz="2000" dirty="0" smtClean="0"/>
              <a:t> </a:t>
            </a:r>
          </a:p>
          <a:p>
            <a:pPr fontAlgn="base"/>
            <a:r>
              <a:rPr lang="pt-BR" sz="2000" dirty="0" smtClean="0"/>
              <a:t>Example:</a:t>
            </a:r>
          </a:p>
          <a:p>
            <a:pPr fontAlgn="base"/>
            <a:r>
              <a:rPr lang="pt-BR" sz="2000" dirty="0" smtClean="0"/>
              <a:t>                    udiv      r0,r3,r2                    /* [2..12] r0 = r3 / r2. */</a:t>
            </a:r>
          </a:p>
          <a:p>
            <a:pPr fontAlgn="base"/>
            <a:r>
              <a:rPr lang="pt-BR" sz="2000" dirty="0" smtClean="0"/>
              <a:t>                    mls       r1,r0,r2,r3                 /* [2] r1 = r3 - r0 * r1 */</a:t>
            </a:r>
          </a:p>
          <a:p>
            <a:endParaRPr lang="en-US" sz="2000" dirty="0"/>
          </a:p>
        </p:txBody>
      </p:sp>
      <p:sp>
        <p:nvSpPr>
          <p:cNvPr id="4" name="TextBox 3"/>
          <p:cNvSpPr txBox="1"/>
          <p:nvPr/>
        </p:nvSpPr>
        <p:spPr>
          <a:xfrm>
            <a:off x="228600" y="1600200"/>
            <a:ext cx="8610600" cy="1200329"/>
          </a:xfrm>
          <a:prstGeom prst="rect">
            <a:avLst/>
          </a:prstGeom>
          <a:noFill/>
        </p:spPr>
        <p:txBody>
          <a:bodyPr wrap="square" rtlCol="0">
            <a:spAutoFit/>
          </a:bodyPr>
          <a:lstStyle/>
          <a:p>
            <a:pPr fontAlgn="base"/>
            <a:r>
              <a:rPr lang="en-US" dirty="0" smtClean="0"/>
              <a:t>The MLS instruction is similar to MLA, but it subtracts the product from the third operand.</a:t>
            </a:r>
          </a:p>
          <a:p>
            <a:pPr fontAlgn="base"/>
            <a:r>
              <a:rPr lang="en-US" dirty="0" smtClean="0"/>
              <a:t>This makes it suitable for finding the remainder of a division (this is also called a modulo or modulus operation).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Exercise-4</a:t>
            </a:r>
            <a:endParaRPr lang="en-US" dirty="0"/>
          </a:p>
        </p:txBody>
      </p:sp>
      <p:sp>
        <p:nvSpPr>
          <p:cNvPr id="3" name="TextBox 2"/>
          <p:cNvSpPr txBox="1"/>
          <p:nvPr/>
        </p:nvSpPr>
        <p:spPr>
          <a:xfrm>
            <a:off x="381000" y="1600200"/>
            <a:ext cx="8229600" cy="461665"/>
          </a:xfrm>
          <a:prstGeom prst="rect">
            <a:avLst/>
          </a:prstGeom>
          <a:noFill/>
        </p:spPr>
        <p:txBody>
          <a:bodyPr wrap="square" rtlCol="0">
            <a:spAutoFit/>
          </a:bodyPr>
          <a:lstStyle/>
          <a:p>
            <a:r>
              <a:rPr lang="en-US" sz="2400" dirty="0" smtClean="0"/>
              <a:t>Given a number find out whether it is even or ODD in Cortex M4</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Exercise-5</a:t>
            </a:r>
            <a:endParaRPr lang="en-US" dirty="0"/>
          </a:p>
        </p:txBody>
      </p:sp>
      <p:sp>
        <p:nvSpPr>
          <p:cNvPr id="3" name="TextBox 2"/>
          <p:cNvSpPr txBox="1"/>
          <p:nvPr/>
        </p:nvSpPr>
        <p:spPr>
          <a:xfrm>
            <a:off x="381000" y="2286000"/>
            <a:ext cx="8382000" cy="1200329"/>
          </a:xfrm>
          <a:prstGeom prst="rect">
            <a:avLst/>
          </a:prstGeom>
          <a:noFill/>
        </p:spPr>
        <p:txBody>
          <a:bodyPr wrap="square" rtlCol="0">
            <a:spAutoFit/>
          </a:bodyPr>
          <a:lstStyle/>
          <a:p>
            <a:r>
              <a:rPr lang="en-US" sz="2400" dirty="0" smtClean="0"/>
              <a:t>On you Hardware board find out how you can input a number either through key board or through some kind of sensor and decide whether that is even or ODD</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a:t>
            </a:r>
            <a:br>
              <a:rPr lang="en-US" dirty="0" smtClean="0"/>
            </a:br>
            <a:r>
              <a:rPr lang="en-US" dirty="0" smtClean="0"/>
              <a:t>Due on 30-Sep</a:t>
            </a:r>
            <a:endParaRPr lang="en-US" dirty="0"/>
          </a:p>
        </p:txBody>
      </p:sp>
      <p:sp>
        <p:nvSpPr>
          <p:cNvPr id="3" name="TextBox 2"/>
          <p:cNvSpPr txBox="1"/>
          <p:nvPr/>
        </p:nvSpPr>
        <p:spPr>
          <a:xfrm>
            <a:off x="304800" y="1447800"/>
            <a:ext cx="8229600" cy="5139869"/>
          </a:xfrm>
          <a:prstGeom prst="rect">
            <a:avLst/>
          </a:prstGeom>
          <a:noFill/>
        </p:spPr>
        <p:txBody>
          <a:bodyPr wrap="square" rtlCol="0">
            <a:spAutoFit/>
          </a:bodyPr>
          <a:lstStyle/>
          <a:p>
            <a:pPr marL="514350" indent="-514350">
              <a:buAutoNum type="arabicPeriod"/>
            </a:pPr>
            <a:r>
              <a:rPr lang="en-US" sz="3200" dirty="0" smtClean="0"/>
              <a:t>Implement Fibonacci  series using Cortex </a:t>
            </a:r>
            <a:r>
              <a:rPr lang="en-US" sz="3200" dirty="0" smtClean="0"/>
              <a:t>M4</a:t>
            </a:r>
            <a:endParaRPr lang="en-US" sz="3200" dirty="0" smtClean="0"/>
          </a:p>
          <a:p>
            <a:pPr marL="514350" indent="-514350"/>
            <a:r>
              <a:rPr lang="en-US" sz="3200" dirty="0" smtClean="0"/>
              <a:t>2 Given three number find the largest of the three using Cortex </a:t>
            </a:r>
            <a:r>
              <a:rPr lang="en-US" sz="3200" dirty="0" smtClean="0"/>
              <a:t>M4</a:t>
            </a:r>
          </a:p>
          <a:p>
            <a:r>
              <a:rPr lang="en-US" sz="3200" dirty="0" smtClean="0"/>
              <a:t>3. Here </a:t>
            </a:r>
            <a:r>
              <a:rPr lang="en-US" sz="3200" dirty="0" smtClean="0"/>
              <a:t>is C program to find GCD of two </a:t>
            </a:r>
            <a:r>
              <a:rPr lang="en-US" sz="3200" dirty="0" smtClean="0"/>
              <a:t>numbers, </a:t>
            </a:r>
            <a:r>
              <a:rPr lang="en-US" sz="3200" dirty="0" smtClean="0"/>
              <a:t>Re-Write this for CORTEX –M4</a:t>
            </a:r>
          </a:p>
          <a:p>
            <a:r>
              <a:rPr lang="en-US" sz="2400" dirty="0" smtClean="0"/>
              <a:t>while </a:t>
            </a:r>
            <a:r>
              <a:rPr lang="en-US" sz="2400" dirty="0" smtClean="0"/>
              <a:t>(a != b)</a:t>
            </a:r>
          </a:p>
          <a:p>
            <a:r>
              <a:rPr lang="en-US" sz="2400" dirty="0" smtClean="0"/>
              <a:t> {</a:t>
            </a:r>
          </a:p>
          <a:p>
            <a:r>
              <a:rPr lang="en-US" sz="2400" dirty="0" smtClean="0"/>
              <a:t>    if (a &gt; b) </a:t>
            </a:r>
          </a:p>
          <a:p>
            <a:r>
              <a:rPr lang="en-US" sz="2400" dirty="0" smtClean="0"/>
              <a:t>            a = a – b;</a:t>
            </a:r>
          </a:p>
          <a:p>
            <a:r>
              <a:rPr lang="en-US" sz="2400" dirty="0" smtClean="0"/>
              <a:t>       else </a:t>
            </a:r>
          </a:p>
          <a:p>
            <a:r>
              <a:rPr lang="en-US" sz="2400" dirty="0" smtClean="0"/>
              <a:t>            b = b – a;</a:t>
            </a:r>
          </a:p>
          <a:p>
            <a:r>
              <a:rPr lang="en-US" sz="2400" dirty="0" smtClean="0"/>
              <a:t>}</a:t>
            </a: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Application Program  Status Register</a:t>
            </a:r>
            <a:endParaRPr lang="en-US" dirty="0"/>
          </a:p>
        </p:txBody>
      </p:sp>
      <p:sp>
        <p:nvSpPr>
          <p:cNvPr id="3" name="TextBox 2"/>
          <p:cNvSpPr txBox="1"/>
          <p:nvPr/>
        </p:nvSpPr>
        <p:spPr>
          <a:xfrm>
            <a:off x="457200" y="914400"/>
            <a:ext cx="8153400" cy="923330"/>
          </a:xfrm>
          <a:prstGeom prst="rect">
            <a:avLst/>
          </a:prstGeom>
          <a:noFill/>
          <a:ln>
            <a:solidFill>
              <a:schemeClr val="accent1"/>
            </a:solidFill>
          </a:ln>
        </p:spPr>
        <p:txBody>
          <a:bodyPr wrap="square" rtlCol="0">
            <a:spAutoFit/>
          </a:bodyPr>
          <a:lstStyle/>
          <a:p>
            <a:r>
              <a:rPr lang="en-US" dirty="0" smtClean="0"/>
              <a:t>There four Bits in this 32 Bit Register which is of interest, these are the upper most four bit (N, Z, C, V). These are called flags  which are set and rest based on the result of the instructions executed.</a:t>
            </a:r>
          </a:p>
        </p:txBody>
      </p:sp>
      <p:graphicFrame>
        <p:nvGraphicFramePr>
          <p:cNvPr id="4" name="Table 3"/>
          <p:cNvGraphicFramePr>
            <a:graphicFrameLocks noGrp="1"/>
          </p:cNvGraphicFramePr>
          <p:nvPr/>
        </p:nvGraphicFramePr>
        <p:xfrm>
          <a:off x="228600" y="1981200"/>
          <a:ext cx="8686800" cy="4577080"/>
        </p:xfrm>
        <a:graphic>
          <a:graphicData uri="http://schemas.openxmlformats.org/drawingml/2006/table">
            <a:tbl>
              <a:tblPr firstRow="1" bandRow="1">
                <a:tableStyleId>{5C22544A-7EE6-4342-B048-85BDC9FD1C3A}</a:tableStyleId>
              </a:tblPr>
              <a:tblGrid>
                <a:gridCol w="1974273"/>
                <a:gridCol w="6712527"/>
              </a:tblGrid>
              <a:tr h="370840">
                <a:tc>
                  <a:txBody>
                    <a:bodyPr/>
                    <a:lstStyle/>
                    <a:p>
                      <a:r>
                        <a:rPr lang="en-US" dirty="0" smtClean="0"/>
                        <a:t>Flag  Name</a:t>
                      </a:r>
                      <a:endParaRPr lang="en-US" dirty="0"/>
                    </a:p>
                  </a:txBody>
                  <a:tcPr/>
                </a:tc>
                <a:tc>
                  <a:txBody>
                    <a:bodyPr/>
                    <a:lstStyle/>
                    <a:p>
                      <a:r>
                        <a:rPr lang="en-US" dirty="0" smtClean="0"/>
                        <a:t>How it is set</a:t>
                      </a:r>
                      <a:endParaRPr lang="en-US" dirty="0"/>
                    </a:p>
                  </a:txBody>
                  <a:tcPr/>
                </a:tc>
              </a:tr>
              <a:tr h="370840">
                <a:tc>
                  <a:txBody>
                    <a:bodyPr/>
                    <a:lstStyle/>
                    <a:p>
                      <a:r>
                        <a:rPr lang="en-US" dirty="0" smtClean="0"/>
                        <a:t>N  -</a:t>
                      </a:r>
                      <a:r>
                        <a:rPr lang="en-US" sz="2000" b="1" dirty="0" smtClean="0"/>
                        <a:t>N</a:t>
                      </a:r>
                      <a:r>
                        <a:rPr lang="en-US" dirty="0" smtClean="0"/>
                        <a:t>egative</a:t>
                      </a:r>
                      <a:r>
                        <a:rPr lang="en-US" baseline="0" dirty="0" smtClean="0"/>
                        <a:t> Flag</a:t>
                      </a:r>
                      <a:endParaRPr lang="en-US" dirty="0"/>
                    </a:p>
                  </a:txBody>
                  <a:tcPr/>
                </a:tc>
                <a:tc>
                  <a:txBody>
                    <a:bodyPr/>
                    <a:lstStyle/>
                    <a:p>
                      <a:r>
                        <a:rPr lang="en-US" dirty="0" smtClean="0"/>
                        <a:t>When</a:t>
                      </a:r>
                      <a:r>
                        <a:rPr lang="en-US" baseline="0" dirty="0" smtClean="0"/>
                        <a:t> the result is in 2-compliment signed integer and result is –</a:t>
                      </a:r>
                      <a:r>
                        <a:rPr lang="en-US" baseline="0" dirty="0" err="1" smtClean="0"/>
                        <a:t>ve</a:t>
                      </a:r>
                      <a:r>
                        <a:rPr lang="en-US" baseline="0" dirty="0" smtClean="0"/>
                        <a:t> number this bit will be set to 1</a:t>
                      </a:r>
                      <a:endParaRPr lang="en-US" dirty="0"/>
                    </a:p>
                  </a:txBody>
                  <a:tcPr/>
                </a:tc>
              </a:tr>
              <a:tr h="370840">
                <a:tc>
                  <a:txBody>
                    <a:bodyPr/>
                    <a:lstStyle/>
                    <a:p>
                      <a:r>
                        <a:rPr lang="en-US" dirty="0" smtClean="0"/>
                        <a:t>V </a:t>
                      </a:r>
                      <a:r>
                        <a:rPr lang="en-US" baseline="0" dirty="0" smtClean="0"/>
                        <a:t> - </a:t>
                      </a:r>
                      <a:r>
                        <a:rPr lang="en-US" baseline="0" dirty="0" err="1" smtClean="0"/>
                        <a:t>o</a:t>
                      </a:r>
                      <a:r>
                        <a:rPr lang="en-US" sz="2000" b="1" baseline="0" dirty="0" err="1" smtClean="0"/>
                        <a:t>V</a:t>
                      </a:r>
                      <a:r>
                        <a:rPr lang="en-US" baseline="0" dirty="0" err="1" smtClean="0"/>
                        <a:t>erflow</a:t>
                      </a:r>
                      <a:r>
                        <a:rPr lang="en-US" baseline="0" dirty="0" smtClean="0"/>
                        <a:t> Flag</a:t>
                      </a:r>
                      <a:endParaRPr lang="en-US" dirty="0"/>
                    </a:p>
                  </a:txBody>
                  <a:tcPr/>
                </a:tc>
                <a:tc>
                  <a:txBody>
                    <a:bodyPr/>
                    <a:lstStyle/>
                    <a:p>
                      <a:r>
                        <a:rPr lang="en-US" dirty="0" smtClean="0"/>
                        <a:t>For an</a:t>
                      </a:r>
                      <a:r>
                        <a:rPr lang="en-US" baseline="0" dirty="0" smtClean="0"/>
                        <a:t> addition of sub, V is set to 1 if signed overflow occurred when the operands and results are two compliment signed integers</a:t>
                      </a:r>
                      <a:endParaRPr lang="en-US" b="1" dirty="0"/>
                    </a:p>
                  </a:txBody>
                  <a:tcPr/>
                </a:tc>
              </a:tr>
              <a:tr h="370840">
                <a:tc>
                  <a:txBody>
                    <a:bodyPr/>
                    <a:lstStyle/>
                    <a:p>
                      <a:r>
                        <a:rPr lang="en-US" dirty="0" smtClean="0"/>
                        <a:t>Z</a:t>
                      </a:r>
                      <a:r>
                        <a:rPr lang="en-US" baseline="0" dirty="0" smtClean="0"/>
                        <a:t>  - </a:t>
                      </a:r>
                      <a:r>
                        <a:rPr lang="en-US" sz="2000" b="1" baseline="0" dirty="0" smtClean="0"/>
                        <a:t>Z</a:t>
                      </a:r>
                      <a:r>
                        <a:rPr lang="en-US" sz="2000" b="0" baseline="0" dirty="0" smtClean="0"/>
                        <a:t>ero Flag</a:t>
                      </a:r>
                      <a:endParaRPr lang="en-US" b="1" dirty="0"/>
                    </a:p>
                  </a:txBody>
                  <a:tcPr/>
                </a:tc>
                <a:tc>
                  <a:txBody>
                    <a:bodyPr/>
                    <a:lstStyle/>
                    <a:p>
                      <a:r>
                        <a:rPr lang="en-US" dirty="0" smtClean="0"/>
                        <a:t>When the</a:t>
                      </a:r>
                      <a:r>
                        <a:rPr lang="en-US" baseline="0" dirty="0" smtClean="0"/>
                        <a:t> result of an operation results in all zeros (all 32 bits are zeros) </a:t>
                      </a:r>
                      <a:endParaRPr lang="en-US" dirty="0"/>
                    </a:p>
                  </a:txBody>
                  <a:tcPr/>
                </a:tc>
              </a:tr>
              <a:tr h="370840">
                <a:tc>
                  <a:txBody>
                    <a:bodyPr/>
                    <a:lstStyle/>
                    <a:p>
                      <a:r>
                        <a:rPr lang="en-US" dirty="0" smtClean="0"/>
                        <a:t>C – </a:t>
                      </a:r>
                      <a:r>
                        <a:rPr lang="en-US" sz="2000" b="1" dirty="0" smtClean="0"/>
                        <a:t>C</a:t>
                      </a:r>
                      <a:r>
                        <a:rPr lang="en-US" sz="2000" b="0" dirty="0" smtClean="0"/>
                        <a:t>arry Flag</a:t>
                      </a:r>
                      <a:endParaRPr lang="en-US" b="1" dirty="0"/>
                    </a:p>
                  </a:txBody>
                  <a:tcPr/>
                </a:tc>
                <a:tc>
                  <a:txBody>
                    <a:bodyPr/>
                    <a:lstStyle/>
                    <a:p>
                      <a:r>
                        <a:rPr lang="en-US" b="1" dirty="0" smtClean="0"/>
                        <a:t>Addition</a:t>
                      </a:r>
                      <a:r>
                        <a:rPr lang="en-US" baseline="0" dirty="0" smtClean="0"/>
                        <a:t> : If the addition produces a carry (unsigned overflow)  this bit is set to 1,   </a:t>
                      </a:r>
                    </a:p>
                    <a:p>
                      <a:r>
                        <a:rPr lang="en-US" b="1" baseline="0" dirty="0" smtClean="0"/>
                        <a:t>Subtraction</a:t>
                      </a:r>
                      <a:r>
                        <a:rPr lang="en-US" baseline="0" dirty="0" smtClean="0"/>
                        <a:t> :   This bit is set to 0 of subtraction produced a borrow  that an unsigned over flow and 1 otherwise</a:t>
                      </a:r>
                    </a:p>
                    <a:p>
                      <a:r>
                        <a:rPr lang="en-US" b="1" baseline="0" dirty="0" smtClean="0"/>
                        <a:t>For non add/sub operation</a:t>
                      </a:r>
                      <a:r>
                        <a:rPr lang="en-US" baseline="0" dirty="0" smtClean="0"/>
                        <a:t> that uses a shift operation, C is set o the last bit shifted out of the value by  the shifter</a:t>
                      </a:r>
                    </a:p>
                    <a:p>
                      <a:r>
                        <a:rPr lang="en-US" baseline="0" dirty="0" smtClean="0"/>
                        <a:t>For other non add/sub operation this bit is left unchanged</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1" y="84855"/>
            <a:ext cx="7010400" cy="1143000"/>
          </a:xfrm>
        </p:spPr>
        <p:txBody>
          <a:bodyPr/>
          <a:lstStyle/>
          <a:p>
            <a:pPr algn="l"/>
            <a:r>
              <a:rPr lang="en-US" dirty="0" smtClean="0"/>
              <a:t>Data Moving instructions</a:t>
            </a:r>
            <a:endParaRPr lang="en-US" dirty="0"/>
          </a:p>
        </p:txBody>
      </p:sp>
      <p:pic>
        <p:nvPicPr>
          <p:cNvPr id="1026" name="Picture 2" descr="Image result for Moving boxes"/>
          <p:cNvPicPr>
            <a:picLocks noChangeAspect="1" noChangeArrowheads="1"/>
          </p:cNvPicPr>
          <p:nvPr/>
        </p:nvPicPr>
        <p:blipFill>
          <a:blip r:embed="rId2" cstate="print"/>
          <a:srcRect/>
          <a:stretch>
            <a:fillRect/>
          </a:stretch>
        </p:blipFill>
        <p:spPr bwMode="auto">
          <a:xfrm>
            <a:off x="7848600" y="1"/>
            <a:ext cx="1305465" cy="1066800"/>
          </a:xfrm>
          <a:prstGeom prst="rect">
            <a:avLst/>
          </a:prstGeom>
          <a:noFill/>
        </p:spPr>
      </p:pic>
      <p:graphicFrame>
        <p:nvGraphicFramePr>
          <p:cNvPr id="4" name="Table 3"/>
          <p:cNvGraphicFramePr>
            <a:graphicFrameLocks noGrp="1"/>
          </p:cNvGraphicFramePr>
          <p:nvPr/>
        </p:nvGraphicFramePr>
        <p:xfrm>
          <a:off x="152400" y="1219200"/>
          <a:ext cx="8686800" cy="4572000"/>
        </p:xfrm>
        <a:graphic>
          <a:graphicData uri="http://schemas.openxmlformats.org/drawingml/2006/table">
            <a:tbl>
              <a:tblPr firstRow="1" bandRow="1">
                <a:tableStyleId>{5C22544A-7EE6-4342-B048-85BDC9FD1C3A}</a:tableStyleId>
              </a:tblPr>
              <a:tblGrid>
                <a:gridCol w="2133600"/>
                <a:gridCol w="3657600"/>
                <a:gridCol w="2895600"/>
              </a:tblGrid>
              <a:tr h="472422">
                <a:tc>
                  <a:txBody>
                    <a:bodyPr/>
                    <a:lstStyle/>
                    <a:p>
                      <a:r>
                        <a:rPr lang="en-US" dirty="0" smtClean="0"/>
                        <a:t>Instruction</a:t>
                      </a:r>
                      <a:endParaRPr lang="en-US" dirty="0"/>
                    </a:p>
                  </a:txBody>
                  <a:tcPr/>
                </a:tc>
                <a:tc>
                  <a:txBody>
                    <a:bodyPr/>
                    <a:lstStyle/>
                    <a:p>
                      <a:r>
                        <a:rPr lang="en-US" dirty="0" smtClean="0"/>
                        <a:t>Function</a:t>
                      </a:r>
                      <a:endParaRPr lang="en-US" dirty="0"/>
                    </a:p>
                  </a:txBody>
                  <a:tcPr/>
                </a:tc>
                <a:tc>
                  <a:txBody>
                    <a:bodyPr/>
                    <a:lstStyle/>
                    <a:p>
                      <a:r>
                        <a:rPr lang="en-US" dirty="0" smtClean="0"/>
                        <a:t>Impact on APSR</a:t>
                      </a:r>
                      <a:endParaRPr lang="en-US" dirty="0"/>
                    </a:p>
                  </a:txBody>
                  <a:tcPr/>
                </a:tc>
              </a:tr>
              <a:tr h="472422">
                <a:tc>
                  <a:txBody>
                    <a:bodyPr/>
                    <a:lstStyle/>
                    <a:p>
                      <a:r>
                        <a:rPr lang="en-US" dirty="0" smtClean="0"/>
                        <a:t>MOV Rd, </a:t>
                      </a:r>
                      <a:r>
                        <a:rPr lang="en-US" dirty="0" err="1" smtClean="0"/>
                        <a:t>Rt</a:t>
                      </a:r>
                      <a:endParaRPr lang="en-US" dirty="0"/>
                    </a:p>
                  </a:txBody>
                  <a:tcPr/>
                </a:tc>
                <a:tc>
                  <a:txBody>
                    <a:bodyPr/>
                    <a:lstStyle/>
                    <a:p>
                      <a:r>
                        <a:rPr lang="en-US" dirty="0" smtClean="0"/>
                        <a:t>Copy </a:t>
                      </a:r>
                      <a:r>
                        <a:rPr lang="en-US" dirty="0" err="1" smtClean="0"/>
                        <a:t>Rt</a:t>
                      </a:r>
                      <a:r>
                        <a:rPr lang="en-US" baseline="0" dirty="0" smtClean="0"/>
                        <a:t> to Rd</a:t>
                      </a:r>
                      <a:endParaRPr lang="en-US" dirty="0"/>
                    </a:p>
                  </a:txBody>
                  <a:tcPr/>
                </a:tc>
                <a:tc>
                  <a:txBody>
                    <a:bodyPr/>
                    <a:lstStyle/>
                    <a:p>
                      <a:r>
                        <a:rPr lang="en-US" dirty="0" smtClean="0"/>
                        <a:t>No flags are impacted</a:t>
                      </a:r>
                      <a:endParaRPr lang="en-US" dirty="0"/>
                    </a:p>
                  </a:txBody>
                  <a:tcPr/>
                </a:tc>
              </a:tr>
              <a:tr h="815413">
                <a:tc>
                  <a:txBody>
                    <a:bodyPr/>
                    <a:lstStyle/>
                    <a:p>
                      <a:r>
                        <a:rPr lang="en-US" dirty="0" smtClean="0"/>
                        <a:t>MOVS  Rd, </a:t>
                      </a:r>
                      <a:r>
                        <a:rPr lang="en-US" dirty="0" err="1" smtClean="0"/>
                        <a:t>Rt</a:t>
                      </a:r>
                      <a:endParaRPr lang="en-US" dirty="0"/>
                    </a:p>
                  </a:txBody>
                  <a:tcPr/>
                </a:tc>
                <a:tc>
                  <a:txBody>
                    <a:bodyPr/>
                    <a:lstStyle/>
                    <a:p>
                      <a:r>
                        <a:rPr lang="en-US" sz="1800" kern="1200" baseline="0" dirty="0" smtClean="0">
                          <a:solidFill>
                            <a:schemeClr val="dk1"/>
                          </a:solidFill>
                          <a:latin typeface="+mn-lt"/>
                          <a:ea typeface="+mn-ea"/>
                          <a:cs typeface="+mn-cs"/>
                        </a:rPr>
                        <a:t>Copy  </a:t>
                      </a:r>
                      <a:r>
                        <a:rPr lang="en-US" sz="1800" kern="1200" baseline="0" dirty="0" err="1" smtClean="0">
                          <a:solidFill>
                            <a:schemeClr val="dk1"/>
                          </a:solidFill>
                          <a:latin typeface="+mn-lt"/>
                          <a:ea typeface="+mn-ea"/>
                          <a:cs typeface="+mn-cs"/>
                        </a:rPr>
                        <a:t>Rt</a:t>
                      </a:r>
                      <a:r>
                        <a:rPr lang="en-US" sz="1800" kern="1200" baseline="0" dirty="0" smtClean="0">
                          <a:solidFill>
                            <a:schemeClr val="dk1"/>
                          </a:solidFill>
                          <a:latin typeface="+mn-lt"/>
                          <a:ea typeface="+mn-ea"/>
                          <a:cs typeface="+mn-cs"/>
                        </a:rPr>
                        <a:t> to Rd &amp; Update APSR flag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N flag is</a:t>
                      </a:r>
                      <a:r>
                        <a:rPr lang="en-US" b="1" baseline="0" dirty="0" smtClean="0">
                          <a:solidFill>
                            <a:srgbClr val="FF0000"/>
                          </a:solidFill>
                        </a:rPr>
                        <a:t> set to , Rd[31]</a:t>
                      </a:r>
                      <a:endParaRPr lang="en-US" b="1" dirty="0" smtClean="0">
                        <a:solidFill>
                          <a:srgbClr val="FF0000"/>
                        </a:solidFill>
                      </a:endParaRPr>
                    </a:p>
                    <a:p>
                      <a:endParaRPr lang="en-US" dirty="0"/>
                    </a:p>
                  </a:txBody>
                  <a:tcPr/>
                </a:tc>
              </a:tr>
              <a:tr h="472422">
                <a:tc>
                  <a:txBody>
                    <a:bodyPr/>
                    <a:lstStyle/>
                    <a:p>
                      <a:r>
                        <a:rPr lang="en-US" sz="1800" b="1" kern="1200" baseline="0" dirty="0" smtClean="0">
                          <a:solidFill>
                            <a:schemeClr val="dk1"/>
                          </a:solidFill>
                          <a:latin typeface="+mn-lt"/>
                          <a:ea typeface="+mn-ea"/>
                          <a:cs typeface="+mn-cs"/>
                        </a:rPr>
                        <a:t>MOV Rd, #Offset</a:t>
                      </a:r>
                      <a:endParaRPr lang="en-US" dirty="0"/>
                    </a:p>
                  </a:txBody>
                  <a:tcPr/>
                </a:tc>
                <a:tc>
                  <a:txBody>
                    <a:bodyPr/>
                    <a:lstStyle/>
                    <a:p>
                      <a:r>
                        <a:rPr lang="en-US" sz="1800" kern="1200" baseline="0" dirty="0" smtClean="0">
                          <a:solidFill>
                            <a:schemeClr val="dk1"/>
                          </a:solidFill>
                          <a:latin typeface="+mn-lt"/>
                          <a:ea typeface="+mn-ea"/>
                          <a:cs typeface="+mn-cs"/>
                        </a:rPr>
                        <a:t>Copy  immediate </a:t>
                      </a:r>
                      <a:r>
                        <a:rPr lang="en-US" sz="1800" b="1" kern="1200" baseline="0" dirty="0" smtClean="0">
                          <a:solidFill>
                            <a:schemeClr val="dk1"/>
                          </a:solidFill>
                          <a:latin typeface="+mn-lt"/>
                          <a:ea typeface="+mn-ea"/>
                          <a:cs typeface="+mn-cs"/>
                        </a:rPr>
                        <a:t>Offset</a:t>
                      </a:r>
                      <a:r>
                        <a:rPr lang="en-US" sz="1800" kern="1200" baseline="0" dirty="0" smtClean="0">
                          <a:solidFill>
                            <a:schemeClr val="dk1"/>
                          </a:solidFill>
                          <a:latin typeface="+mn-lt"/>
                          <a:ea typeface="+mn-ea"/>
                          <a:cs typeface="+mn-cs"/>
                        </a:rPr>
                        <a:t> to </a:t>
                      </a:r>
                      <a:r>
                        <a:rPr lang="en-US" sz="1800" b="1" kern="1200" baseline="0" dirty="0" smtClean="0">
                          <a:solidFill>
                            <a:schemeClr val="dk1"/>
                          </a:solidFill>
                          <a:latin typeface="+mn-lt"/>
                          <a:ea typeface="+mn-ea"/>
                          <a:cs typeface="+mn-cs"/>
                        </a:rPr>
                        <a:t>Rd</a:t>
                      </a:r>
                      <a:endParaRPr lang="en-US" b="1" dirty="0"/>
                    </a:p>
                  </a:txBody>
                  <a:tcPr/>
                </a:tc>
                <a:tc>
                  <a:txBody>
                    <a:bodyPr/>
                    <a:lstStyle/>
                    <a:p>
                      <a:r>
                        <a:rPr lang="en-US" dirty="0" smtClean="0"/>
                        <a:t>No flags</a:t>
                      </a:r>
                      <a:r>
                        <a:rPr lang="en-US" baseline="0" dirty="0" smtClean="0"/>
                        <a:t> are impacted</a:t>
                      </a:r>
                      <a:endParaRPr lang="en-US" dirty="0"/>
                    </a:p>
                  </a:txBody>
                  <a:tcPr/>
                </a:tc>
              </a:tr>
              <a:tr h="510521">
                <a:tc>
                  <a:txBody>
                    <a:bodyPr/>
                    <a:lstStyle/>
                    <a:p>
                      <a:r>
                        <a:rPr lang="en-US" sz="1800" b="1" kern="1200" baseline="0" dirty="0" smtClean="0">
                          <a:solidFill>
                            <a:schemeClr val="dk1"/>
                          </a:solidFill>
                          <a:latin typeface="+mn-lt"/>
                          <a:ea typeface="+mn-ea"/>
                          <a:cs typeface="+mn-cs"/>
                        </a:rPr>
                        <a:t>MOVS Rd, #Offset</a:t>
                      </a:r>
                      <a:endParaRPr lang="en-US" dirty="0"/>
                    </a:p>
                  </a:txBody>
                  <a:tcPr/>
                </a:tc>
                <a:tc>
                  <a:txBody>
                    <a:bodyPr/>
                    <a:lstStyle/>
                    <a:p>
                      <a:r>
                        <a:rPr lang="en-US" dirty="0" smtClean="0"/>
                        <a:t>Copy </a:t>
                      </a:r>
                      <a:r>
                        <a:rPr lang="en-US" b="1" dirty="0" smtClean="0"/>
                        <a:t>Offset</a:t>
                      </a:r>
                      <a:r>
                        <a:rPr lang="en-US" dirty="0" smtClean="0"/>
                        <a:t> to </a:t>
                      </a:r>
                      <a:r>
                        <a:rPr lang="en-US" b="1" dirty="0" smtClean="0"/>
                        <a:t>Rd</a:t>
                      </a:r>
                      <a:r>
                        <a:rPr lang="en-US" dirty="0" smtClean="0"/>
                        <a:t> and update</a:t>
                      </a:r>
                      <a:r>
                        <a:rPr lang="en-US" baseline="0" dirty="0" smtClean="0"/>
                        <a:t> APSR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N flag is</a:t>
                      </a:r>
                      <a:r>
                        <a:rPr lang="en-US" b="1" baseline="0" dirty="0" smtClean="0">
                          <a:solidFill>
                            <a:srgbClr val="FF0000"/>
                          </a:solidFill>
                        </a:rPr>
                        <a:t> set to , Rd[31]</a:t>
                      </a:r>
                      <a:endParaRPr lang="en-US" b="1" dirty="0" smtClean="0">
                        <a:solidFill>
                          <a:srgbClr val="FF0000"/>
                        </a:solidFill>
                      </a:endParaRPr>
                    </a:p>
                  </a:txBody>
                  <a:tcPr/>
                </a:tc>
              </a:tr>
              <a:tr h="472422">
                <a:tc>
                  <a:txBody>
                    <a:bodyPr/>
                    <a:lstStyle/>
                    <a:p>
                      <a:r>
                        <a:rPr lang="en-US" sz="1800" b="1" kern="1200" baseline="0" dirty="0" smtClean="0">
                          <a:solidFill>
                            <a:schemeClr val="dk1"/>
                          </a:solidFill>
                          <a:latin typeface="+mn-lt"/>
                          <a:ea typeface="+mn-ea"/>
                          <a:cs typeface="+mn-cs"/>
                        </a:rPr>
                        <a:t>MOVW Rd, #Imm16</a:t>
                      </a:r>
                      <a:endParaRPr lang="en-US" dirty="0"/>
                    </a:p>
                  </a:txBody>
                  <a:tcPr/>
                </a:tc>
                <a:tc>
                  <a:txBody>
                    <a:bodyPr/>
                    <a:lstStyle/>
                    <a:p>
                      <a:r>
                        <a:rPr lang="en-US" sz="1800" b="0" i="0" kern="1200" dirty="0" smtClean="0">
                          <a:solidFill>
                            <a:schemeClr val="dk1"/>
                          </a:solidFill>
                          <a:latin typeface="+mn-lt"/>
                          <a:ea typeface="+mn-ea"/>
                          <a:cs typeface="+mn-cs"/>
                        </a:rPr>
                        <a:t>Copy a 16-bit constant into </a:t>
                      </a:r>
                      <a:r>
                        <a:rPr lang="en-US" sz="1800" b="1" i="0" kern="1200" dirty="0" smtClean="0">
                          <a:solidFill>
                            <a:schemeClr val="dk1"/>
                          </a:solidFill>
                          <a:latin typeface="+mn-lt"/>
                          <a:ea typeface="+mn-ea"/>
                          <a:cs typeface="+mn-cs"/>
                        </a:rPr>
                        <a:t>bottom</a:t>
                      </a:r>
                      <a:r>
                        <a:rPr lang="en-US" sz="1800" b="1" i="0" kern="1200" baseline="0" dirty="0" smtClean="0">
                          <a:solidFill>
                            <a:schemeClr val="dk1"/>
                          </a:solidFill>
                          <a:latin typeface="+mn-lt"/>
                          <a:ea typeface="+mn-ea"/>
                          <a:cs typeface="+mn-cs"/>
                        </a:rPr>
                        <a:t> half</a:t>
                      </a:r>
                      <a:r>
                        <a:rPr lang="en-US" sz="1800" b="0" i="0" kern="1200" baseline="0" dirty="0" smtClean="0">
                          <a:solidFill>
                            <a:schemeClr val="dk1"/>
                          </a:solidFill>
                          <a:latin typeface="+mn-lt"/>
                          <a:ea typeface="+mn-ea"/>
                          <a:cs typeface="+mn-cs"/>
                        </a:rPr>
                        <a:t> of </a:t>
                      </a:r>
                      <a:r>
                        <a:rPr lang="en-US" sz="1800" b="0" i="0" kern="1200" dirty="0" smtClean="0">
                          <a:solidFill>
                            <a:schemeClr val="dk1"/>
                          </a:solidFill>
                          <a:latin typeface="+mn-lt"/>
                          <a:ea typeface="+mn-ea"/>
                          <a:cs typeface="+mn-cs"/>
                        </a:rPr>
                        <a:t>a register, implicitly zeroing the top 16 bits of the target register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flags</a:t>
                      </a:r>
                      <a:r>
                        <a:rPr lang="en-US" baseline="0" dirty="0" smtClean="0"/>
                        <a:t> are impacted</a:t>
                      </a:r>
                      <a:endParaRPr lang="en-US" dirty="0" smtClean="0"/>
                    </a:p>
                    <a:p>
                      <a:endParaRPr lang="en-US" dirty="0"/>
                    </a:p>
                  </a:txBody>
                  <a:tcPr/>
                </a:tc>
              </a:tr>
              <a:tr h="472422">
                <a:tc>
                  <a:txBody>
                    <a:bodyPr/>
                    <a:lstStyle/>
                    <a:p>
                      <a:r>
                        <a:rPr lang="en-US" sz="1800" b="1" kern="1200" baseline="0" dirty="0" smtClean="0">
                          <a:solidFill>
                            <a:schemeClr val="dk1"/>
                          </a:solidFill>
                          <a:latin typeface="+mn-lt"/>
                          <a:ea typeface="+mn-ea"/>
                          <a:cs typeface="+mn-cs"/>
                        </a:rPr>
                        <a:t>MOVT Rd, #Imm16</a:t>
                      </a:r>
                      <a:endParaRPr lang="en-US" dirty="0"/>
                    </a:p>
                  </a:txBody>
                  <a:tcPr/>
                </a:tc>
                <a:tc>
                  <a:txBody>
                    <a:bodyPr/>
                    <a:lstStyle/>
                    <a:p>
                      <a:r>
                        <a:rPr lang="en-US" sz="1800" b="0" i="0" kern="1200" dirty="0" smtClean="0">
                          <a:solidFill>
                            <a:schemeClr val="dk1"/>
                          </a:solidFill>
                          <a:latin typeface="+mn-lt"/>
                          <a:ea typeface="+mn-ea"/>
                          <a:cs typeface="+mn-cs"/>
                        </a:rPr>
                        <a:t>Copy a 16-bit constant into the </a:t>
                      </a:r>
                      <a:r>
                        <a:rPr lang="en-US" sz="1800" b="1" i="0" kern="1200" dirty="0" smtClean="0">
                          <a:solidFill>
                            <a:schemeClr val="dk1"/>
                          </a:solidFill>
                          <a:latin typeface="+mn-lt"/>
                          <a:ea typeface="+mn-ea"/>
                          <a:cs typeface="+mn-cs"/>
                        </a:rPr>
                        <a:t>top half </a:t>
                      </a:r>
                      <a:r>
                        <a:rPr lang="en-US" sz="1800" b="0" i="0" kern="1200" dirty="0" smtClean="0">
                          <a:solidFill>
                            <a:schemeClr val="dk1"/>
                          </a:solidFill>
                          <a:latin typeface="+mn-lt"/>
                          <a:ea typeface="+mn-ea"/>
                          <a:cs typeface="+mn-cs"/>
                        </a:rPr>
                        <a:t>of a given register without altering the bottom 16 bits</a:t>
                      </a:r>
                      <a:endParaRPr lang="en-US" dirty="0"/>
                    </a:p>
                  </a:txBody>
                  <a:tcPr/>
                </a:tc>
                <a:tc>
                  <a:txBody>
                    <a:bodyPr/>
                    <a:lstStyle/>
                    <a:p>
                      <a:r>
                        <a:rPr lang="en-US" dirty="0" smtClean="0"/>
                        <a:t>No flags</a:t>
                      </a:r>
                      <a:r>
                        <a:rPr lang="en-US" baseline="0" dirty="0" smtClean="0"/>
                        <a:t> are impacted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Data moving Instruction</a:t>
            </a:r>
            <a:endParaRPr lang="en-US" dirty="0"/>
          </a:p>
        </p:txBody>
      </p:sp>
      <p:graphicFrame>
        <p:nvGraphicFramePr>
          <p:cNvPr id="3" name="Table 2"/>
          <p:cNvGraphicFramePr>
            <a:graphicFrameLocks noGrp="1"/>
          </p:cNvGraphicFramePr>
          <p:nvPr/>
        </p:nvGraphicFramePr>
        <p:xfrm>
          <a:off x="228600" y="762000"/>
          <a:ext cx="8686800" cy="5684502"/>
        </p:xfrm>
        <a:graphic>
          <a:graphicData uri="http://schemas.openxmlformats.org/drawingml/2006/table">
            <a:tbl>
              <a:tblPr firstRow="1" bandRow="1">
                <a:tableStyleId>{5C22544A-7EE6-4342-B048-85BDC9FD1C3A}</a:tableStyleId>
              </a:tblPr>
              <a:tblGrid>
                <a:gridCol w="2133600"/>
                <a:gridCol w="3657600"/>
                <a:gridCol w="2895600"/>
              </a:tblGrid>
              <a:tr h="472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Instruction</a:t>
                      </a:r>
                    </a:p>
                  </a:txBody>
                  <a:tcPr/>
                </a:tc>
                <a:tc>
                  <a:txBody>
                    <a:bodyPr/>
                    <a:lstStyle/>
                    <a:p>
                      <a:pPr algn="ctr"/>
                      <a:r>
                        <a:rPr lang="en-US" dirty="0" smtClean="0"/>
                        <a:t>Function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Impact on APSR</a:t>
                      </a:r>
                    </a:p>
                  </a:txBody>
                  <a:tcPr/>
                </a:tc>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MRS Rd, </a:t>
                      </a:r>
                      <a:r>
                        <a:rPr lang="en-US" sz="1800" b="1" kern="1200" baseline="0" dirty="0" err="1" smtClean="0">
                          <a:solidFill>
                            <a:schemeClr val="dk1"/>
                          </a:solidFill>
                          <a:latin typeface="+mn-lt"/>
                          <a:ea typeface="+mn-ea"/>
                          <a:cs typeface="+mn-cs"/>
                        </a:rPr>
                        <a:t>R</a:t>
                      </a:r>
                      <a:r>
                        <a:rPr lang="en-US" sz="2400" b="1" kern="1200" baseline="-25000" dirty="0" err="1" smtClean="0">
                          <a:solidFill>
                            <a:schemeClr val="dk1"/>
                          </a:solidFill>
                          <a:latin typeface="+mn-lt"/>
                          <a:ea typeface="+mn-ea"/>
                          <a:cs typeface="+mn-cs"/>
                        </a:rPr>
                        <a:t>special</a:t>
                      </a:r>
                      <a:endParaRPr lang="en-US" baseline="-25000" dirty="0" smtClean="0"/>
                    </a:p>
                  </a:txBody>
                  <a:tcPr/>
                </a:tc>
                <a:tc>
                  <a:txBody>
                    <a:bodyPr/>
                    <a:lstStyle/>
                    <a:p>
                      <a:r>
                        <a:rPr lang="en-US" sz="1800" b="0" i="0" kern="1200" dirty="0" smtClean="0">
                          <a:solidFill>
                            <a:schemeClr val="dk1"/>
                          </a:solidFill>
                          <a:latin typeface="+mn-lt"/>
                          <a:ea typeface="+mn-ea"/>
                          <a:cs typeface="+mn-cs"/>
                        </a:rPr>
                        <a:t>Copy the contents of a special register (APSR, </a:t>
                      </a:r>
                      <a:r>
                        <a:rPr lang="en-US" dirty="0" smtClean="0"/>
                        <a:t>APSR</a:t>
                      </a:r>
                      <a:r>
                        <a:rPr lang="en-US" sz="1800" b="0" i="0" kern="1200" dirty="0" smtClean="0">
                          <a:solidFill>
                            <a:schemeClr val="dk1"/>
                          </a:solidFill>
                          <a:latin typeface="+mn-lt"/>
                          <a:ea typeface="+mn-ea"/>
                          <a:cs typeface="+mn-cs"/>
                        </a:rPr>
                        <a:t>, </a:t>
                      </a:r>
                      <a:r>
                        <a:rPr lang="en-US" dirty="0" smtClean="0"/>
                        <a:t>IPSR</a:t>
                      </a:r>
                      <a:r>
                        <a:rPr lang="en-US" sz="1800" b="0" i="0" kern="1200" dirty="0" smtClean="0">
                          <a:solidFill>
                            <a:schemeClr val="dk1"/>
                          </a:solidFill>
                          <a:latin typeface="+mn-lt"/>
                          <a:ea typeface="+mn-ea"/>
                          <a:cs typeface="+mn-cs"/>
                        </a:rPr>
                        <a:t>, </a:t>
                      </a:r>
                      <a:r>
                        <a:rPr lang="en-US" dirty="0" smtClean="0"/>
                        <a:t>EPSR</a:t>
                      </a:r>
                      <a:r>
                        <a:rPr lang="en-US" sz="1800" b="0" i="0" kern="1200" dirty="0" smtClean="0">
                          <a:solidFill>
                            <a:schemeClr val="dk1"/>
                          </a:solidFill>
                          <a:latin typeface="+mn-lt"/>
                          <a:ea typeface="+mn-ea"/>
                          <a:cs typeface="+mn-cs"/>
                        </a:rPr>
                        <a:t>, </a:t>
                      </a:r>
                      <a:r>
                        <a:rPr lang="en-US" dirty="0" smtClean="0"/>
                        <a:t>IEPSR</a:t>
                      </a:r>
                      <a:r>
                        <a:rPr lang="en-US" sz="1800" b="0" i="0" kern="1200" dirty="0" smtClean="0">
                          <a:solidFill>
                            <a:schemeClr val="dk1"/>
                          </a:solidFill>
                          <a:latin typeface="+mn-lt"/>
                          <a:ea typeface="+mn-ea"/>
                          <a:cs typeface="+mn-cs"/>
                        </a:rPr>
                        <a:t>, </a:t>
                      </a:r>
                      <a:r>
                        <a:rPr lang="en-US" dirty="0" smtClean="0"/>
                        <a:t>IAPSR</a:t>
                      </a:r>
                      <a:r>
                        <a:rPr lang="en-US" sz="1800" b="0" i="0" kern="1200" dirty="0" smtClean="0">
                          <a:solidFill>
                            <a:schemeClr val="dk1"/>
                          </a:solidFill>
                          <a:latin typeface="+mn-lt"/>
                          <a:ea typeface="+mn-ea"/>
                          <a:cs typeface="+mn-cs"/>
                        </a:rPr>
                        <a:t>, </a:t>
                      </a:r>
                      <a:r>
                        <a:rPr lang="en-US" dirty="0" smtClean="0"/>
                        <a:t>EAPSR</a:t>
                      </a:r>
                      <a:r>
                        <a:rPr lang="en-US" sz="1800" b="0" i="0" kern="1200" dirty="0" smtClean="0">
                          <a:solidFill>
                            <a:schemeClr val="dk1"/>
                          </a:solidFill>
                          <a:latin typeface="+mn-lt"/>
                          <a:ea typeface="+mn-ea"/>
                          <a:cs typeface="+mn-cs"/>
                        </a:rPr>
                        <a:t>, </a:t>
                      </a:r>
                      <a:r>
                        <a:rPr lang="en-US" dirty="0" smtClean="0"/>
                        <a:t>PSR</a:t>
                      </a:r>
                      <a:r>
                        <a:rPr lang="en-US" sz="1800" b="0" i="0" kern="1200" dirty="0" smtClean="0">
                          <a:solidFill>
                            <a:schemeClr val="dk1"/>
                          </a:solidFill>
                          <a:latin typeface="+mn-lt"/>
                          <a:ea typeface="+mn-ea"/>
                          <a:cs typeface="+mn-cs"/>
                        </a:rPr>
                        <a:t>, </a:t>
                      </a:r>
                      <a:r>
                        <a:rPr lang="en-US" dirty="0" smtClean="0"/>
                        <a:t>MSP</a:t>
                      </a:r>
                      <a:r>
                        <a:rPr lang="en-US" sz="1800" b="0" i="0" kern="1200" dirty="0" smtClean="0">
                          <a:solidFill>
                            <a:schemeClr val="dk1"/>
                          </a:solidFill>
                          <a:latin typeface="+mn-lt"/>
                          <a:ea typeface="+mn-ea"/>
                          <a:cs typeface="+mn-cs"/>
                        </a:rPr>
                        <a:t>, </a:t>
                      </a:r>
                      <a:r>
                        <a:rPr lang="en-US" dirty="0" smtClean="0"/>
                        <a:t>PSP</a:t>
                      </a:r>
                      <a:r>
                        <a:rPr lang="en-US" sz="1800" b="0" i="0" kern="1200" dirty="0" smtClean="0">
                          <a:solidFill>
                            <a:schemeClr val="dk1"/>
                          </a:solidFill>
                          <a:latin typeface="+mn-lt"/>
                          <a:ea typeface="+mn-ea"/>
                          <a:cs typeface="+mn-cs"/>
                        </a:rPr>
                        <a:t>, </a:t>
                      </a:r>
                      <a:r>
                        <a:rPr lang="en-US" dirty="0" smtClean="0"/>
                        <a:t>PRIMASK</a:t>
                      </a:r>
                      <a:r>
                        <a:rPr lang="en-US" sz="1800" b="0" i="0" kern="1200" dirty="0" smtClean="0">
                          <a:solidFill>
                            <a:schemeClr val="dk1"/>
                          </a:solidFill>
                          <a:latin typeface="+mn-lt"/>
                          <a:ea typeface="+mn-ea"/>
                          <a:cs typeface="+mn-cs"/>
                        </a:rPr>
                        <a:t>, </a:t>
                      </a:r>
                      <a:r>
                        <a:rPr lang="en-US" dirty="0" smtClean="0"/>
                        <a:t>BASEPRI</a:t>
                      </a:r>
                      <a:r>
                        <a:rPr lang="en-US" sz="1800" b="0" i="0" kern="1200" dirty="0" smtClean="0">
                          <a:solidFill>
                            <a:schemeClr val="dk1"/>
                          </a:solidFill>
                          <a:latin typeface="+mn-lt"/>
                          <a:ea typeface="+mn-ea"/>
                          <a:cs typeface="+mn-cs"/>
                        </a:rPr>
                        <a:t>, </a:t>
                      </a:r>
                      <a:r>
                        <a:rPr lang="en-US" dirty="0" smtClean="0"/>
                        <a:t>BASEPRI_MAX</a:t>
                      </a:r>
                      <a:r>
                        <a:rPr lang="en-US" sz="1800" b="0" i="0" kern="1200" dirty="0" smtClean="0">
                          <a:solidFill>
                            <a:schemeClr val="dk1"/>
                          </a:solidFill>
                          <a:latin typeface="+mn-lt"/>
                          <a:ea typeface="+mn-ea"/>
                          <a:cs typeface="+mn-cs"/>
                        </a:rPr>
                        <a:t>,</a:t>
                      </a:r>
                      <a:r>
                        <a:rPr lang="en-US" dirty="0" smtClean="0"/>
                        <a:t>FAULTMASK</a:t>
                      </a:r>
                      <a:r>
                        <a:rPr lang="en-US" sz="1800" b="0" i="0" kern="1200" dirty="0" smtClean="0">
                          <a:solidFill>
                            <a:schemeClr val="dk1"/>
                          </a:solidFill>
                          <a:latin typeface="+mn-lt"/>
                          <a:ea typeface="+mn-ea"/>
                          <a:cs typeface="+mn-cs"/>
                        </a:rPr>
                        <a:t>, or </a:t>
                      </a:r>
                      <a:r>
                        <a:rPr lang="en-US" dirty="0" smtClean="0"/>
                        <a:t>CONTROL</a:t>
                      </a:r>
                      <a:r>
                        <a:rPr lang="en-US" sz="1800" b="0" i="0" kern="1200" dirty="0" smtClean="0">
                          <a:solidFill>
                            <a:schemeClr val="dk1"/>
                          </a:solidFill>
                          <a:latin typeface="+mn-lt"/>
                          <a:ea typeface="+mn-ea"/>
                          <a:cs typeface="+mn-cs"/>
                        </a:rPr>
                        <a:t>)</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to a general-purpose register.</a:t>
                      </a:r>
                    </a:p>
                  </a:txBody>
                  <a:tcPr/>
                </a:tc>
                <a:tc>
                  <a:txBody>
                    <a:bodyPr/>
                    <a:lstStyle/>
                    <a:p>
                      <a:r>
                        <a:rPr lang="en-US" dirty="0" smtClean="0"/>
                        <a:t>No flags are impacted</a:t>
                      </a:r>
                      <a:endParaRPr lang="en-US" dirty="0"/>
                    </a:p>
                  </a:txBody>
                  <a:tcPr/>
                </a:tc>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MSR </a:t>
                      </a:r>
                      <a:r>
                        <a:rPr lang="en-US" sz="1400" b="1" kern="1200" baseline="0" dirty="0" smtClean="0">
                          <a:solidFill>
                            <a:schemeClr val="dk1"/>
                          </a:solidFill>
                          <a:latin typeface="+mn-lt"/>
                          <a:ea typeface="+mn-ea"/>
                          <a:cs typeface="+mn-cs"/>
                        </a:rPr>
                        <a:t>, </a:t>
                      </a:r>
                      <a:r>
                        <a:rPr lang="en-US" sz="2000" b="1" kern="1200" baseline="0" dirty="0" err="1" smtClean="0">
                          <a:solidFill>
                            <a:schemeClr val="dk1"/>
                          </a:solidFill>
                          <a:latin typeface="+mn-lt"/>
                          <a:ea typeface="+mn-ea"/>
                          <a:cs typeface="+mn-cs"/>
                        </a:rPr>
                        <a:t>R</a:t>
                      </a:r>
                      <a:r>
                        <a:rPr lang="en-US" sz="2400" b="1" kern="1200" baseline="-25000" dirty="0" err="1" smtClean="0">
                          <a:solidFill>
                            <a:schemeClr val="dk1"/>
                          </a:solidFill>
                          <a:latin typeface="+mn-lt"/>
                          <a:ea typeface="+mn-ea"/>
                          <a:cs typeface="+mn-cs"/>
                        </a:rPr>
                        <a:t>special</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Rt</a:t>
                      </a:r>
                      <a:endParaRPr lang="en-US" dirty="0" smtClean="0"/>
                    </a:p>
                  </a:txBody>
                  <a:tcPr/>
                </a:tc>
                <a:tc>
                  <a:txBody>
                    <a:bodyPr/>
                    <a:lstStyle/>
                    <a:p>
                      <a:r>
                        <a:rPr lang="en-US" sz="1800" b="0" i="0" kern="1200" dirty="0" smtClean="0">
                          <a:solidFill>
                            <a:schemeClr val="dk1"/>
                          </a:solidFill>
                          <a:latin typeface="+mn-lt"/>
                          <a:ea typeface="+mn-ea"/>
                          <a:cs typeface="+mn-cs"/>
                        </a:rPr>
                        <a:t>Copy the contents of a general-purpose register into the specified special register</a:t>
                      </a:r>
                      <a:r>
                        <a:rPr lang="en-US" sz="1800" b="0" i="0" kern="1200" baseline="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register</a:t>
                      </a:r>
                      <a:r>
                        <a:rPr lang="en-US" sz="1800" b="0" i="0" kern="1200" dirty="0" smtClean="0">
                          <a:solidFill>
                            <a:schemeClr val="dk1"/>
                          </a:solidFill>
                          <a:latin typeface="+mn-lt"/>
                          <a:ea typeface="+mn-ea"/>
                          <a:cs typeface="+mn-cs"/>
                        </a:rPr>
                        <a:t> (APSR, </a:t>
                      </a:r>
                      <a:r>
                        <a:rPr lang="en-US" dirty="0" smtClean="0"/>
                        <a:t>APSR</a:t>
                      </a:r>
                      <a:r>
                        <a:rPr lang="en-US" sz="1800" b="0" i="0" kern="1200" dirty="0" smtClean="0">
                          <a:solidFill>
                            <a:schemeClr val="dk1"/>
                          </a:solidFill>
                          <a:latin typeface="+mn-lt"/>
                          <a:ea typeface="+mn-ea"/>
                          <a:cs typeface="+mn-cs"/>
                        </a:rPr>
                        <a:t>, </a:t>
                      </a:r>
                      <a:r>
                        <a:rPr lang="en-US" dirty="0" smtClean="0"/>
                        <a:t>IPSR</a:t>
                      </a:r>
                      <a:r>
                        <a:rPr lang="en-US" sz="1800" b="0" i="0" kern="1200" dirty="0" smtClean="0">
                          <a:solidFill>
                            <a:schemeClr val="dk1"/>
                          </a:solidFill>
                          <a:latin typeface="+mn-lt"/>
                          <a:ea typeface="+mn-ea"/>
                          <a:cs typeface="+mn-cs"/>
                        </a:rPr>
                        <a:t>, </a:t>
                      </a:r>
                      <a:r>
                        <a:rPr lang="en-US" dirty="0" smtClean="0"/>
                        <a:t>EPSR</a:t>
                      </a:r>
                      <a:r>
                        <a:rPr lang="en-US" sz="1800" b="0" i="0" kern="1200" dirty="0" smtClean="0">
                          <a:solidFill>
                            <a:schemeClr val="dk1"/>
                          </a:solidFill>
                          <a:latin typeface="+mn-lt"/>
                          <a:ea typeface="+mn-ea"/>
                          <a:cs typeface="+mn-cs"/>
                        </a:rPr>
                        <a:t>, </a:t>
                      </a:r>
                      <a:r>
                        <a:rPr lang="en-US" dirty="0" smtClean="0"/>
                        <a:t>IEPSR</a:t>
                      </a:r>
                      <a:r>
                        <a:rPr lang="en-US" sz="1800" b="0" i="0" kern="1200" dirty="0" smtClean="0">
                          <a:solidFill>
                            <a:schemeClr val="dk1"/>
                          </a:solidFill>
                          <a:latin typeface="+mn-lt"/>
                          <a:ea typeface="+mn-ea"/>
                          <a:cs typeface="+mn-cs"/>
                        </a:rPr>
                        <a:t>, </a:t>
                      </a:r>
                      <a:r>
                        <a:rPr lang="en-US" dirty="0" smtClean="0"/>
                        <a:t>IAPSR</a:t>
                      </a:r>
                      <a:r>
                        <a:rPr lang="en-US" sz="1800" b="0" i="0" kern="1200" dirty="0" smtClean="0">
                          <a:solidFill>
                            <a:schemeClr val="dk1"/>
                          </a:solidFill>
                          <a:latin typeface="+mn-lt"/>
                          <a:ea typeface="+mn-ea"/>
                          <a:cs typeface="+mn-cs"/>
                        </a:rPr>
                        <a:t>, </a:t>
                      </a:r>
                      <a:r>
                        <a:rPr lang="en-US" dirty="0" smtClean="0"/>
                        <a:t>EAPSR</a:t>
                      </a:r>
                      <a:r>
                        <a:rPr lang="en-US" sz="1800" b="0" i="0" kern="1200" dirty="0" smtClean="0">
                          <a:solidFill>
                            <a:schemeClr val="dk1"/>
                          </a:solidFill>
                          <a:latin typeface="+mn-lt"/>
                          <a:ea typeface="+mn-ea"/>
                          <a:cs typeface="+mn-cs"/>
                        </a:rPr>
                        <a:t>, </a:t>
                      </a:r>
                      <a:r>
                        <a:rPr lang="en-US" dirty="0" smtClean="0"/>
                        <a:t>PSR</a:t>
                      </a:r>
                      <a:r>
                        <a:rPr lang="en-US" sz="1800" b="0" i="0" kern="1200" dirty="0" smtClean="0">
                          <a:solidFill>
                            <a:schemeClr val="dk1"/>
                          </a:solidFill>
                          <a:latin typeface="+mn-lt"/>
                          <a:ea typeface="+mn-ea"/>
                          <a:cs typeface="+mn-cs"/>
                        </a:rPr>
                        <a:t>, </a:t>
                      </a:r>
                      <a:r>
                        <a:rPr lang="en-US" dirty="0" smtClean="0"/>
                        <a:t>MSP</a:t>
                      </a:r>
                      <a:r>
                        <a:rPr lang="en-US" sz="1800" b="0" i="0" kern="1200" dirty="0" smtClean="0">
                          <a:solidFill>
                            <a:schemeClr val="dk1"/>
                          </a:solidFill>
                          <a:latin typeface="+mn-lt"/>
                          <a:ea typeface="+mn-ea"/>
                          <a:cs typeface="+mn-cs"/>
                        </a:rPr>
                        <a:t>, </a:t>
                      </a:r>
                      <a:r>
                        <a:rPr lang="en-US" dirty="0" smtClean="0"/>
                        <a:t>PSP</a:t>
                      </a:r>
                      <a:r>
                        <a:rPr lang="en-US" sz="1800" b="0" i="0" kern="1200" dirty="0" smtClean="0">
                          <a:solidFill>
                            <a:schemeClr val="dk1"/>
                          </a:solidFill>
                          <a:latin typeface="+mn-lt"/>
                          <a:ea typeface="+mn-ea"/>
                          <a:cs typeface="+mn-cs"/>
                        </a:rPr>
                        <a:t>, </a:t>
                      </a:r>
                      <a:r>
                        <a:rPr lang="en-US" dirty="0" smtClean="0"/>
                        <a:t>PRIMASK</a:t>
                      </a:r>
                      <a:r>
                        <a:rPr lang="en-US" sz="1800" b="0" i="0" kern="1200" dirty="0" smtClean="0">
                          <a:solidFill>
                            <a:schemeClr val="dk1"/>
                          </a:solidFill>
                          <a:latin typeface="+mn-lt"/>
                          <a:ea typeface="+mn-ea"/>
                          <a:cs typeface="+mn-cs"/>
                        </a:rPr>
                        <a:t>, </a:t>
                      </a:r>
                      <a:r>
                        <a:rPr lang="en-US" dirty="0" smtClean="0"/>
                        <a:t>BASEPRI</a:t>
                      </a:r>
                      <a:r>
                        <a:rPr lang="en-US" sz="1800" b="0" i="0" kern="1200" dirty="0" smtClean="0">
                          <a:solidFill>
                            <a:schemeClr val="dk1"/>
                          </a:solidFill>
                          <a:latin typeface="+mn-lt"/>
                          <a:ea typeface="+mn-ea"/>
                          <a:cs typeface="+mn-cs"/>
                        </a:rPr>
                        <a:t>, </a:t>
                      </a:r>
                      <a:r>
                        <a:rPr lang="en-US" dirty="0" smtClean="0"/>
                        <a:t>BASEPRI_MAX</a:t>
                      </a:r>
                      <a:r>
                        <a:rPr lang="en-US" sz="1800" b="0" i="0" kern="1200" dirty="0" smtClean="0">
                          <a:solidFill>
                            <a:schemeClr val="dk1"/>
                          </a:solidFill>
                          <a:latin typeface="+mn-lt"/>
                          <a:ea typeface="+mn-ea"/>
                          <a:cs typeface="+mn-cs"/>
                        </a:rPr>
                        <a:t>,</a:t>
                      </a:r>
                      <a:r>
                        <a:rPr lang="en-US" dirty="0" smtClean="0"/>
                        <a:t>FAULTMASK</a:t>
                      </a:r>
                      <a:r>
                        <a:rPr lang="en-US" sz="1800" b="0" i="0" kern="1200" dirty="0" smtClean="0">
                          <a:solidFill>
                            <a:schemeClr val="dk1"/>
                          </a:solidFill>
                          <a:latin typeface="+mn-lt"/>
                          <a:ea typeface="+mn-ea"/>
                          <a:cs typeface="+mn-cs"/>
                        </a:rPr>
                        <a:t>, or </a:t>
                      </a:r>
                      <a:r>
                        <a:rPr lang="en-US" dirty="0" smtClean="0"/>
                        <a:t>CONTROL</a:t>
                      </a:r>
                      <a:r>
                        <a:rPr lang="en-US" sz="1800" b="0" i="0" kern="1200" dirty="0" smtClean="0">
                          <a:solidFill>
                            <a:schemeClr val="dk1"/>
                          </a:solidFill>
                          <a:latin typeface="+mn-lt"/>
                          <a:ea typeface="+mn-ea"/>
                          <a:cs typeface="+mn-cs"/>
                        </a:rPr>
                        <a:t>)</a:t>
                      </a:r>
                      <a:r>
                        <a:rPr lang="en-US" sz="1800" b="0" i="0" kern="1200" baseline="0" dirty="0" smtClean="0">
                          <a:solidFill>
                            <a:schemeClr val="dk1"/>
                          </a:solidFill>
                          <a:latin typeface="+mn-lt"/>
                          <a:ea typeface="+mn-ea"/>
                          <a:cs typeface="+mn-cs"/>
                        </a:rPr>
                        <a:t> </a:t>
                      </a:r>
                      <a:endParaRPr lang="en-US" dirty="0"/>
                    </a:p>
                  </a:txBody>
                  <a:tcPr/>
                </a:tc>
                <a:tc>
                  <a:txBody>
                    <a:bodyPr/>
                    <a:lstStyle/>
                    <a:p>
                      <a:r>
                        <a:rPr lang="en-US" dirty="0" smtClean="0"/>
                        <a:t>Flags</a:t>
                      </a:r>
                      <a:r>
                        <a:rPr lang="en-US" baseline="0" dirty="0" smtClean="0"/>
                        <a:t> are impacted based on the value of </a:t>
                      </a:r>
                      <a:r>
                        <a:rPr lang="en-US" baseline="0" dirty="0" err="1" smtClean="0"/>
                        <a:t>Rt</a:t>
                      </a:r>
                      <a:endParaRPr lang="en-US" dirty="0"/>
                    </a:p>
                  </a:txBody>
                  <a:tcPr/>
                </a:tc>
              </a:tr>
              <a:tr h="472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dk1"/>
                          </a:solidFill>
                          <a:latin typeface="+mn-lt"/>
                          <a:ea typeface="+mn-ea"/>
                          <a:cs typeface="+mn-cs"/>
                        </a:rPr>
                        <a:t>MVN Rd, </a:t>
                      </a:r>
                      <a:r>
                        <a:rPr lang="en-US" sz="1800" b="1" kern="1200" baseline="0" dirty="0" err="1" smtClean="0">
                          <a:solidFill>
                            <a:schemeClr val="dk1"/>
                          </a:solidFill>
                          <a:latin typeface="+mn-lt"/>
                          <a:ea typeface="+mn-ea"/>
                          <a:cs typeface="+mn-cs"/>
                        </a:rPr>
                        <a:t>Rt</a:t>
                      </a:r>
                      <a:endParaRPr lang="en-US" dirty="0" smtClean="0"/>
                    </a:p>
                  </a:txBody>
                  <a:tcPr/>
                </a:tc>
                <a:tc>
                  <a:txBody>
                    <a:bodyPr/>
                    <a:lstStyle/>
                    <a:p>
                      <a:r>
                        <a:rPr lang="en-US" sz="1800" b="0" i="0" kern="1200" dirty="0" smtClean="0">
                          <a:solidFill>
                            <a:schemeClr val="dk1"/>
                          </a:solidFill>
                          <a:latin typeface="+mn-lt"/>
                          <a:ea typeface="+mn-ea"/>
                          <a:cs typeface="+mn-cs"/>
                        </a:rPr>
                        <a:t>The </a:t>
                      </a:r>
                      <a:r>
                        <a:rPr lang="en-US" dirty="0" smtClean="0"/>
                        <a:t>MVN</a:t>
                      </a:r>
                      <a:r>
                        <a:rPr lang="en-US" sz="1800" b="0" i="0" kern="1200" dirty="0" smtClean="0">
                          <a:solidFill>
                            <a:schemeClr val="dk1"/>
                          </a:solidFill>
                          <a:latin typeface="+mn-lt"/>
                          <a:ea typeface="+mn-ea"/>
                          <a:cs typeface="+mn-cs"/>
                        </a:rPr>
                        <a:t> instruction takes the value of </a:t>
                      </a:r>
                      <a:r>
                        <a:rPr lang="en-US" sz="1800" b="0" i="1" kern="1200" dirty="0" smtClean="0">
                          <a:solidFill>
                            <a:schemeClr val="dk1"/>
                          </a:solidFill>
                          <a:latin typeface="+mn-lt"/>
                          <a:ea typeface="+mn-ea"/>
                          <a:cs typeface="+mn-cs"/>
                        </a:rPr>
                        <a:t>Operand2</a:t>
                      </a:r>
                      <a:r>
                        <a:rPr lang="en-US" sz="1800" b="0" i="0" kern="1200" dirty="0" smtClean="0">
                          <a:solidFill>
                            <a:schemeClr val="dk1"/>
                          </a:solidFill>
                          <a:latin typeface="+mn-lt"/>
                          <a:ea typeface="+mn-ea"/>
                          <a:cs typeface="+mn-cs"/>
                        </a:rPr>
                        <a:t>, performs a bitwise logical NOT operation on the value, and places the result into </a:t>
                      </a:r>
                      <a:r>
                        <a:rPr lang="en-US" sz="1800" b="0" i="1" kern="1200" dirty="0" smtClean="0">
                          <a:solidFill>
                            <a:schemeClr val="dk1"/>
                          </a:solidFill>
                          <a:latin typeface="+mn-lt"/>
                          <a:ea typeface="+mn-ea"/>
                          <a:cs typeface="+mn-cs"/>
                        </a:rPr>
                        <a:t>Rd</a:t>
                      </a:r>
                      <a:r>
                        <a:rPr lang="en-US" sz="1800" b="0" i="0" kern="1200" dirty="0" smtClean="0">
                          <a:solidFill>
                            <a:schemeClr val="dk1"/>
                          </a:solidFill>
                          <a:latin typeface="+mn-lt"/>
                          <a:ea typeface="+mn-ea"/>
                          <a:cs typeface="+mn-cs"/>
                        </a:rPr>
                        <a:t>.</a:t>
                      </a:r>
                      <a:endParaRPr lang="en-US" dirty="0"/>
                    </a:p>
                  </a:txBody>
                  <a:tcPr/>
                </a:tc>
                <a:tc>
                  <a:txBody>
                    <a:bodyPr/>
                    <a:lstStyle/>
                    <a:p>
                      <a:r>
                        <a:rPr lang="en-US" dirty="0" smtClean="0"/>
                        <a:t>MVNS</a:t>
                      </a:r>
                      <a:r>
                        <a:rPr lang="en-US" baseline="0" dirty="0" smtClean="0"/>
                        <a:t> will impact the flags base d value Z and N </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5600" cy="1066800"/>
          </a:xfrm>
        </p:spPr>
        <p:txBody>
          <a:bodyPr/>
          <a:lstStyle/>
          <a:p>
            <a:pPr algn="l"/>
            <a:r>
              <a:rPr lang="en-US" b="1" dirty="0" smtClean="0"/>
              <a:t>Arithmetic Instructions</a:t>
            </a:r>
            <a:endParaRPr lang="en-US" dirty="0"/>
          </a:p>
        </p:txBody>
      </p:sp>
      <p:pic>
        <p:nvPicPr>
          <p:cNvPr id="16386" name="Picture 2" descr="Photograph:Learning arithmetic is an important first step to mastering mathematics."/>
          <p:cNvPicPr>
            <a:picLocks noChangeAspect="1" noChangeArrowheads="1"/>
          </p:cNvPicPr>
          <p:nvPr/>
        </p:nvPicPr>
        <p:blipFill>
          <a:blip r:embed="rId2" cstate="print"/>
          <a:srcRect/>
          <a:stretch>
            <a:fillRect/>
          </a:stretch>
        </p:blipFill>
        <p:spPr bwMode="auto">
          <a:xfrm>
            <a:off x="7619999" y="2"/>
            <a:ext cx="1523999" cy="1019694"/>
          </a:xfrm>
          <a:prstGeom prst="rect">
            <a:avLst/>
          </a:prstGeom>
          <a:noFill/>
        </p:spPr>
      </p:pic>
      <p:graphicFrame>
        <p:nvGraphicFramePr>
          <p:cNvPr id="4" name="Table 3"/>
          <p:cNvGraphicFramePr>
            <a:graphicFrameLocks noGrp="1"/>
          </p:cNvGraphicFramePr>
          <p:nvPr/>
        </p:nvGraphicFramePr>
        <p:xfrm>
          <a:off x="304800" y="1447800"/>
          <a:ext cx="8534399" cy="4676140"/>
        </p:xfrm>
        <a:graphic>
          <a:graphicData uri="http://schemas.openxmlformats.org/drawingml/2006/table">
            <a:tbl>
              <a:tblPr firstRow="1" bandRow="1">
                <a:tableStyleId>{5C22544A-7EE6-4342-B048-85BDC9FD1C3A}</a:tableStyleId>
              </a:tblPr>
              <a:tblGrid>
                <a:gridCol w="3323924"/>
                <a:gridCol w="3457876"/>
                <a:gridCol w="1752599"/>
              </a:tblGrid>
              <a:tr h="393700">
                <a:tc>
                  <a:txBody>
                    <a:bodyPr/>
                    <a:lstStyle/>
                    <a:p>
                      <a:r>
                        <a:rPr lang="en-US" dirty="0" smtClean="0"/>
                        <a:t>Instruction </a:t>
                      </a:r>
                      <a:endParaRPr lang="en-US" dirty="0"/>
                    </a:p>
                  </a:txBody>
                  <a:tcPr/>
                </a:tc>
                <a:tc>
                  <a:txBody>
                    <a:bodyPr/>
                    <a:lstStyle/>
                    <a:p>
                      <a:r>
                        <a:rPr lang="en-US" dirty="0" smtClean="0"/>
                        <a:t>Function</a:t>
                      </a:r>
                      <a:endParaRPr lang="en-US" dirty="0"/>
                    </a:p>
                  </a:txBody>
                  <a:tcPr/>
                </a:tc>
                <a:tc>
                  <a:txBody>
                    <a:bodyPr/>
                    <a:lstStyle/>
                    <a:p>
                      <a:r>
                        <a:rPr lang="en-US" dirty="0" smtClean="0"/>
                        <a:t>Impact to APSR</a:t>
                      </a:r>
                      <a:r>
                        <a:rPr lang="en-US" baseline="0" dirty="0" smtClean="0"/>
                        <a:t> </a:t>
                      </a:r>
                      <a:endParaRPr lang="en-US" dirty="0"/>
                    </a:p>
                  </a:txBody>
                  <a:tcPr/>
                </a:tc>
              </a:tr>
              <a:tr h="457200">
                <a:tc>
                  <a:txBody>
                    <a:bodyPr/>
                    <a:lstStyle/>
                    <a:p>
                      <a:r>
                        <a:rPr lang="en-US" sz="1800" b="1" kern="1200" baseline="0" dirty="0" smtClean="0">
                          <a:solidFill>
                            <a:schemeClr val="dk1"/>
                          </a:solidFill>
                          <a:latin typeface="+mn-lt"/>
                          <a:ea typeface="+mn-ea"/>
                          <a:cs typeface="+mn-cs"/>
                        </a:rPr>
                        <a:t>ADD{S}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Operand2</a:t>
                      </a:r>
                      <a:endParaRPr lang="en-US" dirty="0"/>
                    </a:p>
                  </a:txBody>
                  <a:tcPr/>
                </a:tc>
                <a:tc>
                  <a:txBody>
                    <a:bodyPr/>
                    <a:lstStyle/>
                    <a:p>
                      <a:r>
                        <a:rPr lang="en-US" sz="1800" kern="1200" baseline="0" dirty="0" smtClean="0">
                          <a:solidFill>
                            <a:schemeClr val="dk1"/>
                          </a:solidFill>
                          <a:latin typeface="+mn-lt"/>
                          <a:ea typeface="+mn-ea"/>
                          <a:cs typeface="+mn-cs"/>
                        </a:rPr>
                        <a:t>Rd= Rn+Operand2 (or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Rn+Operand2)</a:t>
                      </a:r>
                      <a:endParaRPr lang="en-US" dirty="0"/>
                    </a:p>
                  </a:txBody>
                  <a:tcPr/>
                </a:tc>
                <a:tc>
                  <a:txBody>
                    <a:bodyPr/>
                    <a:lstStyle/>
                    <a:p>
                      <a:r>
                        <a:rPr lang="en-US" dirty="0" smtClean="0"/>
                        <a:t>NZVC</a:t>
                      </a:r>
                      <a:endParaRPr lang="en-US" dirty="0"/>
                    </a:p>
                  </a:txBody>
                  <a:tcPr/>
                </a:tc>
              </a:tr>
              <a:tr h="393700">
                <a:tc>
                  <a:txBody>
                    <a:bodyPr/>
                    <a:lstStyle/>
                    <a:p>
                      <a:r>
                        <a:rPr lang="en-US" sz="1800" b="1" kern="1200" baseline="0" dirty="0" smtClean="0">
                          <a:solidFill>
                            <a:schemeClr val="dk1"/>
                          </a:solidFill>
                          <a:latin typeface="+mn-lt"/>
                          <a:ea typeface="+mn-ea"/>
                          <a:cs typeface="+mn-cs"/>
                        </a:rPr>
                        <a:t>ADD{S}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Imm12</a:t>
                      </a:r>
                      <a:endParaRPr lang="en-US" dirty="0"/>
                    </a:p>
                  </a:txBody>
                  <a:tcPr/>
                </a:tc>
                <a:tc>
                  <a:txBody>
                    <a:bodyPr/>
                    <a:lstStyle/>
                    <a:p>
                      <a:r>
                        <a:rPr lang="en-US" sz="1800" kern="1200" baseline="0" dirty="0" smtClean="0">
                          <a:solidFill>
                            <a:schemeClr val="dk1"/>
                          </a:solidFill>
                          <a:latin typeface="+mn-lt"/>
                          <a:ea typeface="+mn-ea"/>
                          <a:cs typeface="+mn-cs"/>
                        </a:rPr>
                        <a:t>Rd=</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+Imm12 (or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=Rn+Imm12)</a:t>
                      </a:r>
                      <a:endParaRPr lang="en-US" dirty="0"/>
                    </a:p>
                  </a:txBody>
                  <a:tcPr/>
                </a:tc>
                <a:tc>
                  <a:txBody>
                    <a:bodyPr/>
                    <a:lstStyle/>
                    <a:p>
                      <a:r>
                        <a:rPr lang="en-US" dirty="0" smtClean="0"/>
                        <a:t>NZVC</a:t>
                      </a:r>
                      <a:endParaRPr lang="en-US" dirty="0"/>
                    </a:p>
                  </a:txBody>
                  <a:tcPr/>
                </a:tc>
              </a:tr>
              <a:tr h="393700">
                <a:tc>
                  <a:txBody>
                    <a:bodyPr/>
                    <a:lstStyle/>
                    <a:p>
                      <a:r>
                        <a:rPr lang="en-US" sz="1800" b="1" kern="1200" baseline="0" dirty="0" smtClean="0">
                          <a:solidFill>
                            <a:schemeClr val="dk1"/>
                          </a:solidFill>
                          <a:latin typeface="+mn-lt"/>
                          <a:ea typeface="+mn-ea"/>
                          <a:cs typeface="+mn-cs"/>
                        </a:rPr>
                        <a:t>ADC{S}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Operand2</a:t>
                      </a:r>
                      <a:endParaRPr lang="en-US" dirty="0"/>
                    </a:p>
                  </a:txBody>
                  <a:tcPr/>
                </a:tc>
                <a:tc>
                  <a:txBody>
                    <a:bodyPr/>
                    <a:lstStyle/>
                    <a:p>
                      <a:r>
                        <a:rPr lang="en-US" dirty="0" smtClean="0"/>
                        <a:t>Add with Carry </a:t>
                      </a:r>
                      <a:r>
                        <a:rPr lang="en-US" sz="1800" kern="1200" baseline="0" dirty="0" smtClean="0">
                          <a:solidFill>
                            <a:schemeClr val="dk1"/>
                          </a:solidFill>
                          <a:latin typeface="+mn-lt"/>
                          <a:ea typeface="+mn-ea"/>
                          <a:cs typeface="+mn-cs"/>
                        </a:rPr>
                        <a:t>Rd=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Operand2 +Carry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p>
                      <a:endParaRPr lang="en-US" dirty="0"/>
                    </a:p>
                  </a:txBody>
                  <a:tcPr/>
                </a:tc>
              </a:tr>
              <a:tr h="393700">
                <a:tc>
                  <a:txBody>
                    <a:bodyPr/>
                    <a:lstStyle/>
                    <a:p>
                      <a:r>
                        <a:rPr lang="en-US" sz="1800" b="1" kern="1200" baseline="0" dirty="0" smtClean="0">
                          <a:solidFill>
                            <a:schemeClr val="dk1"/>
                          </a:solidFill>
                          <a:latin typeface="+mn-lt"/>
                          <a:ea typeface="+mn-ea"/>
                          <a:cs typeface="+mn-cs"/>
                        </a:rPr>
                        <a:t>SUB{S}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Operand2;</a:t>
                      </a:r>
                      <a:endParaRPr lang="en-US" dirty="0"/>
                    </a:p>
                  </a:txBody>
                  <a:tcPr/>
                </a:tc>
                <a:tc>
                  <a:txBody>
                    <a:bodyPr/>
                    <a:lstStyle/>
                    <a:p>
                      <a:r>
                        <a:rPr lang="en-US" sz="1800" kern="1200" baseline="0" dirty="0" smtClean="0">
                          <a:solidFill>
                            <a:schemeClr val="dk1"/>
                          </a:solidFill>
                          <a:latin typeface="+mn-lt"/>
                          <a:ea typeface="+mn-ea"/>
                          <a:cs typeface="+mn-cs"/>
                        </a:rPr>
                        <a:t>Rd=Rn-Operand2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r h="393700">
                <a:tc>
                  <a:txBody>
                    <a:bodyPr/>
                    <a:lstStyle/>
                    <a:p>
                      <a:r>
                        <a:rPr lang="en-US" sz="1800" b="1" kern="1200" baseline="0" dirty="0" smtClean="0">
                          <a:solidFill>
                            <a:schemeClr val="dk1"/>
                          </a:solidFill>
                          <a:latin typeface="+mn-lt"/>
                          <a:ea typeface="+mn-ea"/>
                          <a:cs typeface="+mn-cs"/>
                        </a:rPr>
                        <a:t>SUB{S}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Imm12;</a:t>
                      </a:r>
                      <a:endParaRPr lang="en-US" dirty="0"/>
                    </a:p>
                  </a:txBody>
                  <a:tcPr/>
                </a:tc>
                <a:tc>
                  <a:txBody>
                    <a:bodyPr/>
                    <a:lstStyle/>
                    <a:p>
                      <a:r>
                        <a:rPr lang="en-US" sz="1800" kern="1200" baseline="0" dirty="0" smtClean="0">
                          <a:solidFill>
                            <a:schemeClr val="dk1"/>
                          </a:solidFill>
                          <a:latin typeface="+mn-lt"/>
                          <a:ea typeface="+mn-ea"/>
                          <a:cs typeface="+mn-cs"/>
                        </a:rPr>
                        <a:t>Rd=Rn-Imm12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r h="393700">
                <a:tc>
                  <a:txBody>
                    <a:bodyPr/>
                    <a:lstStyle/>
                    <a:p>
                      <a:r>
                        <a:rPr lang="en-US" sz="1800" b="1" kern="1200" baseline="0" dirty="0" smtClean="0">
                          <a:solidFill>
                            <a:schemeClr val="dk1"/>
                          </a:solidFill>
                          <a:latin typeface="+mn-lt"/>
                          <a:ea typeface="+mn-ea"/>
                          <a:cs typeface="+mn-cs"/>
                        </a:rPr>
                        <a:t>SBC{S}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Operand2;</a:t>
                      </a:r>
                      <a:endParaRPr lang="en-US" dirty="0"/>
                    </a:p>
                  </a:txBody>
                  <a:tcPr/>
                </a:tc>
                <a:tc>
                  <a:txBody>
                    <a:bodyPr/>
                    <a:lstStyle/>
                    <a:p>
                      <a:r>
                        <a:rPr lang="en-US" sz="1800" kern="1200" baseline="0" dirty="0" smtClean="0">
                          <a:solidFill>
                            <a:schemeClr val="dk1"/>
                          </a:solidFill>
                          <a:latin typeface="+mn-lt"/>
                          <a:ea typeface="+mn-ea"/>
                          <a:cs typeface="+mn-cs"/>
                        </a:rPr>
                        <a:t>Subtract with carry Rd= Rn-Operand2 – Carry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r h="393700">
                <a:tc>
                  <a:txBody>
                    <a:bodyPr/>
                    <a:lstStyle/>
                    <a:p>
                      <a:r>
                        <a:rPr lang="en-US" sz="1800" b="1" kern="1200" baseline="0" dirty="0" smtClean="0">
                          <a:solidFill>
                            <a:schemeClr val="dk1"/>
                          </a:solidFill>
                          <a:latin typeface="+mn-lt"/>
                          <a:ea typeface="+mn-ea"/>
                          <a:cs typeface="+mn-cs"/>
                        </a:rPr>
                        <a:t>RSB{S}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Operand2;</a:t>
                      </a:r>
                      <a:endParaRPr lang="en-US" dirty="0"/>
                    </a:p>
                  </a:txBody>
                  <a:tcPr/>
                </a:tc>
                <a:tc>
                  <a:txBody>
                    <a:bodyPr/>
                    <a:lstStyle/>
                    <a:p>
                      <a:r>
                        <a:rPr lang="en-US" sz="1800" kern="1200" baseline="0" dirty="0" smtClean="0">
                          <a:solidFill>
                            <a:schemeClr val="dk1"/>
                          </a:solidFill>
                          <a:latin typeface="+mn-lt"/>
                          <a:ea typeface="+mn-ea"/>
                          <a:cs typeface="+mn-cs"/>
                        </a:rPr>
                        <a:t>Rd= Operand2-Rn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r h="393700">
                <a:tc>
                  <a:txBody>
                    <a:bodyPr/>
                    <a:lstStyle/>
                    <a:p>
                      <a:r>
                        <a:rPr lang="en-US" sz="1800" b="1" kern="1200" baseline="0" dirty="0" smtClean="0">
                          <a:solidFill>
                            <a:schemeClr val="dk1"/>
                          </a:solidFill>
                          <a:latin typeface="+mn-lt"/>
                          <a:ea typeface="+mn-ea"/>
                          <a:cs typeface="+mn-cs"/>
                        </a:rPr>
                        <a:t>RSB{S}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Rm</a:t>
                      </a:r>
                      <a:r>
                        <a:rPr lang="en-US" sz="1800" b="1" kern="1200" baseline="0" dirty="0" smtClean="0">
                          <a:solidFill>
                            <a:schemeClr val="dk1"/>
                          </a:solidFill>
                          <a:latin typeface="+mn-lt"/>
                          <a:ea typeface="+mn-ea"/>
                          <a:cs typeface="+mn-cs"/>
                        </a:rPr>
                        <a:t>;</a:t>
                      </a:r>
                      <a:endParaRPr lang="en-US" dirty="0"/>
                    </a:p>
                  </a:txBody>
                  <a:tcPr/>
                </a:tc>
                <a:tc>
                  <a:txBody>
                    <a:bodyPr/>
                    <a:lstStyle/>
                    <a:p>
                      <a:r>
                        <a:rPr lang="en-US" sz="1800" kern="1200" baseline="0" dirty="0" smtClean="0">
                          <a:solidFill>
                            <a:schemeClr val="dk1"/>
                          </a:solidFill>
                          <a:latin typeface="+mn-lt"/>
                          <a:ea typeface="+mn-ea"/>
                          <a:cs typeface="+mn-cs"/>
                        </a:rPr>
                        <a:t>Rd = </a:t>
                      </a:r>
                      <a:r>
                        <a:rPr lang="en-US" sz="1800" kern="1200" baseline="0" dirty="0" err="1" smtClean="0">
                          <a:solidFill>
                            <a:schemeClr val="dk1"/>
                          </a:solidFill>
                          <a:latin typeface="+mn-lt"/>
                          <a:ea typeface="+mn-ea"/>
                          <a:cs typeface="+mn-cs"/>
                        </a:rPr>
                        <a:t>Rm</a:t>
                      </a:r>
                      <a:r>
                        <a:rPr lang="en-US" sz="1800" kern="1200" baseline="0" dirty="0" smtClean="0">
                          <a:solidFill>
                            <a:schemeClr val="dk1"/>
                          </a:solidFill>
                          <a:latin typeface="+mn-lt"/>
                          <a:ea typeface="+mn-ea"/>
                          <a:cs typeface="+mn-cs"/>
                        </a:rPr>
                        <a:t> -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r h="393700">
                <a:tc>
                  <a:txBody>
                    <a:bodyPr/>
                    <a:lstStyle/>
                    <a:p>
                      <a:r>
                        <a:rPr lang="en-US" sz="1800" b="1" kern="1200" baseline="0" dirty="0" smtClean="0">
                          <a:solidFill>
                            <a:schemeClr val="dk1"/>
                          </a:solidFill>
                          <a:latin typeface="+mn-lt"/>
                          <a:ea typeface="+mn-ea"/>
                          <a:cs typeface="+mn-cs"/>
                        </a:rPr>
                        <a:t>MUL{S}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Rm</a:t>
                      </a:r>
                      <a:r>
                        <a:rPr lang="en-US" sz="1800" b="1" kern="1200" baseline="0" dirty="0" smtClean="0">
                          <a:solidFill>
                            <a:schemeClr val="dk1"/>
                          </a:solidFill>
                          <a:latin typeface="+mn-lt"/>
                          <a:ea typeface="+mn-ea"/>
                          <a:cs typeface="+mn-cs"/>
                        </a:rPr>
                        <a:t>;</a:t>
                      </a:r>
                      <a:endParaRPr lang="en-US" dirty="0"/>
                    </a:p>
                  </a:txBody>
                  <a:tcPr/>
                </a:tc>
                <a:tc>
                  <a:txBody>
                    <a:bodyPr/>
                    <a:lstStyle/>
                    <a:p>
                      <a:r>
                        <a:rPr lang="en-US" sz="1800" kern="1200" baseline="0" dirty="0" smtClean="0">
                          <a:solidFill>
                            <a:schemeClr val="dk1"/>
                          </a:solidFill>
                          <a:latin typeface="+mn-lt"/>
                          <a:ea typeface="+mn-ea"/>
                          <a:cs typeface="+mn-cs"/>
                        </a:rPr>
                        <a:t>Rd =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 </a:t>
                      </a:r>
                      <a:r>
                        <a:rPr lang="en-US" sz="1800" kern="1200" baseline="0" dirty="0" err="1" smtClean="0">
                          <a:solidFill>
                            <a:schemeClr val="dk1"/>
                          </a:solidFill>
                          <a:latin typeface="+mn-lt"/>
                          <a:ea typeface="+mn-ea"/>
                          <a:cs typeface="+mn-cs"/>
                        </a:rPr>
                        <a:t>Rm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NZVC</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Arithmetic Instructions</a:t>
            </a:r>
            <a:endParaRPr lang="en-US" dirty="0"/>
          </a:p>
        </p:txBody>
      </p:sp>
      <p:graphicFrame>
        <p:nvGraphicFramePr>
          <p:cNvPr id="3" name="Table 2"/>
          <p:cNvGraphicFramePr>
            <a:graphicFrameLocks noGrp="1"/>
          </p:cNvGraphicFramePr>
          <p:nvPr/>
        </p:nvGraphicFramePr>
        <p:xfrm>
          <a:off x="228600" y="1905000"/>
          <a:ext cx="8534399" cy="2667000"/>
        </p:xfrm>
        <a:graphic>
          <a:graphicData uri="http://schemas.openxmlformats.org/drawingml/2006/table">
            <a:tbl>
              <a:tblPr firstRow="1" bandRow="1">
                <a:tableStyleId>{5C22544A-7EE6-4342-B048-85BDC9FD1C3A}</a:tableStyleId>
              </a:tblPr>
              <a:tblGrid>
                <a:gridCol w="3323924"/>
                <a:gridCol w="3076876"/>
                <a:gridCol w="2133599"/>
              </a:tblGrid>
              <a:tr h="533400">
                <a:tc>
                  <a:txBody>
                    <a:bodyPr/>
                    <a:lstStyle/>
                    <a:p>
                      <a:r>
                        <a:rPr lang="en-US" dirty="0" smtClean="0"/>
                        <a:t>Instruction </a:t>
                      </a:r>
                      <a:endParaRPr lang="en-US" dirty="0"/>
                    </a:p>
                  </a:txBody>
                  <a:tcPr/>
                </a:tc>
                <a:tc>
                  <a:txBody>
                    <a:bodyPr/>
                    <a:lstStyle/>
                    <a:p>
                      <a:r>
                        <a:rPr lang="en-US" dirty="0" smtClean="0"/>
                        <a:t>Function</a:t>
                      </a:r>
                      <a:endParaRPr lang="en-US" dirty="0"/>
                    </a:p>
                  </a:txBody>
                  <a:tcPr/>
                </a:tc>
                <a:tc>
                  <a:txBody>
                    <a:bodyPr/>
                    <a:lstStyle/>
                    <a:p>
                      <a:r>
                        <a:rPr lang="en-US" dirty="0" smtClean="0"/>
                        <a:t>Impact</a:t>
                      </a:r>
                      <a:r>
                        <a:rPr lang="en-US" baseline="0" dirty="0" smtClean="0"/>
                        <a:t> to APSR</a:t>
                      </a:r>
                      <a:endParaRPr lang="en-US" dirty="0"/>
                    </a:p>
                  </a:txBody>
                  <a:tcPr/>
                </a:tc>
              </a:tr>
              <a:tr h="533400">
                <a:tc>
                  <a:txBody>
                    <a:bodyPr/>
                    <a:lstStyle/>
                    <a:p>
                      <a:r>
                        <a:rPr lang="sv-SE" sz="1800" b="1" kern="1200" baseline="0" dirty="0" smtClean="0">
                          <a:solidFill>
                            <a:schemeClr val="dk1"/>
                          </a:solidFill>
                          <a:latin typeface="+mn-lt"/>
                          <a:ea typeface="+mn-ea"/>
                          <a:cs typeface="+mn-cs"/>
                        </a:rPr>
                        <a:t>MLA Rd, Rn, Rm, Ra;</a:t>
                      </a:r>
                      <a:endParaRPr lang="en-US" dirty="0"/>
                    </a:p>
                  </a:txBody>
                  <a:tcPr/>
                </a:tc>
                <a:tc>
                  <a:txBody>
                    <a:bodyPr/>
                    <a:lstStyle/>
                    <a:p>
                      <a:r>
                        <a:rPr lang="en-US" sz="1800" kern="1200" baseline="0" dirty="0" smtClean="0">
                          <a:solidFill>
                            <a:schemeClr val="dk1"/>
                          </a:solidFill>
                          <a:latin typeface="+mn-lt"/>
                          <a:ea typeface="+mn-ea"/>
                          <a:cs typeface="+mn-cs"/>
                        </a:rPr>
                        <a:t>Rd  =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 × </a:t>
                      </a:r>
                      <a:r>
                        <a:rPr lang="en-US" sz="1800" kern="1200" baseline="0" dirty="0" err="1" smtClean="0">
                          <a:solidFill>
                            <a:schemeClr val="dk1"/>
                          </a:solidFill>
                          <a:latin typeface="+mn-lt"/>
                          <a:ea typeface="+mn-ea"/>
                          <a:cs typeface="+mn-cs"/>
                        </a:rPr>
                        <a:t>Rm</a:t>
                      </a:r>
                      <a:r>
                        <a:rPr lang="en-US" sz="1800" kern="1200" baseline="0" dirty="0" smtClean="0">
                          <a:solidFill>
                            <a:schemeClr val="dk1"/>
                          </a:solidFill>
                          <a:latin typeface="+mn-lt"/>
                          <a:ea typeface="+mn-ea"/>
                          <a:cs typeface="+mn-cs"/>
                        </a:rPr>
                        <a:t> + Ra</a:t>
                      </a:r>
                      <a:endParaRPr lang="en-US" dirty="0"/>
                    </a:p>
                  </a:txBody>
                  <a:tcPr/>
                </a:tc>
                <a:tc>
                  <a:txBody>
                    <a:bodyPr/>
                    <a:lstStyle/>
                    <a:p>
                      <a:r>
                        <a:rPr lang="en-US" dirty="0" smtClean="0"/>
                        <a:t>NIL</a:t>
                      </a:r>
                      <a:endParaRPr lang="en-US" dirty="0"/>
                    </a:p>
                  </a:txBody>
                  <a:tcPr/>
                </a:tc>
              </a:tr>
              <a:tr h="533400">
                <a:tc>
                  <a:txBody>
                    <a:bodyPr/>
                    <a:lstStyle/>
                    <a:p>
                      <a:r>
                        <a:rPr lang="en-US" sz="1800" b="1" kern="1200" baseline="0" dirty="0" smtClean="0">
                          <a:solidFill>
                            <a:schemeClr val="dk1"/>
                          </a:solidFill>
                          <a:latin typeface="+mn-lt"/>
                          <a:ea typeface="+mn-ea"/>
                          <a:cs typeface="+mn-cs"/>
                        </a:rPr>
                        <a:t>MLS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Rm</a:t>
                      </a:r>
                      <a:r>
                        <a:rPr lang="en-US" sz="1800" b="1" kern="1200" baseline="0" dirty="0" smtClean="0">
                          <a:solidFill>
                            <a:schemeClr val="dk1"/>
                          </a:solidFill>
                          <a:latin typeface="+mn-lt"/>
                          <a:ea typeface="+mn-ea"/>
                          <a:cs typeface="+mn-cs"/>
                        </a:rPr>
                        <a:t>, Ra</a:t>
                      </a:r>
                      <a:endParaRPr lang="en-US" dirty="0"/>
                    </a:p>
                  </a:txBody>
                  <a:tcPr/>
                </a:tc>
                <a:tc>
                  <a:txBody>
                    <a:bodyPr/>
                    <a:lstStyle/>
                    <a:p>
                      <a:r>
                        <a:rPr lang="en-US" sz="1800" kern="1200" baseline="0" dirty="0" smtClean="0">
                          <a:solidFill>
                            <a:schemeClr val="dk1"/>
                          </a:solidFill>
                          <a:latin typeface="+mn-lt"/>
                          <a:ea typeface="+mn-ea"/>
                          <a:cs typeface="+mn-cs"/>
                        </a:rPr>
                        <a:t>Rd = Ra- </a:t>
                      </a:r>
                      <a:r>
                        <a:rPr lang="en-US" sz="1800" kern="1200" baseline="0" dirty="0" err="1" smtClean="0">
                          <a:solidFill>
                            <a:schemeClr val="dk1"/>
                          </a:solidFill>
                          <a:latin typeface="+mn-lt"/>
                          <a:ea typeface="+mn-ea"/>
                          <a:cs typeface="+mn-cs"/>
                        </a:rPr>
                        <a:t>Rn×Rm</a:t>
                      </a:r>
                      <a:endParaRPr lang="en-US" dirty="0"/>
                    </a:p>
                  </a:txBody>
                  <a:tcPr/>
                </a:tc>
                <a:tc>
                  <a:txBody>
                    <a:bodyPr/>
                    <a:lstStyle/>
                    <a:p>
                      <a:r>
                        <a:rPr lang="en-US" dirty="0" smtClean="0"/>
                        <a:t>NIL</a:t>
                      </a:r>
                      <a:endParaRPr lang="en-US" dirty="0"/>
                    </a:p>
                  </a:txBody>
                  <a:tcPr/>
                </a:tc>
              </a:tr>
              <a:tr h="533400">
                <a:tc>
                  <a:txBody>
                    <a:bodyPr/>
                    <a:lstStyle/>
                    <a:p>
                      <a:r>
                        <a:rPr lang="en-US" sz="1800" b="1" kern="1200" baseline="0" dirty="0" smtClean="0">
                          <a:solidFill>
                            <a:schemeClr val="dk1"/>
                          </a:solidFill>
                          <a:latin typeface="+mn-lt"/>
                          <a:ea typeface="+mn-ea"/>
                          <a:cs typeface="+mn-cs"/>
                        </a:rPr>
                        <a:t>SDIV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Rm</a:t>
                      </a:r>
                      <a:endParaRPr lang="en-US" dirty="0"/>
                    </a:p>
                  </a:txBody>
                  <a:tcPr/>
                </a:tc>
                <a:tc>
                  <a:txBody>
                    <a:bodyPr/>
                    <a:lstStyle/>
                    <a:p>
                      <a:r>
                        <a:rPr lang="en-US" dirty="0" smtClean="0"/>
                        <a:t>Signed division </a:t>
                      </a:r>
                      <a:r>
                        <a:rPr lang="en-US" sz="1800" kern="1200" baseline="0" dirty="0" smtClean="0">
                          <a:solidFill>
                            <a:schemeClr val="dk1"/>
                          </a:solidFill>
                          <a:latin typeface="+mn-lt"/>
                          <a:ea typeface="+mn-ea"/>
                          <a:cs typeface="+mn-cs"/>
                        </a:rPr>
                        <a:t>Rd =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a:t>
                      </a:r>
                      <a:r>
                        <a:rPr lang="en-US" sz="1800" kern="1200" baseline="0" dirty="0" err="1" smtClean="0">
                          <a:solidFill>
                            <a:schemeClr val="dk1"/>
                          </a:solidFill>
                          <a:latin typeface="+mn-lt"/>
                          <a:ea typeface="+mn-ea"/>
                          <a:cs typeface="+mn-cs"/>
                        </a:rPr>
                        <a:t>Rm</a:t>
                      </a:r>
                      <a:endParaRPr lang="en-US" dirty="0"/>
                    </a:p>
                  </a:txBody>
                  <a:tcPr/>
                </a:tc>
                <a:tc>
                  <a:txBody>
                    <a:bodyPr/>
                    <a:lstStyle/>
                    <a:p>
                      <a:r>
                        <a:rPr lang="en-US" dirty="0" smtClean="0"/>
                        <a:t>NIL</a:t>
                      </a:r>
                      <a:endParaRPr lang="en-US" dirty="0"/>
                    </a:p>
                  </a:txBody>
                  <a:tcPr/>
                </a:tc>
              </a:tr>
              <a:tr h="533400">
                <a:tc>
                  <a:txBody>
                    <a:bodyPr/>
                    <a:lstStyle/>
                    <a:p>
                      <a:r>
                        <a:rPr lang="en-US" sz="1800" b="1" kern="1200" baseline="0" dirty="0" smtClean="0">
                          <a:solidFill>
                            <a:schemeClr val="dk1"/>
                          </a:solidFill>
                          <a:latin typeface="+mn-lt"/>
                          <a:ea typeface="+mn-ea"/>
                          <a:cs typeface="+mn-cs"/>
                        </a:rPr>
                        <a:t>UDIV {Rd}, </a:t>
                      </a:r>
                      <a:r>
                        <a:rPr lang="en-US" sz="1800" b="1" kern="1200" baseline="0" dirty="0" err="1" smtClean="0">
                          <a:solidFill>
                            <a:schemeClr val="dk1"/>
                          </a:solidFill>
                          <a:latin typeface="+mn-lt"/>
                          <a:ea typeface="+mn-ea"/>
                          <a:cs typeface="+mn-cs"/>
                        </a:rPr>
                        <a:t>Rn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Rm</a:t>
                      </a:r>
                      <a:endParaRPr lang="en-US" dirty="0"/>
                    </a:p>
                  </a:txBody>
                  <a:tcPr/>
                </a:tc>
                <a:tc>
                  <a:txBody>
                    <a:bodyPr/>
                    <a:lstStyle/>
                    <a:p>
                      <a:r>
                        <a:rPr lang="en-US" dirty="0" smtClean="0"/>
                        <a:t>Unsigned</a:t>
                      </a:r>
                      <a:r>
                        <a:rPr lang="en-US" baseline="0" dirty="0" smtClean="0"/>
                        <a:t> division </a:t>
                      </a:r>
                      <a:r>
                        <a:rPr lang="en-US" sz="1800" kern="1200" baseline="0" dirty="0" smtClean="0">
                          <a:solidFill>
                            <a:schemeClr val="dk1"/>
                          </a:solidFill>
                          <a:latin typeface="+mn-lt"/>
                          <a:ea typeface="+mn-ea"/>
                          <a:cs typeface="+mn-cs"/>
                        </a:rPr>
                        <a:t>Rd = </a:t>
                      </a:r>
                      <a:r>
                        <a:rPr lang="en-US" sz="1800" kern="1200" baseline="0" dirty="0" err="1" smtClean="0">
                          <a:solidFill>
                            <a:schemeClr val="dk1"/>
                          </a:solidFill>
                          <a:latin typeface="+mn-lt"/>
                          <a:ea typeface="+mn-ea"/>
                          <a:cs typeface="+mn-cs"/>
                        </a:rPr>
                        <a:t>Rn</a:t>
                      </a:r>
                      <a:r>
                        <a:rPr lang="en-US" sz="1800" kern="1200" baseline="0" dirty="0" smtClean="0">
                          <a:solidFill>
                            <a:schemeClr val="dk1"/>
                          </a:solidFill>
                          <a:latin typeface="+mn-lt"/>
                          <a:ea typeface="+mn-ea"/>
                          <a:cs typeface="+mn-cs"/>
                        </a:rPr>
                        <a:t>/</a:t>
                      </a:r>
                      <a:r>
                        <a:rPr lang="en-US" sz="1800" kern="1200" baseline="0" dirty="0" err="1" smtClean="0">
                          <a:solidFill>
                            <a:schemeClr val="dk1"/>
                          </a:solidFill>
                          <a:latin typeface="+mn-lt"/>
                          <a:ea typeface="+mn-ea"/>
                          <a:cs typeface="+mn-cs"/>
                        </a:rPr>
                        <a:t>Rm</a:t>
                      </a:r>
                      <a:endParaRPr lang="en-US" dirty="0"/>
                    </a:p>
                  </a:txBody>
                  <a:tcPr/>
                </a:tc>
                <a:tc>
                  <a:txBody>
                    <a:bodyPr/>
                    <a:lstStyle/>
                    <a:p>
                      <a:r>
                        <a:rPr lang="en-US" dirty="0" smtClean="0"/>
                        <a:t>NIL</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 y="-1410"/>
            <a:ext cx="4428231" cy="868362"/>
          </a:xfrm>
        </p:spPr>
        <p:txBody>
          <a:bodyPr/>
          <a:lstStyle/>
          <a:p>
            <a:pPr algn="l"/>
            <a:r>
              <a:rPr lang="en-US" b="1" dirty="0" smtClean="0"/>
              <a:t>Logic Instructions</a:t>
            </a:r>
            <a:endParaRPr lang="en-US" dirty="0"/>
          </a:p>
        </p:txBody>
      </p:sp>
      <p:pic>
        <p:nvPicPr>
          <p:cNvPr id="17410" name="Picture 2" descr="Image result for logical reasoning"/>
          <p:cNvPicPr>
            <a:picLocks noChangeAspect="1" noChangeArrowheads="1"/>
          </p:cNvPicPr>
          <p:nvPr/>
        </p:nvPicPr>
        <p:blipFill>
          <a:blip r:embed="rId2" cstate="print"/>
          <a:srcRect/>
          <a:stretch>
            <a:fillRect/>
          </a:stretch>
        </p:blipFill>
        <p:spPr bwMode="auto">
          <a:xfrm>
            <a:off x="7315200" y="1"/>
            <a:ext cx="1828800" cy="1374072"/>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0" y="1676400"/>
            <a:ext cx="91440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029200" cy="944562"/>
          </a:xfrm>
        </p:spPr>
        <p:txBody>
          <a:bodyPr>
            <a:normAutofit fontScale="90000"/>
          </a:bodyPr>
          <a:lstStyle/>
          <a:p>
            <a:r>
              <a:rPr lang="en-US" b="1" dirty="0" smtClean="0"/>
              <a:t>Shift and Rotate Instructions</a:t>
            </a:r>
            <a:endParaRPr lang="en-US" dirty="0"/>
          </a:p>
        </p:txBody>
      </p:sp>
      <p:pic>
        <p:nvPicPr>
          <p:cNvPr id="18434" name="Picture 2" descr="https://upload.wikimedia.org/wikipedia/commons/thumb/0/09/Rotate_left.svg/175px-Rotate_left.svg.png"/>
          <p:cNvPicPr>
            <a:picLocks noChangeAspect="1" noChangeArrowheads="1"/>
          </p:cNvPicPr>
          <p:nvPr/>
        </p:nvPicPr>
        <p:blipFill>
          <a:blip r:embed="rId2" cstate="print"/>
          <a:srcRect/>
          <a:stretch>
            <a:fillRect/>
          </a:stretch>
        </p:blipFill>
        <p:spPr bwMode="auto">
          <a:xfrm>
            <a:off x="6934201" y="0"/>
            <a:ext cx="2209800" cy="1767841"/>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0" y="1828800"/>
            <a:ext cx="8915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1718</TotalTime>
  <Words>1489</Words>
  <Application>Microsoft Office PowerPoint</Application>
  <PresentationFormat>On-screen Show (4:3)</PresentationFormat>
  <Paragraphs>238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Cortex M4 Instructions Set</vt:lpstr>
      <vt:lpstr>Cortex M4 Instructions Set</vt:lpstr>
      <vt:lpstr>Application Program  Status Register</vt:lpstr>
      <vt:lpstr>Data Moving instructions</vt:lpstr>
      <vt:lpstr>Data moving Instruction</vt:lpstr>
      <vt:lpstr>Arithmetic Instructions</vt:lpstr>
      <vt:lpstr>Arithmetic Instructions</vt:lpstr>
      <vt:lpstr>Logic Instructions</vt:lpstr>
      <vt:lpstr>Shift and Rotate Instructions</vt:lpstr>
      <vt:lpstr>Compare and Test Instructions</vt:lpstr>
      <vt:lpstr>Compare and Test Instruction</vt:lpstr>
      <vt:lpstr>Controlling the Flow of executions</vt:lpstr>
      <vt:lpstr>Flow Control</vt:lpstr>
      <vt:lpstr>Most Commonly Used loops</vt:lpstr>
      <vt:lpstr>If –then-else Structure</vt:lpstr>
      <vt:lpstr>Rule for IF-THEN-ELSE</vt:lpstr>
      <vt:lpstr>Example of IF-then-else</vt:lpstr>
      <vt:lpstr>Conditional Code and their meaning</vt:lpstr>
      <vt:lpstr>Class Exercise-1</vt:lpstr>
      <vt:lpstr>Assignment- Q3</vt:lpstr>
      <vt:lpstr>Class Exercise-3</vt:lpstr>
      <vt:lpstr>Doing  Modulus operation</vt:lpstr>
      <vt:lpstr>Class Exercise-4</vt:lpstr>
      <vt:lpstr>Class Exercise-5</vt:lpstr>
      <vt:lpstr>Assignment Due on 30-Sep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133</cp:revision>
  <dcterms:created xsi:type="dcterms:W3CDTF">2006-08-16T00:00:00Z</dcterms:created>
  <dcterms:modified xsi:type="dcterms:W3CDTF">2016-09-28T11:13:47Z</dcterms:modified>
</cp:coreProperties>
</file>