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3" r:id="rId1"/>
  </p:sldMasterIdLst>
  <p:notesMasterIdLst>
    <p:notesMasterId r:id="rId67"/>
  </p:notesMasterIdLst>
  <p:sldIdLst>
    <p:sldId id="256" r:id="rId2"/>
    <p:sldId id="312" r:id="rId3"/>
    <p:sldId id="313" r:id="rId4"/>
    <p:sldId id="257" r:id="rId5"/>
    <p:sldId id="314" r:id="rId6"/>
    <p:sldId id="308" r:id="rId7"/>
    <p:sldId id="309" r:id="rId8"/>
    <p:sldId id="310" r:id="rId9"/>
    <p:sldId id="311" r:id="rId10"/>
    <p:sldId id="315" r:id="rId11"/>
    <p:sldId id="259" r:id="rId12"/>
    <p:sldId id="316" r:id="rId13"/>
    <p:sldId id="258" r:id="rId14"/>
    <p:sldId id="260" r:id="rId15"/>
    <p:sldId id="317" r:id="rId16"/>
    <p:sldId id="318" r:id="rId17"/>
    <p:sldId id="319" r:id="rId18"/>
    <p:sldId id="325" r:id="rId19"/>
    <p:sldId id="328" r:id="rId20"/>
    <p:sldId id="326" r:id="rId21"/>
    <p:sldId id="327" r:id="rId22"/>
    <p:sldId id="320" r:id="rId23"/>
    <p:sldId id="321" r:id="rId24"/>
    <p:sldId id="322" r:id="rId25"/>
    <p:sldId id="329" r:id="rId26"/>
    <p:sldId id="323" r:id="rId27"/>
    <p:sldId id="330" r:id="rId28"/>
    <p:sldId id="332" r:id="rId29"/>
    <p:sldId id="324" r:id="rId30"/>
    <p:sldId id="331" r:id="rId31"/>
    <p:sldId id="333" r:id="rId32"/>
    <p:sldId id="334" r:id="rId33"/>
    <p:sldId id="335" r:id="rId34"/>
    <p:sldId id="336" r:id="rId35"/>
    <p:sldId id="337" r:id="rId36"/>
    <p:sldId id="340" r:id="rId37"/>
    <p:sldId id="338" r:id="rId38"/>
    <p:sldId id="339" r:id="rId39"/>
    <p:sldId id="341" r:id="rId40"/>
    <p:sldId id="342" r:id="rId41"/>
    <p:sldId id="343" r:id="rId42"/>
    <p:sldId id="344" r:id="rId43"/>
    <p:sldId id="345" r:id="rId44"/>
    <p:sldId id="346" r:id="rId45"/>
    <p:sldId id="347" r:id="rId46"/>
    <p:sldId id="272" r:id="rId47"/>
    <p:sldId id="273" r:id="rId48"/>
    <p:sldId id="264" r:id="rId49"/>
    <p:sldId id="274" r:id="rId50"/>
    <p:sldId id="275" r:id="rId51"/>
    <p:sldId id="276" r:id="rId52"/>
    <p:sldId id="301" r:id="rId53"/>
    <p:sldId id="303" r:id="rId54"/>
    <p:sldId id="302" r:id="rId55"/>
    <p:sldId id="304" r:id="rId56"/>
    <p:sldId id="305" r:id="rId57"/>
    <p:sldId id="277" r:id="rId58"/>
    <p:sldId id="268" r:id="rId59"/>
    <p:sldId id="278" r:id="rId60"/>
    <p:sldId id="279" r:id="rId61"/>
    <p:sldId id="306" r:id="rId62"/>
    <p:sldId id="280" r:id="rId63"/>
    <p:sldId id="307" r:id="rId64"/>
    <p:sldId id="261" r:id="rId65"/>
    <p:sldId id="267" r:id="rId66"/>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C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0432" autoAdjust="0"/>
  </p:normalViewPr>
  <p:slideViewPr>
    <p:cSldViewPr>
      <p:cViewPr>
        <p:scale>
          <a:sx n="59" d="100"/>
          <a:sy n="59" d="100"/>
        </p:scale>
        <p:origin x="-81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544"/>
    </p:cViewPr>
  </p:sorterViewPr>
  <p:notesViewPr>
    <p:cSldViewPr>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29" tIns="46514" rIns="93029" bIns="465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2934886E-53AA-4CEE-913A-D801D6ABEC5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62E91-0E9F-4133-A30C-B64F96167B1B}" type="slidenum">
              <a:rPr lang="en-US"/>
              <a:pPr/>
              <a:t>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Click to add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E227C-46A7-4177-AF2E-771EA99421AE}" type="slidenum">
              <a:rPr lang="en-US"/>
              <a:pPr/>
              <a:t>4</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buFontTx/>
              <a:buChar char="•"/>
            </a:pPr>
            <a:r>
              <a:rPr lang="en-US"/>
              <a:t>How presentation will benefit audience: Adult learners are more interested in a subject if they know how or why it is important to them.</a:t>
            </a:r>
          </a:p>
          <a:p>
            <a:pPr lvl="1">
              <a:buFontTx/>
              <a:buChar char="•"/>
            </a:pPr>
            <a:r>
              <a:rPr lang="en-US"/>
              <a:t>Presenter’s level of expertise in the subject: Briefly state your credentials in this area, or explain why participants should listen to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4AA03-DE27-41AB-989F-F9B42A3759F9}" type="slidenum">
              <a:rPr lang="en-US"/>
              <a:pPr/>
              <a:t>11</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Lesson descriptions should be brief.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FAAA0F-1B12-4C67-81B1-8A913621699E}" type="slidenum">
              <a:rPr lang="en-US"/>
              <a:pPr/>
              <a:t>13</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b="1"/>
              <a:t>Example objectives</a:t>
            </a:r>
          </a:p>
          <a:p>
            <a:r>
              <a:rPr lang="en-US"/>
              <a:t>At the end of this lesson, you will be able to:</a:t>
            </a:r>
          </a:p>
          <a:p>
            <a:pPr lvl="1">
              <a:buFontTx/>
              <a:buChar char="•"/>
            </a:pPr>
            <a:r>
              <a:rPr lang="en-US"/>
              <a:t>Save files to the team Web server.</a:t>
            </a:r>
          </a:p>
          <a:p>
            <a:pPr lvl="1">
              <a:buFontTx/>
              <a:buChar char="•"/>
            </a:pPr>
            <a:r>
              <a:rPr lang="en-US"/>
              <a:t>Move files to different locations on the team Web server.</a:t>
            </a:r>
          </a:p>
          <a:p>
            <a:pPr lvl="1">
              <a:buFontTx/>
              <a:buChar char="•"/>
            </a:pPr>
            <a:r>
              <a:rPr lang="en-US"/>
              <a:t>Share files on the team Web server.</a:t>
            </a:r>
          </a:p>
          <a:p>
            <a:pPr>
              <a:buFontTx/>
              <a:buChar cha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934886E-53AA-4CEE-913A-D801D6ABEC5E}" type="slidenum">
              <a:rPr lang="en-US" smtClean="0"/>
              <a:pPr/>
              <a:t>46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598CB122-9659-4F40-BA48-631B51489623}" type="slidenum">
              <a:rPr lang="en-US" altLang="en-US" smtClean="0"/>
              <a:pPr/>
              <a:t>‹#›</a:t>
            </a:fld>
            <a:endParaRPr lang="en-US" altLang="en-US"/>
          </a:p>
        </p:txBody>
      </p:sp>
      <p:grpSp>
        <p:nvGrpSpPr>
          <p:cNvPr id="7" name="Group 41" descr="decorative graphic made up of dots"/>
          <p:cNvGrpSpPr>
            <a:grpSpLocks/>
          </p:cNvGrpSpPr>
          <p:nvPr userDrawn="1"/>
        </p:nvGrpSpPr>
        <p:grpSpPr bwMode="auto">
          <a:xfrm>
            <a:off x="7467600" y="1219200"/>
            <a:ext cx="792163" cy="1295400"/>
            <a:chOff x="5136" y="960"/>
            <a:chExt cx="528" cy="864"/>
          </a:xfrm>
        </p:grpSpPr>
        <p:sp>
          <p:nvSpPr>
            <p:cNvPr id="8" name="Oval 42"/>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endParaRPr lang="en-US"/>
            </a:p>
          </p:txBody>
        </p:sp>
        <p:sp>
          <p:nvSpPr>
            <p:cNvPr id="9" name="Oval 43"/>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endParaRPr lang="en-US"/>
            </a:p>
          </p:txBody>
        </p:sp>
        <p:sp>
          <p:nvSpPr>
            <p:cNvPr id="10" name="Oval 44"/>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endParaRPr lang="en-US"/>
            </a:p>
          </p:txBody>
        </p:sp>
        <p:sp>
          <p:nvSpPr>
            <p:cNvPr id="11" name="Oval 45"/>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endParaRPr lang="en-US"/>
            </a:p>
          </p:txBody>
        </p:sp>
        <p:sp>
          <p:nvSpPr>
            <p:cNvPr id="12" name="Oval 46"/>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endParaRPr lang="en-US"/>
            </a:p>
          </p:txBody>
        </p:sp>
        <p:sp>
          <p:nvSpPr>
            <p:cNvPr id="13" name="Oval 47"/>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endParaRPr lang="en-US"/>
            </a:p>
          </p:txBody>
        </p:sp>
        <p:sp>
          <p:nvSpPr>
            <p:cNvPr id="14" name="Oval 48"/>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endParaRPr lang="en-US"/>
            </a:p>
          </p:txBody>
        </p:sp>
        <p:sp>
          <p:nvSpPr>
            <p:cNvPr id="15" name="Oval 49"/>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endParaRPr lang="en-US"/>
            </a:p>
          </p:txBody>
        </p:sp>
        <p:sp>
          <p:nvSpPr>
            <p:cNvPr id="16" name="Oval 50"/>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endParaRPr lang="en-US"/>
            </a:p>
          </p:txBody>
        </p:sp>
        <p:sp>
          <p:nvSpPr>
            <p:cNvPr id="17" name="Oval 51"/>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8" name="Oval 52"/>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endParaRPr lang="en-US"/>
            </a:p>
          </p:txBody>
        </p:sp>
        <p:sp>
          <p:nvSpPr>
            <p:cNvPr id="19" name="Oval 53"/>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endParaRPr lang="en-US"/>
            </a:p>
          </p:txBody>
        </p:sp>
        <p:sp>
          <p:nvSpPr>
            <p:cNvPr id="20" name="Oval 54"/>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endParaRPr lang="en-US"/>
            </a:p>
          </p:txBody>
        </p:sp>
        <p:sp>
          <p:nvSpPr>
            <p:cNvPr id="21" name="Oval 55"/>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2" name="Oval 56"/>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endParaRPr lang="en-US"/>
            </a:p>
          </p:txBody>
        </p:sp>
        <p:sp>
          <p:nvSpPr>
            <p:cNvPr id="23" name="Oval 57"/>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endParaRPr lang="en-US"/>
            </a:p>
          </p:txBody>
        </p:sp>
        <p:sp>
          <p:nvSpPr>
            <p:cNvPr id="24" name="Oval 58"/>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5" name="Oval 59"/>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endParaRPr lang="en-US"/>
            </a:p>
          </p:txBody>
        </p:sp>
        <p:sp>
          <p:nvSpPr>
            <p:cNvPr id="26" name="Oval 60"/>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7" name="Oval 61"/>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endParaRPr lang="en-US"/>
            </a:p>
          </p:txBody>
        </p:sp>
        <p:sp>
          <p:nvSpPr>
            <p:cNvPr id="28" name="Oval 62"/>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endParaRPr lang="en-US"/>
            </a:p>
          </p:txBody>
        </p:sp>
        <p:sp>
          <p:nvSpPr>
            <p:cNvPr id="29" name="Oval 63"/>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endParaRPr lang="en-US"/>
            </a:p>
          </p:txBody>
        </p:sp>
        <p:sp>
          <p:nvSpPr>
            <p:cNvPr id="30" name="Oval 64"/>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1" name="Oval 65"/>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endParaRPr lang="en-US"/>
            </a:p>
          </p:txBody>
        </p:sp>
        <p:sp>
          <p:nvSpPr>
            <p:cNvPr id="32" name="Oval 66"/>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endParaRPr lang="en-US"/>
            </a:p>
          </p:txBody>
        </p:sp>
        <p:sp>
          <p:nvSpPr>
            <p:cNvPr id="33" name="Oval 67"/>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4" name="Oval 68"/>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endParaRPr lang="en-US"/>
            </a:p>
          </p:txBody>
        </p:sp>
        <p:sp>
          <p:nvSpPr>
            <p:cNvPr id="35" name="Oval 69"/>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6" name="Oval 70"/>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endParaRPr lang="en-US"/>
            </a:p>
          </p:txBody>
        </p:sp>
        <p:sp>
          <p:nvSpPr>
            <p:cNvPr id="37" name="Oval 71"/>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endParaRPr lang="en-US"/>
            </a:p>
          </p:txBody>
        </p:sp>
        <p:sp>
          <p:nvSpPr>
            <p:cNvPr id="38" name="Oval 72"/>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5373BDF-52FA-4FC2-8B0E-0BFB70C3232D}"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17BFC57B-9B59-4224-94C5-851CD0C9692B}" type="slidenum">
              <a:rPr lang="en-US" altLang="en-US" smtClean="0"/>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B27FF89C-FE5E-4276-A634-398D97C1C118}"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0FFB1B9-C5A6-417D-B11B-03868D9D7F6C}"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12108D3-76FD-4AAA-A076-002E861BD9A2}" type="slidenum">
              <a:rPr lang="en-US" altLang="en-US" smtClean="0"/>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CFE2167F-84A4-4A07-BF96-53C3F841F2BB}"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0299D64E-23E7-4A81-A938-0BAD19953AC8}"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46E4A57F-A887-4213-BAF6-DB00A91645EC}"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AFCEA326-E744-4276-B774-C022CB9FEEDD}"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765FAC9-FE79-429F-9351-B894FF24ECFE}"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FE81CD61-D373-4BD5-BD51-CAA67B84249F}" type="slidenum">
              <a:rPr lang="en-US" altLang="en-US" smtClean="0"/>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5EDB6-C5F2-44F0-8D51-C75829AFEC7F}"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en.wikipedia.org/wiki/Literal_pool"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Instructions for Cortex M4</a:t>
            </a:r>
            <a:endParaRPr lang="en-US" dirty="0"/>
          </a:p>
        </p:txBody>
      </p:sp>
      <p:sp>
        <p:nvSpPr>
          <p:cNvPr id="2051" name="Rectangle 3"/>
          <p:cNvSpPr>
            <a:spLocks noGrp="1" noChangeArrowheads="1"/>
          </p:cNvSpPr>
          <p:nvPr>
            <p:ph type="subTitle" idx="1"/>
          </p:nvPr>
        </p:nvSpPr>
        <p:spPr/>
        <p:txBody>
          <a:bodyPr/>
          <a:lstStyle/>
          <a:p>
            <a:r>
              <a:rPr lang="en-US" smtClean="0"/>
              <a:t>Girish S Kumar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Pseudo Instructions</a:t>
            </a:r>
            <a:endParaRPr lang="en-US" dirty="0"/>
          </a:p>
        </p:txBody>
      </p:sp>
      <p:sp>
        <p:nvSpPr>
          <p:cNvPr id="4" name="TextBox 3"/>
          <p:cNvSpPr txBox="1"/>
          <p:nvPr/>
        </p:nvSpPr>
        <p:spPr>
          <a:xfrm>
            <a:off x="228600" y="1447800"/>
            <a:ext cx="8534400" cy="5078313"/>
          </a:xfrm>
          <a:prstGeom prst="rect">
            <a:avLst/>
          </a:prstGeom>
          <a:noFill/>
        </p:spPr>
        <p:txBody>
          <a:bodyPr wrap="square" rtlCol="0">
            <a:spAutoFit/>
          </a:bodyPr>
          <a:lstStyle/>
          <a:p>
            <a:r>
              <a:rPr lang="en-US" dirty="0" smtClean="0"/>
              <a:t>For a assembler to convert  Assembly language instructions to Machine language it needs additional information telling </a:t>
            </a:r>
          </a:p>
          <a:p>
            <a:endParaRPr lang="en-US" dirty="0" smtClean="0"/>
          </a:p>
          <a:p>
            <a:pPr>
              <a:buFont typeface="Wingdings" pitchFamily="2" charset="2"/>
              <a:buChar char="Ø"/>
            </a:pPr>
            <a:r>
              <a:rPr lang="en-US" dirty="0" smtClean="0"/>
              <a:t>Flash memory address where the instructions are stored</a:t>
            </a:r>
          </a:p>
          <a:p>
            <a:pPr>
              <a:buFont typeface="Wingdings" pitchFamily="2" charset="2"/>
              <a:buChar char="Ø"/>
            </a:pPr>
            <a:r>
              <a:rPr lang="en-US" dirty="0" smtClean="0"/>
              <a:t>Data and constants a are stored</a:t>
            </a:r>
          </a:p>
          <a:p>
            <a:pPr>
              <a:buFont typeface="Wingdings" pitchFamily="2" charset="2"/>
              <a:buChar char="Ø"/>
            </a:pPr>
            <a:r>
              <a:rPr lang="en-US" dirty="0" smtClean="0"/>
              <a:t>Reserved memory space</a:t>
            </a:r>
          </a:p>
          <a:p>
            <a:pPr>
              <a:buFont typeface="Wingdings" pitchFamily="2" charset="2"/>
              <a:buChar char="Ø"/>
            </a:pPr>
            <a:r>
              <a:rPr lang="en-US" dirty="0" smtClean="0"/>
              <a:t>End point to users code</a:t>
            </a:r>
          </a:p>
          <a:p>
            <a:pPr>
              <a:buFont typeface="Arial" pitchFamily="34" charset="0"/>
              <a:buChar char="•"/>
            </a:pPr>
            <a:endParaRPr lang="en-US" dirty="0" smtClean="0"/>
          </a:p>
          <a:p>
            <a:r>
              <a:rPr lang="en-US" b="1" dirty="0" smtClean="0">
                <a:solidFill>
                  <a:srgbClr val="FF0000"/>
                </a:solidFill>
              </a:rPr>
              <a:t>Such  instructions for the assembler enabling it to generate machine code are called Pseudo instructions</a:t>
            </a:r>
          </a:p>
          <a:p>
            <a:endParaRPr lang="en-US" b="1" dirty="0" smtClean="0">
              <a:solidFill>
                <a:srgbClr val="FF0000"/>
              </a:solidFill>
            </a:endParaRPr>
          </a:p>
          <a:p>
            <a:r>
              <a:rPr lang="en-US" b="1" dirty="0" smtClean="0">
                <a:solidFill>
                  <a:srgbClr val="FF0000"/>
                </a:solidFill>
              </a:rPr>
              <a:t>Pseudo instruction are never converted into machine code, they are very assembler specific</a:t>
            </a:r>
          </a:p>
          <a:p>
            <a:endParaRPr lang="en-US" b="1" dirty="0" smtClean="0">
              <a:solidFill>
                <a:srgbClr val="FF0000"/>
              </a:solidFill>
            </a:endParaRPr>
          </a:p>
          <a:p>
            <a:r>
              <a:rPr lang="en-US" b="1" dirty="0" smtClean="0">
                <a:solidFill>
                  <a:srgbClr val="FF0000"/>
                </a:solidFill>
              </a:rPr>
              <a:t>Machine  and assembly instructions are machine specific similarly pseudo instructions are assembler specific </a:t>
            </a:r>
          </a:p>
          <a:p>
            <a:pPr>
              <a:buFont typeface="Arial" pitchFamily="34" charset="0"/>
              <a:buChar char="•"/>
            </a:pPr>
            <a:endParaRPr lang="en-US" dirty="0" smtClean="0"/>
          </a:p>
          <a:p>
            <a:pPr>
              <a:buFont typeface="Arial"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Shifting Data</a:t>
            </a:r>
            <a:endParaRPr lang="en-US" dirty="0"/>
          </a:p>
        </p:txBody>
      </p:sp>
      <p:sp>
        <p:nvSpPr>
          <p:cNvPr id="3" name="TextBox 2"/>
          <p:cNvSpPr txBox="1"/>
          <p:nvPr/>
        </p:nvSpPr>
        <p:spPr>
          <a:xfrm>
            <a:off x="838200" y="1295400"/>
            <a:ext cx="7239000" cy="3416320"/>
          </a:xfrm>
          <a:prstGeom prst="rect">
            <a:avLst/>
          </a:prstGeom>
          <a:noFill/>
        </p:spPr>
        <p:txBody>
          <a:bodyPr wrap="square" rtlCol="0">
            <a:spAutoFit/>
          </a:bodyPr>
          <a:lstStyle/>
          <a:p>
            <a:r>
              <a:rPr lang="en-US" dirty="0" smtClean="0"/>
              <a:t>     </a:t>
            </a:r>
            <a:endParaRPr lang="en-US" b="1" dirty="0" smtClean="0"/>
          </a:p>
          <a:p>
            <a:r>
              <a:rPr lang="en-US" b="1" dirty="0" smtClean="0"/>
              <a:t>     </a:t>
            </a:r>
          </a:p>
          <a:p>
            <a:r>
              <a:rPr lang="en-US" b="1" dirty="0" smtClean="0"/>
              <a:t>     AREA </a:t>
            </a:r>
            <a:r>
              <a:rPr lang="en-US" dirty="0" smtClean="0"/>
              <a:t>    </a:t>
            </a:r>
            <a:r>
              <a:rPr lang="en-US" dirty="0" err="1" smtClean="0"/>
              <a:t>appcode</a:t>
            </a:r>
            <a:r>
              <a:rPr lang="en-US" dirty="0" smtClean="0"/>
              <a:t>, </a:t>
            </a:r>
            <a:r>
              <a:rPr lang="en-US" b="1" dirty="0" smtClean="0"/>
              <a:t>CODE, READONLY</a:t>
            </a:r>
          </a:p>
          <a:p>
            <a:r>
              <a:rPr lang="en-US" dirty="0" smtClean="0"/>
              <a:t>     </a:t>
            </a:r>
            <a:r>
              <a:rPr lang="en-US" b="1" dirty="0" smtClean="0"/>
              <a:t>EXPORT</a:t>
            </a:r>
            <a:r>
              <a:rPr lang="en-US" dirty="0" smtClean="0"/>
              <a:t> __main</a:t>
            </a:r>
          </a:p>
          <a:p>
            <a:r>
              <a:rPr lang="en-US" dirty="0" smtClean="0"/>
              <a:t>	 </a:t>
            </a:r>
            <a:r>
              <a:rPr lang="en-US" b="1" dirty="0" smtClean="0"/>
              <a:t>ENTRY </a:t>
            </a:r>
          </a:p>
          <a:p>
            <a:r>
              <a:rPr lang="en-US" b="1" dirty="0" smtClean="0"/>
              <a:t>__main  FUNCTION</a:t>
            </a:r>
            <a:r>
              <a:rPr lang="en-US" dirty="0" smtClean="0"/>
              <a:t>		 </a:t>
            </a:r>
          </a:p>
          <a:p>
            <a:r>
              <a:rPr lang="en-US" dirty="0" smtClean="0"/>
              <a:t>        MOV r0, #0x11 ; load initial value</a:t>
            </a:r>
          </a:p>
          <a:p>
            <a:r>
              <a:rPr lang="en-US" dirty="0" smtClean="0"/>
              <a:t>        LSL r1, r0, #1 ; shift 1 bit left</a:t>
            </a:r>
          </a:p>
          <a:p>
            <a:r>
              <a:rPr lang="en-US" dirty="0" smtClean="0"/>
              <a:t>        LSL r2, r1, #1 ; shift 1 bit left</a:t>
            </a:r>
          </a:p>
          <a:p>
            <a:r>
              <a:rPr lang="en-US" dirty="0" smtClean="0"/>
              <a:t>stop B stop ; stop program</a:t>
            </a:r>
          </a:p>
          <a:p>
            <a:r>
              <a:rPr lang="en-US" dirty="0" smtClean="0"/>
              <a:t>     </a:t>
            </a:r>
            <a:r>
              <a:rPr lang="en-US" b="1" dirty="0" smtClean="0"/>
              <a:t>ENDFUNC</a:t>
            </a:r>
          </a:p>
          <a:p>
            <a:r>
              <a:rPr lang="en-US" dirty="0" smtClean="0"/>
              <a:t>     </a:t>
            </a:r>
            <a:r>
              <a:rPr lang="en-US" b="1" dirty="0" smtClean="0"/>
              <a:t>END</a:t>
            </a:r>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2819400" y="228600"/>
            <a:ext cx="5743575" cy="6172200"/>
          </a:xfrm>
          <a:prstGeom prst="rect">
            <a:avLst/>
          </a:prstGeom>
          <a:noFill/>
          <a:ln w="9525">
            <a:noFill/>
            <a:miter lim="800000"/>
            <a:headEnd/>
            <a:tailEnd/>
          </a:ln>
        </p:spPr>
      </p:pic>
      <p:sp>
        <p:nvSpPr>
          <p:cNvPr id="5" name="TextBox 4"/>
          <p:cNvSpPr txBox="1"/>
          <p:nvPr/>
        </p:nvSpPr>
        <p:spPr>
          <a:xfrm>
            <a:off x="457200" y="1828800"/>
            <a:ext cx="2223686" cy="923330"/>
          </a:xfrm>
          <a:prstGeom prst="rect">
            <a:avLst/>
          </a:prstGeom>
          <a:noFill/>
        </p:spPr>
        <p:txBody>
          <a:bodyPr wrap="none" rtlCol="0">
            <a:spAutoFit/>
          </a:bodyPr>
          <a:lstStyle/>
          <a:p>
            <a:r>
              <a:rPr lang="en-US" dirty="0" smtClean="0"/>
              <a:t>Popular pseudo </a:t>
            </a:r>
          </a:p>
          <a:p>
            <a:r>
              <a:rPr lang="en-US" dirty="0" smtClean="0"/>
              <a:t>instructions used in </a:t>
            </a:r>
          </a:p>
          <a:p>
            <a:r>
              <a:rPr lang="en-US" dirty="0" smtClean="0"/>
              <a:t>Cortex-M4 MCU</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lang="en-US" dirty="0" smtClean="0"/>
              <a:t>Swapping Registers</a:t>
            </a:r>
            <a:endParaRPr lang="en-US" dirty="0"/>
          </a:p>
        </p:txBody>
      </p:sp>
      <p:sp>
        <p:nvSpPr>
          <p:cNvPr id="3" name="TextBox 2"/>
          <p:cNvSpPr txBox="1"/>
          <p:nvPr/>
        </p:nvSpPr>
        <p:spPr>
          <a:xfrm>
            <a:off x="609600" y="1371600"/>
            <a:ext cx="7772400" cy="3970318"/>
          </a:xfrm>
          <a:prstGeom prst="rect">
            <a:avLst/>
          </a:prstGeom>
          <a:noFill/>
        </p:spPr>
        <p:txBody>
          <a:bodyPr wrap="square" rtlCol="0">
            <a:spAutoFit/>
          </a:bodyPr>
          <a:lstStyle/>
          <a:p>
            <a:r>
              <a:rPr lang="en-US" dirty="0" smtClean="0"/>
              <a:t> </a:t>
            </a:r>
            <a:endParaRPr lang="en-US" b="1" dirty="0" smtClean="0"/>
          </a:p>
          <a:p>
            <a:r>
              <a:rPr lang="en-US" dirty="0" smtClean="0"/>
              <a:t>     </a:t>
            </a:r>
            <a:r>
              <a:rPr lang="en-US" b="1" dirty="0" smtClean="0"/>
              <a:t>THUMB</a:t>
            </a:r>
          </a:p>
          <a:p>
            <a:r>
              <a:rPr lang="en-US" dirty="0" smtClean="0"/>
              <a:t>     </a:t>
            </a:r>
            <a:r>
              <a:rPr lang="en-US" b="1" dirty="0" smtClean="0"/>
              <a:t>AREA</a:t>
            </a:r>
            <a:r>
              <a:rPr lang="en-US" dirty="0" smtClean="0"/>
              <a:t>     </a:t>
            </a:r>
            <a:r>
              <a:rPr lang="en-US" dirty="0" err="1" smtClean="0"/>
              <a:t>appcode</a:t>
            </a:r>
            <a:r>
              <a:rPr lang="en-US" dirty="0" smtClean="0"/>
              <a:t>, </a:t>
            </a:r>
            <a:r>
              <a:rPr lang="en-US" b="1" dirty="0" smtClean="0"/>
              <a:t>CODE</a:t>
            </a:r>
            <a:r>
              <a:rPr lang="en-US" dirty="0" smtClean="0"/>
              <a:t>, </a:t>
            </a:r>
            <a:r>
              <a:rPr lang="en-US" b="1" dirty="0" smtClean="0"/>
              <a:t>READONLY</a:t>
            </a:r>
          </a:p>
          <a:p>
            <a:r>
              <a:rPr lang="en-US" dirty="0" smtClean="0"/>
              <a:t>     </a:t>
            </a:r>
            <a:r>
              <a:rPr lang="en-US" b="1" dirty="0" smtClean="0"/>
              <a:t>EXPORT</a:t>
            </a:r>
            <a:r>
              <a:rPr lang="en-US" dirty="0" smtClean="0"/>
              <a:t> __main</a:t>
            </a:r>
          </a:p>
          <a:p>
            <a:r>
              <a:rPr lang="en-US" dirty="0" smtClean="0"/>
              <a:t>	 </a:t>
            </a:r>
            <a:r>
              <a:rPr lang="en-US" b="1" dirty="0" smtClean="0"/>
              <a:t>ENTRY </a:t>
            </a:r>
          </a:p>
          <a:p>
            <a:r>
              <a:rPr lang="en-US" dirty="0" smtClean="0"/>
              <a:t>__</a:t>
            </a:r>
            <a:r>
              <a:rPr lang="en-US" b="1" dirty="0" smtClean="0"/>
              <a:t>main  FUNCTION</a:t>
            </a:r>
            <a:r>
              <a:rPr lang="en-US" dirty="0" smtClean="0"/>
              <a:t>		 		</a:t>
            </a:r>
          </a:p>
          <a:p>
            <a:r>
              <a:rPr lang="en-US" dirty="0" smtClean="0"/>
              <a:t>         </a:t>
            </a:r>
            <a:r>
              <a:rPr lang="pt-BR" dirty="0" smtClean="0"/>
              <a:t>MOV  r0, #0x100</a:t>
            </a:r>
          </a:p>
          <a:p>
            <a:r>
              <a:rPr lang="pt-BR" dirty="0" smtClean="0"/>
              <a:t>         MOV  r1, #0x200</a:t>
            </a:r>
          </a:p>
          <a:p>
            <a:r>
              <a:rPr lang="pt-BR" dirty="0" smtClean="0"/>
              <a:t>         EOR r0, r0, r1 ; r0 XOR r1</a:t>
            </a:r>
          </a:p>
          <a:p>
            <a:r>
              <a:rPr lang="pt-BR" dirty="0" smtClean="0"/>
              <a:t>         EOR r1, r0, r1 ; r1 XOR r0</a:t>
            </a:r>
          </a:p>
          <a:p>
            <a:r>
              <a:rPr lang="pt-BR" dirty="0" smtClean="0"/>
              <a:t>         EOR r0, r0, r1 ; r0 XOR r1</a:t>
            </a:r>
            <a:endParaRPr lang="en-US" dirty="0" smtClean="0"/>
          </a:p>
          <a:p>
            <a:r>
              <a:rPr lang="en-US" dirty="0" smtClean="0"/>
              <a:t>stop B stop ; stop program</a:t>
            </a:r>
          </a:p>
          <a:p>
            <a:r>
              <a:rPr lang="en-US" dirty="0" smtClean="0"/>
              <a:t>     </a:t>
            </a:r>
            <a:r>
              <a:rPr lang="en-US" b="1" dirty="0" smtClean="0"/>
              <a:t>ENDFUNC</a:t>
            </a:r>
          </a:p>
          <a:p>
            <a:r>
              <a:rPr lang="en-US" b="1" dirty="0" smtClean="0"/>
              <a:t>     END</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Factorial</a:t>
            </a:r>
            <a:endParaRPr lang="en-US" dirty="0"/>
          </a:p>
        </p:txBody>
      </p:sp>
      <p:sp>
        <p:nvSpPr>
          <p:cNvPr id="4" name="TextBox 3"/>
          <p:cNvSpPr txBox="1"/>
          <p:nvPr/>
        </p:nvSpPr>
        <p:spPr>
          <a:xfrm>
            <a:off x="685800" y="1524000"/>
            <a:ext cx="7696200" cy="4247317"/>
          </a:xfrm>
          <a:prstGeom prst="rect">
            <a:avLst/>
          </a:prstGeom>
          <a:noFill/>
        </p:spPr>
        <p:txBody>
          <a:bodyPr wrap="square" rtlCol="0">
            <a:spAutoFit/>
          </a:bodyPr>
          <a:lstStyle/>
          <a:p>
            <a:r>
              <a:rPr lang="en-US" dirty="0" smtClean="0"/>
              <a:t>     </a:t>
            </a:r>
            <a:endParaRPr lang="en-US" b="1" dirty="0" smtClean="0"/>
          </a:p>
          <a:p>
            <a:r>
              <a:rPr lang="en-US" b="1" dirty="0" smtClean="0"/>
              <a:t>     THUMB</a:t>
            </a:r>
          </a:p>
          <a:p>
            <a:r>
              <a:rPr lang="en-US" b="1" dirty="0" smtClean="0"/>
              <a:t>     AREA     </a:t>
            </a:r>
            <a:r>
              <a:rPr lang="en-US" dirty="0" smtClean="0"/>
              <a:t>factorial</a:t>
            </a:r>
            <a:r>
              <a:rPr lang="en-US" b="1" dirty="0" smtClean="0"/>
              <a:t>, CODE, READONLY</a:t>
            </a:r>
          </a:p>
          <a:p>
            <a:r>
              <a:rPr lang="en-US" b="1" dirty="0" smtClean="0"/>
              <a:t>     EXPORT __main</a:t>
            </a:r>
          </a:p>
          <a:p>
            <a:r>
              <a:rPr lang="en-US" b="1" dirty="0" smtClean="0"/>
              <a:t>     ENTRY </a:t>
            </a:r>
          </a:p>
          <a:p>
            <a:r>
              <a:rPr lang="en-US" b="1" dirty="0" smtClean="0"/>
              <a:t>__main  FUNCTION		 </a:t>
            </a:r>
          </a:p>
          <a:p>
            <a:r>
              <a:rPr lang="en-US" dirty="0" smtClean="0"/>
              <a:t>        MOV r6,#10 ; load n into r6</a:t>
            </a:r>
          </a:p>
          <a:p>
            <a:r>
              <a:rPr lang="en-US" dirty="0" smtClean="0"/>
              <a:t>        MOV r7,#1 ; if n = 0, at least n! = 1</a:t>
            </a:r>
          </a:p>
          <a:p>
            <a:r>
              <a:rPr lang="en-US" dirty="0" smtClean="0"/>
              <a:t>loop    CMP r6, #0</a:t>
            </a:r>
          </a:p>
          <a:p>
            <a:r>
              <a:rPr lang="en-US" dirty="0" smtClean="0"/>
              <a:t>        MULGT r7, r6, r7</a:t>
            </a:r>
          </a:p>
          <a:p>
            <a:r>
              <a:rPr lang="en-US" dirty="0" smtClean="0"/>
              <a:t>        SUBGT r6, r6, #1 ; decrement n</a:t>
            </a:r>
          </a:p>
          <a:p>
            <a:r>
              <a:rPr lang="en-US" dirty="0" smtClean="0"/>
              <a:t>        BGT loop ; do another </a:t>
            </a:r>
            <a:r>
              <a:rPr lang="en-US" dirty="0" err="1" smtClean="0"/>
              <a:t>mul</a:t>
            </a:r>
            <a:r>
              <a:rPr lang="en-US" dirty="0" smtClean="0"/>
              <a:t> if counter!= 0</a:t>
            </a:r>
          </a:p>
          <a:p>
            <a:r>
              <a:rPr lang="en-US" dirty="0" smtClean="0"/>
              <a:t>stop    B stop ; stop program</a:t>
            </a:r>
          </a:p>
          <a:p>
            <a:r>
              <a:rPr lang="en-US" dirty="0" smtClean="0"/>
              <a:t>     </a:t>
            </a:r>
            <a:r>
              <a:rPr lang="en-US" b="1" dirty="0" smtClean="0"/>
              <a:t>ENDFUNC</a:t>
            </a:r>
          </a:p>
          <a:p>
            <a:r>
              <a:rPr lang="en-US" dirty="0" smtClean="0"/>
              <a:t>     </a:t>
            </a:r>
            <a:r>
              <a:rPr lang="en-US" b="1" dirty="0" smtClean="0"/>
              <a:t>END </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0"/>
            <a:ext cx="8229600" cy="1143000"/>
          </a:xfrm>
        </p:spPr>
        <p:txBody>
          <a:bodyPr/>
          <a:lstStyle/>
          <a:p>
            <a:r>
              <a:rPr lang="en-US" dirty="0" smtClean="0"/>
              <a:t>Cortex-M4 Addressing Modes</a:t>
            </a:r>
            <a:endParaRPr lang="en-US" dirty="0"/>
          </a:p>
        </p:txBody>
      </p:sp>
      <p:sp>
        <p:nvSpPr>
          <p:cNvPr id="4100" name="AutoShape 4" descr="Image result for addr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2" name="AutoShape 6" descr="https://www.registeredaddress.co.uk/blog/wp-content/uploads/2015/05/Companies-House-Change-Of-Addres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4" name="AutoShape 8" descr="Cover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5" name="Picture 9"/>
          <p:cNvPicPr>
            <a:picLocks noChangeAspect="1" noChangeArrowheads="1"/>
          </p:cNvPicPr>
          <p:nvPr/>
        </p:nvPicPr>
        <p:blipFill>
          <a:blip r:embed="rId2" cstate="print"/>
          <a:srcRect/>
          <a:stretch>
            <a:fillRect/>
          </a:stretch>
        </p:blipFill>
        <p:spPr bwMode="auto">
          <a:xfrm>
            <a:off x="2743200" y="199961"/>
            <a:ext cx="3733800" cy="1628839"/>
          </a:xfrm>
          <a:prstGeom prst="rect">
            <a:avLst/>
          </a:prstGeom>
          <a:noFill/>
          <a:ln w="9525">
            <a:noFill/>
            <a:miter lim="800000"/>
            <a:headEnd/>
            <a:tailEnd/>
          </a:ln>
        </p:spPr>
      </p:pic>
      <p:pic>
        <p:nvPicPr>
          <p:cNvPr id="4106" name="Picture 10"/>
          <p:cNvPicPr>
            <a:picLocks noChangeAspect="1" noChangeArrowheads="1"/>
          </p:cNvPicPr>
          <p:nvPr/>
        </p:nvPicPr>
        <p:blipFill>
          <a:blip r:embed="rId3" cstate="print"/>
          <a:srcRect/>
          <a:stretch>
            <a:fillRect/>
          </a:stretch>
        </p:blipFill>
        <p:spPr bwMode="auto">
          <a:xfrm>
            <a:off x="228600" y="3810000"/>
            <a:ext cx="3157151" cy="2133600"/>
          </a:xfrm>
          <a:prstGeom prst="rect">
            <a:avLst/>
          </a:prstGeom>
          <a:noFill/>
          <a:ln w="9525">
            <a:noFill/>
            <a:miter lim="800000"/>
            <a:headEnd/>
            <a:tailEnd/>
          </a:ln>
        </p:spPr>
      </p:pic>
      <p:pic>
        <p:nvPicPr>
          <p:cNvPr id="4107" name="Picture 11"/>
          <p:cNvPicPr>
            <a:picLocks noChangeAspect="1" noChangeArrowheads="1"/>
          </p:cNvPicPr>
          <p:nvPr/>
        </p:nvPicPr>
        <p:blipFill>
          <a:blip r:embed="rId4" cstate="print"/>
          <a:srcRect/>
          <a:stretch>
            <a:fillRect/>
          </a:stretch>
        </p:blipFill>
        <p:spPr bwMode="auto">
          <a:xfrm>
            <a:off x="6477000" y="3886200"/>
            <a:ext cx="1804987" cy="2137704"/>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Seven Addressing Modes</a:t>
            </a:r>
            <a:endParaRPr lang="en-US" dirty="0"/>
          </a:p>
        </p:txBody>
      </p:sp>
      <p:sp>
        <p:nvSpPr>
          <p:cNvPr id="3" name="TextBox 2"/>
          <p:cNvSpPr txBox="1"/>
          <p:nvPr/>
        </p:nvSpPr>
        <p:spPr>
          <a:xfrm>
            <a:off x="457200" y="2209800"/>
            <a:ext cx="8229600" cy="2677656"/>
          </a:xfrm>
          <a:prstGeom prst="rect">
            <a:avLst/>
          </a:prstGeom>
          <a:noFill/>
        </p:spPr>
        <p:txBody>
          <a:bodyPr wrap="square" rtlCol="0">
            <a:spAutoFit/>
          </a:bodyPr>
          <a:lstStyle/>
          <a:p>
            <a:r>
              <a:rPr lang="en-US" sz="2400" b="1" dirty="0" smtClean="0"/>
              <a:t>1. Immediate Offset Addressing Mode</a:t>
            </a:r>
          </a:p>
          <a:p>
            <a:r>
              <a:rPr lang="en-US" sz="2400" b="1" dirty="0" smtClean="0"/>
              <a:t>2. Register Offset Addressing Mode</a:t>
            </a:r>
          </a:p>
          <a:p>
            <a:r>
              <a:rPr lang="en-US" sz="2400" b="1" dirty="0" smtClean="0"/>
              <a:t>3. PC-Relative Addressing Mode</a:t>
            </a:r>
          </a:p>
          <a:p>
            <a:r>
              <a:rPr lang="en-US" sz="2400" b="1" dirty="0" smtClean="0"/>
              <a:t>4. Load and Store Multiple Registers Addressing Mode</a:t>
            </a:r>
          </a:p>
          <a:p>
            <a:r>
              <a:rPr lang="en-US" sz="2400" b="1" dirty="0" smtClean="0"/>
              <a:t>5. PUSH and POP Register Addressing Mode</a:t>
            </a:r>
          </a:p>
          <a:p>
            <a:r>
              <a:rPr lang="en-US" sz="2400" b="1" dirty="0" smtClean="0"/>
              <a:t>6. Load and Store Register Exclusive Addressing Mode</a:t>
            </a:r>
          </a:p>
          <a:p>
            <a:r>
              <a:rPr lang="en-US" sz="2400" b="1" dirty="0" smtClean="0"/>
              <a:t>7. Inherent Addressing Mode</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2" descr="https://www.registeredaddress.co.uk/blog/wp-content/uploads/2015/05/Companies-House-Change-Of-Addres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48" name="AutoShape 4" descr="https://www.registeredaddress.co.uk/blog/wp-content/uploads/2015/05/Companies-House-Change-Of-Addres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0" name="AutoShape 6" descr="Cover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7352" name="AutoShape 8" descr="Cover 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itle 1"/>
          <p:cNvSpPr txBox="1">
            <a:spLocks/>
          </p:cNvSpPr>
          <p:nvPr/>
        </p:nvSpPr>
        <p:spPr>
          <a:xfrm>
            <a:off x="457200" y="274638"/>
            <a:ext cx="8229600" cy="13255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Immediate offset Addressing mode</a:t>
            </a:r>
            <a:endParaRPr kumimoji="0" 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7" name="TextBox 6"/>
          <p:cNvSpPr txBox="1"/>
          <p:nvPr/>
        </p:nvSpPr>
        <p:spPr>
          <a:xfrm>
            <a:off x="457200" y="1723072"/>
            <a:ext cx="7964744" cy="1477328"/>
          </a:xfrm>
          <a:prstGeom prst="rect">
            <a:avLst/>
          </a:prstGeom>
          <a:solidFill>
            <a:schemeClr val="accent5">
              <a:lumMod val="60000"/>
              <a:lumOff val="40000"/>
              <a:alpha val="60000"/>
            </a:schemeClr>
          </a:solidFill>
          <a:ln>
            <a:solidFill>
              <a:schemeClr val="accent1"/>
            </a:solidFill>
          </a:ln>
        </p:spPr>
        <p:txBody>
          <a:bodyPr wrap="none" rtlCol="0">
            <a:spAutoFit/>
          </a:bodyPr>
          <a:lstStyle/>
          <a:p>
            <a:r>
              <a:rPr lang="en-US" dirty="0" smtClean="0"/>
              <a:t>Target  address  to do a memory operation LOAD or STORE is  obtained by </a:t>
            </a:r>
          </a:p>
          <a:p>
            <a:r>
              <a:rPr lang="en-US" dirty="0" smtClean="0"/>
              <a:t>adding  an </a:t>
            </a:r>
            <a:r>
              <a:rPr lang="en-US" b="1" dirty="0" smtClean="0"/>
              <a:t>offset</a:t>
            </a:r>
            <a:r>
              <a:rPr lang="en-US" dirty="0" smtClean="0"/>
              <a:t> to a </a:t>
            </a:r>
            <a:r>
              <a:rPr lang="en-US" b="1" dirty="0" smtClean="0"/>
              <a:t>base address </a:t>
            </a:r>
            <a:r>
              <a:rPr lang="en-US" dirty="0" smtClean="0"/>
              <a:t>that is stored in a register. </a:t>
            </a:r>
          </a:p>
          <a:p>
            <a:endParaRPr lang="en-US" dirty="0" smtClean="0"/>
          </a:p>
          <a:p>
            <a:r>
              <a:rPr lang="en-US" dirty="0" smtClean="0"/>
              <a:t>The offset value can be positive or negative,  any general-purpose register</a:t>
            </a:r>
          </a:p>
          <a:p>
            <a:r>
              <a:rPr lang="en-US" dirty="0" smtClean="0"/>
              <a:t> R0 to R12 can be used to store the base address. </a:t>
            </a:r>
            <a:endParaRPr lang="en-US" dirty="0"/>
          </a:p>
        </p:txBody>
      </p:sp>
      <p:sp>
        <p:nvSpPr>
          <p:cNvPr id="9" name="Rectangle 8"/>
          <p:cNvSpPr/>
          <p:nvPr/>
        </p:nvSpPr>
        <p:spPr>
          <a:xfrm>
            <a:off x="381000" y="4179275"/>
            <a:ext cx="259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address Register </a:t>
            </a:r>
          </a:p>
          <a:p>
            <a:pPr algn="ctr"/>
            <a:r>
              <a:rPr lang="en-US" dirty="0" smtClean="0"/>
              <a:t>Any one from (R0-R12)</a:t>
            </a:r>
            <a:endParaRPr lang="en-US" dirty="0"/>
          </a:p>
        </p:txBody>
      </p:sp>
      <p:cxnSp>
        <p:nvCxnSpPr>
          <p:cNvPr id="12" name="Straight Arrow Connector 11"/>
          <p:cNvCxnSpPr>
            <a:stCxn id="9" idx="3"/>
            <a:endCxn id="22" idx="1"/>
          </p:cNvCxnSpPr>
          <p:nvPr/>
        </p:nvCxnSpPr>
        <p:spPr>
          <a:xfrm>
            <a:off x="2971800" y="4522175"/>
            <a:ext cx="1066800" cy="11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282460" y="5867405"/>
            <a:ext cx="2286000" cy="7620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Offset </a:t>
            </a:r>
            <a:endParaRPr lang="en-US" dirty="0"/>
          </a:p>
        </p:txBody>
      </p:sp>
      <p:cxnSp>
        <p:nvCxnSpPr>
          <p:cNvPr id="15" name="Straight Arrow Connector 14"/>
          <p:cNvCxnSpPr>
            <a:stCxn id="13" idx="0"/>
          </p:cNvCxnSpPr>
          <p:nvPr/>
        </p:nvCxnSpPr>
        <p:spPr>
          <a:xfrm flipH="1" flipV="1">
            <a:off x="4419600" y="4888525"/>
            <a:ext cx="5860" cy="97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724400" y="4583726"/>
            <a:ext cx="1905000" cy="44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6676293" y="3886200"/>
          <a:ext cx="2239106" cy="1828800"/>
        </p:xfrm>
        <a:graphic>
          <a:graphicData uri="http://schemas.openxmlformats.org/drawingml/2006/table">
            <a:tbl>
              <a:tblPr firstRow="1" bandRow="1">
                <a:tableStyleId>{5C22544A-7EE6-4342-B048-85BDC9FD1C3A}</a:tableStyleId>
              </a:tblPr>
              <a:tblGrid>
                <a:gridCol w="1119553"/>
                <a:gridCol w="1119553"/>
              </a:tblGrid>
              <a:tr h="193040">
                <a:tc gridSpan="2">
                  <a:txBody>
                    <a:bodyPr/>
                    <a:lstStyle/>
                    <a:p>
                      <a:pPr algn="ctr"/>
                      <a:r>
                        <a:rPr lang="en-US" dirty="0" smtClean="0"/>
                        <a:t>Memory</a:t>
                      </a:r>
                      <a:endParaRPr lang="en-US" dirty="0"/>
                    </a:p>
                  </a:txBody>
                  <a:tcPr/>
                </a:tc>
                <a:tc hMerge="1">
                  <a:txBody>
                    <a:bodyPr/>
                    <a:lstStyle/>
                    <a:p>
                      <a:pPr algn="ctr"/>
                      <a:endParaRPr lang="en-US" sz="1600" dirty="0"/>
                    </a:p>
                  </a:txBody>
                  <a:tcPr/>
                </a:tc>
              </a:tr>
              <a:tr h="193040">
                <a:tc>
                  <a:txBody>
                    <a:bodyPr/>
                    <a:lstStyle/>
                    <a:p>
                      <a:r>
                        <a:rPr lang="en-US" b="1" dirty="0" smtClean="0"/>
                        <a:t>Address</a:t>
                      </a:r>
                      <a:endParaRPr lang="en-US" b="1" dirty="0"/>
                    </a:p>
                  </a:txBody>
                  <a:tcPr/>
                </a:tc>
                <a:tc>
                  <a:txBody>
                    <a:bodyPr/>
                    <a:lstStyle/>
                    <a:p>
                      <a:r>
                        <a:rPr lang="en-US" b="1" dirty="0" smtClean="0"/>
                        <a:t>Data</a:t>
                      </a:r>
                      <a:endParaRPr lang="en-US" b="1" dirty="0"/>
                    </a:p>
                  </a:txBody>
                  <a:tcPr/>
                </a:tc>
              </a:tr>
              <a:tr h="193040">
                <a:tc>
                  <a:txBody>
                    <a:bodyPr/>
                    <a:lstStyle/>
                    <a:p>
                      <a:r>
                        <a:rPr lang="en-US" dirty="0" smtClean="0"/>
                        <a:t>0x01003</a:t>
                      </a:r>
                      <a:endParaRPr lang="en-US" dirty="0"/>
                    </a:p>
                  </a:txBody>
                  <a:tcPr/>
                </a:tc>
                <a:tc>
                  <a:txBody>
                    <a:bodyPr/>
                    <a:lstStyle/>
                    <a:p>
                      <a:r>
                        <a:rPr lang="en-US" dirty="0" smtClean="0"/>
                        <a:t>0x4573</a:t>
                      </a:r>
                      <a:endParaRPr lang="en-US" dirty="0"/>
                    </a:p>
                  </a:txBody>
                  <a:tcPr/>
                </a:tc>
              </a:tr>
              <a:tr h="193040">
                <a:tc>
                  <a:txBody>
                    <a:bodyPr/>
                    <a:lstStyle/>
                    <a:p>
                      <a:r>
                        <a:rPr lang="en-US" dirty="0" smtClean="0"/>
                        <a:t>0x01004</a:t>
                      </a:r>
                      <a:endParaRPr lang="en-US" dirty="0"/>
                    </a:p>
                  </a:txBody>
                  <a:tcPr/>
                </a:tc>
                <a:tc>
                  <a:txBody>
                    <a:bodyPr/>
                    <a:lstStyle/>
                    <a:p>
                      <a:r>
                        <a:rPr lang="en-US" dirty="0" smtClean="0"/>
                        <a:t>0x6789</a:t>
                      </a:r>
                      <a:endParaRPr lang="en-US" dirty="0"/>
                    </a:p>
                  </a:txBody>
                  <a:tcPr/>
                </a:tc>
              </a:tr>
              <a:tr h="193040">
                <a:tc>
                  <a:txBody>
                    <a:bodyPr/>
                    <a:lstStyle/>
                    <a:p>
                      <a:r>
                        <a:rPr lang="en-US" dirty="0" smtClean="0"/>
                        <a:t>0x01005</a:t>
                      </a:r>
                      <a:endParaRPr lang="en-US" dirty="0"/>
                    </a:p>
                  </a:txBody>
                  <a:tcPr/>
                </a:tc>
                <a:tc>
                  <a:txBody>
                    <a:bodyPr/>
                    <a:lstStyle/>
                    <a:p>
                      <a:r>
                        <a:rPr lang="en-US" dirty="0" smtClean="0"/>
                        <a:t>0x4128</a:t>
                      </a:r>
                      <a:endParaRPr lang="en-US" dirty="0"/>
                    </a:p>
                  </a:txBody>
                  <a:tcPr/>
                </a:tc>
              </a:tr>
            </a:tbl>
          </a:graphicData>
        </a:graphic>
      </p:graphicFrame>
      <p:sp>
        <p:nvSpPr>
          <p:cNvPr id="22" name="Flowchart: Process 21"/>
          <p:cNvSpPr/>
          <p:nvPr/>
        </p:nvSpPr>
        <p:spPr>
          <a:xfrm>
            <a:off x="4038600" y="4191000"/>
            <a:ext cx="6858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2362200"/>
            <a:ext cx="7694542" cy="1938992"/>
          </a:xfrm>
          <a:prstGeom prst="rect">
            <a:avLst/>
          </a:prstGeom>
          <a:solidFill>
            <a:srgbClr val="FFFF00"/>
          </a:solidFill>
        </p:spPr>
        <p:txBody>
          <a:bodyPr wrap="none" rtlCol="0">
            <a:spAutoFit/>
          </a:bodyPr>
          <a:lstStyle/>
          <a:p>
            <a:r>
              <a:rPr lang="en-US" sz="2400" b="1" dirty="0" smtClean="0"/>
              <a:t>1. Regular Immediate Offset Addressing Mode</a:t>
            </a:r>
          </a:p>
          <a:p>
            <a:r>
              <a:rPr lang="en-US" sz="2400" b="1" dirty="0" smtClean="0"/>
              <a:t>2. Pre-Indexed Immediate Offset Addressing Mode</a:t>
            </a:r>
          </a:p>
          <a:p>
            <a:r>
              <a:rPr lang="en-US" sz="2400" b="1" dirty="0" smtClean="0"/>
              <a:t>3. Post-Indexed Immediate Offset Addressing Mode</a:t>
            </a:r>
          </a:p>
          <a:p>
            <a:r>
              <a:rPr lang="en-US" sz="2400" b="1" dirty="0" smtClean="0"/>
              <a:t>4. Regular Immediate Offset Addressing Mode with</a:t>
            </a:r>
          </a:p>
          <a:p>
            <a:r>
              <a:rPr lang="en-US" sz="2400" b="1" dirty="0" smtClean="0"/>
              <a:t>     Unprivileged Access</a:t>
            </a:r>
            <a:endParaRPr lang="en-US" sz="2400" dirty="0"/>
          </a:p>
        </p:txBody>
      </p:sp>
      <p:sp>
        <p:nvSpPr>
          <p:cNvPr id="3" name="Title 1"/>
          <p:cNvSpPr txBox="1">
            <a:spLocks/>
          </p:cNvSpPr>
          <p:nvPr/>
        </p:nvSpPr>
        <p:spPr>
          <a:xfrm>
            <a:off x="457200" y="274638"/>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Variations</a:t>
            </a:r>
            <a:r>
              <a:rPr kumimoji="0" lang="en-US" sz="4400" b="0" i="0" u="none" strike="noStrike" kern="1200" cap="none" spc="0" normalizeH="0" noProof="0" dirty="0" smtClean="0">
                <a:ln>
                  <a:noFill/>
                </a:ln>
                <a:solidFill>
                  <a:schemeClr val="tx1"/>
                </a:solidFill>
                <a:effectLst/>
                <a:uLnTx/>
                <a:uFillTx/>
                <a:latin typeface="+mj-lt"/>
                <a:ea typeface="+mj-ea"/>
                <a:cs typeface="+mj-cs"/>
              </a:rPr>
              <a:t> of Offset Addressing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274638"/>
            <a:ext cx="8229600" cy="1143000"/>
          </a:xfrm>
        </p:spPr>
        <p:txBody>
          <a:bodyPr>
            <a:normAutofit fontScale="90000"/>
          </a:bodyPr>
          <a:lstStyle/>
          <a:p>
            <a:r>
              <a:rPr lang="en-US" b="1" dirty="0" smtClean="0"/>
              <a:t>Regular Immediate Offset Addressing Mode</a:t>
            </a:r>
            <a:endParaRPr lang="en-US" b="1" dirty="0"/>
          </a:p>
        </p:txBody>
      </p:sp>
      <p:sp>
        <p:nvSpPr>
          <p:cNvPr id="3" name="TextBox 2"/>
          <p:cNvSpPr txBox="1"/>
          <p:nvPr/>
        </p:nvSpPr>
        <p:spPr>
          <a:xfrm>
            <a:off x="190500" y="2971800"/>
            <a:ext cx="8502392" cy="3816429"/>
          </a:xfrm>
          <a:prstGeom prst="rect">
            <a:avLst/>
          </a:prstGeom>
          <a:noFill/>
        </p:spPr>
        <p:txBody>
          <a:bodyPr wrap="none" rtlCol="0">
            <a:spAutoFit/>
          </a:bodyPr>
          <a:lstStyle/>
          <a:p>
            <a:pPr>
              <a:buFont typeface="Arial" pitchFamily="34" charset="0"/>
              <a:buChar char="•"/>
            </a:pPr>
            <a:r>
              <a:rPr lang="en-US" sz="2200" dirty="0" smtClean="0"/>
              <a:t>In this mode, </a:t>
            </a:r>
            <a:r>
              <a:rPr lang="en-US" sz="2200" b="1" dirty="0" smtClean="0"/>
              <a:t>the offset is an immediate  number </a:t>
            </a:r>
            <a:r>
              <a:rPr lang="en-US" sz="2200" dirty="0" smtClean="0"/>
              <a:t>and the</a:t>
            </a:r>
          </a:p>
          <a:p>
            <a:r>
              <a:rPr lang="en-US" sz="2200" dirty="0" smtClean="0"/>
              <a:t>content  of the register R2  keeps unchanged after the execution </a:t>
            </a:r>
          </a:p>
          <a:p>
            <a:r>
              <a:rPr lang="en-US" sz="2200" dirty="0" smtClean="0"/>
              <a:t>of this  instruction.</a:t>
            </a:r>
          </a:p>
          <a:p>
            <a:pPr>
              <a:buFont typeface="Arial" pitchFamily="34" charset="0"/>
              <a:buChar char="•"/>
            </a:pPr>
            <a:endParaRPr lang="en-US" sz="2200" dirty="0" smtClean="0"/>
          </a:p>
          <a:p>
            <a:pPr>
              <a:buFont typeface="Arial" pitchFamily="34" charset="0"/>
              <a:buChar char="•"/>
            </a:pPr>
            <a:r>
              <a:rPr lang="en-US" sz="2200" dirty="0" smtClean="0"/>
              <a:t>The range of the offset depends on the operation mode used in </a:t>
            </a:r>
          </a:p>
          <a:p>
            <a:r>
              <a:rPr lang="en-US" sz="2200" dirty="0" smtClean="0"/>
              <a:t>the instruction. For the regular Immediate Offset mode, the offset </a:t>
            </a:r>
          </a:p>
          <a:p>
            <a:r>
              <a:rPr lang="en-US" sz="2200" dirty="0" smtClean="0"/>
              <a:t>is ranged -255 to 4095.</a:t>
            </a:r>
          </a:p>
          <a:p>
            <a:pPr>
              <a:buFont typeface="Arial" pitchFamily="34" charset="0"/>
              <a:buChar char="•"/>
            </a:pPr>
            <a:endParaRPr lang="en-US" sz="2200" dirty="0" smtClean="0"/>
          </a:p>
          <a:p>
            <a:r>
              <a:rPr lang="en-US" sz="2200" dirty="0" smtClean="0"/>
              <a:t>The square bracket [ ] covering the R2 and an Offset indicates that </a:t>
            </a:r>
          </a:p>
          <a:p>
            <a:r>
              <a:rPr lang="en-US" sz="2200" dirty="0" smtClean="0"/>
              <a:t>the combination of the content of the R2 and the Offset is a </a:t>
            </a:r>
          </a:p>
          <a:p>
            <a:r>
              <a:rPr lang="en-US" sz="2200" dirty="0" smtClean="0"/>
              <a:t>valid memory address.</a:t>
            </a:r>
            <a:endParaRPr lang="en-US" sz="2200" dirty="0"/>
          </a:p>
        </p:txBody>
      </p:sp>
      <p:sp>
        <p:nvSpPr>
          <p:cNvPr id="4" name="TextBox 3"/>
          <p:cNvSpPr txBox="1"/>
          <p:nvPr/>
        </p:nvSpPr>
        <p:spPr>
          <a:xfrm>
            <a:off x="514350" y="1752600"/>
            <a:ext cx="7696200" cy="954107"/>
          </a:xfrm>
          <a:prstGeom prst="rect">
            <a:avLst/>
          </a:prstGeom>
          <a:noFill/>
          <a:ln>
            <a:solidFill>
              <a:srgbClr val="FF0066"/>
            </a:solidFill>
          </a:ln>
        </p:spPr>
        <p:txBody>
          <a:bodyPr wrap="square" rtlCol="0">
            <a:spAutoFit/>
          </a:bodyPr>
          <a:lstStyle/>
          <a:p>
            <a:pPr algn="ctr"/>
            <a:r>
              <a:rPr lang="en-US" sz="2800" dirty="0" smtClean="0"/>
              <a:t>MOV R2, 0x00340</a:t>
            </a:r>
          </a:p>
          <a:p>
            <a:pPr algn="ctr"/>
            <a:r>
              <a:rPr lang="en-US" sz="2800" dirty="0" smtClean="0"/>
              <a:t>LDRB R0, [R2, #0x5]</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smtClean="0"/>
              <a:t>Instructions for ARM Cortex-M4</a:t>
            </a:r>
            <a:endParaRPr lang="en-US" dirty="0"/>
          </a:p>
        </p:txBody>
      </p:sp>
      <p:sp>
        <p:nvSpPr>
          <p:cNvPr id="3" name="TextBox 2"/>
          <p:cNvSpPr txBox="1"/>
          <p:nvPr/>
        </p:nvSpPr>
        <p:spPr>
          <a:xfrm>
            <a:off x="381000" y="1905000"/>
            <a:ext cx="8458200"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dirty="0" smtClean="0"/>
              <a:t>For any Processor  to perform a task user has to give  instructions</a:t>
            </a:r>
            <a:endParaRPr lang="en-US" dirty="0"/>
          </a:p>
        </p:txBody>
      </p:sp>
      <p:sp>
        <p:nvSpPr>
          <p:cNvPr id="4" name="Rounded Rectangle 3"/>
          <p:cNvSpPr/>
          <p:nvPr/>
        </p:nvSpPr>
        <p:spPr>
          <a:xfrm>
            <a:off x="304800" y="2743200"/>
            <a:ext cx="36576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 level languages like C/C++ which are closer to English  In such a case a compiler translates the  high level instructions to a machine language </a:t>
            </a:r>
            <a:endParaRPr lang="en-US" dirty="0"/>
          </a:p>
        </p:txBody>
      </p:sp>
      <p:sp>
        <p:nvSpPr>
          <p:cNvPr id="6" name="Rounded Rectangle 5"/>
          <p:cNvSpPr/>
          <p:nvPr/>
        </p:nvSpPr>
        <p:spPr>
          <a:xfrm>
            <a:off x="5029200" y="2743200"/>
            <a:ext cx="3657600" cy="365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kind of language is composed of binary code or machine code</a:t>
            </a:r>
          </a:p>
          <a:p>
            <a:pPr algn="ctr"/>
            <a:r>
              <a:rPr lang="en-US" dirty="0" smtClean="0"/>
              <a:t>sequence, like 01101110. The low-level language is a computer- or machine-dependent</a:t>
            </a:r>
          </a:p>
          <a:p>
            <a:pPr algn="ctr"/>
            <a:r>
              <a:rPr lang="en-US" dirty="0" smtClean="0"/>
              <a:t>language.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1706562"/>
          </a:xfrm>
        </p:spPr>
        <p:txBody>
          <a:bodyPr>
            <a:noAutofit/>
          </a:bodyPr>
          <a:lstStyle/>
          <a:p>
            <a:r>
              <a:rPr lang="en-US" sz="4000" dirty="0" smtClean="0"/>
              <a:t>Example</a:t>
            </a:r>
            <a:br>
              <a:rPr lang="en-US" sz="4000" dirty="0" smtClean="0"/>
            </a:br>
            <a:r>
              <a:rPr lang="en-US" sz="4000" dirty="0" smtClean="0"/>
              <a:t>of Shifting Data with Regular Immediate Offset Addressing Mode </a:t>
            </a:r>
            <a:endParaRPr lang="en-US" sz="4000" dirty="0"/>
          </a:p>
        </p:txBody>
      </p:sp>
      <p:sp>
        <p:nvSpPr>
          <p:cNvPr id="3" name="TextBox 2"/>
          <p:cNvSpPr txBox="1"/>
          <p:nvPr/>
        </p:nvSpPr>
        <p:spPr>
          <a:xfrm>
            <a:off x="533400" y="2286000"/>
            <a:ext cx="7848600" cy="3416320"/>
          </a:xfrm>
          <a:prstGeom prst="rect">
            <a:avLst/>
          </a:prstGeom>
          <a:noFill/>
        </p:spPr>
        <p:txBody>
          <a:bodyPr wrap="square" rtlCol="0">
            <a:spAutoFit/>
          </a:bodyPr>
          <a:lstStyle/>
          <a:p>
            <a:endParaRPr lang="en-US" b="1" dirty="0" smtClean="0"/>
          </a:p>
          <a:p>
            <a:r>
              <a:rPr lang="en-US" b="1" dirty="0" smtClean="0"/>
              <a:t>     AREA </a:t>
            </a:r>
            <a:r>
              <a:rPr lang="en-US" dirty="0" smtClean="0"/>
              <a:t>    </a:t>
            </a:r>
            <a:r>
              <a:rPr lang="en-US" dirty="0" err="1" smtClean="0"/>
              <a:t>appcode</a:t>
            </a:r>
            <a:r>
              <a:rPr lang="en-US" dirty="0" smtClean="0"/>
              <a:t>, </a:t>
            </a:r>
            <a:r>
              <a:rPr lang="en-US" b="1" dirty="0" smtClean="0"/>
              <a:t>CODE, READONLY</a:t>
            </a:r>
          </a:p>
          <a:p>
            <a:r>
              <a:rPr lang="en-US" dirty="0" smtClean="0"/>
              <a:t>     </a:t>
            </a:r>
            <a:r>
              <a:rPr lang="en-US" b="1" dirty="0" smtClean="0"/>
              <a:t>EXPORT</a:t>
            </a:r>
            <a:r>
              <a:rPr lang="en-US" dirty="0" smtClean="0"/>
              <a:t> __main</a:t>
            </a:r>
          </a:p>
          <a:p>
            <a:r>
              <a:rPr lang="en-US" dirty="0" smtClean="0"/>
              <a:t>	 </a:t>
            </a:r>
            <a:r>
              <a:rPr lang="en-US" b="1" dirty="0" smtClean="0"/>
              <a:t>ENTRY </a:t>
            </a:r>
          </a:p>
          <a:p>
            <a:r>
              <a:rPr lang="en-US" b="1" dirty="0" smtClean="0"/>
              <a:t>__main  FUNCTION</a:t>
            </a:r>
            <a:r>
              <a:rPr lang="en-US" dirty="0" smtClean="0"/>
              <a:t>		         </a:t>
            </a:r>
          </a:p>
          <a:p>
            <a:r>
              <a:rPr lang="en-US" dirty="0" smtClean="0">
                <a:solidFill>
                  <a:srgbClr val="FF0000"/>
                </a:solidFill>
              </a:rPr>
              <a:t>        MOV  R2,  #0x20000000              ; Base Address</a:t>
            </a:r>
          </a:p>
          <a:p>
            <a:r>
              <a:rPr lang="en-US" dirty="0" smtClean="0">
                <a:solidFill>
                  <a:srgbClr val="FF0000"/>
                </a:solidFill>
              </a:rPr>
              <a:t>        LDR R0, [R2, #0x5]              ; 0x5 is the offset  </a:t>
            </a:r>
          </a:p>
          <a:p>
            <a:r>
              <a:rPr lang="en-US" dirty="0" smtClean="0">
                <a:solidFill>
                  <a:srgbClr val="FF0000"/>
                </a:solidFill>
              </a:rPr>
              <a:t>        LSL r1, r0, #1 ; shift 1 bit left</a:t>
            </a:r>
          </a:p>
          <a:p>
            <a:r>
              <a:rPr lang="en-US" dirty="0" smtClean="0">
                <a:solidFill>
                  <a:srgbClr val="FF0000"/>
                </a:solidFill>
              </a:rPr>
              <a:t>        LSL r2, r1, #1 ; shift 1 bit left</a:t>
            </a:r>
          </a:p>
          <a:p>
            <a:r>
              <a:rPr lang="en-US" dirty="0" smtClean="0">
                <a:solidFill>
                  <a:srgbClr val="FF0000"/>
                </a:solidFill>
              </a:rPr>
              <a:t>stop B stop ; stop program</a:t>
            </a:r>
          </a:p>
          <a:p>
            <a:r>
              <a:rPr lang="en-US" dirty="0" smtClean="0">
                <a:solidFill>
                  <a:srgbClr val="FF0000"/>
                </a:solidFill>
              </a:rPr>
              <a:t>     ENDFUNC</a:t>
            </a:r>
          </a:p>
          <a:p>
            <a:r>
              <a:rPr lang="en-US" dirty="0" smtClean="0">
                <a:solidFill>
                  <a:srgbClr val="FF0000"/>
                </a:solidFill>
              </a:rPr>
              <a:t>     END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Load Instruction</a:t>
            </a:r>
            <a:endParaRPr lang="en-US" sz="5400" dirty="0"/>
          </a:p>
        </p:txBody>
      </p:sp>
      <p:sp>
        <p:nvSpPr>
          <p:cNvPr id="3" name="TextBox 2"/>
          <p:cNvSpPr txBox="1"/>
          <p:nvPr/>
        </p:nvSpPr>
        <p:spPr>
          <a:xfrm>
            <a:off x="457200" y="1676400"/>
            <a:ext cx="8458200" cy="1107996"/>
          </a:xfrm>
          <a:prstGeom prst="rect">
            <a:avLst/>
          </a:prstGeom>
          <a:noFill/>
          <a:ln>
            <a:solidFill>
              <a:schemeClr val="accent1">
                <a:shade val="50000"/>
              </a:schemeClr>
            </a:solidFill>
          </a:ln>
        </p:spPr>
        <p:txBody>
          <a:bodyPr wrap="square" rtlCol="0">
            <a:spAutoFit/>
          </a:bodyPr>
          <a:lstStyle/>
          <a:p>
            <a:pPr algn="ctr"/>
            <a:r>
              <a:rPr lang="en-US" sz="4000" dirty="0" smtClean="0"/>
              <a:t>LDR{type}   Rd,    </a:t>
            </a:r>
            <a:r>
              <a:rPr lang="en-US" sz="6000" dirty="0" smtClean="0">
                <a:solidFill>
                  <a:srgbClr val="FF0000"/>
                </a:solidFill>
              </a:rPr>
              <a:t>[</a:t>
            </a:r>
            <a:r>
              <a:rPr lang="en-US" sz="4000" dirty="0" err="1" smtClean="0"/>
              <a:t>Rn</a:t>
            </a:r>
            <a:r>
              <a:rPr lang="en-US" sz="3200" dirty="0" smtClean="0"/>
              <a:t>, {#Offset}</a:t>
            </a:r>
            <a:r>
              <a:rPr lang="en-US" sz="6600" dirty="0" smtClean="0">
                <a:solidFill>
                  <a:srgbClr val="FF0000"/>
                </a:solidFill>
              </a:rPr>
              <a:t>]</a:t>
            </a:r>
            <a:endParaRPr lang="en-US" sz="4000" dirty="0"/>
          </a:p>
        </p:txBody>
      </p:sp>
      <p:sp>
        <p:nvSpPr>
          <p:cNvPr id="4" name="TextBox 3"/>
          <p:cNvSpPr txBox="1"/>
          <p:nvPr/>
        </p:nvSpPr>
        <p:spPr>
          <a:xfrm>
            <a:off x="5029200" y="3810000"/>
            <a:ext cx="3424335" cy="523220"/>
          </a:xfrm>
          <a:prstGeom prst="rect">
            <a:avLst/>
          </a:prstGeom>
          <a:noFill/>
        </p:spPr>
        <p:txBody>
          <a:bodyPr wrap="none" rtlCol="0">
            <a:spAutoFit/>
          </a:bodyPr>
          <a:lstStyle/>
          <a:p>
            <a:r>
              <a:rPr lang="en-US" sz="2800" dirty="0" smtClean="0"/>
              <a:t>Destination Register</a:t>
            </a:r>
            <a:endParaRPr lang="en-US" sz="2800" dirty="0"/>
          </a:p>
        </p:txBody>
      </p:sp>
      <p:cxnSp>
        <p:nvCxnSpPr>
          <p:cNvPr id="10" name="Straight Arrow Connector 9"/>
          <p:cNvCxnSpPr/>
          <p:nvPr/>
        </p:nvCxnSpPr>
        <p:spPr>
          <a:xfrm flipV="1">
            <a:off x="4038600" y="2590800"/>
            <a:ext cx="0" cy="13716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791200" y="3124200"/>
            <a:ext cx="2872902" cy="584775"/>
          </a:xfrm>
          <a:prstGeom prst="rect">
            <a:avLst/>
          </a:prstGeom>
          <a:noFill/>
        </p:spPr>
        <p:txBody>
          <a:bodyPr wrap="none" rtlCol="0">
            <a:spAutoFit/>
          </a:bodyPr>
          <a:lstStyle/>
          <a:p>
            <a:r>
              <a:rPr lang="en-US" sz="3200" dirty="0" smtClean="0"/>
              <a:t>Base Register </a:t>
            </a:r>
            <a:endParaRPr lang="en-US" sz="3200" dirty="0"/>
          </a:p>
        </p:txBody>
      </p:sp>
      <p:cxnSp>
        <p:nvCxnSpPr>
          <p:cNvPr id="19" name="Straight Arrow Connector 18"/>
          <p:cNvCxnSpPr/>
          <p:nvPr/>
        </p:nvCxnSpPr>
        <p:spPr>
          <a:xfrm flipV="1">
            <a:off x="5410200" y="2667000"/>
            <a:ext cx="228600" cy="6858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2" idx="1"/>
          </p:cNvCxnSpPr>
          <p:nvPr/>
        </p:nvCxnSpPr>
        <p:spPr>
          <a:xfrm>
            <a:off x="5410200" y="3352800"/>
            <a:ext cx="381000" cy="63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4" idx="1"/>
          </p:cNvCxnSpPr>
          <p:nvPr/>
        </p:nvCxnSpPr>
        <p:spPr>
          <a:xfrm>
            <a:off x="4038600" y="3962400"/>
            <a:ext cx="990600" cy="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514600" y="2667000"/>
            <a:ext cx="0" cy="9144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76400" y="3581400"/>
            <a:ext cx="1898981" cy="646331"/>
          </a:xfrm>
          <a:prstGeom prst="rect">
            <a:avLst/>
          </a:prstGeom>
          <a:noFill/>
        </p:spPr>
        <p:txBody>
          <a:bodyPr wrap="none" rtlCol="0">
            <a:spAutoFit/>
          </a:bodyPr>
          <a:lstStyle/>
          <a:p>
            <a:r>
              <a:rPr lang="en-US" dirty="0" smtClean="0"/>
              <a:t>Size and Type of</a:t>
            </a:r>
          </a:p>
          <a:p>
            <a:r>
              <a:rPr lang="en-US" dirty="0" smtClean="0"/>
              <a:t>Data Loaded</a:t>
            </a:r>
            <a:endParaRPr lang="en-US" dirty="0"/>
          </a:p>
        </p:txBody>
      </p:sp>
      <p:graphicFrame>
        <p:nvGraphicFramePr>
          <p:cNvPr id="36" name="Table 35"/>
          <p:cNvGraphicFramePr>
            <a:graphicFrameLocks noGrp="1"/>
          </p:cNvGraphicFramePr>
          <p:nvPr/>
        </p:nvGraphicFramePr>
        <p:xfrm>
          <a:off x="381000" y="4343400"/>
          <a:ext cx="4572000" cy="2194560"/>
        </p:xfrm>
        <a:graphic>
          <a:graphicData uri="http://schemas.openxmlformats.org/drawingml/2006/table">
            <a:tbl>
              <a:tblPr firstRow="1" bandRow="1">
                <a:tableStyleId>{5C22544A-7EE6-4342-B048-85BDC9FD1C3A}</a:tableStyleId>
              </a:tblPr>
              <a:tblGrid>
                <a:gridCol w="1371600"/>
                <a:gridCol w="3200400"/>
              </a:tblGrid>
              <a:tr h="307340">
                <a:tc>
                  <a:txBody>
                    <a:bodyPr/>
                    <a:lstStyle/>
                    <a:p>
                      <a:r>
                        <a:rPr lang="en-US" dirty="0" smtClean="0"/>
                        <a:t>Instruction</a:t>
                      </a:r>
                      <a:endParaRPr lang="en-US" dirty="0"/>
                    </a:p>
                  </a:txBody>
                  <a:tcPr/>
                </a:tc>
                <a:tc>
                  <a:txBody>
                    <a:bodyPr/>
                    <a:lstStyle/>
                    <a:p>
                      <a:r>
                        <a:rPr lang="en-US" dirty="0" smtClean="0"/>
                        <a:t>Size &amp; type</a:t>
                      </a:r>
                      <a:endParaRPr lang="en-US" dirty="0"/>
                    </a:p>
                  </a:txBody>
                  <a:tcPr/>
                </a:tc>
              </a:tr>
              <a:tr h="307340">
                <a:tc>
                  <a:txBody>
                    <a:bodyPr/>
                    <a:lstStyle/>
                    <a:p>
                      <a:r>
                        <a:rPr lang="en-US" dirty="0" smtClean="0"/>
                        <a:t>LDR</a:t>
                      </a:r>
                      <a:endParaRPr lang="en-US" dirty="0"/>
                    </a:p>
                  </a:txBody>
                  <a:tcPr/>
                </a:tc>
                <a:tc>
                  <a:txBody>
                    <a:bodyPr/>
                    <a:lstStyle/>
                    <a:p>
                      <a:r>
                        <a:rPr lang="en-US" dirty="0" smtClean="0"/>
                        <a:t>32 Bit</a:t>
                      </a:r>
                      <a:endParaRPr lang="en-US" dirty="0"/>
                    </a:p>
                  </a:txBody>
                  <a:tcPr/>
                </a:tc>
              </a:tr>
              <a:tr h="307340">
                <a:tc>
                  <a:txBody>
                    <a:bodyPr/>
                    <a:lstStyle/>
                    <a:p>
                      <a:r>
                        <a:rPr lang="en-US" dirty="0" smtClean="0"/>
                        <a:t>LDRB</a:t>
                      </a:r>
                      <a:endParaRPr lang="en-US" dirty="0"/>
                    </a:p>
                  </a:txBody>
                  <a:tcPr/>
                </a:tc>
                <a:tc>
                  <a:txBody>
                    <a:bodyPr/>
                    <a:lstStyle/>
                    <a:p>
                      <a:r>
                        <a:rPr lang="en-US" dirty="0" smtClean="0"/>
                        <a:t>Unsigned</a:t>
                      </a:r>
                      <a:r>
                        <a:rPr lang="en-US" baseline="0" dirty="0" smtClean="0"/>
                        <a:t> byte</a:t>
                      </a:r>
                      <a:endParaRPr lang="en-US" dirty="0"/>
                    </a:p>
                  </a:txBody>
                  <a:tcPr/>
                </a:tc>
              </a:tr>
              <a:tr h="307340">
                <a:tc>
                  <a:txBody>
                    <a:bodyPr/>
                    <a:lstStyle/>
                    <a:p>
                      <a:r>
                        <a:rPr lang="en-US" dirty="0" smtClean="0"/>
                        <a:t>LDRH</a:t>
                      </a:r>
                      <a:endParaRPr lang="en-US" dirty="0"/>
                    </a:p>
                  </a:txBody>
                  <a:tcPr/>
                </a:tc>
                <a:tc>
                  <a:txBody>
                    <a:bodyPr/>
                    <a:lstStyle/>
                    <a:p>
                      <a:r>
                        <a:rPr lang="en-US" dirty="0" smtClean="0"/>
                        <a:t>Unsigned</a:t>
                      </a:r>
                      <a:r>
                        <a:rPr lang="en-US" baseline="0" dirty="0" smtClean="0"/>
                        <a:t> half word (16 bits)</a:t>
                      </a:r>
                      <a:endParaRPr lang="en-US" dirty="0"/>
                    </a:p>
                  </a:txBody>
                  <a:tcPr/>
                </a:tc>
              </a:tr>
              <a:tr h="307340">
                <a:tc>
                  <a:txBody>
                    <a:bodyPr/>
                    <a:lstStyle/>
                    <a:p>
                      <a:r>
                        <a:rPr lang="en-US" dirty="0" smtClean="0"/>
                        <a:t>LDRSB</a:t>
                      </a:r>
                      <a:endParaRPr lang="en-US" dirty="0"/>
                    </a:p>
                  </a:txBody>
                  <a:tcPr/>
                </a:tc>
                <a:tc>
                  <a:txBody>
                    <a:bodyPr/>
                    <a:lstStyle/>
                    <a:p>
                      <a:r>
                        <a:rPr lang="en-US" dirty="0" smtClean="0"/>
                        <a:t>Signed byte</a:t>
                      </a:r>
                      <a:endParaRPr lang="en-US" dirty="0"/>
                    </a:p>
                  </a:txBody>
                  <a:tcPr/>
                </a:tc>
              </a:tr>
              <a:tr h="307340">
                <a:tc>
                  <a:txBody>
                    <a:bodyPr/>
                    <a:lstStyle/>
                    <a:p>
                      <a:r>
                        <a:rPr lang="en-US" dirty="0" smtClean="0"/>
                        <a:t>LDRSH</a:t>
                      </a:r>
                      <a:endParaRPr lang="en-US" dirty="0"/>
                    </a:p>
                  </a:txBody>
                  <a:tcPr/>
                </a:tc>
                <a:tc>
                  <a:txBody>
                    <a:bodyPr/>
                    <a:lstStyle/>
                    <a:p>
                      <a:r>
                        <a:rPr lang="en-US" dirty="0" smtClean="0"/>
                        <a:t>Signed Half</a:t>
                      </a:r>
                      <a:r>
                        <a:rPr lang="en-US" baseline="0" dirty="0" smtClean="0"/>
                        <a:t> Word </a:t>
                      </a:r>
                      <a:endParaRPr lang="en-US" dirty="0"/>
                    </a:p>
                  </a:txBody>
                  <a:tcPr/>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Pre-Indexed Immediate Offset Addressing Mode</a:t>
            </a:r>
          </a:p>
        </p:txBody>
      </p:sp>
      <p:sp>
        <p:nvSpPr>
          <p:cNvPr id="3" name="TextBox 2"/>
          <p:cNvSpPr txBox="1"/>
          <p:nvPr/>
        </p:nvSpPr>
        <p:spPr>
          <a:xfrm>
            <a:off x="235254" y="3510677"/>
            <a:ext cx="8533105" cy="2308324"/>
          </a:xfrm>
          <a:prstGeom prst="rect">
            <a:avLst/>
          </a:prstGeom>
          <a:noFill/>
        </p:spPr>
        <p:txBody>
          <a:bodyPr wrap="none" rtlCol="0">
            <a:spAutoFit/>
          </a:bodyPr>
          <a:lstStyle/>
          <a:p>
            <a:r>
              <a:rPr lang="en-US" dirty="0" smtClean="0"/>
              <a:t>The target memory address is first calculated by adding the content of the </a:t>
            </a:r>
          </a:p>
          <a:p>
            <a:r>
              <a:rPr lang="en-US" dirty="0" smtClean="0"/>
              <a:t>register </a:t>
            </a:r>
            <a:r>
              <a:rPr lang="en-US" dirty="0" err="1" smtClean="0"/>
              <a:t>Rn</a:t>
            </a:r>
            <a:r>
              <a:rPr lang="en-US" dirty="0" smtClean="0"/>
              <a:t> and  the Offset (Pre-Indexed).</a:t>
            </a:r>
          </a:p>
          <a:p>
            <a:endParaRPr lang="en-US" b="1" dirty="0" smtClean="0"/>
          </a:p>
          <a:p>
            <a:r>
              <a:rPr lang="en-US" b="1" dirty="0" smtClean="0"/>
              <a:t>2. Then the data item stored in that target address will be loaded into the </a:t>
            </a:r>
          </a:p>
          <a:p>
            <a:r>
              <a:rPr lang="en-US" b="1" dirty="0" smtClean="0"/>
              <a:t>destination register Rd  </a:t>
            </a:r>
            <a:r>
              <a:rPr lang="en-US" dirty="0" smtClean="0"/>
              <a:t> The effective target address is written  back into </a:t>
            </a:r>
            <a:r>
              <a:rPr lang="en-US" dirty="0" err="1" smtClean="0"/>
              <a:t>Rn</a:t>
            </a:r>
            <a:r>
              <a:rPr lang="en-US" dirty="0" smtClean="0"/>
              <a:t> </a:t>
            </a:r>
          </a:p>
          <a:p>
            <a:endParaRPr lang="en-US" dirty="0" smtClean="0"/>
          </a:p>
          <a:p>
            <a:r>
              <a:rPr lang="en-US" dirty="0" smtClean="0"/>
              <a:t> The  </a:t>
            </a:r>
            <a:r>
              <a:rPr lang="en-US" b="1" dirty="0" smtClean="0"/>
              <a:t>difference</a:t>
            </a:r>
            <a:r>
              <a:rPr lang="en-US" dirty="0" smtClean="0"/>
              <a:t> between this  mode and the  </a:t>
            </a:r>
            <a:r>
              <a:rPr lang="en-US" b="1" dirty="0" smtClean="0"/>
              <a:t>Regular immediate offset mode  </a:t>
            </a:r>
          </a:p>
          <a:p>
            <a:r>
              <a:rPr lang="en-US" dirty="0" smtClean="0"/>
              <a:t>is that the   content of the register </a:t>
            </a:r>
            <a:r>
              <a:rPr lang="en-US" dirty="0" err="1" smtClean="0"/>
              <a:t>Rn</a:t>
            </a:r>
            <a:r>
              <a:rPr lang="en-US" dirty="0" smtClean="0"/>
              <a:t>  </a:t>
            </a:r>
            <a:r>
              <a:rPr lang="en-US" b="1" dirty="0" smtClean="0"/>
              <a:t>is modified after running this instruction</a:t>
            </a:r>
            <a:endParaRPr lang="en-US" b="1" dirty="0"/>
          </a:p>
        </p:txBody>
      </p:sp>
      <p:sp>
        <p:nvSpPr>
          <p:cNvPr id="4" name="TextBox 3"/>
          <p:cNvSpPr txBox="1"/>
          <p:nvPr/>
        </p:nvSpPr>
        <p:spPr>
          <a:xfrm>
            <a:off x="457200" y="1676400"/>
            <a:ext cx="8458200" cy="1107996"/>
          </a:xfrm>
          <a:prstGeom prst="rect">
            <a:avLst/>
          </a:prstGeom>
          <a:noFill/>
          <a:ln>
            <a:solidFill>
              <a:schemeClr val="accent1">
                <a:shade val="50000"/>
              </a:schemeClr>
            </a:solidFill>
          </a:ln>
        </p:spPr>
        <p:txBody>
          <a:bodyPr wrap="square" rtlCol="0">
            <a:spAutoFit/>
          </a:bodyPr>
          <a:lstStyle/>
          <a:p>
            <a:pPr algn="ctr"/>
            <a:r>
              <a:rPr lang="en-US" sz="4000" dirty="0" smtClean="0"/>
              <a:t>LDR{type}   Rd,    </a:t>
            </a:r>
            <a:r>
              <a:rPr lang="en-US" sz="6000" dirty="0" smtClean="0">
                <a:solidFill>
                  <a:srgbClr val="FF0000"/>
                </a:solidFill>
              </a:rPr>
              <a:t>[</a:t>
            </a:r>
            <a:r>
              <a:rPr lang="en-US" sz="4000" dirty="0" err="1" smtClean="0"/>
              <a:t>Rn</a:t>
            </a:r>
            <a:r>
              <a:rPr lang="en-US" sz="3200" dirty="0" smtClean="0"/>
              <a:t>, {#Offset}</a:t>
            </a:r>
            <a:r>
              <a:rPr lang="en-US" sz="6600" dirty="0" smtClean="0">
                <a:solidFill>
                  <a:srgbClr val="FF0000"/>
                </a:solidFill>
              </a:rPr>
              <a:t>]!</a:t>
            </a:r>
            <a:endParaRPr lang="en-US" sz="4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dirty="0" smtClean="0"/>
              <a:t>Example</a:t>
            </a:r>
            <a:br>
              <a:rPr lang="en-US" dirty="0" smtClean="0"/>
            </a:br>
            <a:r>
              <a:rPr lang="en-US" dirty="0" smtClean="0"/>
              <a:t>of Shifting Data with Pre-index Offset Addressing Mode </a:t>
            </a:r>
            <a:endParaRPr lang="en-US" dirty="0"/>
          </a:p>
        </p:txBody>
      </p:sp>
      <p:sp>
        <p:nvSpPr>
          <p:cNvPr id="3" name="TextBox 2"/>
          <p:cNvSpPr txBox="1"/>
          <p:nvPr/>
        </p:nvSpPr>
        <p:spPr>
          <a:xfrm>
            <a:off x="533400" y="2286000"/>
            <a:ext cx="7848600" cy="3416320"/>
          </a:xfrm>
          <a:prstGeom prst="rect">
            <a:avLst/>
          </a:prstGeom>
          <a:noFill/>
        </p:spPr>
        <p:txBody>
          <a:bodyPr wrap="square" rtlCol="0">
            <a:spAutoFit/>
          </a:bodyPr>
          <a:lstStyle/>
          <a:p>
            <a:endParaRPr lang="en-US" b="1" dirty="0" smtClean="0"/>
          </a:p>
          <a:p>
            <a:r>
              <a:rPr lang="en-US" b="1" dirty="0" smtClean="0"/>
              <a:t>     AREA </a:t>
            </a:r>
            <a:r>
              <a:rPr lang="en-US" dirty="0" smtClean="0"/>
              <a:t>    </a:t>
            </a:r>
            <a:r>
              <a:rPr lang="en-US" dirty="0" err="1" smtClean="0"/>
              <a:t>appcode</a:t>
            </a:r>
            <a:r>
              <a:rPr lang="en-US" dirty="0" smtClean="0"/>
              <a:t>, </a:t>
            </a:r>
            <a:r>
              <a:rPr lang="en-US" b="1" dirty="0" smtClean="0"/>
              <a:t>CODE, READONLY</a:t>
            </a:r>
          </a:p>
          <a:p>
            <a:r>
              <a:rPr lang="en-US" dirty="0" smtClean="0"/>
              <a:t>     </a:t>
            </a:r>
            <a:r>
              <a:rPr lang="en-US" b="1" dirty="0" smtClean="0"/>
              <a:t>EXPORT</a:t>
            </a:r>
            <a:r>
              <a:rPr lang="en-US" dirty="0" smtClean="0"/>
              <a:t> __main</a:t>
            </a:r>
          </a:p>
          <a:p>
            <a:r>
              <a:rPr lang="en-US" dirty="0" smtClean="0"/>
              <a:t>	 </a:t>
            </a:r>
            <a:r>
              <a:rPr lang="en-US" b="1" dirty="0" smtClean="0"/>
              <a:t>ENTRY </a:t>
            </a:r>
          </a:p>
          <a:p>
            <a:r>
              <a:rPr lang="en-US" b="1" dirty="0" smtClean="0"/>
              <a:t>__main  FUNCTION</a:t>
            </a:r>
            <a:r>
              <a:rPr lang="en-US" dirty="0" smtClean="0"/>
              <a:t>		         </a:t>
            </a:r>
          </a:p>
          <a:p>
            <a:r>
              <a:rPr lang="en-US" dirty="0" smtClean="0"/>
              <a:t>        MOV  R2,  #0x20000000              ; Base Address</a:t>
            </a:r>
          </a:p>
          <a:p>
            <a:r>
              <a:rPr lang="en-US" dirty="0" smtClean="0"/>
              <a:t>       </a:t>
            </a:r>
            <a:r>
              <a:rPr lang="en-US" b="1" dirty="0" smtClean="0">
                <a:solidFill>
                  <a:srgbClr val="FF0000"/>
                </a:solidFill>
              </a:rPr>
              <a:t> LDRB R0, [R2, #0x5]!              ; 0x5 is the offset  </a:t>
            </a:r>
          </a:p>
          <a:p>
            <a:r>
              <a:rPr lang="en-US" dirty="0" smtClean="0"/>
              <a:t>        LSL r1, r0, #1 ; shift 1 bit left</a:t>
            </a:r>
          </a:p>
          <a:p>
            <a:r>
              <a:rPr lang="en-US" dirty="0" smtClean="0"/>
              <a:t>        LSL r2, r1, #1 ; shift 1 bit left</a:t>
            </a:r>
          </a:p>
          <a:p>
            <a:r>
              <a:rPr lang="en-US" dirty="0" smtClean="0"/>
              <a:t>stop B stop ; stop program</a:t>
            </a:r>
          </a:p>
          <a:p>
            <a:r>
              <a:rPr lang="en-US" dirty="0" smtClean="0"/>
              <a:t>     ENDFUNC</a:t>
            </a:r>
          </a:p>
          <a:p>
            <a:r>
              <a:rPr lang="en-US" dirty="0" smtClean="0"/>
              <a:t>     END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Post-Indexed Immediate Offset Addressing Mode</a:t>
            </a:r>
            <a:endParaRPr lang="en-US" dirty="0"/>
          </a:p>
        </p:txBody>
      </p:sp>
      <p:sp>
        <p:nvSpPr>
          <p:cNvPr id="3" name="TextBox 2"/>
          <p:cNvSpPr txBox="1"/>
          <p:nvPr/>
        </p:nvSpPr>
        <p:spPr>
          <a:xfrm>
            <a:off x="171450" y="3048000"/>
            <a:ext cx="8815234" cy="3139321"/>
          </a:xfrm>
          <a:prstGeom prst="rect">
            <a:avLst/>
          </a:prstGeom>
          <a:noFill/>
        </p:spPr>
        <p:txBody>
          <a:bodyPr wrap="none" rtlCol="0">
            <a:spAutoFit/>
          </a:bodyPr>
          <a:lstStyle/>
          <a:p>
            <a:r>
              <a:rPr lang="en-US" dirty="0" smtClean="0"/>
              <a:t>In this mode target memory address is directly obtained from the register </a:t>
            </a:r>
            <a:r>
              <a:rPr lang="en-US" dirty="0" err="1" smtClean="0"/>
              <a:t>Rn</a:t>
            </a:r>
            <a:r>
              <a:rPr lang="en-US" dirty="0" smtClean="0"/>
              <a:t> without </a:t>
            </a:r>
          </a:p>
          <a:p>
            <a:r>
              <a:rPr lang="en-US" dirty="0" smtClean="0"/>
              <a:t>using the Offset value. </a:t>
            </a:r>
          </a:p>
          <a:p>
            <a:endParaRPr lang="en-US" dirty="0" smtClean="0"/>
          </a:p>
          <a:p>
            <a:r>
              <a:rPr lang="en-US" dirty="0" smtClean="0"/>
              <a:t>Then use this address as the target memory address to access the memory to</a:t>
            </a:r>
          </a:p>
          <a:p>
            <a:r>
              <a:rPr lang="en-US" dirty="0" smtClean="0"/>
              <a:t>perform either loading or storing operations. </a:t>
            </a:r>
          </a:p>
          <a:p>
            <a:endParaRPr lang="en-US" dirty="0" smtClean="0"/>
          </a:p>
          <a:p>
            <a:r>
              <a:rPr lang="en-US" dirty="0" smtClean="0"/>
              <a:t>After the instruction is executed, a combination of the content of the register </a:t>
            </a:r>
            <a:r>
              <a:rPr lang="en-US" dirty="0" err="1" smtClean="0"/>
              <a:t>Rn</a:t>
            </a:r>
            <a:r>
              <a:rPr lang="en-US" dirty="0" smtClean="0"/>
              <a:t> </a:t>
            </a:r>
          </a:p>
          <a:p>
            <a:r>
              <a:rPr lang="en-US" dirty="0" smtClean="0"/>
              <a:t>and the  offset is performed, and this sum is sent back to the register </a:t>
            </a:r>
            <a:r>
              <a:rPr lang="en-US" dirty="0" err="1" smtClean="0"/>
              <a:t>Rn</a:t>
            </a:r>
            <a:r>
              <a:rPr lang="en-US" dirty="0" smtClean="0"/>
              <a:t>. </a:t>
            </a:r>
          </a:p>
          <a:p>
            <a:endParaRPr lang="en-US" dirty="0" smtClean="0"/>
          </a:p>
          <a:p>
            <a:r>
              <a:rPr lang="en-US" dirty="0" smtClean="0"/>
              <a:t>This means that the content of the register </a:t>
            </a:r>
            <a:r>
              <a:rPr lang="en-US" dirty="0" err="1" smtClean="0"/>
              <a:t>Rn</a:t>
            </a:r>
            <a:r>
              <a:rPr lang="en-US" dirty="0" smtClean="0"/>
              <a:t> is modified or  changed </a:t>
            </a:r>
            <a:r>
              <a:rPr lang="en-US" i="1" dirty="0" smtClean="0"/>
              <a:t>after (post) </a:t>
            </a:r>
          </a:p>
          <a:p>
            <a:r>
              <a:rPr lang="en-US" i="1" dirty="0" smtClean="0"/>
              <a:t>this mode’s instruction is executed.</a:t>
            </a:r>
            <a:endParaRPr lang="en-US" dirty="0"/>
          </a:p>
        </p:txBody>
      </p:sp>
      <p:sp>
        <p:nvSpPr>
          <p:cNvPr id="4" name="TextBox 3"/>
          <p:cNvSpPr txBox="1"/>
          <p:nvPr/>
        </p:nvSpPr>
        <p:spPr>
          <a:xfrm>
            <a:off x="457200" y="1676400"/>
            <a:ext cx="8458200" cy="707886"/>
          </a:xfrm>
          <a:prstGeom prst="rect">
            <a:avLst/>
          </a:prstGeom>
          <a:noFill/>
          <a:ln>
            <a:solidFill>
              <a:schemeClr val="accent1">
                <a:shade val="50000"/>
              </a:schemeClr>
            </a:solidFill>
          </a:ln>
        </p:spPr>
        <p:txBody>
          <a:bodyPr wrap="square" rtlCol="0">
            <a:spAutoFit/>
          </a:bodyPr>
          <a:lstStyle/>
          <a:p>
            <a:pPr algn="ctr"/>
            <a:r>
              <a:rPr lang="en-US" sz="4000" dirty="0" smtClean="0"/>
              <a:t>LDR{type}   Rd,    [</a:t>
            </a:r>
            <a:r>
              <a:rPr lang="en-US" sz="4000" dirty="0" err="1" smtClean="0"/>
              <a:t>Rn</a:t>
            </a:r>
            <a:r>
              <a:rPr lang="en-US" sz="4000" dirty="0" smtClean="0"/>
              <a:t>]</a:t>
            </a:r>
            <a:r>
              <a:rPr lang="en-US" sz="3200" dirty="0" smtClean="0"/>
              <a:t>, </a:t>
            </a:r>
            <a:r>
              <a:rPr lang="en-US" sz="3200" dirty="0" smtClean="0">
                <a:solidFill>
                  <a:srgbClr val="FF0000"/>
                </a:solidFill>
              </a:rPr>
              <a:t>{#Offset}</a:t>
            </a:r>
            <a:endParaRPr lang="en-US" sz="40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dirty="0" smtClean="0"/>
              <a:t>Example</a:t>
            </a:r>
            <a:br>
              <a:rPr lang="en-US" dirty="0" smtClean="0"/>
            </a:br>
            <a:r>
              <a:rPr lang="en-US" dirty="0" smtClean="0"/>
              <a:t>of Shifting Data with Pre-index Offset Addressing Mode </a:t>
            </a:r>
            <a:endParaRPr lang="en-US" dirty="0"/>
          </a:p>
        </p:txBody>
      </p:sp>
      <p:sp>
        <p:nvSpPr>
          <p:cNvPr id="3" name="TextBox 2"/>
          <p:cNvSpPr txBox="1"/>
          <p:nvPr/>
        </p:nvSpPr>
        <p:spPr>
          <a:xfrm>
            <a:off x="533400" y="2286000"/>
            <a:ext cx="7848600" cy="3416320"/>
          </a:xfrm>
          <a:prstGeom prst="rect">
            <a:avLst/>
          </a:prstGeom>
          <a:noFill/>
        </p:spPr>
        <p:txBody>
          <a:bodyPr wrap="square" rtlCol="0">
            <a:spAutoFit/>
          </a:bodyPr>
          <a:lstStyle/>
          <a:p>
            <a:endParaRPr lang="en-US" b="1" dirty="0" smtClean="0"/>
          </a:p>
          <a:p>
            <a:r>
              <a:rPr lang="en-US" b="1" dirty="0" smtClean="0"/>
              <a:t>     AREA </a:t>
            </a:r>
            <a:r>
              <a:rPr lang="en-US" dirty="0" smtClean="0"/>
              <a:t>    </a:t>
            </a:r>
            <a:r>
              <a:rPr lang="en-US" dirty="0" err="1" smtClean="0"/>
              <a:t>appcode</a:t>
            </a:r>
            <a:r>
              <a:rPr lang="en-US" dirty="0" smtClean="0"/>
              <a:t>, </a:t>
            </a:r>
            <a:r>
              <a:rPr lang="en-US" b="1" dirty="0" smtClean="0"/>
              <a:t>CODE, READONLY</a:t>
            </a:r>
          </a:p>
          <a:p>
            <a:r>
              <a:rPr lang="en-US" dirty="0" smtClean="0"/>
              <a:t>     </a:t>
            </a:r>
            <a:r>
              <a:rPr lang="en-US" b="1" dirty="0" smtClean="0"/>
              <a:t>EXPORT</a:t>
            </a:r>
            <a:r>
              <a:rPr lang="en-US" dirty="0" smtClean="0"/>
              <a:t> __main</a:t>
            </a:r>
          </a:p>
          <a:p>
            <a:r>
              <a:rPr lang="en-US" dirty="0" smtClean="0"/>
              <a:t>	 </a:t>
            </a:r>
            <a:r>
              <a:rPr lang="en-US" b="1" dirty="0" smtClean="0"/>
              <a:t>ENTRY </a:t>
            </a:r>
          </a:p>
          <a:p>
            <a:r>
              <a:rPr lang="en-US" b="1" dirty="0" smtClean="0"/>
              <a:t>__main  FUNCTION</a:t>
            </a:r>
            <a:r>
              <a:rPr lang="en-US" dirty="0" smtClean="0"/>
              <a:t>		         </a:t>
            </a:r>
          </a:p>
          <a:p>
            <a:r>
              <a:rPr lang="en-US" dirty="0" smtClean="0"/>
              <a:t>        MOV  R2,  #0x20000000              ; Base Address</a:t>
            </a:r>
          </a:p>
          <a:p>
            <a:r>
              <a:rPr lang="en-US" dirty="0" smtClean="0"/>
              <a:t>        </a:t>
            </a:r>
            <a:r>
              <a:rPr lang="en-US" b="1" dirty="0" smtClean="0">
                <a:solidFill>
                  <a:srgbClr val="FF0000"/>
                </a:solidFill>
              </a:rPr>
              <a:t>LDRB R0, [R2], #0x5 </a:t>
            </a:r>
            <a:r>
              <a:rPr lang="en-US" dirty="0" smtClean="0"/>
              <a:t>             ; 0x5 is the offset  </a:t>
            </a:r>
          </a:p>
          <a:p>
            <a:r>
              <a:rPr lang="en-US" dirty="0" smtClean="0"/>
              <a:t>        LSL r1, r0, #1 ; shift 1 bit left</a:t>
            </a:r>
          </a:p>
          <a:p>
            <a:r>
              <a:rPr lang="en-US" dirty="0" smtClean="0"/>
              <a:t>        LSL r2, r1, #1 ; shift 1 bit left</a:t>
            </a:r>
          </a:p>
          <a:p>
            <a:r>
              <a:rPr lang="en-US" dirty="0" smtClean="0"/>
              <a:t>stop B stop ; stop program</a:t>
            </a:r>
          </a:p>
          <a:p>
            <a:r>
              <a:rPr lang="en-US" dirty="0" smtClean="0"/>
              <a:t>     ENDFUNC</a:t>
            </a:r>
          </a:p>
          <a:p>
            <a:r>
              <a:rPr lang="en-US" dirty="0" smtClean="0"/>
              <a:t>     END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Regular Immediate Offset Addressing Mode with Unprivileged Access</a:t>
            </a:r>
            <a:endParaRPr lang="en-US" dirty="0"/>
          </a:p>
        </p:txBody>
      </p:sp>
      <p:sp>
        <p:nvSpPr>
          <p:cNvPr id="3" name="TextBox 2"/>
          <p:cNvSpPr txBox="1"/>
          <p:nvPr/>
        </p:nvSpPr>
        <p:spPr>
          <a:xfrm>
            <a:off x="57150" y="3635276"/>
            <a:ext cx="9033242" cy="2308324"/>
          </a:xfrm>
          <a:prstGeom prst="rect">
            <a:avLst/>
          </a:prstGeom>
          <a:noFill/>
          <a:ln>
            <a:solidFill>
              <a:srgbClr val="FF0066"/>
            </a:solidFill>
          </a:ln>
        </p:spPr>
        <p:txBody>
          <a:bodyPr wrap="none" rtlCol="0">
            <a:spAutoFit/>
          </a:bodyPr>
          <a:lstStyle/>
          <a:p>
            <a:pPr>
              <a:buFont typeface="Arial" pitchFamily="34" charset="0"/>
              <a:buChar char="•"/>
            </a:pPr>
            <a:r>
              <a:rPr lang="en-US" dirty="0" smtClean="0"/>
              <a:t>These load and store instructions perform the same function as the Regular Immediate</a:t>
            </a:r>
          </a:p>
          <a:p>
            <a:r>
              <a:rPr lang="en-US" dirty="0" smtClean="0"/>
              <a:t>Offset Addressing Mode did. </a:t>
            </a:r>
          </a:p>
          <a:p>
            <a:pPr>
              <a:buFont typeface="Arial" pitchFamily="34" charset="0"/>
              <a:buChar char="•"/>
            </a:pPr>
            <a:endParaRPr lang="en-US" dirty="0" smtClean="0"/>
          </a:p>
          <a:p>
            <a:pPr>
              <a:buFont typeface="Arial" pitchFamily="34" charset="0"/>
              <a:buChar char="•"/>
            </a:pPr>
            <a:r>
              <a:rPr lang="en-US" dirty="0" smtClean="0"/>
              <a:t>The difference is that these instructions have only unprivileged access even when </a:t>
            </a:r>
          </a:p>
          <a:p>
            <a:r>
              <a:rPr lang="en-US" dirty="0" smtClean="0"/>
              <a:t>used in the privileged software. </a:t>
            </a:r>
          </a:p>
          <a:p>
            <a:pPr>
              <a:buFont typeface="Arial" pitchFamily="34" charset="0"/>
              <a:buChar char="•"/>
            </a:pPr>
            <a:endParaRPr lang="en-US" dirty="0" smtClean="0"/>
          </a:p>
          <a:p>
            <a:pPr>
              <a:buFont typeface="Arial" pitchFamily="34" charset="0"/>
              <a:buChar char="•"/>
            </a:pPr>
            <a:r>
              <a:rPr lang="en-US" dirty="0" smtClean="0"/>
              <a:t>When used in the unprivileged software, these instructions perform exactly the same </a:t>
            </a:r>
          </a:p>
          <a:p>
            <a:r>
              <a:rPr lang="en-US" dirty="0" smtClean="0"/>
              <a:t>function as regular memory access instructions with immediate offset.</a:t>
            </a:r>
            <a:endParaRPr lang="en-US" dirty="0"/>
          </a:p>
        </p:txBody>
      </p:sp>
      <p:sp>
        <p:nvSpPr>
          <p:cNvPr id="4" name="TextBox 3"/>
          <p:cNvSpPr txBox="1"/>
          <p:nvPr/>
        </p:nvSpPr>
        <p:spPr>
          <a:xfrm>
            <a:off x="1428506" y="1676400"/>
            <a:ext cx="5618398" cy="1569660"/>
          </a:xfrm>
          <a:prstGeom prst="rect">
            <a:avLst/>
          </a:prstGeom>
          <a:noFill/>
          <a:ln>
            <a:solidFill>
              <a:srgbClr val="FF0066"/>
            </a:solidFill>
          </a:ln>
        </p:spPr>
        <p:txBody>
          <a:bodyPr wrap="none" rtlCol="0">
            <a:spAutoFit/>
          </a:bodyPr>
          <a:lstStyle/>
          <a:p>
            <a:pPr algn="ctr"/>
            <a:r>
              <a:rPr lang="en-US" sz="3200" dirty="0" smtClean="0"/>
              <a:t>LDR{type}T Rd, [</a:t>
            </a:r>
            <a:r>
              <a:rPr lang="en-US" sz="3200" dirty="0" err="1" smtClean="0"/>
              <a:t>Rn</a:t>
            </a:r>
            <a:r>
              <a:rPr lang="en-US" sz="3200" dirty="0" smtClean="0"/>
              <a:t>,{#Offset}]</a:t>
            </a:r>
          </a:p>
          <a:p>
            <a:pPr algn="ctr"/>
            <a:endParaRPr lang="en-US" sz="3200" dirty="0" smtClean="0"/>
          </a:p>
          <a:p>
            <a:pPr algn="ctr"/>
            <a:r>
              <a:rPr lang="en-US" sz="3200" dirty="0" err="1" smtClean="0"/>
              <a:t>Eg</a:t>
            </a:r>
            <a:r>
              <a:rPr lang="en-US" sz="3200" dirty="0" smtClean="0"/>
              <a:t>: LDRBT R0, [R2, #0x5];</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74638"/>
            <a:ext cx="8229600" cy="1143000"/>
          </a:xfrm>
        </p:spPr>
        <p:txBody>
          <a:bodyPr>
            <a:normAutofit/>
          </a:bodyPr>
          <a:lstStyle/>
          <a:p>
            <a:r>
              <a:rPr lang="en-US" sz="5400" dirty="0" smtClean="0"/>
              <a:t>Store Instruction</a:t>
            </a:r>
            <a:endParaRPr lang="en-US" sz="5400" dirty="0"/>
          </a:p>
        </p:txBody>
      </p:sp>
      <p:sp>
        <p:nvSpPr>
          <p:cNvPr id="4" name="TextBox 3"/>
          <p:cNvSpPr txBox="1"/>
          <p:nvPr/>
        </p:nvSpPr>
        <p:spPr>
          <a:xfrm>
            <a:off x="457200" y="1676400"/>
            <a:ext cx="8458200" cy="1107996"/>
          </a:xfrm>
          <a:prstGeom prst="rect">
            <a:avLst/>
          </a:prstGeom>
          <a:noFill/>
          <a:ln>
            <a:solidFill>
              <a:schemeClr val="accent1">
                <a:shade val="50000"/>
              </a:schemeClr>
            </a:solidFill>
          </a:ln>
        </p:spPr>
        <p:txBody>
          <a:bodyPr wrap="square" rtlCol="0">
            <a:spAutoFit/>
          </a:bodyPr>
          <a:lstStyle/>
          <a:p>
            <a:pPr algn="ctr"/>
            <a:r>
              <a:rPr lang="en-US" sz="4000" dirty="0" smtClean="0"/>
              <a:t>STR {type}   Rs,    </a:t>
            </a:r>
            <a:r>
              <a:rPr lang="en-US" sz="6000" dirty="0" smtClean="0">
                <a:solidFill>
                  <a:srgbClr val="FF0000"/>
                </a:solidFill>
              </a:rPr>
              <a:t>[</a:t>
            </a:r>
            <a:r>
              <a:rPr lang="en-US" sz="4000" dirty="0" err="1" smtClean="0"/>
              <a:t>Rn</a:t>
            </a:r>
            <a:r>
              <a:rPr lang="en-US" sz="3200" dirty="0" smtClean="0"/>
              <a:t>, {#Offset}</a:t>
            </a:r>
            <a:r>
              <a:rPr lang="en-US" sz="6600" dirty="0" smtClean="0">
                <a:solidFill>
                  <a:srgbClr val="FF0000"/>
                </a:solidFill>
              </a:rPr>
              <a:t>]</a:t>
            </a:r>
            <a:endParaRPr lang="en-US" sz="4000" dirty="0"/>
          </a:p>
        </p:txBody>
      </p:sp>
      <p:sp>
        <p:nvSpPr>
          <p:cNvPr id="5" name="TextBox 4"/>
          <p:cNvSpPr txBox="1"/>
          <p:nvPr/>
        </p:nvSpPr>
        <p:spPr>
          <a:xfrm>
            <a:off x="5029200" y="3810000"/>
            <a:ext cx="3623108" cy="523220"/>
          </a:xfrm>
          <a:prstGeom prst="rect">
            <a:avLst/>
          </a:prstGeom>
          <a:noFill/>
        </p:spPr>
        <p:txBody>
          <a:bodyPr wrap="none" rtlCol="0">
            <a:spAutoFit/>
          </a:bodyPr>
          <a:lstStyle/>
          <a:p>
            <a:r>
              <a:rPr lang="en-US" sz="2800" dirty="0" smtClean="0"/>
              <a:t>Data Source Register</a:t>
            </a:r>
            <a:endParaRPr lang="en-US" sz="2800" dirty="0"/>
          </a:p>
        </p:txBody>
      </p:sp>
      <p:cxnSp>
        <p:nvCxnSpPr>
          <p:cNvPr id="6" name="Straight Arrow Connector 5"/>
          <p:cNvCxnSpPr/>
          <p:nvPr/>
        </p:nvCxnSpPr>
        <p:spPr>
          <a:xfrm flipV="1">
            <a:off x="4038600" y="2590800"/>
            <a:ext cx="0" cy="13716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791200" y="3124200"/>
            <a:ext cx="2872902" cy="584775"/>
          </a:xfrm>
          <a:prstGeom prst="rect">
            <a:avLst/>
          </a:prstGeom>
          <a:noFill/>
        </p:spPr>
        <p:txBody>
          <a:bodyPr wrap="none" rtlCol="0">
            <a:spAutoFit/>
          </a:bodyPr>
          <a:lstStyle/>
          <a:p>
            <a:r>
              <a:rPr lang="en-US" sz="3200" dirty="0" smtClean="0"/>
              <a:t>Base Register </a:t>
            </a:r>
            <a:endParaRPr lang="en-US" sz="3200" dirty="0"/>
          </a:p>
        </p:txBody>
      </p:sp>
      <p:cxnSp>
        <p:nvCxnSpPr>
          <p:cNvPr id="8" name="Straight Arrow Connector 7"/>
          <p:cNvCxnSpPr/>
          <p:nvPr/>
        </p:nvCxnSpPr>
        <p:spPr>
          <a:xfrm flipV="1">
            <a:off x="5410200" y="2667000"/>
            <a:ext cx="228600" cy="6858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7" idx="1"/>
          </p:cNvCxnSpPr>
          <p:nvPr/>
        </p:nvCxnSpPr>
        <p:spPr>
          <a:xfrm>
            <a:off x="5410200" y="3352800"/>
            <a:ext cx="381000" cy="63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5" idx="1"/>
          </p:cNvCxnSpPr>
          <p:nvPr/>
        </p:nvCxnSpPr>
        <p:spPr>
          <a:xfrm>
            <a:off x="4038600" y="3962400"/>
            <a:ext cx="990600" cy="109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514600" y="2667000"/>
            <a:ext cx="0" cy="914400"/>
          </a:xfrm>
          <a:prstGeom prst="straightConnector1">
            <a:avLst/>
          </a:prstGeom>
          <a:ln>
            <a:solidFill>
              <a:srgbClr val="FF0066"/>
            </a:solidFill>
            <a:tailEnd type="arrow"/>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676400" y="3581400"/>
            <a:ext cx="1898981" cy="646331"/>
          </a:xfrm>
          <a:prstGeom prst="rect">
            <a:avLst/>
          </a:prstGeom>
          <a:noFill/>
        </p:spPr>
        <p:txBody>
          <a:bodyPr wrap="none" rtlCol="0">
            <a:spAutoFit/>
          </a:bodyPr>
          <a:lstStyle/>
          <a:p>
            <a:r>
              <a:rPr lang="en-US" dirty="0" smtClean="0"/>
              <a:t>Size and Type of</a:t>
            </a:r>
          </a:p>
          <a:p>
            <a:r>
              <a:rPr lang="en-US" dirty="0" smtClean="0"/>
              <a:t>Data Loaded</a:t>
            </a:r>
            <a:endParaRPr lang="en-US" dirty="0"/>
          </a:p>
        </p:txBody>
      </p:sp>
      <p:graphicFrame>
        <p:nvGraphicFramePr>
          <p:cNvPr id="13" name="Table 12"/>
          <p:cNvGraphicFramePr>
            <a:graphicFrameLocks noGrp="1"/>
          </p:cNvGraphicFramePr>
          <p:nvPr/>
        </p:nvGraphicFramePr>
        <p:xfrm>
          <a:off x="381000" y="4343400"/>
          <a:ext cx="4572000" cy="1463040"/>
        </p:xfrm>
        <a:graphic>
          <a:graphicData uri="http://schemas.openxmlformats.org/drawingml/2006/table">
            <a:tbl>
              <a:tblPr firstRow="1" bandRow="1">
                <a:tableStyleId>{5C22544A-7EE6-4342-B048-85BDC9FD1C3A}</a:tableStyleId>
              </a:tblPr>
              <a:tblGrid>
                <a:gridCol w="1371600"/>
                <a:gridCol w="3200400"/>
              </a:tblGrid>
              <a:tr h="307340">
                <a:tc>
                  <a:txBody>
                    <a:bodyPr/>
                    <a:lstStyle/>
                    <a:p>
                      <a:r>
                        <a:rPr lang="en-US" dirty="0" smtClean="0"/>
                        <a:t>Instruction</a:t>
                      </a:r>
                      <a:endParaRPr lang="en-US" dirty="0"/>
                    </a:p>
                  </a:txBody>
                  <a:tcPr/>
                </a:tc>
                <a:tc>
                  <a:txBody>
                    <a:bodyPr/>
                    <a:lstStyle/>
                    <a:p>
                      <a:r>
                        <a:rPr lang="en-US" dirty="0" smtClean="0"/>
                        <a:t>Size &amp; type</a:t>
                      </a:r>
                      <a:endParaRPr lang="en-US" dirty="0"/>
                    </a:p>
                  </a:txBody>
                  <a:tcPr/>
                </a:tc>
              </a:tr>
              <a:tr h="307340">
                <a:tc>
                  <a:txBody>
                    <a:bodyPr/>
                    <a:lstStyle/>
                    <a:p>
                      <a:r>
                        <a:rPr lang="en-US" dirty="0" smtClean="0"/>
                        <a:t>STR</a:t>
                      </a:r>
                      <a:endParaRPr lang="en-US" dirty="0"/>
                    </a:p>
                  </a:txBody>
                  <a:tcPr/>
                </a:tc>
                <a:tc>
                  <a:txBody>
                    <a:bodyPr/>
                    <a:lstStyle/>
                    <a:p>
                      <a:r>
                        <a:rPr lang="en-US" dirty="0" smtClean="0"/>
                        <a:t>32 Bit</a:t>
                      </a:r>
                      <a:endParaRPr lang="en-US" dirty="0"/>
                    </a:p>
                  </a:txBody>
                  <a:tcPr/>
                </a:tc>
              </a:tr>
              <a:tr h="307340">
                <a:tc>
                  <a:txBody>
                    <a:bodyPr/>
                    <a:lstStyle/>
                    <a:p>
                      <a:r>
                        <a:rPr lang="en-US" dirty="0" smtClean="0"/>
                        <a:t>STRB</a:t>
                      </a:r>
                      <a:endParaRPr lang="en-US" dirty="0"/>
                    </a:p>
                  </a:txBody>
                  <a:tcPr/>
                </a:tc>
                <a:tc>
                  <a:txBody>
                    <a:bodyPr/>
                    <a:lstStyle/>
                    <a:p>
                      <a:r>
                        <a:rPr lang="en-US" dirty="0" smtClean="0"/>
                        <a:t>Unsigned</a:t>
                      </a:r>
                      <a:r>
                        <a:rPr lang="en-US" baseline="0" dirty="0" smtClean="0"/>
                        <a:t> byte</a:t>
                      </a:r>
                      <a:endParaRPr lang="en-US" dirty="0"/>
                    </a:p>
                  </a:txBody>
                  <a:tcPr/>
                </a:tc>
              </a:tr>
              <a:tr h="307340">
                <a:tc>
                  <a:txBody>
                    <a:bodyPr/>
                    <a:lstStyle/>
                    <a:p>
                      <a:r>
                        <a:rPr lang="en-US" dirty="0" smtClean="0"/>
                        <a:t>STRH</a:t>
                      </a:r>
                      <a:endParaRPr lang="en-US" dirty="0"/>
                    </a:p>
                  </a:txBody>
                  <a:tcPr/>
                </a:tc>
                <a:tc>
                  <a:txBody>
                    <a:bodyPr/>
                    <a:lstStyle/>
                    <a:p>
                      <a:r>
                        <a:rPr lang="en-US" dirty="0" smtClean="0"/>
                        <a:t>Unsigned</a:t>
                      </a:r>
                      <a:r>
                        <a:rPr lang="en-US" baseline="0" dirty="0" smtClean="0"/>
                        <a:t> half word (16 bits)</a:t>
                      </a:r>
                      <a:endParaRPr lang="en-US" dirty="0"/>
                    </a:p>
                  </a:txBody>
                  <a:tcPr/>
                </a:tc>
              </a:tr>
            </a:tbl>
          </a:graphicData>
        </a:graphic>
      </p:graphicFrame>
      <p:sp>
        <p:nvSpPr>
          <p:cNvPr id="15" name="TextBox 14"/>
          <p:cNvSpPr txBox="1"/>
          <p:nvPr/>
        </p:nvSpPr>
        <p:spPr>
          <a:xfrm>
            <a:off x="304800" y="6248400"/>
            <a:ext cx="8305800" cy="369332"/>
          </a:xfrm>
          <a:prstGeom prst="rect">
            <a:avLst/>
          </a:prstGeom>
          <a:noFill/>
        </p:spPr>
        <p:txBody>
          <a:bodyPr wrap="square" rtlCol="0">
            <a:spAutoFit/>
          </a:bodyPr>
          <a:lstStyle/>
          <a:p>
            <a:r>
              <a:rPr lang="en-US" dirty="0" smtClean="0"/>
              <a:t>Addressing mode works the same in LOAD and STORE Instructions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438400"/>
            <a:ext cx="8229600" cy="762000"/>
          </a:xfrm>
          <a:prstGeom prst="rect">
            <a:avLst/>
          </a:prstGeom>
        </p:spPr>
        <p:txBody>
          <a:bodyPr>
            <a:normAutofit fontScale="77500" lnSpcReduction="20000"/>
          </a:bodyPr>
          <a:lstStyle/>
          <a:p>
            <a:pPr lvl="0" algn="ctr" eaLnBrk="1" fontAlgn="auto" hangingPunct="1">
              <a:spcAft>
                <a:spcPts val="0"/>
              </a:spcAft>
            </a:pPr>
            <a:r>
              <a:rPr lang="en-US" sz="5400" b="1" dirty="0" smtClean="0"/>
              <a:t>PC-Relative Addressing Mode</a:t>
            </a:r>
            <a:endParaRPr kumimoji="0" lang="en-US" sz="5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PC-Relative Addressing Mode</a:t>
            </a:r>
            <a:br>
              <a:rPr lang="en-US" b="1" dirty="0" smtClean="0"/>
            </a:br>
            <a:endParaRPr lang="en-US" dirty="0"/>
          </a:p>
        </p:txBody>
      </p:sp>
      <p:sp>
        <p:nvSpPr>
          <p:cNvPr id="3" name="TextBox 2"/>
          <p:cNvSpPr txBox="1"/>
          <p:nvPr/>
        </p:nvSpPr>
        <p:spPr>
          <a:xfrm>
            <a:off x="152400" y="1066800"/>
            <a:ext cx="8776762" cy="5632311"/>
          </a:xfrm>
          <a:prstGeom prst="rect">
            <a:avLst/>
          </a:prstGeom>
          <a:noFill/>
        </p:spPr>
        <p:txBody>
          <a:bodyPr wrap="none" rtlCol="0">
            <a:spAutoFit/>
          </a:bodyPr>
          <a:lstStyle/>
          <a:p>
            <a:r>
              <a:rPr lang="en-US" dirty="0" smtClean="0"/>
              <a:t>The PC-relative addressing mode can be used to load a register with a value stored </a:t>
            </a:r>
          </a:p>
          <a:p>
            <a:r>
              <a:rPr lang="en-US" dirty="0" smtClean="0"/>
              <a:t>in program memory a short distance away from the current instruction. It can be</a:t>
            </a:r>
          </a:p>
          <a:p>
            <a:r>
              <a:rPr lang="en-US" dirty="0" smtClean="0"/>
              <a:t> seen as a special case of the "base plus offset" addressing mode, one that </a:t>
            </a:r>
          </a:p>
          <a:p>
            <a:r>
              <a:rPr lang="en-US" dirty="0" smtClean="0"/>
              <a:t>selects the program counter (PC) as the "base register".</a:t>
            </a:r>
          </a:p>
          <a:p>
            <a:endParaRPr lang="en-US" dirty="0" smtClean="0"/>
          </a:p>
          <a:p>
            <a:r>
              <a:rPr lang="en-US" b="1" dirty="0" smtClean="0"/>
              <a:t>There are a few CPUs that support PC-relative data references. </a:t>
            </a:r>
          </a:p>
          <a:p>
            <a:r>
              <a:rPr lang="en-US" dirty="0" smtClean="0"/>
              <a:t>Such CPUs include:</a:t>
            </a:r>
          </a:p>
          <a:p>
            <a:endParaRPr lang="en-US" dirty="0" smtClean="0"/>
          </a:p>
          <a:p>
            <a:pPr>
              <a:buFont typeface="Wingdings" pitchFamily="2" charset="2"/>
              <a:buChar char="Ø"/>
            </a:pPr>
            <a:r>
              <a:rPr lang="en-US" dirty="0" smtClean="0"/>
              <a:t> Intel Architecture</a:t>
            </a:r>
          </a:p>
          <a:p>
            <a:pPr>
              <a:buFont typeface="Wingdings" pitchFamily="2" charset="2"/>
              <a:buChar char="Ø"/>
            </a:pPr>
            <a:r>
              <a:rPr lang="en-US" dirty="0" smtClean="0"/>
              <a:t>ARM Architecture</a:t>
            </a:r>
          </a:p>
          <a:p>
            <a:pPr>
              <a:buFont typeface="Wingdings" pitchFamily="2" charset="2"/>
              <a:buChar char="Ø"/>
            </a:pPr>
            <a:r>
              <a:rPr lang="en-US" dirty="0" smtClean="0"/>
              <a:t>Motorola 68000 Series</a:t>
            </a:r>
          </a:p>
          <a:p>
            <a:endParaRPr lang="en-US" dirty="0" smtClean="0"/>
          </a:p>
          <a:p>
            <a:r>
              <a:rPr lang="en-US" dirty="0" smtClean="0"/>
              <a:t>When this addressing mode is used, the compiler typically places the constants in</a:t>
            </a:r>
          </a:p>
          <a:p>
            <a:r>
              <a:rPr lang="en-US" dirty="0" smtClean="0"/>
              <a:t>a </a:t>
            </a:r>
            <a:r>
              <a:rPr lang="en-US" dirty="0" smtClean="0">
                <a:hlinkClick r:id="rId2" tooltip="Literal pool"/>
              </a:rPr>
              <a:t>literal pool</a:t>
            </a:r>
            <a:r>
              <a:rPr lang="en-US" dirty="0" smtClean="0"/>
              <a:t> immediately before or immediately after the subroutine that uses </a:t>
            </a:r>
          </a:p>
          <a:p>
            <a:r>
              <a:rPr lang="en-US" dirty="0" smtClean="0"/>
              <a:t>them, to prevent accidentally executing those constants as instructions.</a:t>
            </a:r>
          </a:p>
          <a:p>
            <a:endParaRPr lang="en-US" dirty="0" smtClean="0"/>
          </a:p>
          <a:p>
            <a:r>
              <a:rPr lang="en-US" dirty="0" smtClean="0">
                <a:solidFill>
                  <a:srgbClr val="FF0000"/>
                </a:solidFill>
              </a:rPr>
              <a:t>TODO : </a:t>
            </a:r>
          </a:p>
          <a:p>
            <a:pPr marL="342900" indent="-342900">
              <a:buAutoNum type="arabicParenBoth"/>
            </a:pPr>
            <a:r>
              <a:rPr lang="en-US" dirty="0" smtClean="0">
                <a:solidFill>
                  <a:srgbClr val="FF0000"/>
                </a:solidFill>
              </a:rPr>
              <a:t>Find a assembly program which uses literal </a:t>
            </a:r>
          </a:p>
          <a:p>
            <a:pPr marL="342900" indent="-342900">
              <a:buAutoNum type="arabicParenBoth"/>
            </a:pPr>
            <a:r>
              <a:rPr lang="en-US" dirty="0" smtClean="0">
                <a:solidFill>
                  <a:srgbClr val="FF0000"/>
                </a:solidFill>
              </a:rPr>
              <a:t>Reword the slide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 Work Flow</a:t>
            </a:r>
            <a:endParaRPr lang="en-US" dirty="0"/>
          </a:p>
        </p:txBody>
      </p:sp>
      <p:sp>
        <p:nvSpPr>
          <p:cNvPr id="3" name="Rounded Rectangle 2"/>
          <p:cNvSpPr/>
          <p:nvPr/>
        </p:nvSpPr>
        <p:spPr>
          <a:xfrm>
            <a:off x="2362200" y="1576750"/>
            <a:ext cx="3886200" cy="1066800"/>
          </a:xfrm>
          <a:prstGeom prst="roundRect">
            <a:avLst/>
          </a:prstGeom>
          <a:scene3d>
            <a:camera prst="orthographicFront"/>
            <a:lightRig rig="freezing" dir="t"/>
          </a:scene3d>
          <a:sp3d prstMaterial="dkEdge">
            <a:bevelT w="114300" prst="hardEdge"/>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Assembly Language  Instructions</a:t>
            </a:r>
            <a:endParaRPr lang="en-US" dirty="0"/>
          </a:p>
        </p:txBody>
      </p:sp>
      <p:sp>
        <p:nvSpPr>
          <p:cNvPr id="4" name="Rounded Rectangle 3"/>
          <p:cNvSpPr/>
          <p:nvPr/>
        </p:nvSpPr>
        <p:spPr>
          <a:xfrm>
            <a:off x="1600200" y="3505200"/>
            <a:ext cx="5943600" cy="1066800"/>
          </a:xfrm>
          <a:prstGeom prst="roundRect">
            <a:avLst/>
          </a:prstGeom>
          <a:effectLst>
            <a:glow rad="101600">
              <a:schemeClr val="accent4">
                <a:satMod val="175000"/>
                <a:alpha val="40000"/>
              </a:schemeClr>
            </a:glow>
          </a:effectLst>
          <a:scene3d>
            <a:camera prst="orthographicFront"/>
            <a:lightRig rig="freezing" dir="t"/>
          </a:scene3d>
          <a:sp3d prstMaterial="dkEdge">
            <a:bevelT w="114300" prst="hardEdge"/>
            <a:bevelB/>
          </a:sp3d>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r>
              <a:rPr lang="en-US" sz="3600" dirty="0" smtClean="0">
                <a:solidFill>
                  <a:srgbClr val="FF0000"/>
                </a:solidFill>
              </a:rPr>
              <a:t>Assembler</a:t>
            </a:r>
            <a:endParaRPr lang="en-US" dirty="0">
              <a:solidFill>
                <a:srgbClr val="FF0000"/>
              </a:solidFill>
            </a:endParaRPr>
          </a:p>
        </p:txBody>
      </p:sp>
      <p:sp>
        <p:nvSpPr>
          <p:cNvPr id="5" name="Down Arrow 4"/>
          <p:cNvSpPr/>
          <p:nvPr/>
        </p:nvSpPr>
        <p:spPr>
          <a:xfrm>
            <a:off x="4191000" y="271389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385640" y="5257800"/>
            <a:ext cx="4114800" cy="1371600"/>
          </a:xfrm>
          <a:prstGeom prst="ellipse">
            <a:avLst/>
          </a:prstGeom>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r>
              <a:rPr lang="en-US" dirty="0" smtClean="0">
                <a:solidFill>
                  <a:schemeClr val="tx1"/>
                </a:solidFill>
              </a:rPr>
              <a:t>Machine Language Instructions</a:t>
            </a:r>
            <a:endParaRPr lang="en-US" dirty="0">
              <a:solidFill>
                <a:schemeClr val="tx1"/>
              </a:solidFill>
            </a:endParaRPr>
          </a:p>
        </p:txBody>
      </p:sp>
      <p:sp>
        <p:nvSpPr>
          <p:cNvPr id="7" name="Down Arrow 6"/>
          <p:cNvSpPr/>
          <p:nvPr/>
        </p:nvSpPr>
        <p:spPr>
          <a:xfrm>
            <a:off x="4132380" y="4572000"/>
            <a:ext cx="533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cstate="print"/>
          <a:srcRect/>
          <a:stretch>
            <a:fillRect/>
          </a:stretch>
        </p:blipFill>
        <p:spPr bwMode="auto">
          <a:xfrm>
            <a:off x="609600" y="1371600"/>
            <a:ext cx="1524000"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696200" y="3581400"/>
            <a:ext cx="1066800" cy="10668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cstate="print"/>
          <a:srcRect/>
          <a:stretch>
            <a:fillRect/>
          </a:stretch>
        </p:blipFill>
        <p:spPr bwMode="auto">
          <a:xfrm>
            <a:off x="6553200" y="5334000"/>
            <a:ext cx="1571625" cy="1176802"/>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Loading Constants in Registers</a:t>
            </a:r>
            <a:endParaRPr lang="en-US" dirty="0"/>
          </a:p>
        </p:txBody>
      </p:sp>
      <p:sp>
        <p:nvSpPr>
          <p:cNvPr id="3" name="TextBox 2"/>
          <p:cNvSpPr txBox="1"/>
          <p:nvPr/>
        </p:nvSpPr>
        <p:spPr>
          <a:xfrm>
            <a:off x="533400" y="1143000"/>
            <a:ext cx="8001000" cy="5355312"/>
          </a:xfrm>
          <a:prstGeom prst="rect">
            <a:avLst/>
          </a:prstGeom>
          <a:noFill/>
        </p:spPr>
        <p:txBody>
          <a:bodyPr wrap="square" rtlCol="0">
            <a:spAutoFit/>
          </a:bodyPr>
          <a:lstStyle/>
          <a:p>
            <a:r>
              <a:rPr lang="en-US" dirty="0" smtClean="0"/>
              <a:t>Easiest way to load a constant to Register is to use LDR  as pseudo instruction</a:t>
            </a:r>
          </a:p>
          <a:p>
            <a:endParaRPr lang="en-US" dirty="0" smtClean="0"/>
          </a:p>
          <a:p>
            <a:r>
              <a:rPr lang="en-US" dirty="0" smtClean="0"/>
              <a:t>LDR &lt;Register Name&gt; , = &lt;Numeric Constant&gt;</a:t>
            </a:r>
          </a:p>
          <a:p>
            <a:endParaRPr lang="en-US" dirty="0" smtClean="0"/>
          </a:p>
          <a:p>
            <a:r>
              <a:rPr lang="en-US" dirty="0" err="1" smtClean="0"/>
              <a:t>Eg</a:t>
            </a:r>
            <a:r>
              <a:rPr lang="en-US" dirty="0" smtClean="0"/>
              <a:t>: </a:t>
            </a:r>
          </a:p>
          <a:p>
            <a:endParaRPr lang="en-US" dirty="0" smtClean="0"/>
          </a:p>
          <a:p>
            <a:r>
              <a:rPr lang="en-US" dirty="0" smtClean="0"/>
              <a:t>    LDR R8, =0x20000040</a:t>
            </a:r>
          </a:p>
          <a:p>
            <a:r>
              <a:rPr lang="en-US" dirty="0" smtClean="0"/>
              <a:t>When assembler sees this  pseudo instruction it creates MOV instruction to do so. But assembler creates </a:t>
            </a:r>
            <a:r>
              <a:rPr lang="en-US" b="1" dirty="0" smtClean="0"/>
              <a:t>Literal Pools to store constants </a:t>
            </a:r>
            <a:r>
              <a:rPr lang="en-US" dirty="0" smtClean="0"/>
              <a:t>and this will be located somewhere close to the instructions in the memory.  The compiler  knows where the literals so to access the literals it generates an address relative to  Program Counter (Says PC + 4 or PC =2 etc). But the problem with this approach is the value offset  (what we add to PC) cannot be more that 12 bits, in ARM this offset is limited to 12 Bits., that is max (4KB)  So in program which is long enough such that the Literal Pool is kept far away more that 4KB will have a problem </a:t>
            </a:r>
          </a:p>
          <a:p>
            <a:endParaRPr lang="en-US" dirty="0" smtClean="0"/>
          </a:p>
          <a:p>
            <a:pPr algn="ctr"/>
            <a:r>
              <a:rPr lang="en-US" dirty="0" smtClean="0"/>
              <a:t>Note :  2 ^ 12 = 4096  4096/1024 =  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How do we solve this </a:t>
            </a:r>
            <a:endParaRPr lang="en-US" dirty="0"/>
          </a:p>
        </p:txBody>
      </p:sp>
      <p:sp>
        <p:nvSpPr>
          <p:cNvPr id="5" name="TextBox 4"/>
          <p:cNvSpPr txBox="1"/>
          <p:nvPr/>
        </p:nvSpPr>
        <p:spPr>
          <a:xfrm>
            <a:off x="533400" y="1219201"/>
            <a:ext cx="7924800" cy="1200329"/>
          </a:xfrm>
          <a:prstGeom prst="rect">
            <a:avLst/>
          </a:prstGeom>
          <a:noFill/>
        </p:spPr>
        <p:txBody>
          <a:bodyPr wrap="square" rtlCol="0">
            <a:spAutoFit/>
          </a:bodyPr>
          <a:lstStyle/>
          <a:p>
            <a:r>
              <a:rPr lang="en-US" dirty="0" smtClean="0"/>
              <a:t>We solve this using an assembler directive LTORG. The LTORG instructs assembler to create the Literal Pool closes to where it is mentioned  in this case the Literal pool will be created between the sub-routine</a:t>
            </a:r>
          </a:p>
          <a:p>
            <a:endParaRPr lang="en-US" dirty="0" smtClean="0"/>
          </a:p>
        </p:txBody>
      </p:sp>
      <p:sp>
        <p:nvSpPr>
          <p:cNvPr id="6" name="TextBox 5"/>
          <p:cNvSpPr txBox="1"/>
          <p:nvPr/>
        </p:nvSpPr>
        <p:spPr>
          <a:xfrm>
            <a:off x="609600" y="2209800"/>
            <a:ext cx="7086600" cy="4570482"/>
          </a:xfrm>
          <a:prstGeom prst="rect">
            <a:avLst/>
          </a:prstGeom>
          <a:noFill/>
        </p:spPr>
        <p:txBody>
          <a:bodyPr wrap="square" rtlCol="0">
            <a:spAutoFit/>
          </a:bodyPr>
          <a:lstStyle/>
          <a:p>
            <a:r>
              <a:rPr lang="en-US" dirty="0" smtClean="0"/>
              <a:t> </a:t>
            </a:r>
            <a:r>
              <a:rPr lang="en-US" sz="1050" dirty="0" smtClean="0"/>
              <a:t>AREA     </a:t>
            </a:r>
            <a:r>
              <a:rPr lang="en-US" sz="1050" dirty="0" err="1" smtClean="0"/>
              <a:t>appcode</a:t>
            </a:r>
            <a:r>
              <a:rPr lang="en-US" sz="1050" dirty="0" smtClean="0"/>
              <a:t>, CODE, READONLY</a:t>
            </a:r>
          </a:p>
          <a:p>
            <a:r>
              <a:rPr lang="en-US" sz="1050" dirty="0" smtClean="0"/>
              <a:t>    EXPORT __main</a:t>
            </a:r>
          </a:p>
          <a:p>
            <a:r>
              <a:rPr lang="en-US" sz="1050" dirty="0" smtClean="0"/>
              <a:t>        ENTRY </a:t>
            </a:r>
          </a:p>
          <a:p>
            <a:r>
              <a:rPr lang="en-US" sz="1050" dirty="0" smtClean="0"/>
              <a:t>__main  FUNCTION</a:t>
            </a:r>
          </a:p>
          <a:p>
            <a:r>
              <a:rPr lang="en-US" sz="1050" dirty="0" smtClean="0"/>
              <a:t>           BL func1 ; call first subroutine</a:t>
            </a:r>
          </a:p>
          <a:p>
            <a:r>
              <a:rPr lang="en-US" sz="1050" dirty="0" smtClean="0"/>
              <a:t>           BL func2 ; call second subroutine</a:t>
            </a:r>
          </a:p>
          <a:p>
            <a:r>
              <a:rPr lang="en-US" sz="1050" dirty="0" smtClean="0"/>
              <a:t>stop       B stop ; terminate the program</a:t>
            </a:r>
          </a:p>
          <a:p>
            <a:r>
              <a:rPr lang="en-US" sz="1050" dirty="0" smtClean="0"/>
              <a:t>; Subroutine func1 begins</a:t>
            </a:r>
          </a:p>
          <a:p>
            <a:endParaRPr lang="en-US" sz="1050" dirty="0" smtClean="0"/>
          </a:p>
          <a:p>
            <a:r>
              <a:rPr lang="en-US" sz="1050" dirty="0" smtClean="0"/>
              <a:t>func1      LDR r0, =42 ; =&gt; MOV r0, #42</a:t>
            </a:r>
          </a:p>
          <a:p>
            <a:r>
              <a:rPr lang="en-US" sz="1050" dirty="0" smtClean="0"/>
              <a:t>           LDR r1, =0x12345678 ; =&gt; LDR r1, [PC, #N]</a:t>
            </a:r>
          </a:p>
          <a:p>
            <a:r>
              <a:rPr lang="en-US" sz="1050" dirty="0" smtClean="0"/>
              <a:t>                               ; where N = offset to literal pool 1</a:t>
            </a:r>
          </a:p>
          <a:p>
            <a:r>
              <a:rPr lang="en-US" sz="1050" dirty="0" smtClean="0"/>
              <a:t>           LDR r2, =0xFFFFFFFF ; =&gt; MVN r2, #0</a:t>
            </a:r>
          </a:p>
          <a:p>
            <a:r>
              <a:rPr lang="en-US" sz="1050" dirty="0" smtClean="0"/>
              <a:t>           BX </a:t>
            </a:r>
            <a:r>
              <a:rPr lang="en-US" sz="1050" dirty="0" err="1" smtClean="0"/>
              <a:t>lr</a:t>
            </a:r>
            <a:r>
              <a:rPr lang="en-US" sz="1050" dirty="0" smtClean="0"/>
              <a:t> ; return from subroutine</a:t>
            </a:r>
          </a:p>
          <a:p>
            <a:r>
              <a:rPr lang="en-US" sz="1050" b="1" dirty="0" smtClean="0">
                <a:solidFill>
                  <a:srgbClr val="FF0000"/>
                </a:solidFill>
              </a:rPr>
              <a:t>           LTORG ; literal pool 1 has 0x12345678</a:t>
            </a:r>
          </a:p>
          <a:p>
            <a:r>
              <a:rPr lang="en-US" sz="1050" dirty="0" smtClean="0"/>
              <a:t>		   </a:t>
            </a:r>
          </a:p>
          <a:p>
            <a:r>
              <a:rPr lang="en-US" sz="1050" dirty="0" smtClean="0"/>
              <a:t>; Subroutine func2 begins</a:t>
            </a:r>
          </a:p>
          <a:p>
            <a:r>
              <a:rPr lang="en-US" sz="1050" dirty="0" smtClean="0"/>
              <a:t>func2      LDR.W r3, =0x12345678 ; =&gt; LDR r3, [PC, #N]</a:t>
            </a:r>
          </a:p>
          <a:p>
            <a:r>
              <a:rPr lang="en-US" sz="1050" dirty="0" smtClean="0"/>
              <a:t>                                 ; N = offset back to literal pool 1</a:t>
            </a:r>
          </a:p>
          <a:p>
            <a:r>
              <a:rPr lang="en-US" sz="1050" dirty="0" smtClean="0"/>
              <a:t>          ;LDR r4, =0x98765432 ; if this is uncommented, it fails.</a:t>
            </a:r>
          </a:p>
          <a:p>
            <a:r>
              <a:rPr lang="en-US" sz="1050" dirty="0" smtClean="0"/>
              <a:t>                               ; Literal pool 2 is out of reach!</a:t>
            </a:r>
          </a:p>
          <a:p>
            <a:r>
              <a:rPr lang="en-US" sz="1050" dirty="0" smtClean="0"/>
              <a:t>           BX </a:t>
            </a:r>
            <a:r>
              <a:rPr lang="en-US" sz="1050" dirty="0" err="1" smtClean="0"/>
              <a:t>lr</a:t>
            </a:r>
            <a:r>
              <a:rPr lang="en-US" sz="1050" dirty="0" smtClean="0"/>
              <a:t> ; return from subroutine</a:t>
            </a:r>
          </a:p>
          <a:p>
            <a:r>
              <a:rPr lang="en-US" sz="1050" dirty="0" err="1" smtClean="0"/>
              <a:t>BigTable</a:t>
            </a:r>
            <a:endParaRPr lang="en-US" sz="1050" dirty="0" smtClean="0"/>
          </a:p>
          <a:p>
            <a:r>
              <a:rPr lang="en-US" sz="1050" dirty="0" smtClean="0"/>
              <a:t>          SPACE 4200 ; clears 4200 bytes of memory,</a:t>
            </a:r>
          </a:p>
          <a:p>
            <a:r>
              <a:rPr lang="en-US" sz="1050" dirty="0" smtClean="0"/>
              <a:t>                     ; starting here</a:t>
            </a:r>
          </a:p>
          <a:p>
            <a:r>
              <a:rPr lang="en-US" sz="1050" dirty="0" smtClean="0"/>
              <a:t>     ENDFUNC</a:t>
            </a:r>
          </a:p>
          <a:p>
            <a:r>
              <a:rPr lang="en-US" sz="1050" dirty="0" smtClean="0"/>
              <a:t>     END</a:t>
            </a:r>
            <a:endParaRPr lang="en-US" sz="105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371600"/>
            <a:ext cx="7696200" cy="3693319"/>
          </a:xfrm>
          <a:prstGeom prst="rect">
            <a:avLst/>
          </a:prstGeom>
        </p:spPr>
        <p:txBody>
          <a:bodyPr wrap="square">
            <a:spAutoFit/>
          </a:bodyPr>
          <a:lstStyle/>
          <a:p>
            <a:endParaRPr lang="en-US" dirty="0" smtClean="0"/>
          </a:p>
          <a:p>
            <a:r>
              <a:rPr lang="en-US" dirty="0" smtClean="0"/>
              <a:t>0x00000108     F000F803     BL.W          0x00000112</a:t>
            </a:r>
          </a:p>
          <a:p>
            <a:r>
              <a:rPr lang="en-US" dirty="0" smtClean="0"/>
              <a:t>0x0000010C    F000F80A     BL.W          0x00000124</a:t>
            </a:r>
          </a:p>
          <a:p>
            <a:r>
              <a:rPr lang="en-US" dirty="0" smtClean="0"/>
              <a:t>0x00000110     E7FE             B                0x00000110</a:t>
            </a:r>
          </a:p>
          <a:p>
            <a:r>
              <a:rPr lang="en-US" dirty="0" smtClean="0"/>
              <a:t>0x00000112     F04F002A     MOV           r0,#0x2A</a:t>
            </a:r>
          </a:p>
          <a:p>
            <a:r>
              <a:rPr lang="en-US" b="1" dirty="0" smtClean="0"/>
              <a:t>0x00000116     4902              LDR            r1,[pc,#8]  ; @0x00000120</a:t>
            </a:r>
          </a:p>
          <a:p>
            <a:r>
              <a:rPr lang="en-US" dirty="0" smtClean="0"/>
              <a:t>0x00000118     F04F32FF     MOV           r2,#0xFFFFFFFF</a:t>
            </a:r>
          </a:p>
          <a:p>
            <a:r>
              <a:rPr lang="en-US" dirty="0" smtClean="0"/>
              <a:t>0x0000011C    4770              BX                </a:t>
            </a:r>
            <a:r>
              <a:rPr lang="en-US" dirty="0" err="1" smtClean="0"/>
              <a:t>lr</a:t>
            </a:r>
            <a:endParaRPr lang="en-US" dirty="0" smtClean="0"/>
          </a:p>
          <a:p>
            <a:r>
              <a:rPr lang="en-US" dirty="0" smtClean="0">
                <a:solidFill>
                  <a:srgbClr val="FF0000"/>
                </a:solidFill>
              </a:rPr>
              <a:t>0x0000011E     0000             DCW            0x0000</a:t>
            </a:r>
          </a:p>
          <a:p>
            <a:r>
              <a:rPr lang="en-US" dirty="0" smtClean="0">
                <a:solidFill>
                  <a:srgbClr val="FF0000"/>
                </a:solidFill>
              </a:rPr>
              <a:t>0x00000120     5678             DCW            0x5678</a:t>
            </a:r>
          </a:p>
          <a:p>
            <a:r>
              <a:rPr lang="en-US" dirty="0" smtClean="0">
                <a:solidFill>
                  <a:srgbClr val="FF0000"/>
                </a:solidFill>
              </a:rPr>
              <a:t>0x00000122     1234             DCW            0x1234</a:t>
            </a:r>
          </a:p>
          <a:p>
            <a:r>
              <a:rPr lang="en-US" b="1" dirty="0" smtClean="0"/>
              <a:t>0x00000124      F85F3008    LDR.W         r3,[pc,#-8]  ; @0x00000120</a:t>
            </a:r>
          </a:p>
          <a:p>
            <a:r>
              <a:rPr lang="en-US" dirty="0" smtClean="0"/>
              <a:t>0x00000128      4770             BX               </a:t>
            </a:r>
            <a:r>
              <a:rPr lang="en-US" dirty="0" err="1" smtClean="0"/>
              <a:t>lr</a:t>
            </a:r>
            <a:endParaRPr lang="en-US" dirty="0"/>
          </a:p>
        </p:txBody>
      </p:sp>
      <p:sp>
        <p:nvSpPr>
          <p:cNvPr id="15" name="Title 1"/>
          <p:cNvSpPr txBox="1">
            <a:spLocks/>
          </p:cNvSpPr>
          <p:nvPr/>
        </p:nvSpPr>
        <p:spPr>
          <a:xfrm>
            <a:off x="457200" y="762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Disassembly</a:t>
            </a:r>
            <a:r>
              <a:rPr kumimoji="0" lang="en-US" sz="4400" b="0" i="0" u="none" strike="noStrike" kern="1200" cap="none" spc="0" normalizeH="0" noProof="0" dirty="0" smtClean="0">
                <a:ln>
                  <a:noFill/>
                </a:ln>
                <a:solidFill>
                  <a:schemeClr val="tx1"/>
                </a:solidFill>
                <a:effectLst/>
                <a:uLnTx/>
                <a:uFillTx/>
                <a:latin typeface="+mj-lt"/>
                <a:ea typeface="+mj-ea"/>
                <a:cs typeface="+mj-cs"/>
              </a:rPr>
              <a:t> Window</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Load and Store Multiple Registers Addressing Mode</a:t>
            </a:r>
            <a:endParaRPr lang="en-US" dirty="0"/>
          </a:p>
        </p:txBody>
      </p:sp>
      <p:sp>
        <p:nvSpPr>
          <p:cNvPr id="3" name="TextBox 2"/>
          <p:cNvSpPr txBox="1"/>
          <p:nvPr/>
        </p:nvSpPr>
        <p:spPr>
          <a:xfrm>
            <a:off x="685800" y="2286000"/>
            <a:ext cx="7874976" cy="1477328"/>
          </a:xfrm>
          <a:prstGeom prst="rect">
            <a:avLst/>
          </a:prstGeom>
          <a:noFill/>
        </p:spPr>
        <p:txBody>
          <a:bodyPr wrap="none" rtlCol="0">
            <a:spAutoFit/>
          </a:bodyPr>
          <a:lstStyle/>
          <a:p>
            <a:r>
              <a:rPr lang="en-US" dirty="0" smtClean="0"/>
              <a:t>What do we do if want to Load or Store a list of memory location to or from </a:t>
            </a:r>
          </a:p>
          <a:p>
            <a:r>
              <a:rPr lang="en-US" dirty="0" smtClean="0"/>
              <a:t>Registers ? We use LDR and STR instructions in a loop, but ARM provides </a:t>
            </a:r>
            <a:endParaRPr lang="en-US" dirty="0" smtClean="0"/>
          </a:p>
          <a:p>
            <a:r>
              <a:rPr lang="en-US" dirty="0" smtClean="0"/>
              <a:t>Instructions to do this – so it   more efficient that using loops </a:t>
            </a:r>
          </a:p>
          <a:p>
            <a:endParaRPr lang="en-US" dirty="0" smtClean="0"/>
          </a:p>
          <a:p>
            <a:endParaRPr lang="en-US" dirty="0" smtClean="0"/>
          </a:p>
        </p:txBody>
      </p:sp>
      <p:sp>
        <p:nvSpPr>
          <p:cNvPr id="4" name="TextBox 3"/>
          <p:cNvSpPr txBox="1"/>
          <p:nvPr/>
        </p:nvSpPr>
        <p:spPr>
          <a:xfrm>
            <a:off x="1592589" y="3276600"/>
            <a:ext cx="5176417" cy="1077218"/>
          </a:xfrm>
          <a:prstGeom prst="rect">
            <a:avLst/>
          </a:prstGeom>
          <a:noFill/>
          <a:ln>
            <a:solidFill>
              <a:srgbClr val="FF0066"/>
            </a:solidFill>
          </a:ln>
        </p:spPr>
        <p:txBody>
          <a:bodyPr wrap="none" rtlCol="0">
            <a:spAutoFit/>
          </a:bodyPr>
          <a:lstStyle/>
          <a:p>
            <a:pPr algn="ctr"/>
            <a:r>
              <a:rPr lang="en-US" sz="3200" dirty="0" smtClean="0"/>
              <a:t>LDM{mode} </a:t>
            </a:r>
            <a:r>
              <a:rPr lang="en-US" sz="3200" dirty="0" err="1" smtClean="0"/>
              <a:t>Rn</a:t>
            </a:r>
            <a:r>
              <a:rPr lang="en-US" sz="3200" dirty="0" smtClean="0"/>
              <a:t>{!}, {</a:t>
            </a:r>
            <a:r>
              <a:rPr lang="en-US" sz="3200" dirty="0" err="1" smtClean="0"/>
              <a:t>reglist</a:t>
            </a:r>
            <a:r>
              <a:rPr lang="en-US" sz="3200" dirty="0" smtClean="0"/>
              <a:t>};</a:t>
            </a:r>
            <a:endParaRPr lang="en-US" sz="3200" dirty="0"/>
          </a:p>
          <a:p>
            <a:pPr algn="ctr"/>
            <a:r>
              <a:rPr lang="en-US" sz="3200" dirty="0" err="1" smtClean="0"/>
              <a:t>Eg</a:t>
            </a:r>
            <a:r>
              <a:rPr lang="en-US" sz="3200" dirty="0" smtClean="0"/>
              <a:t>: </a:t>
            </a:r>
            <a:r>
              <a:rPr lang="pt-BR" sz="3200" dirty="0" smtClean="0"/>
              <a:t>LDM R0!, {R1, R2, R3};</a:t>
            </a:r>
            <a:endParaRPr lang="en-US" sz="3200" dirty="0" smtClean="0"/>
          </a:p>
        </p:txBody>
      </p:sp>
      <p:sp>
        <p:nvSpPr>
          <p:cNvPr id="5" name="TextBox 4"/>
          <p:cNvSpPr txBox="1"/>
          <p:nvPr/>
        </p:nvSpPr>
        <p:spPr>
          <a:xfrm>
            <a:off x="802763" y="4572000"/>
            <a:ext cx="6923691" cy="1077218"/>
          </a:xfrm>
          <a:prstGeom prst="rect">
            <a:avLst/>
          </a:prstGeom>
          <a:noFill/>
          <a:ln>
            <a:solidFill>
              <a:srgbClr val="FF0066"/>
            </a:solidFill>
          </a:ln>
        </p:spPr>
        <p:txBody>
          <a:bodyPr wrap="none" rtlCol="0">
            <a:spAutoFit/>
          </a:bodyPr>
          <a:lstStyle/>
          <a:p>
            <a:pPr algn="ctr"/>
            <a:r>
              <a:rPr lang="en-US" sz="3200" dirty="0" smtClean="0"/>
              <a:t>STM{mode</a:t>
            </a:r>
            <a:r>
              <a:rPr lang="en-US" sz="3200" dirty="0" smtClean="0"/>
              <a:t>} </a:t>
            </a:r>
            <a:r>
              <a:rPr lang="en-US" sz="3200" dirty="0" err="1" smtClean="0"/>
              <a:t>Rn</a:t>
            </a:r>
            <a:r>
              <a:rPr lang="en-US" sz="3200" dirty="0" smtClean="0"/>
              <a:t>{!}, {</a:t>
            </a:r>
            <a:r>
              <a:rPr lang="en-US" sz="3200" dirty="0" err="1" smtClean="0"/>
              <a:t>reglist</a:t>
            </a:r>
            <a:r>
              <a:rPr lang="en-US" sz="3200" dirty="0" smtClean="0"/>
              <a:t>};</a:t>
            </a:r>
            <a:endParaRPr lang="en-US" sz="3200" dirty="0"/>
          </a:p>
          <a:p>
            <a:pPr algn="ctr"/>
            <a:r>
              <a:rPr lang="en-US" sz="3200" dirty="0" err="1" smtClean="0"/>
              <a:t>Eg</a:t>
            </a:r>
            <a:r>
              <a:rPr lang="en-US" sz="3200" dirty="0" smtClean="0"/>
              <a:t>: </a:t>
            </a:r>
            <a:r>
              <a:rPr lang="pt-BR" sz="3200" dirty="0" smtClean="0"/>
              <a:t>STMDB R1!, {R3–R6, R11, R12};</a:t>
            </a:r>
            <a:endParaRPr lang="en-US" sz="32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2514600"/>
            <a:ext cx="5088251" cy="584775"/>
          </a:xfrm>
          <a:prstGeom prst="rect">
            <a:avLst/>
          </a:prstGeom>
          <a:noFill/>
          <a:ln>
            <a:solidFill>
              <a:srgbClr val="FF0066"/>
            </a:solidFill>
          </a:ln>
        </p:spPr>
        <p:txBody>
          <a:bodyPr wrap="none" rtlCol="0">
            <a:spAutoFit/>
          </a:bodyPr>
          <a:lstStyle/>
          <a:p>
            <a:pPr algn="ctr"/>
            <a:r>
              <a:rPr lang="en-US" sz="3200" dirty="0" smtClean="0"/>
              <a:t>LDM{mode} </a:t>
            </a:r>
            <a:r>
              <a:rPr lang="en-US" sz="3200" dirty="0" err="1" smtClean="0"/>
              <a:t>Rn</a:t>
            </a:r>
            <a:r>
              <a:rPr lang="en-US" sz="3200" dirty="0" smtClean="0"/>
              <a:t>{!}, {</a:t>
            </a:r>
            <a:r>
              <a:rPr lang="en-US" sz="3200" dirty="0" err="1" smtClean="0"/>
              <a:t>reglist</a:t>
            </a:r>
            <a:r>
              <a:rPr lang="en-US" sz="3200" dirty="0" smtClean="0"/>
              <a:t>};</a:t>
            </a:r>
            <a:endParaRPr lang="en-US" sz="3200" dirty="0"/>
          </a:p>
        </p:txBody>
      </p:sp>
      <p:sp>
        <p:nvSpPr>
          <p:cNvPr id="4" name="TextBox 3"/>
          <p:cNvSpPr txBox="1"/>
          <p:nvPr/>
        </p:nvSpPr>
        <p:spPr>
          <a:xfrm>
            <a:off x="228600" y="914400"/>
            <a:ext cx="7920758" cy="923330"/>
          </a:xfrm>
          <a:prstGeom prst="rect">
            <a:avLst/>
          </a:prstGeom>
          <a:noFill/>
          <a:ln>
            <a:solidFill>
              <a:schemeClr val="accent1"/>
            </a:solidFill>
          </a:ln>
        </p:spPr>
        <p:txBody>
          <a:bodyPr wrap="none" rtlCol="0">
            <a:spAutoFit/>
          </a:bodyPr>
          <a:lstStyle/>
          <a:p>
            <a:r>
              <a:rPr lang="en-US" b="1" dirty="0" smtClean="0"/>
              <a:t>Mode mean : </a:t>
            </a:r>
          </a:p>
          <a:p>
            <a:r>
              <a:rPr lang="en-US" dirty="0" smtClean="0"/>
              <a:t>IA: </a:t>
            </a:r>
            <a:r>
              <a:rPr lang="en-US" b="1" dirty="0" smtClean="0"/>
              <a:t>Increment the target address After the Load or Store operation</a:t>
            </a:r>
          </a:p>
          <a:p>
            <a:r>
              <a:rPr lang="en-US" dirty="0" smtClean="0"/>
              <a:t>DB</a:t>
            </a:r>
            <a:r>
              <a:rPr lang="en-US" dirty="0" smtClean="0"/>
              <a:t>: </a:t>
            </a:r>
            <a:r>
              <a:rPr lang="en-US" b="1" dirty="0" smtClean="0"/>
              <a:t>Decrement the target address Before the Load or Store operation</a:t>
            </a:r>
            <a:endParaRPr lang="en-US" dirty="0"/>
          </a:p>
        </p:txBody>
      </p:sp>
      <p:cxnSp>
        <p:nvCxnSpPr>
          <p:cNvPr id="8" name="Straight Arrow Connector 7"/>
          <p:cNvCxnSpPr/>
          <p:nvPr/>
        </p:nvCxnSpPr>
        <p:spPr>
          <a:xfrm flipV="1">
            <a:off x="3124200" y="1905000"/>
            <a:ext cx="0" cy="685800"/>
          </a:xfrm>
          <a:prstGeom prst="straightConnector1">
            <a:avLst/>
          </a:prstGeom>
          <a:ln w="22225">
            <a:solidFill>
              <a:srgbClr val="FF0066"/>
            </a:solidFill>
            <a:headEnd type="oval"/>
            <a:tailEnd type="stealth"/>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3048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1203158" y="35814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143000" y="3581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4800" y="4419600"/>
            <a:ext cx="3429000"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Name of the Register which contains the starting address from where the load instruction should start </a:t>
            </a:r>
            <a:endParaRPr lang="en-US" dirty="0"/>
          </a:p>
        </p:txBody>
      </p:sp>
      <p:sp>
        <p:nvSpPr>
          <p:cNvPr id="20" name="TextBox 19"/>
          <p:cNvSpPr txBox="1"/>
          <p:nvPr/>
        </p:nvSpPr>
        <p:spPr>
          <a:xfrm>
            <a:off x="5105400" y="43434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List of Register to which the data from memory should be loaded </a:t>
            </a:r>
            <a:endParaRPr lang="en-US" dirty="0"/>
          </a:p>
        </p:txBody>
      </p:sp>
      <p:cxnSp>
        <p:nvCxnSpPr>
          <p:cNvPr id="22" name="Straight Arrow Connector 21"/>
          <p:cNvCxnSpPr/>
          <p:nvPr/>
        </p:nvCxnSpPr>
        <p:spPr>
          <a:xfrm>
            <a:off x="6172200" y="31242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572000" y="3124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572000" y="6096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209674" y="56388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Value Last address from where Load was done + 1 will be written to </a:t>
            </a:r>
            <a:r>
              <a:rPr lang="en-US" dirty="0" err="1" smtClean="0"/>
              <a:t>Rn</a:t>
            </a:r>
            <a:endParaRPr lang="en-US" dirty="0"/>
          </a:p>
        </p:txBody>
      </p:sp>
      <p:sp>
        <p:nvSpPr>
          <p:cNvPr id="29" name="TextBox 28"/>
          <p:cNvSpPr txBox="1"/>
          <p:nvPr/>
        </p:nvSpPr>
        <p:spPr>
          <a:xfrm>
            <a:off x="304800" y="228600"/>
            <a:ext cx="8001000" cy="369332"/>
          </a:xfrm>
          <a:prstGeom prst="rect">
            <a:avLst/>
          </a:prstGeom>
          <a:noFill/>
        </p:spPr>
        <p:txBody>
          <a:bodyPr wrap="square" rtlCol="0">
            <a:spAutoFit/>
          </a:bodyPr>
          <a:lstStyle/>
          <a:p>
            <a:pPr algn="ctr"/>
            <a:r>
              <a:rPr lang="en-US" b="1" dirty="0" smtClean="0"/>
              <a:t>LOAD MULTPILE Locations to Registers</a:t>
            </a:r>
            <a:endParaRPr 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9" y="2514600"/>
            <a:ext cx="5088252" cy="584775"/>
          </a:xfrm>
          <a:prstGeom prst="rect">
            <a:avLst/>
          </a:prstGeom>
          <a:noFill/>
          <a:ln>
            <a:solidFill>
              <a:srgbClr val="FF0066"/>
            </a:solidFill>
          </a:ln>
        </p:spPr>
        <p:txBody>
          <a:bodyPr wrap="none" rtlCol="0">
            <a:spAutoFit/>
          </a:bodyPr>
          <a:lstStyle/>
          <a:p>
            <a:pPr algn="ctr"/>
            <a:r>
              <a:rPr lang="en-US" sz="3200" dirty="0" smtClean="0"/>
              <a:t>STM{mode</a:t>
            </a:r>
            <a:r>
              <a:rPr lang="en-US" sz="3200" dirty="0" smtClean="0"/>
              <a:t>} </a:t>
            </a:r>
            <a:r>
              <a:rPr lang="en-US" sz="3200" dirty="0" err="1" smtClean="0"/>
              <a:t>Rn</a:t>
            </a:r>
            <a:r>
              <a:rPr lang="en-US" sz="3200" dirty="0" smtClean="0"/>
              <a:t>{!}, {</a:t>
            </a:r>
            <a:r>
              <a:rPr lang="en-US" sz="3200" dirty="0" err="1" smtClean="0"/>
              <a:t>reglist</a:t>
            </a:r>
            <a:r>
              <a:rPr lang="en-US" sz="3200" dirty="0" smtClean="0"/>
              <a:t>};</a:t>
            </a:r>
            <a:endParaRPr lang="en-US" sz="3200" dirty="0"/>
          </a:p>
        </p:txBody>
      </p:sp>
      <p:sp>
        <p:nvSpPr>
          <p:cNvPr id="3" name="TextBox 2"/>
          <p:cNvSpPr txBox="1"/>
          <p:nvPr/>
        </p:nvSpPr>
        <p:spPr>
          <a:xfrm>
            <a:off x="228600" y="914400"/>
            <a:ext cx="7920758" cy="923330"/>
          </a:xfrm>
          <a:prstGeom prst="rect">
            <a:avLst/>
          </a:prstGeom>
          <a:noFill/>
          <a:ln>
            <a:solidFill>
              <a:schemeClr val="accent1"/>
            </a:solidFill>
          </a:ln>
        </p:spPr>
        <p:txBody>
          <a:bodyPr wrap="none" rtlCol="0">
            <a:spAutoFit/>
          </a:bodyPr>
          <a:lstStyle/>
          <a:p>
            <a:r>
              <a:rPr lang="en-US" b="1" dirty="0" smtClean="0"/>
              <a:t>Mode mean : </a:t>
            </a:r>
          </a:p>
          <a:p>
            <a:r>
              <a:rPr lang="en-US" dirty="0" smtClean="0"/>
              <a:t>IA: </a:t>
            </a:r>
            <a:r>
              <a:rPr lang="en-US" b="1" dirty="0" smtClean="0"/>
              <a:t>Increment the target address After the Load or Store operation</a:t>
            </a:r>
          </a:p>
          <a:p>
            <a:r>
              <a:rPr lang="en-US" dirty="0" smtClean="0"/>
              <a:t>DB</a:t>
            </a:r>
            <a:r>
              <a:rPr lang="en-US" dirty="0" smtClean="0"/>
              <a:t>: </a:t>
            </a:r>
            <a:r>
              <a:rPr lang="en-US" b="1" dirty="0" smtClean="0"/>
              <a:t>Decrement the target address Before the Load or Store operation</a:t>
            </a:r>
            <a:endParaRPr lang="en-US" dirty="0"/>
          </a:p>
        </p:txBody>
      </p:sp>
      <p:cxnSp>
        <p:nvCxnSpPr>
          <p:cNvPr id="4" name="Straight Arrow Connector 3"/>
          <p:cNvCxnSpPr/>
          <p:nvPr/>
        </p:nvCxnSpPr>
        <p:spPr>
          <a:xfrm flipV="1">
            <a:off x="3124200" y="1905000"/>
            <a:ext cx="0" cy="685800"/>
          </a:xfrm>
          <a:prstGeom prst="straightConnector1">
            <a:avLst/>
          </a:prstGeom>
          <a:ln w="22225">
            <a:solidFill>
              <a:srgbClr val="FF0066"/>
            </a:solidFill>
            <a:headEnd type="oval"/>
            <a:tailEnd type="stealth"/>
          </a:ln>
          <a:effectLst>
            <a:glow rad="1016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267200" y="30480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a:off x="1203158" y="35814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1143000" y="3581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4419600"/>
            <a:ext cx="3429000" cy="120032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Name of the Register which contains the starting address from where the load instruction should start </a:t>
            </a:r>
            <a:endParaRPr lang="en-US" dirty="0"/>
          </a:p>
        </p:txBody>
      </p:sp>
      <p:sp>
        <p:nvSpPr>
          <p:cNvPr id="9" name="TextBox 8"/>
          <p:cNvSpPr txBox="1"/>
          <p:nvPr/>
        </p:nvSpPr>
        <p:spPr>
          <a:xfrm>
            <a:off x="5105400" y="43434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List of Register to which the data from memory should be loaded </a:t>
            </a:r>
            <a:endParaRPr lang="en-US" dirty="0"/>
          </a:p>
        </p:txBody>
      </p:sp>
      <p:cxnSp>
        <p:nvCxnSpPr>
          <p:cNvPr id="10" name="Straight Arrow Connector 9"/>
          <p:cNvCxnSpPr/>
          <p:nvPr/>
        </p:nvCxnSpPr>
        <p:spPr>
          <a:xfrm>
            <a:off x="6172200" y="3124200"/>
            <a:ext cx="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0" y="3124200"/>
            <a:ext cx="0" cy="297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572000" y="6096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09674" y="5638800"/>
            <a:ext cx="3429000" cy="92333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Value Last address from where Load was done + 1 will be written to </a:t>
            </a:r>
            <a:r>
              <a:rPr lang="en-US" dirty="0" err="1" smtClean="0"/>
              <a:t>Rn</a:t>
            </a:r>
            <a:endParaRPr lang="en-US" dirty="0"/>
          </a:p>
        </p:txBody>
      </p:sp>
      <p:sp>
        <p:nvSpPr>
          <p:cNvPr id="14" name="TextBox 13"/>
          <p:cNvSpPr txBox="1"/>
          <p:nvPr/>
        </p:nvSpPr>
        <p:spPr>
          <a:xfrm>
            <a:off x="304800" y="228600"/>
            <a:ext cx="8001000" cy="369332"/>
          </a:xfrm>
          <a:prstGeom prst="rect">
            <a:avLst/>
          </a:prstGeom>
          <a:noFill/>
        </p:spPr>
        <p:txBody>
          <a:bodyPr wrap="square" rtlCol="0">
            <a:spAutoFit/>
          </a:bodyPr>
          <a:lstStyle/>
          <a:p>
            <a:pPr algn="ctr"/>
            <a:r>
              <a:rPr lang="en-US" b="1" dirty="0" smtClean="0"/>
              <a:t>STORE MULTPILE Locations to Registers</a:t>
            </a: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Box 2"/>
          <p:cNvSpPr txBox="1"/>
          <p:nvPr/>
        </p:nvSpPr>
        <p:spPr>
          <a:xfrm>
            <a:off x="457200" y="1905000"/>
            <a:ext cx="8305800" cy="2862322"/>
          </a:xfrm>
          <a:prstGeom prst="rect">
            <a:avLst/>
          </a:prstGeom>
          <a:noFill/>
        </p:spPr>
        <p:txBody>
          <a:bodyPr wrap="square" rtlCol="0">
            <a:spAutoFit/>
          </a:bodyPr>
          <a:lstStyle/>
          <a:p>
            <a:r>
              <a:rPr lang="en-US" dirty="0" smtClean="0"/>
              <a:t>The register </a:t>
            </a:r>
            <a:r>
              <a:rPr lang="en-US" dirty="0" err="1" smtClean="0"/>
              <a:t>Rn</a:t>
            </a:r>
            <a:r>
              <a:rPr lang="en-US" dirty="0" smtClean="0"/>
              <a:t> cannot be PC.</a:t>
            </a:r>
          </a:p>
          <a:p>
            <a:r>
              <a:rPr lang="en-US" dirty="0" smtClean="0"/>
              <a:t>• The </a:t>
            </a:r>
            <a:r>
              <a:rPr lang="en-US" dirty="0" err="1" smtClean="0"/>
              <a:t>reglist</a:t>
            </a:r>
            <a:r>
              <a:rPr lang="en-US" dirty="0" smtClean="0"/>
              <a:t> cannot contain SP.</a:t>
            </a:r>
          </a:p>
          <a:p>
            <a:r>
              <a:rPr lang="en-US" dirty="0" smtClean="0"/>
              <a:t>• In any STM instruction, the </a:t>
            </a:r>
            <a:r>
              <a:rPr lang="en-US" dirty="0" err="1" smtClean="0"/>
              <a:t>reglist</a:t>
            </a:r>
            <a:r>
              <a:rPr lang="en-US" dirty="0" smtClean="0"/>
              <a:t> cannot contain PC.</a:t>
            </a:r>
          </a:p>
          <a:p>
            <a:r>
              <a:rPr lang="en-US" dirty="0" smtClean="0"/>
              <a:t>• In any LDM instruction, the </a:t>
            </a:r>
            <a:r>
              <a:rPr lang="en-US" dirty="0" err="1" smtClean="0"/>
              <a:t>reglist</a:t>
            </a:r>
            <a:r>
              <a:rPr lang="en-US" dirty="0" smtClean="0"/>
              <a:t> cannot contain PC if it contains LR.</a:t>
            </a:r>
          </a:p>
          <a:p>
            <a:r>
              <a:rPr lang="en-US" dirty="0" smtClean="0"/>
              <a:t>• The </a:t>
            </a:r>
            <a:r>
              <a:rPr lang="en-US" dirty="0" err="1" smtClean="0"/>
              <a:t>reglist</a:t>
            </a:r>
            <a:r>
              <a:rPr lang="en-US" dirty="0" smtClean="0"/>
              <a:t> must not contain </a:t>
            </a:r>
            <a:r>
              <a:rPr lang="en-US" dirty="0" err="1" smtClean="0"/>
              <a:t>Rn</a:t>
            </a:r>
            <a:r>
              <a:rPr lang="en-US" dirty="0" smtClean="0"/>
              <a:t> if you specify the </a:t>
            </a:r>
            <a:r>
              <a:rPr lang="en-US" dirty="0" smtClean="0"/>
              <a:t>write back </a:t>
            </a:r>
            <a:r>
              <a:rPr lang="en-US" dirty="0" smtClean="0"/>
              <a:t>suffix </a:t>
            </a:r>
            <a:endParaRPr lang="en-US" dirty="0" smtClean="0"/>
          </a:p>
          <a:p>
            <a:endParaRPr lang="en-US" dirty="0" smtClean="0"/>
          </a:p>
          <a:p>
            <a:r>
              <a:rPr lang="en-US" dirty="0" smtClean="0"/>
              <a:t>when </a:t>
            </a:r>
            <a:r>
              <a:rPr lang="en-US" dirty="0" smtClean="0"/>
              <a:t>PC is in the </a:t>
            </a:r>
            <a:r>
              <a:rPr lang="en-US" dirty="0" err="1" smtClean="0"/>
              <a:t>reglist</a:t>
            </a:r>
            <a:r>
              <a:rPr lang="en-US" dirty="0" smtClean="0"/>
              <a:t> </a:t>
            </a:r>
            <a:r>
              <a:rPr lang="en-US" dirty="0" smtClean="0"/>
              <a:t>in an </a:t>
            </a:r>
            <a:r>
              <a:rPr lang="en-US" dirty="0" smtClean="0"/>
              <a:t>LDM instruction:</a:t>
            </a:r>
          </a:p>
          <a:p>
            <a:r>
              <a:rPr lang="en-US" dirty="0" smtClean="0"/>
              <a:t>• Bit[0] of the value loaded to the PC must be 1 for correct execution, and a branch occurs </a:t>
            </a:r>
            <a:r>
              <a:rPr lang="en-US" dirty="0" smtClean="0"/>
              <a:t>to  this half word-aligned </a:t>
            </a:r>
            <a:r>
              <a:rPr lang="en-US" dirty="0" smtClean="0"/>
              <a:t>address.</a:t>
            </a:r>
          </a:p>
          <a:p>
            <a:r>
              <a:rPr lang="en-US" dirty="0" smtClean="0"/>
              <a:t>• If the instruction is conditional, it must be the last instruction in the IT block.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TextBox 2"/>
          <p:cNvSpPr txBox="1"/>
          <p:nvPr/>
        </p:nvSpPr>
        <p:spPr>
          <a:xfrm>
            <a:off x="381000" y="1828800"/>
            <a:ext cx="8382000" cy="1477328"/>
          </a:xfrm>
          <a:prstGeom prst="rect">
            <a:avLst/>
          </a:prstGeom>
          <a:noFill/>
        </p:spPr>
        <p:txBody>
          <a:bodyPr wrap="square" rtlCol="0">
            <a:spAutoFit/>
          </a:bodyPr>
          <a:lstStyle/>
          <a:p>
            <a:r>
              <a:rPr lang="en-US" dirty="0" smtClean="0"/>
              <a:t>Can you Think of writing a small program using ARM Assembly instructions using</a:t>
            </a:r>
          </a:p>
          <a:p>
            <a:r>
              <a:rPr lang="en-US" dirty="0" smtClean="0"/>
              <a:t>STM and LDM and its variations which will implement  </a:t>
            </a:r>
          </a:p>
          <a:p>
            <a:endParaRPr lang="en-US" dirty="0" smtClean="0"/>
          </a:p>
          <a:p>
            <a:pPr marL="342900" indent="-342900">
              <a:buAutoNum type="arabicPeriod"/>
            </a:pPr>
            <a:r>
              <a:rPr lang="en-US" dirty="0" smtClean="0"/>
              <a:t>Full ascending stack</a:t>
            </a:r>
          </a:p>
          <a:p>
            <a:pPr marL="342900" indent="-342900">
              <a:buAutoNum type="arabicPeriod"/>
            </a:pPr>
            <a:r>
              <a:rPr lang="en-US" dirty="0" smtClean="0"/>
              <a:t>Full descending stack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normAutofit fontScale="90000"/>
          </a:bodyPr>
          <a:lstStyle/>
          <a:p>
            <a:r>
              <a:rPr lang="en-US" b="1" dirty="0" smtClean="0"/>
              <a:t>PUSH </a:t>
            </a:r>
            <a:r>
              <a:rPr lang="en-US" b="1" dirty="0" smtClean="0"/>
              <a:t>and POP Register Addressing </a:t>
            </a:r>
            <a:r>
              <a:rPr lang="en-US" b="1" dirty="0" smtClean="0"/>
              <a:t>Mode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Operations</a:t>
            </a:r>
            <a:endParaRPr lang="en-US" dirty="0"/>
          </a:p>
        </p:txBody>
      </p:sp>
      <p:sp>
        <p:nvSpPr>
          <p:cNvPr id="3" name="TextBox 2"/>
          <p:cNvSpPr txBox="1"/>
          <p:nvPr/>
        </p:nvSpPr>
        <p:spPr>
          <a:xfrm>
            <a:off x="381000" y="2133600"/>
            <a:ext cx="8229600" cy="3416320"/>
          </a:xfrm>
          <a:prstGeom prst="rect">
            <a:avLst/>
          </a:prstGeom>
          <a:gradFill flip="none" rotWithShape="1">
            <a:gsLst>
              <a:gs pos="0">
                <a:schemeClr val="accent6">
                  <a:lumMod val="20000"/>
                  <a:lumOff val="80000"/>
                </a:schemeClr>
              </a:gs>
              <a:gs pos="77000">
                <a:schemeClr val="accent1">
                  <a:tint val="44500"/>
                  <a:satMod val="160000"/>
                </a:schemeClr>
              </a:gs>
              <a:gs pos="100000">
                <a:schemeClr val="accent1">
                  <a:tint val="23500"/>
                  <a:satMod val="160000"/>
                </a:schemeClr>
              </a:gs>
            </a:gsLst>
            <a:path path="circle">
              <a:fillToRect l="50000" t="50000" r="50000" b="50000"/>
            </a:path>
            <a:tileRect/>
          </a:gradFill>
          <a:ln>
            <a:solidFill>
              <a:srgbClr val="FF0066"/>
            </a:solidFill>
          </a:ln>
        </p:spPr>
        <p:txBody>
          <a:bodyPr wrap="square" rtlCol="0">
            <a:spAutoFit/>
          </a:bodyPr>
          <a:lstStyle/>
          <a:p>
            <a:r>
              <a:rPr lang="en-US" dirty="0" smtClean="0"/>
              <a:t>In the </a:t>
            </a:r>
            <a:r>
              <a:rPr lang="en-US" dirty="0" smtClean="0"/>
              <a:t>Cortex-M4 </a:t>
            </a:r>
            <a:r>
              <a:rPr lang="en-US" dirty="0" smtClean="0"/>
              <a:t>memory system, the stack uses a full-descending operation mode</a:t>
            </a:r>
            <a:r>
              <a:rPr lang="en-US" dirty="0" smtClean="0"/>
              <a:t>.</a:t>
            </a:r>
          </a:p>
          <a:p>
            <a:endParaRPr lang="en-US" dirty="0" smtClean="0"/>
          </a:p>
          <a:p>
            <a:pPr>
              <a:buFont typeface="Wingdings" pitchFamily="2" charset="2"/>
              <a:buChar char="Ø"/>
            </a:pPr>
            <a:r>
              <a:rPr lang="en-US" b="1" dirty="0" smtClean="0"/>
              <a:t>S</a:t>
            </a:r>
            <a:r>
              <a:rPr lang="en-US" b="1" dirty="0" smtClean="0"/>
              <a:t>tack </a:t>
            </a:r>
            <a:r>
              <a:rPr lang="en-US" b="1" dirty="0" smtClean="0"/>
              <a:t>pointer SP points to the bottom or the largest address of the </a:t>
            </a:r>
            <a:r>
              <a:rPr lang="en-US" b="1" dirty="0" smtClean="0"/>
              <a:t>stack area </a:t>
            </a:r>
            <a:r>
              <a:rPr lang="en-US" b="1" dirty="0" smtClean="0"/>
              <a:t>at the beginning or after the system is reset. </a:t>
            </a:r>
            <a:endParaRPr lang="en-US" b="1" dirty="0" smtClean="0"/>
          </a:p>
          <a:p>
            <a:pPr>
              <a:buFont typeface="Wingdings" pitchFamily="2" charset="2"/>
              <a:buChar char="Ø"/>
            </a:pPr>
            <a:endParaRPr lang="en-US" b="1" dirty="0" smtClean="0"/>
          </a:p>
          <a:p>
            <a:pPr>
              <a:buFont typeface="Wingdings" pitchFamily="2" charset="2"/>
              <a:buChar char="Ø"/>
            </a:pPr>
            <a:r>
              <a:rPr lang="en-US" b="1" dirty="0" smtClean="0"/>
              <a:t>After  </a:t>
            </a:r>
            <a:r>
              <a:rPr lang="en-US" b="1" dirty="0" smtClean="0"/>
              <a:t>each PUSH operation, the </a:t>
            </a:r>
            <a:r>
              <a:rPr lang="en-US" b="1" dirty="0" smtClean="0"/>
              <a:t>processor first </a:t>
            </a:r>
            <a:r>
              <a:rPr lang="en-US" b="1" dirty="0" smtClean="0"/>
              <a:t>decrements the </a:t>
            </a:r>
            <a:r>
              <a:rPr lang="en-US" b="1" dirty="0" smtClean="0"/>
              <a:t>Stack pointer (SP)  </a:t>
            </a:r>
            <a:r>
              <a:rPr lang="en-US" b="1" dirty="0" smtClean="0"/>
              <a:t>by 4, and then it stores the data (32-bit) in the memory </a:t>
            </a:r>
            <a:r>
              <a:rPr lang="en-US" b="1" dirty="0" smtClean="0"/>
              <a:t>location pointed </a:t>
            </a:r>
            <a:r>
              <a:rPr lang="en-US" b="1" dirty="0" smtClean="0"/>
              <a:t>by SP. </a:t>
            </a:r>
            <a:endParaRPr lang="en-US" b="1" dirty="0" smtClean="0"/>
          </a:p>
          <a:p>
            <a:pPr>
              <a:buFont typeface="Wingdings" pitchFamily="2" charset="2"/>
              <a:buChar char="Ø"/>
            </a:pPr>
            <a:endParaRPr lang="en-US" b="1" dirty="0" smtClean="0"/>
          </a:p>
          <a:p>
            <a:pPr>
              <a:buFont typeface="Wingdings" pitchFamily="2" charset="2"/>
              <a:buChar char="Ø"/>
            </a:pPr>
            <a:r>
              <a:rPr lang="en-US" b="1" dirty="0" smtClean="0"/>
              <a:t>In </a:t>
            </a:r>
            <a:r>
              <a:rPr lang="en-US" b="1" dirty="0" smtClean="0"/>
              <a:t>a POP operation, the data of the memory location pointed by SP is </a:t>
            </a:r>
            <a:r>
              <a:rPr lang="en-US" b="1" dirty="0" smtClean="0"/>
              <a:t>read, and </a:t>
            </a:r>
            <a:r>
              <a:rPr lang="en-US" b="1" dirty="0" smtClean="0"/>
              <a:t>then the SP is incremented by 4.</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64999">
              <a:srgbClr val="F0EBD5"/>
            </a:gs>
            <a:gs pos="100000">
              <a:srgbClr val="D1C39F"/>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76200"/>
            <a:ext cx="8229600" cy="1143000"/>
          </a:xfrm>
        </p:spPr>
        <p:txBody>
          <a:bodyPr/>
          <a:lstStyle/>
          <a:p>
            <a:r>
              <a:rPr lang="en-US" dirty="0" smtClean="0"/>
              <a:t>ARM Instructions set</a:t>
            </a:r>
            <a:endParaRPr lang="en-US" dirty="0"/>
          </a:p>
        </p:txBody>
      </p:sp>
      <p:sp>
        <p:nvSpPr>
          <p:cNvPr id="3" name="TextBox 2"/>
          <p:cNvSpPr txBox="1"/>
          <p:nvPr/>
        </p:nvSpPr>
        <p:spPr>
          <a:xfrm>
            <a:off x="304800" y="1219200"/>
            <a:ext cx="8001000" cy="1569660"/>
          </a:xfrm>
          <a:prstGeom prst="rect">
            <a:avLst/>
          </a:prstGeom>
          <a:noFill/>
        </p:spPr>
        <p:txBody>
          <a:bodyPr wrap="square" rtlCol="0">
            <a:spAutoFit/>
          </a:bodyPr>
          <a:lstStyle/>
          <a:p>
            <a:pPr>
              <a:buFont typeface="Arial" pitchFamily="34" charset="0"/>
              <a:buChar char="•"/>
            </a:pPr>
            <a:r>
              <a:rPr lang="en-US" sz="2800" dirty="0" smtClean="0"/>
              <a:t> ARM instructions are always 32 Bit</a:t>
            </a:r>
          </a:p>
          <a:p>
            <a:endParaRPr lang="en-US" sz="2800" dirty="0" smtClean="0"/>
          </a:p>
          <a:p>
            <a:pPr>
              <a:buFont typeface="Arial" pitchFamily="34" charset="0"/>
              <a:buChar char="•"/>
            </a:pPr>
            <a:r>
              <a:rPr lang="en-US" sz="2800" dirty="0" smtClean="0"/>
              <a:t> Op Code and data is contained in this</a:t>
            </a:r>
          </a:p>
          <a:p>
            <a:endParaRPr lang="en-US" sz="1200" dirty="0"/>
          </a:p>
        </p:txBody>
      </p:sp>
      <p:sp>
        <p:nvSpPr>
          <p:cNvPr id="6" name="Rectangle 5"/>
          <p:cNvSpPr/>
          <p:nvPr/>
        </p:nvSpPr>
        <p:spPr>
          <a:xfrm>
            <a:off x="304800" y="2743200"/>
            <a:ext cx="86106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4800" y="378069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915400" y="385689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57200" y="4009290"/>
            <a:ext cx="3657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486400" y="4009290"/>
            <a:ext cx="3276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26165" y="3862750"/>
            <a:ext cx="1142999" cy="369332"/>
          </a:xfrm>
          <a:prstGeom prst="rect">
            <a:avLst/>
          </a:prstGeom>
          <a:noFill/>
        </p:spPr>
        <p:txBody>
          <a:bodyPr wrap="square" rtlCol="0">
            <a:spAutoFit/>
          </a:bodyPr>
          <a:lstStyle/>
          <a:p>
            <a:r>
              <a:rPr lang="en-US" dirty="0" smtClean="0"/>
              <a:t>32 -Bits</a:t>
            </a:r>
            <a:endParaRPr lang="en-US" dirty="0"/>
          </a:p>
        </p:txBody>
      </p:sp>
      <p:cxnSp>
        <p:nvCxnSpPr>
          <p:cNvPr id="19" name="Straight Connector 18"/>
          <p:cNvCxnSpPr/>
          <p:nvPr/>
        </p:nvCxnSpPr>
        <p:spPr>
          <a:xfrm>
            <a:off x="4953000" y="2784225"/>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676400" y="2895600"/>
            <a:ext cx="1981200" cy="369332"/>
          </a:xfrm>
          <a:prstGeom prst="rect">
            <a:avLst/>
          </a:prstGeom>
          <a:noFill/>
        </p:spPr>
        <p:txBody>
          <a:bodyPr wrap="square" rtlCol="0">
            <a:spAutoFit/>
          </a:bodyPr>
          <a:lstStyle/>
          <a:p>
            <a:pPr algn="ctr"/>
            <a:r>
              <a:rPr lang="en-US" dirty="0" smtClean="0"/>
              <a:t>Op-Code 20 bits</a:t>
            </a:r>
            <a:endParaRPr lang="en-US" dirty="0"/>
          </a:p>
        </p:txBody>
      </p:sp>
      <p:sp>
        <p:nvSpPr>
          <p:cNvPr id="21" name="TextBox 20"/>
          <p:cNvSpPr txBox="1"/>
          <p:nvPr/>
        </p:nvSpPr>
        <p:spPr>
          <a:xfrm>
            <a:off x="6019800" y="2895600"/>
            <a:ext cx="1981200" cy="369332"/>
          </a:xfrm>
          <a:prstGeom prst="rect">
            <a:avLst/>
          </a:prstGeom>
          <a:noFill/>
        </p:spPr>
        <p:txBody>
          <a:bodyPr wrap="square" rtlCol="0">
            <a:spAutoFit/>
          </a:bodyPr>
          <a:lstStyle/>
          <a:p>
            <a:pPr algn="ctr"/>
            <a:r>
              <a:rPr lang="en-US" dirty="0" smtClean="0"/>
              <a:t>Operands 12 bit</a:t>
            </a:r>
            <a:endParaRPr lang="en-US" dirty="0"/>
          </a:p>
        </p:txBody>
      </p:sp>
      <p:sp>
        <p:nvSpPr>
          <p:cNvPr id="23" name="Rounded Rectangle 22"/>
          <p:cNvSpPr/>
          <p:nvPr/>
        </p:nvSpPr>
        <p:spPr>
          <a:xfrm>
            <a:off x="0" y="1066800"/>
            <a:ext cx="9144000" cy="3429000"/>
          </a:xfrm>
          <a:prstGeom prst="roundRect">
            <a:avLst/>
          </a:pr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How does PUSH and POP works.</a:t>
            </a:r>
            <a:endParaRPr lang="en-US" dirty="0"/>
          </a:p>
        </p:txBody>
      </p:sp>
      <p:sp>
        <p:nvSpPr>
          <p:cNvPr id="3" name="TextBox 2"/>
          <p:cNvSpPr txBox="1"/>
          <p:nvPr/>
        </p:nvSpPr>
        <p:spPr>
          <a:xfrm>
            <a:off x="112296" y="1307432"/>
            <a:ext cx="8939307" cy="5632311"/>
          </a:xfrm>
          <a:prstGeom prst="rect">
            <a:avLst/>
          </a:prstGeom>
          <a:gradFill>
            <a:gsLst>
              <a:gs pos="42000">
                <a:srgbClr val="92D050"/>
              </a:gs>
              <a:gs pos="77000">
                <a:schemeClr val="accent1">
                  <a:tint val="44500"/>
                  <a:satMod val="160000"/>
                </a:schemeClr>
              </a:gs>
              <a:gs pos="100000">
                <a:schemeClr val="accent1">
                  <a:tint val="23500"/>
                  <a:satMod val="160000"/>
                </a:schemeClr>
              </a:gs>
            </a:gsLst>
            <a:path path="circle">
              <a:fillToRect l="50000" t="50000" r="50000" b="50000"/>
            </a:path>
          </a:gradFill>
        </p:spPr>
        <p:txBody>
          <a:bodyPr wrap="none" rtlCol="0">
            <a:spAutoFit/>
          </a:bodyPr>
          <a:lstStyle/>
          <a:p>
            <a:r>
              <a:rPr lang="en-US" dirty="0" smtClean="0"/>
              <a:t>Initially the Stack Pointer register SP is initialized to point to the bottom of the stack by</a:t>
            </a:r>
          </a:p>
          <a:p>
            <a:r>
              <a:rPr lang="en-US" dirty="0" smtClean="0"/>
              <a:t>assigning 0x20007FFF to the SP</a:t>
            </a:r>
            <a:r>
              <a:rPr lang="en-US" dirty="0" smtClean="0"/>
              <a:t>.</a:t>
            </a:r>
          </a:p>
          <a:p>
            <a:endParaRPr lang="en-US" dirty="0" smtClean="0"/>
          </a:p>
          <a:p>
            <a:r>
              <a:rPr lang="en-US" b="1" dirty="0" smtClean="0"/>
              <a:t>2. After some pushing and popping operations, some data items are pushed </a:t>
            </a:r>
            <a:endParaRPr lang="en-US" b="1" dirty="0" smtClean="0"/>
          </a:p>
          <a:p>
            <a:r>
              <a:rPr lang="en-US" b="1" dirty="0" smtClean="0"/>
              <a:t>into </a:t>
            </a:r>
            <a:r>
              <a:rPr lang="en-US" b="1" dirty="0" smtClean="0"/>
              <a:t>the stack </a:t>
            </a:r>
            <a:r>
              <a:rPr lang="en-US" b="1" dirty="0" smtClean="0"/>
              <a:t>space </a:t>
            </a:r>
            <a:r>
              <a:rPr lang="en-US" dirty="0" smtClean="0"/>
              <a:t> </a:t>
            </a:r>
            <a:r>
              <a:rPr lang="en-US" dirty="0" smtClean="0"/>
              <a:t>the SP now points to the current address 0x20007000 </a:t>
            </a:r>
            <a:endParaRPr lang="en-US" dirty="0" smtClean="0"/>
          </a:p>
          <a:p>
            <a:r>
              <a:rPr lang="en-US" dirty="0" smtClean="0"/>
              <a:t>where </a:t>
            </a:r>
            <a:r>
              <a:rPr lang="en-US" dirty="0" smtClean="0"/>
              <a:t>some data are stored.</a:t>
            </a:r>
          </a:p>
          <a:p>
            <a:endParaRPr lang="en-US" b="1" dirty="0" smtClean="0"/>
          </a:p>
          <a:p>
            <a:r>
              <a:rPr lang="en-US" b="1" dirty="0" smtClean="0"/>
              <a:t>3</a:t>
            </a:r>
            <a:r>
              <a:rPr lang="en-US" b="1" dirty="0" smtClean="0"/>
              <a:t>. Before performing the PUSH operation, the content on the SP will be first </a:t>
            </a:r>
            <a:endParaRPr lang="en-US" b="1" dirty="0" smtClean="0"/>
          </a:p>
          <a:p>
            <a:r>
              <a:rPr lang="en-US" b="1" dirty="0" smtClean="0"/>
              <a:t>decreased </a:t>
            </a:r>
            <a:r>
              <a:rPr lang="en-US" b="1" dirty="0" smtClean="0"/>
              <a:t>by 4 </a:t>
            </a:r>
            <a:r>
              <a:rPr lang="en-US" b="1" dirty="0" smtClean="0"/>
              <a:t>to </a:t>
            </a:r>
            <a:r>
              <a:rPr lang="en-US" dirty="0" smtClean="0"/>
              <a:t>adjust </a:t>
            </a:r>
            <a:r>
              <a:rPr lang="en-US" dirty="0" smtClean="0"/>
              <a:t>the SP to point to a new address 0x20006FFC to reserve </a:t>
            </a:r>
            <a:endParaRPr lang="en-US" dirty="0" smtClean="0"/>
          </a:p>
          <a:p>
            <a:r>
              <a:rPr lang="en-US" dirty="0" smtClean="0"/>
              <a:t>4 </a:t>
            </a:r>
            <a:r>
              <a:rPr lang="en-US" dirty="0" smtClean="0"/>
              <a:t>contiguous bytes to store </a:t>
            </a:r>
            <a:r>
              <a:rPr lang="en-US" dirty="0" smtClean="0"/>
              <a:t>a 32-bit </a:t>
            </a:r>
            <a:r>
              <a:rPr lang="en-US" dirty="0" smtClean="0"/>
              <a:t>data or instruction</a:t>
            </a:r>
            <a:r>
              <a:rPr lang="en-US" dirty="0" smtClean="0"/>
              <a:t>.</a:t>
            </a:r>
          </a:p>
          <a:p>
            <a:endParaRPr lang="en-US" dirty="0" smtClean="0"/>
          </a:p>
          <a:p>
            <a:r>
              <a:rPr lang="en-US" b="1" dirty="0" smtClean="0"/>
              <a:t>4. Then the PUSH instruction is executed to push 4 bytes, MSB, MS, LS, and </a:t>
            </a:r>
            <a:endParaRPr lang="en-US" b="1" dirty="0" smtClean="0"/>
          </a:p>
          <a:p>
            <a:r>
              <a:rPr lang="en-US" b="1" dirty="0" smtClean="0"/>
              <a:t>LSB</a:t>
            </a:r>
            <a:r>
              <a:rPr lang="en-US" b="1" dirty="0" smtClean="0"/>
              <a:t>, into the </a:t>
            </a:r>
            <a:r>
              <a:rPr lang="en-US" b="1" dirty="0" smtClean="0"/>
              <a:t>stack </a:t>
            </a:r>
            <a:r>
              <a:rPr lang="en-US" dirty="0" smtClean="0"/>
              <a:t>area </a:t>
            </a:r>
            <a:r>
              <a:rPr lang="en-US" dirty="0" smtClean="0"/>
              <a:t>starting from the lower address 0x20006FFC which is </a:t>
            </a:r>
            <a:endParaRPr lang="en-US" dirty="0" smtClean="0"/>
          </a:p>
          <a:p>
            <a:r>
              <a:rPr lang="en-US" dirty="0" smtClean="0"/>
              <a:t>pointed </a:t>
            </a:r>
            <a:r>
              <a:rPr lang="en-US" dirty="0" smtClean="0"/>
              <a:t>by the SP.</a:t>
            </a:r>
          </a:p>
          <a:p>
            <a:endParaRPr lang="en-US" b="1" dirty="0" smtClean="0"/>
          </a:p>
          <a:p>
            <a:r>
              <a:rPr lang="en-US" b="1" dirty="0" smtClean="0"/>
              <a:t>5</a:t>
            </a:r>
            <a:r>
              <a:rPr lang="en-US" b="1" dirty="0" smtClean="0"/>
              <a:t>. When the PUSH operation is done, the SP points to the Most Significant Byte </a:t>
            </a:r>
            <a:endParaRPr lang="en-US" b="1" dirty="0" smtClean="0"/>
          </a:p>
          <a:p>
            <a:r>
              <a:rPr lang="en-US" b="1" dirty="0" smtClean="0"/>
              <a:t>(</a:t>
            </a:r>
            <a:r>
              <a:rPr lang="en-US" b="1" dirty="0" smtClean="0"/>
              <a:t>MSB) with </a:t>
            </a:r>
            <a:r>
              <a:rPr lang="en-US" b="1" dirty="0" smtClean="0"/>
              <a:t>the </a:t>
            </a:r>
            <a:r>
              <a:rPr lang="en-US" dirty="0" smtClean="0"/>
              <a:t>lower </a:t>
            </a:r>
            <a:r>
              <a:rPr lang="en-US" dirty="0" smtClean="0"/>
              <a:t>address 0x20006FFC. When the next PUSH operation is </a:t>
            </a:r>
            <a:endParaRPr lang="en-US" dirty="0" smtClean="0"/>
          </a:p>
          <a:p>
            <a:r>
              <a:rPr lang="en-US" dirty="0" smtClean="0"/>
              <a:t>executed</a:t>
            </a:r>
            <a:r>
              <a:rPr lang="en-US" dirty="0" smtClean="0"/>
              <a:t>, first the </a:t>
            </a:r>
            <a:r>
              <a:rPr lang="en-US" dirty="0" smtClean="0"/>
              <a:t>SP performs </a:t>
            </a:r>
            <a:r>
              <a:rPr lang="en-US" dirty="0" smtClean="0"/>
              <a:t>another 4 operation, and it follows the same </a:t>
            </a:r>
            <a:endParaRPr lang="en-US" dirty="0" smtClean="0"/>
          </a:p>
          <a:p>
            <a:r>
              <a:rPr lang="en-US" dirty="0" smtClean="0"/>
              <a:t>operational </a:t>
            </a:r>
            <a:r>
              <a:rPr lang="en-US" dirty="0" smtClean="0"/>
              <a:t>procedure as above </a:t>
            </a:r>
            <a:r>
              <a:rPr lang="en-US" dirty="0" smtClean="0"/>
              <a:t>to push </a:t>
            </a:r>
            <a:r>
              <a:rPr lang="en-US" dirty="0" smtClean="0"/>
              <a:t>another data or instruction into the stack </a:t>
            </a:r>
            <a:endParaRPr lang="en-US" dirty="0" smtClean="0"/>
          </a:p>
          <a:p>
            <a:r>
              <a:rPr lang="en-US" dirty="0" smtClean="0"/>
              <a:t>space</a:t>
            </a:r>
            <a:r>
              <a:rPr lang="en-US" dirty="0" smtClean="0"/>
              <a: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452438" y="604838"/>
            <a:ext cx="8239125" cy="5872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and POP instruction</a:t>
            </a:r>
            <a:endParaRPr lang="en-US" dirty="0"/>
          </a:p>
        </p:txBody>
      </p:sp>
      <p:sp>
        <p:nvSpPr>
          <p:cNvPr id="3" name="TextBox 2"/>
          <p:cNvSpPr txBox="1"/>
          <p:nvPr/>
        </p:nvSpPr>
        <p:spPr>
          <a:xfrm>
            <a:off x="304800" y="1752600"/>
            <a:ext cx="8534400" cy="646331"/>
          </a:xfrm>
          <a:prstGeom prst="rect">
            <a:avLst/>
          </a:prstGeom>
          <a:noFill/>
        </p:spPr>
        <p:txBody>
          <a:bodyPr wrap="square" rtlCol="0">
            <a:spAutoFit/>
          </a:bodyPr>
          <a:lstStyle/>
          <a:p>
            <a:r>
              <a:rPr lang="en-US" dirty="0" smtClean="0"/>
              <a:t>PUSH Instruction is very similar to STMDB</a:t>
            </a:r>
          </a:p>
          <a:p>
            <a:r>
              <a:rPr lang="en-US" dirty="0" smtClean="0"/>
              <a:t>POP is very similar to LDMIA </a:t>
            </a:r>
            <a:endParaRPr lang="en-US" dirty="0"/>
          </a:p>
        </p:txBody>
      </p:sp>
      <p:sp>
        <p:nvSpPr>
          <p:cNvPr id="4" name="TextBox 3"/>
          <p:cNvSpPr txBox="1"/>
          <p:nvPr/>
        </p:nvSpPr>
        <p:spPr>
          <a:xfrm>
            <a:off x="304800" y="2743200"/>
            <a:ext cx="8153400" cy="1200329"/>
          </a:xfrm>
          <a:prstGeom prst="rect">
            <a:avLst/>
          </a:prstGeom>
          <a:noFill/>
          <a:ln>
            <a:solidFill>
              <a:srgbClr val="FF0066"/>
            </a:solidFill>
          </a:ln>
        </p:spPr>
        <p:txBody>
          <a:bodyPr wrap="square" rtlCol="0">
            <a:spAutoFit/>
          </a:bodyPr>
          <a:lstStyle/>
          <a:p>
            <a:r>
              <a:rPr lang="pt-BR" dirty="0" smtClean="0"/>
              <a:t>PUSH </a:t>
            </a:r>
            <a:r>
              <a:rPr lang="pt-BR" dirty="0" smtClean="0"/>
              <a:t>{</a:t>
            </a:r>
            <a:r>
              <a:rPr lang="pt-BR" dirty="0" smtClean="0"/>
              <a:t> </a:t>
            </a:r>
            <a:r>
              <a:rPr lang="pt-BR" dirty="0" smtClean="0"/>
              <a:t>list of registers to push to stack }; </a:t>
            </a:r>
          </a:p>
          <a:p>
            <a:r>
              <a:rPr lang="pt-BR" b="1" dirty="0" smtClean="0"/>
              <a:t>Example :   </a:t>
            </a:r>
            <a:r>
              <a:rPr lang="pt-BR" b="1" dirty="0" smtClean="0"/>
              <a:t>PUSH {R0, R3–R5, R9};</a:t>
            </a:r>
          </a:p>
          <a:p>
            <a:r>
              <a:rPr lang="en-US" dirty="0" smtClean="0"/>
              <a:t>POP </a:t>
            </a:r>
            <a:r>
              <a:rPr lang="en-US" dirty="0" smtClean="0"/>
              <a:t>{</a:t>
            </a:r>
            <a:r>
              <a:rPr lang="pt-BR" dirty="0" smtClean="0"/>
              <a:t>list of registers to push to stack</a:t>
            </a:r>
            <a:r>
              <a:rPr lang="en-US" dirty="0" smtClean="0"/>
              <a:t>}; </a:t>
            </a:r>
          </a:p>
          <a:p>
            <a:r>
              <a:rPr lang="en-US" b="1" dirty="0" smtClean="0"/>
              <a:t>Example  </a:t>
            </a:r>
            <a:r>
              <a:rPr lang="en-US" b="1" dirty="0" smtClean="0"/>
              <a:t>POP {R2, R3};</a:t>
            </a:r>
            <a:endParaRPr lang="en-US" b="1" dirty="0"/>
          </a:p>
        </p:txBody>
      </p:sp>
      <p:sp>
        <p:nvSpPr>
          <p:cNvPr id="5" name="TextBox 4"/>
          <p:cNvSpPr txBox="1"/>
          <p:nvPr/>
        </p:nvSpPr>
        <p:spPr>
          <a:xfrm>
            <a:off x="304800" y="4648200"/>
            <a:ext cx="8001000" cy="1477328"/>
          </a:xfrm>
          <a:prstGeom prst="rect">
            <a:avLst/>
          </a:prstGeom>
          <a:noFill/>
          <a:ln>
            <a:solidFill>
              <a:srgbClr val="FF0066"/>
            </a:solidFill>
          </a:ln>
        </p:spPr>
        <p:txBody>
          <a:bodyPr wrap="square" rtlCol="0">
            <a:spAutoFit/>
          </a:bodyPr>
          <a:lstStyle/>
          <a:p>
            <a:r>
              <a:rPr lang="en-US" b="1" dirty="0" smtClean="0"/>
              <a:t>Restrictions with PUSH and POP</a:t>
            </a:r>
          </a:p>
          <a:p>
            <a:r>
              <a:rPr lang="en-US" dirty="0" smtClean="0"/>
              <a:t>The &lt;List of registers&gt; in PUSH or POP cannot </a:t>
            </a:r>
            <a:r>
              <a:rPr lang="en-US" dirty="0" smtClean="0"/>
              <a:t>contain </a:t>
            </a:r>
            <a:r>
              <a:rPr lang="en-US" b="1" dirty="0" smtClean="0"/>
              <a:t>SP.</a:t>
            </a:r>
          </a:p>
          <a:p>
            <a:r>
              <a:rPr lang="en-US" dirty="0" smtClean="0"/>
              <a:t>• For the PUSH instruction, the &lt;List of registers&gt; </a:t>
            </a:r>
            <a:r>
              <a:rPr lang="en-US" dirty="0" smtClean="0"/>
              <a:t>cannot </a:t>
            </a:r>
            <a:r>
              <a:rPr lang="en-US" dirty="0" smtClean="0"/>
              <a:t>contain </a:t>
            </a:r>
            <a:r>
              <a:rPr lang="en-US" b="1" dirty="0" smtClean="0"/>
              <a:t>PC.</a:t>
            </a:r>
          </a:p>
          <a:p>
            <a:r>
              <a:rPr lang="en-US" dirty="0" smtClean="0"/>
              <a:t>• For the POP instruction, the &lt;List of registers&gt; </a:t>
            </a:r>
            <a:r>
              <a:rPr lang="en-US" dirty="0" smtClean="0"/>
              <a:t> cannot </a:t>
            </a:r>
            <a:r>
              <a:rPr lang="en-US" dirty="0" smtClean="0"/>
              <a:t>contain </a:t>
            </a:r>
            <a:r>
              <a:rPr lang="en-US" b="1" dirty="0" smtClean="0"/>
              <a:t>PC if it contains LR.</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8229600" cy="1143000"/>
          </a:xfrm>
        </p:spPr>
        <p:txBody>
          <a:bodyPr>
            <a:normAutofit fontScale="90000"/>
          </a:bodyPr>
          <a:lstStyle/>
          <a:p>
            <a:r>
              <a:rPr lang="en-US" dirty="0" smtClean="0"/>
              <a:t>Semaphore in ARM Assembly ?</a:t>
            </a:r>
            <a:br>
              <a:rPr lang="en-US" dirty="0" smtClean="0"/>
            </a:br>
            <a:endParaRPr lang="en-US" dirty="0"/>
          </a:p>
        </p:txBody>
      </p:sp>
      <p:pic>
        <p:nvPicPr>
          <p:cNvPr id="2050" name="Picture 2" descr="Image result for semaphore signal"/>
          <p:cNvPicPr>
            <a:picLocks noChangeAspect="1" noChangeArrowheads="1"/>
          </p:cNvPicPr>
          <p:nvPr/>
        </p:nvPicPr>
        <p:blipFill>
          <a:blip r:embed="rId2" cstate="print"/>
          <a:srcRect/>
          <a:stretch>
            <a:fillRect/>
          </a:stretch>
        </p:blipFill>
        <p:spPr bwMode="auto">
          <a:xfrm>
            <a:off x="3124200" y="3097775"/>
            <a:ext cx="3171825" cy="3360176"/>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Exclusive Access to Resources</a:t>
            </a:r>
            <a:endParaRPr lang="en-US" dirty="0"/>
          </a:p>
        </p:txBody>
      </p:sp>
      <p:sp>
        <p:nvSpPr>
          <p:cNvPr id="3" name="TextBox 2"/>
          <p:cNvSpPr txBox="1"/>
          <p:nvPr/>
        </p:nvSpPr>
        <p:spPr>
          <a:xfrm>
            <a:off x="533400" y="1676400"/>
            <a:ext cx="8077200" cy="4247317"/>
          </a:xfrm>
          <a:prstGeom prst="rect">
            <a:avLst/>
          </a:prstGeom>
          <a:noFill/>
        </p:spPr>
        <p:txBody>
          <a:bodyPr wrap="square" rtlCol="0">
            <a:spAutoFit/>
          </a:bodyPr>
          <a:lstStyle/>
          <a:p>
            <a:r>
              <a:rPr lang="en-US" dirty="0" smtClean="0"/>
              <a:t>Let us say we have small device say a printer or something like that connected to a ARM processor Board  .. This is memory mapped device</a:t>
            </a:r>
          </a:p>
          <a:p>
            <a:endParaRPr lang="en-US" dirty="0" smtClean="0"/>
          </a:p>
          <a:p>
            <a:r>
              <a:rPr lang="en-US" dirty="0" smtClean="0"/>
              <a:t>Multiple points, try too access this device. At a time we only one thread can access this device – how do we control this ? In high level language we have </a:t>
            </a:r>
            <a:r>
              <a:rPr lang="en-US" dirty="0" err="1" smtClean="0"/>
              <a:t>Semophore</a:t>
            </a:r>
            <a:r>
              <a:rPr lang="en-US" dirty="0" smtClean="0"/>
              <a:t> API. In Assembly ARM support this by providing  two instructions LDREX STREX for accessing memory.</a:t>
            </a:r>
          </a:p>
          <a:p>
            <a:endParaRPr lang="en-US" dirty="0" smtClean="0"/>
          </a:p>
          <a:p>
            <a:r>
              <a:rPr lang="en-US" dirty="0" smtClean="0"/>
              <a:t>When we execute LDREX </a:t>
            </a:r>
            <a:r>
              <a:rPr lang="en-US" dirty="0" smtClean="0"/>
              <a:t>R0, [R1, #0x12</a:t>
            </a:r>
            <a:r>
              <a:rPr lang="en-US" dirty="0" smtClean="0"/>
              <a:t>]; The memory location with address R1 + 0x12 is read to R0 and the location is “</a:t>
            </a:r>
            <a:r>
              <a:rPr lang="en-US" b="1" dirty="0" smtClean="0"/>
              <a:t>Locked</a:t>
            </a:r>
            <a:r>
              <a:rPr lang="en-US" dirty="0" smtClean="0"/>
              <a:t>” so that no entity can access it.</a:t>
            </a:r>
          </a:p>
          <a:p>
            <a:endParaRPr lang="en-US" dirty="0" smtClean="0"/>
          </a:p>
          <a:p>
            <a:r>
              <a:rPr lang="en-US" dirty="0" smtClean="0"/>
              <a:t>When we do a </a:t>
            </a:r>
            <a:r>
              <a:rPr lang="nn-NO" dirty="0" smtClean="0"/>
              <a:t>STREX Rd, Rt, [Rn, #Offset</a:t>
            </a:r>
            <a:r>
              <a:rPr lang="nn-NO" dirty="0" smtClean="0"/>
              <a:t>];  data in Rt will be written to the address [Rn + Offset], and Rd will have the return status and ”lock” will be released. </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smtClean="0"/>
              <a:t>Inherent Addressing Mode</a:t>
            </a:r>
            <a:endParaRPr lang="en-US" dirty="0"/>
          </a:p>
        </p:txBody>
      </p:sp>
      <p:sp>
        <p:nvSpPr>
          <p:cNvPr id="3" name="TextBox 2"/>
          <p:cNvSpPr txBox="1"/>
          <p:nvPr/>
        </p:nvSpPr>
        <p:spPr>
          <a:xfrm>
            <a:off x="304800" y="2133600"/>
            <a:ext cx="8382000" cy="2031325"/>
          </a:xfrm>
          <a:prstGeom prst="rect">
            <a:avLst/>
          </a:prstGeom>
          <a:noFill/>
        </p:spPr>
        <p:txBody>
          <a:bodyPr wrap="square" rtlCol="0">
            <a:spAutoFit/>
          </a:bodyPr>
          <a:lstStyle/>
          <a:p>
            <a:r>
              <a:rPr lang="en-US" dirty="0" smtClean="0"/>
              <a:t>Inherent Addressing Mode means that both operands are registers and all</a:t>
            </a:r>
          </a:p>
          <a:p>
            <a:r>
              <a:rPr lang="en-US" dirty="0" smtClean="0"/>
              <a:t>operational data are located inside registers without needing to access the memory space</a:t>
            </a:r>
            <a:r>
              <a:rPr lang="en-US" dirty="0" smtClean="0"/>
              <a:t>.</a:t>
            </a:r>
          </a:p>
          <a:p>
            <a:endParaRPr lang="en-US" dirty="0" smtClean="0"/>
          </a:p>
          <a:p>
            <a:endParaRPr lang="en-US" dirty="0" smtClean="0"/>
          </a:p>
          <a:p>
            <a:r>
              <a:rPr lang="en-US" dirty="0" smtClean="0"/>
              <a:t>Most Arithmetic and Logic as well as Shift and Rotate instructions use this </a:t>
            </a:r>
            <a:r>
              <a:rPr lang="en-US" dirty="0" smtClean="0"/>
              <a:t>addressing  mode</a:t>
            </a:r>
            <a:r>
              <a:rPr lang="en-US" dirty="0" smtClean="0"/>
              <a:t>, such as the instructions ADD</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2"/>
          <p:cNvSpPr>
            <a:spLocks noGrp="1"/>
          </p:cNvSpPr>
          <p:nvPr>
            <p:ph type="title"/>
          </p:nvPr>
        </p:nvSpPr>
        <p:spPr>
          <a:xfrm>
            <a:off x="457200" y="122238"/>
            <a:ext cx="7543800" cy="1295400"/>
          </a:xfrm>
        </p:spPr>
        <p:txBody>
          <a:bodyPr/>
          <a:lstStyle/>
          <a:p>
            <a:r>
              <a:rPr lang="en-US" dirty="0" smtClean="0"/>
              <a:t>Floating Point Numbers</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Floating point and integers Mix</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a:xfrm>
            <a:off x="533400" y="2133600"/>
            <a:ext cx="8229600" cy="2925762"/>
          </a:xfrm>
          <a:ln>
            <a:solidFill>
              <a:schemeClr val="accent1"/>
            </a:solidFill>
          </a:ln>
        </p:spPr>
        <p:txBody>
          <a:bodyPr>
            <a:normAutofit fontScale="90000"/>
          </a:bodyPr>
          <a:lstStyle/>
          <a:p>
            <a:r>
              <a:rPr lang="en-US" dirty="0" smtClean="0"/>
              <a:t>Structure of Assembly Language</a:t>
            </a:r>
            <a:br>
              <a:rPr lang="en-US" dirty="0" smtClean="0"/>
            </a:br>
            <a:r>
              <a:rPr lang="en-US" dirty="0" smtClean="0"/>
              <a:t>Programs</a:t>
            </a:r>
            <a:br>
              <a:rPr lang="en-US" dirty="0" smtClean="0"/>
            </a:br>
            <a:r>
              <a:rPr lang="en-US" dirty="0" smtClean="0"/>
              <a:t/>
            </a:r>
            <a:br>
              <a:rPr lang="en-US" dirty="0" smtClean="0"/>
            </a:br>
            <a:r>
              <a:rPr lang="en-US" dirty="0" smtClean="0"/>
              <a:t>Assembler Rules and Directive </a:t>
            </a:r>
            <a:br>
              <a:rPr lang="en-US" dirty="0" smtClean="0"/>
            </a:b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Thumb-2 Instructions</a:t>
            </a:r>
            <a:endParaRPr lang="en-US" dirty="0"/>
          </a:p>
        </p:txBody>
      </p:sp>
      <p:sp>
        <p:nvSpPr>
          <p:cNvPr id="4" name="Rounded Rectangle 3"/>
          <p:cNvSpPr/>
          <p:nvPr/>
        </p:nvSpPr>
        <p:spPr>
          <a:xfrm>
            <a:off x="152400" y="1219200"/>
            <a:ext cx="8839200" cy="487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ARM developed two different instruction set architectures:</a:t>
            </a:r>
          </a:p>
          <a:p>
            <a:endParaRPr lang="en-US" sz="2400" dirty="0" smtClean="0"/>
          </a:p>
          <a:p>
            <a:pPr marL="342900" indent="-342900">
              <a:buAutoNum type="arabicParenBoth"/>
            </a:pPr>
            <a:r>
              <a:rPr lang="en-US" sz="2400" dirty="0" smtClean="0"/>
              <a:t>Traditional 32-bit instruction set  (ARM Instructions) </a:t>
            </a:r>
          </a:p>
          <a:p>
            <a:pPr marL="342900" indent="-342900">
              <a:buAutoNum type="arabicParenBoth"/>
            </a:pPr>
            <a:r>
              <a:rPr lang="en-US" sz="2400" dirty="0" smtClean="0"/>
              <a:t> 16-bit  instructions to improve the code Density  (Thumb Instructions)</a:t>
            </a:r>
          </a:p>
          <a:p>
            <a:pPr marL="342900" indent="-342900">
              <a:buAutoNum type="arabicParenBoth"/>
            </a:pPr>
            <a:endParaRPr lang="en-US" sz="2400" dirty="0" smtClean="0"/>
          </a:p>
          <a:p>
            <a:r>
              <a:rPr lang="en-US" sz="2400" dirty="0" smtClean="0"/>
              <a:t>During 2003 ARM developed Thumb-2 technology  This technology enables a mixture of 16-bit and 32-bit instructions to be executed within one operating state. All the  ARM Cortex-M processors are based on Thumb-2 technology.</a:t>
            </a:r>
            <a:endParaRPr lang="en-U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5"/>
          <p:cNvSpPr txBox="1">
            <a:spLocks/>
          </p:cNvSpPr>
          <p:nvPr/>
        </p:nvSpPr>
        <p:spPr>
          <a:xfrm>
            <a:off x="533400" y="2133600"/>
            <a:ext cx="8229600" cy="1676400"/>
          </a:xfrm>
          <a:prstGeom prst="rect">
            <a:avLst/>
          </a:prstGeom>
          <a:ln>
            <a:solidFill>
              <a:schemeClr val="accent1"/>
            </a:solidFill>
          </a:ln>
        </p:spPr>
        <p:txBody>
          <a:bodyP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Load and Store </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Instructions</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r>
            <a:br>
              <a:rPr kumimoji="0" lang="en-US" sz="4400" b="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5"/>
          <p:cNvSpPr txBox="1">
            <a:spLocks/>
          </p:cNvSpPr>
          <p:nvPr/>
        </p:nvSpPr>
        <p:spPr>
          <a:xfrm>
            <a:off x="533400" y="2133600"/>
            <a:ext cx="8229600" cy="1676400"/>
          </a:xfrm>
          <a:prstGeom prst="rect">
            <a:avLst/>
          </a:prstGeom>
          <a:ln>
            <a:solidFill>
              <a:schemeClr val="accent1"/>
            </a:solidFill>
          </a:ln>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Arithmetic Operations</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Basics</a:t>
            </a:r>
            <a:r>
              <a:rPr kumimoji="0" lang="en-US" sz="4400" b="0" i="0" u="none" strike="noStrike" kern="1200" cap="none" spc="0" normalizeH="0" noProof="0" dirty="0" smtClean="0">
                <a:ln>
                  <a:noFill/>
                </a:ln>
                <a:solidFill>
                  <a:schemeClr val="tx1"/>
                </a:solidFill>
                <a:effectLst/>
                <a:uLnTx/>
                <a:uFillTx/>
                <a:latin typeface="+mj-lt"/>
                <a:ea typeface="+mj-ea"/>
                <a:cs typeface="+mj-cs"/>
              </a:rPr>
              <a:t> of DSP </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5"/>
          <p:cNvSpPr txBox="1">
            <a:spLocks/>
          </p:cNvSpPr>
          <p:nvPr/>
        </p:nvSpPr>
        <p:spPr>
          <a:xfrm>
            <a:off x="533400" y="2133600"/>
            <a:ext cx="8229600" cy="1676400"/>
          </a:xfrm>
          <a:prstGeom prst="rect">
            <a:avLst/>
          </a:prstGeom>
          <a:ln>
            <a:solidFill>
              <a:schemeClr val="accent1"/>
            </a:solidFill>
          </a:ln>
        </p:spPr>
        <p:txBody>
          <a:bodyP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Loops and Control Structures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30260"/>
            <a:ext cx="8229600" cy="639762"/>
          </a:xfrm>
        </p:spPr>
        <p:txBody>
          <a:bodyPr>
            <a:normAutofit fontScale="90000"/>
          </a:bodyPr>
          <a:lstStyle/>
          <a:p>
            <a:r>
              <a:rPr lang="en-US" dirty="0" smtClean="0"/>
              <a:t> Cortex-M3 and M4</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209800" y="1000125"/>
            <a:ext cx="5562600" cy="5857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762000"/>
          </a:xfrm>
        </p:spPr>
        <p:txBody>
          <a:bodyPr/>
          <a:lstStyle/>
          <a:p>
            <a:r>
              <a:rPr lang="en-US" dirty="0" smtClean="0"/>
              <a:t>Cortex M4 Instructions Set</a:t>
            </a:r>
            <a:endParaRPr lang="en-US" dirty="0"/>
          </a:p>
        </p:txBody>
      </p:sp>
      <p:sp>
        <p:nvSpPr>
          <p:cNvPr id="3" name="Rounded Rectangle 2"/>
          <p:cNvSpPr/>
          <p:nvPr/>
        </p:nvSpPr>
        <p:spPr>
          <a:xfrm>
            <a:off x="304800" y="990600"/>
            <a:ext cx="8610600" cy="10668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400" b="1" u="sng" dirty="0" smtClean="0"/>
              <a:t>Cortex M4 has  </a:t>
            </a:r>
          </a:p>
          <a:p>
            <a:pPr>
              <a:buFont typeface="Arial" pitchFamily="34" charset="0"/>
              <a:buChar char="•"/>
            </a:pPr>
            <a:r>
              <a:rPr lang="en-US" b="1" dirty="0" smtClean="0"/>
              <a:t>203 Instructions in general category </a:t>
            </a:r>
          </a:p>
          <a:p>
            <a:pPr>
              <a:buFont typeface="Arial" pitchFamily="34" charset="0"/>
              <a:buChar char="•"/>
            </a:pPr>
            <a:r>
              <a:rPr lang="en-US" b="1" dirty="0" smtClean="0"/>
              <a:t>65 instructions related to  FPU</a:t>
            </a:r>
          </a:p>
        </p:txBody>
      </p:sp>
      <p:sp>
        <p:nvSpPr>
          <p:cNvPr id="4" name="Rounded Rectangle 3"/>
          <p:cNvSpPr/>
          <p:nvPr/>
        </p:nvSpPr>
        <p:spPr>
          <a:xfrm>
            <a:off x="228600" y="2514600"/>
            <a:ext cx="8686800" cy="419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t>1. Data Moving Instructions</a:t>
            </a:r>
          </a:p>
          <a:p>
            <a:r>
              <a:rPr lang="en-US" b="1" dirty="0" smtClean="0"/>
              <a:t>2. Arithmetic Instructions</a:t>
            </a:r>
          </a:p>
          <a:p>
            <a:r>
              <a:rPr lang="en-US" b="1" dirty="0" smtClean="0"/>
              <a:t>3. Logic Instructions</a:t>
            </a:r>
          </a:p>
          <a:p>
            <a:r>
              <a:rPr lang="en-US" b="1" dirty="0" smtClean="0"/>
              <a:t>4. Shift and Rotate Instructions</a:t>
            </a:r>
          </a:p>
          <a:p>
            <a:r>
              <a:rPr lang="en-US" b="1" dirty="0" smtClean="0"/>
              <a:t>5. Data Conversion Instructions</a:t>
            </a:r>
          </a:p>
          <a:p>
            <a:r>
              <a:rPr lang="en-US" b="1" dirty="0" smtClean="0"/>
              <a:t>6. Bit-Field Processing Instructions</a:t>
            </a:r>
          </a:p>
          <a:p>
            <a:r>
              <a:rPr lang="en-US" b="1" dirty="0" smtClean="0"/>
              <a:t>7. Compare and Test Instructions</a:t>
            </a:r>
          </a:p>
          <a:p>
            <a:r>
              <a:rPr lang="en-US" b="1" dirty="0" smtClean="0"/>
              <a:t>8. Program Flow Control Instructions</a:t>
            </a:r>
          </a:p>
          <a:p>
            <a:r>
              <a:rPr lang="en-US" b="1" dirty="0" smtClean="0"/>
              <a:t>9. Saturation Instructions</a:t>
            </a:r>
          </a:p>
          <a:p>
            <a:r>
              <a:rPr lang="en-US" b="1" dirty="0" smtClean="0"/>
              <a:t>10. Exception Related Instructions</a:t>
            </a:r>
          </a:p>
          <a:p>
            <a:r>
              <a:rPr lang="en-US" b="1" dirty="0" smtClean="0"/>
              <a:t>11. Sleep Mode Instructions</a:t>
            </a:r>
          </a:p>
          <a:p>
            <a:r>
              <a:rPr lang="en-US" b="1" dirty="0" smtClean="0"/>
              <a:t>12. Memory Barrier Instructions</a:t>
            </a:r>
          </a:p>
          <a:p>
            <a:r>
              <a:rPr lang="en-US" b="1" dirty="0" smtClean="0"/>
              <a:t>13. Miscellaneous Instructions</a:t>
            </a:r>
          </a:p>
          <a:p>
            <a:r>
              <a:rPr lang="en-US" b="1" dirty="0" smtClean="0"/>
              <a:t>14. Unsupported Instructions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Assembly Language</a:t>
            </a:r>
            <a:endParaRPr lang="en-US" dirty="0"/>
          </a:p>
        </p:txBody>
      </p:sp>
      <p:graphicFrame>
        <p:nvGraphicFramePr>
          <p:cNvPr id="3" name="Table 2"/>
          <p:cNvGraphicFramePr>
            <a:graphicFrameLocks noGrp="1"/>
          </p:cNvGraphicFramePr>
          <p:nvPr/>
        </p:nvGraphicFramePr>
        <p:xfrm>
          <a:off x="990600" y="3200400"/>
          <a:ext cx="7696200" cy="3291840"/>
        </p:xfrm>
        <a:graphic>
          <a:graphicData uri="http://schemas.openxmlformats.org/drawingml/2006/table">
            <a:tbl>
              <a:tblPr firstRow="1" bandRow="1">
                <a:tableStyleId>{5C22544A-7EE6-4342-B048-85BDC9FD1C3A}</a:tableStyleId>
              </a:tblPr>
              <a:tblGrid>
                <a:gridCol w="1219200"/>
                <a:gridCol w="1859280"/>
                <a:gridCol w="1539240"/>
                <a:gridCol w="1539240"/>
                <a:gridCol w="1539240"/>
              </a:tblGrid>
              <a:tr h="605837">
                <a:tc>
                  <a:txBody>
                    <a:bodyPr/>
                    <a:lstStyle/>
                    <a:p>
                      <a:pPr algn="ctr"/>
                      <a:endParaRPr lang="en-US" dirty="0"/>
                    </a:p>
                  </a:txBody>
                  <a:tcPr/>
                </a:tc>
                <a:tc>
                  <a:txBody>
                    <a:bodyPr/>
                    <a:lstStyle/>
                    <a:p>
                      <a:pPr algn="ctr"/>
                      <a:r>
                        <a:rPr lang="en-US" dirty="0" smtClean="0"/>
                        <a:t>Label</a:t>
                      </a:r>
                    </a:p>
                    <a:p>
                      <a:pPr algn="ctr"/>
                      <a:r>
                        <a:rPr lang="en-US" dirty="0" smtClean="0"/>
                        <a:t>Field</a:t>
                      </a:r>
                      <a:endParaRPr lang="en-US" dirty="0"/>
                    </a:p>
                  </a:txBody>
                  <a:tcPr/>
                </a:tc>
                <a:tc>
                  <a:txBody>
                    <a:bodyPr/>
                    <a:lstStyle/>
                    <a:p>
                      <a:pPr algn="ctr"/>
                      <a:r>
                        <a:rPr lang="en-US" dirty="0" smtClean="0"/>
                        <a:t>Operation Field</a:t>
                      </a:r>
                      <a:endParaRPr lang="en-US" dirty="0"/>
                    </a:p>
                  </a:txBody>
                  <a:tcPr/>
                </a:tc>
                <a:tc>
                  <a:txBody>
                    <a:bodyPr/>
                    <a:lstStyle/>
                    <a:p>
                      <a:pPr algn="ctr"/>
                      <a:r>
                        <a:rPr lang="en-US" dirty="0" smtClean="0"/>
                        <a:t>Operands</a:t>
                      </a:r>
                      <a:endParaRPr lang="en-US" dirty="0"/>
                    </a:p>
                  </a:txBody>
                  <a:tcPr/>
                </a:tc>
                <a:tc>
                  <a:txBody>
                    <a:bodyPr/>
                    <a:lstStyle/>
                    <a:p>
                      <a:pPr algn="ctr"/>
                      <a:r>
                        <a:rPr lang="en-US" dirty="0" smtClean="0"/>
                        <a:t>Comments</a:t>
                      </a:r>
                      <a:endParaRPr lang="en-US" dirty="0"/>
                    </a:p>
                  </a:txBody>
                  <a:tcPr/>
                </a:tc>
              </a:tr>
              <a:tr h="605837">
                <a:tc>
                  <a:txBody>
                    <a:bodyPr/>
                    <a:lstStyle/>
                    <a:p>
                      <a:r>
                        <a:rPr lang="en-US" dirty="0" smtClean="0"/>
                        <a:t>Mandatory/Optional</a:t>
                      </a:r>
                      <a:endParaRPr lang="en-US" dirty="0"/>
                    </a:p>
                  </a:txBody>
                  <a:tcPr/>
                </a:tc>
                <a:tc>
                  <a:txBody>
                    <a:bodyPr/>
                    <a:lstStyle/>
                    <a:p>
                      <a:r>
                        <a:rPr lang="en-US" b="1" dirty="0" smtClean="0">
                          <a:latin typeface="Bookman Old Style" pitchFamily="18" charset="0"/>
                        </a:rPr>
                        <a:t>Optional</a:t>
                      </a:r>
                      <a:endParaRPr lang="en-US" b="1" dirty="0">
                        <a:latin typeface="Bookman Old Style" pitchFamily="18" charset="0"/>
                      </a:endParaRPr>
                    </a:p>
                  </a:txBody>
                  <a:tcPr/>
                </a:tc>
                <a:tc>
                  <a:txBody>
                    <a:bodyPr/>
                    <a:lstStyle/>
                    <a:p>
                      <a:r>
                        <a:rPr lang="en-US" b="1" dirty="0" smtClean="0">
                          <a:latin typeface="Bookman Old Style" pitchFamily="18" charset="0"/>
                        </a:rPr>
                        <a:t>Mandatory</a:t>
                      </a:r>
                      <a:endParaRPr lang="en-US" b="1" dirty="0">
                        <a:latin typeface="Bookman Old Style" pitchFamily="18" charset="0"/>
                      </a:endParaRPr>
                    </a:p>
                  </a:txBody>
                  <a:tcPr/>
                </a:tc>
                <a:tc>
                  <a:txBody>
                    <a:bodyPr/>
                    <a:lstStyle/>
                    <a:p>
                      <a:r>
                        <a:rPr lang="en-US" b="1" dirty="0" smtClean="0">
                          <a:latin typeface="Bookman Old Style" pitchFamily="18" charset="0"/>
                        </a:rPr>
                        <a:t>Mandatory</a:t>
                      </a:r>
                      <a:endParaRPr lang="en-US" b="1" dirty="0">
                        <a:latin typeface="Bookman Old Style" pitchFamily="18" charset="0"/>
                      </a:endParaRPr>
                    </a:p>
                  </a:txBody>
                  <a:tcPr/>
                </a:tc>
                <a:tc>
                  <a:txBody>
                    <a:bodyPr/>
                    <a:lstStyle/>
                    <a:p>
                      <a:r>
                        <a:rPr lang="en-US" b="1" dirty="0" smtClean="0">
                          <a:latin typeface="Bookman Old Style" pitchFamily="18" charset="0"/>
                        </a:rPr>
                        <a:t>Optional</a:t>
                      </a:r>
                      <a:endParaRPr lang="en-US" b="1" dirty="0">
                        <a:latin typeface="Bookman Old Style" pitchFamily="18" charset="0"/>
                      </a:endParaRPr>
                    </a:p>
                  </a:txBody>
                  <a:tcPr/>
                </a:tc>
              </a:tr>
              <a:tr h="540926">
                <a:tc>
                  <a:txBody>
                    <a:bodyPr/>
                    <a:lstStyle/>
                    <a:p>
                      <a:r>
                        <a:rPr lang="en-US" dirty="0" smtClean="0"/>
                        <a:t>Purpose</a:t>
                      </a:r>
                      <a:endParaRPr lang="en-US" dirty="0"/>
                    </a:p>
                  </a:txBody>
                  <a:tcPr/>
                </a:tc>
                <a:tc>
                  <a:txBody>
                    <a:bodyPr/>
                    <a:lstStyle/>
                    <a:p>
                      <a:r>
                        <a:rPr lang="en-US" dirty="0" smtClean="0"/>
                        <a:t>Identify</a:t>
                      </a:r>
                      <a:r>
                        <a:rPr lang="en-US" baseline="0" dirty="0" smtClean="0"/>
                        <a:t> a line for branching </a:t>
                      </a:r>
                      <a:r>
                        <a:rPr lang="en-US" sz="1800" kern="1200" baseline="0" dirty="0" smtClean="0">
                          <a:solidFill>
                            <a:schemeClr val="dk1"/>
                          </a:solidFill>
                          <a:latin typeface="+mn-lt"/>
                          <a:ea typeface="+mn-ea"/>
                          <a:cs typeface="+mn-cs"/>
                        </a:rPr>
                        <a:t>A label must be located at the first column &amp; max 15 Chars Label must end with a : </a:t>
                      </a:r>
                      <a:endParaRPr lang="en-US" dirty="0"/>
                    </a:p>
                  </a:txBody>
                  <a:tcPr/>
                </a:tc>
                <a:tc>
                  <a:txBody>
                    <a:bodyPr/>
                    <a:lstStyle/>
                    <a:p>
                      <a:r>
                        <a:rPr lang="en-US" dirty="0" smtClean="0"/>
                        <a:t>Contains the </a:t>
                      </a:r>
                      <a:r>
                        <a:rPr lang="en-US" sz="1800" kern="1200" baseline="0" dirty="0" smtClean="0">
                          <a:solidFill>
                            <a:schemeClr val="dk1"/>
                          </a:solidFill>
                          <a:latin typeface="+mn-lt"/>
                          <a:ea typeface="+mn-ea"/>
                          <a:cs typeface="+mn-cs"/>
                        </a:rPr>
                        <a:t>Mnemonic like MOV, ADD</a:t>
                      </a:r>
                      <a:endParaRPr lang="en-US" dirty="0"/>
                    </a:p>
                  </a:txBody>
                  <a:tcPr/>
                </a:tc>
                <a:tc>
                  <a:txBody>
                    <a:bodyPr/>
                    <a:lstStyle/>
                    <a:p>
                      <a:r>
                        <a:rPr lang="en-US" sz="1800" kern="1200" baseline="0" dirty="0" smtClean="0">
                          <a:solidFill>
                            <a:schemeClr val="dk1"/>
                          </a:solidFill>
                          <a:latin typeface="+mn-lt"/>
                          <a:ea typeface="+mn-ea"/>
                          <a:cs typeface="+mn-cs"/>
                        </a:rPr>
                        <a:t>The operands field contains the data or an address for its corresponding</a:t>
                      </a:r>
                    </a:p>
                    <a:p>
                      <a:r>
                        <a:rPr lang="en-US" sz="1800" kern="1200" baseline="0" dirty="0" smtClean="0">
                          <a:solidFill>
                            <a:schemeClr val="dk1"/>
                          </a:solidFill>
                          <a:latin typeface="+mn-lt"/>
                          <a:ea typeface="+mn-ea"/>
                          <a:cs typeface="+mn-cs"/>
                        </a:rPr>
                        <a:t>instruction to be operated </a:t>
                      </a:r>
                      <a:endParaRPr lang="en-US" dirty="0"/>
                    </a:p>
                  </a:txBody>
                  <a:tcPr/>
                </a:tc>
                <a:tc>
                  <a:txBody>
                    <a:bodyPr/>
                    <a:lstStyle/>
                    <a:p>
                      <a:r>
                        <a:rPr lang="en-US" dirty="0" smtClean="0"/>
                        <a:t>To add documentation</a:t>
                      </a:r>
                      <a:r>
                        <a:rPr lang="en-US" baseline="0" dirty="0" smtClean="0"/>
                        <a:t> to your should be mentioned after a semicolon</a:t>
                      </a:r>
                      <a:endParaRPr lang="en-US" dirty="0"/>
                    </a:p>
                  </a:txBody>
                  <a:tcPr/>
                </a:tc>
              </a:tr>
            </a:tbl>
          </a:graphicData>
        </a:graphic>
      </p:graphicFrame>
      <p:sp>
        <p:nvSpPr>
          <p:cNvPr id="4" name="TextBox 3"/>
          <p:cNvSpPr txBox="1"/>
          <p:nvPr/>
        </p:nvSpPr>
        <p:spPr>
          <a:xfrm>
            <a:off x="1371600" y="1600201"/>
            <a:ext cx="4191000" cy="1200329"/>
          </a:xfrm>
          <a:prstGeom prst="rect">
            <a:avLst/>
          </a:prstGeom>
          <a:noFill/>
        </p:spPr>
        <p:txBody>
          <a:bodyPr wrap="square" rtlCol="0">
            <a:spAutoFit/>
          </a:bodyPr>
          <a:lstStyle/>
          <a:p>
            <a:r>
              <a:rPr lang="en-US" b="1" dirty="0" smtClean="0"/>
              <a:t>1. Label field</a:t>
            </a:r>
          </a:p>
          <a:p>
            <a:r>
              <a:rPr lang="en-US" b="1" dirty="0" smtClean="0"/>
              <a:t>2. Operation field</a:t>
            </a:r>
          </a:p>
          <a:p>
            <a:r>
              <a:rPr lang="en-US" b="1" dirty="0" smtClean="0"/>
              <a:t>3. Operands field</a:t>
            </a:r>
          </a:p>
          <a:p>
            <a:r>
              <a:rPr lang="en-US" b="1" dirty="0" smtClean="0"/>
              <a:t>4. Comment field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third field Operands </a:t>
            </a:r>
            <a:endParaRPr lang="en-US" dirty="0"/>
          </a:p>
        </p:txBody>
      </p:sp>
      <p:sp>
        <p:nvSpPr>
          <p:cNvPr id="4" name="Rounded Rectangle 3"/>
          <p:cNvSpPr/>
          <p:nvPr/>
        </p:nvSpPr>
        <p:spPr>
          <a:xfrm>
            <a:off x="228600" y="1219200"/>
            <a:ext cx="8686800" cy="533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For data processing instructions written for the ARM assembler, the first operand is the  destination of the operation.</a:t>
            </a:r>
          </a:p>
          <a:p>
            <a:r>
              <a:rPr lang="en-US" sz="2400" b="1" dirty="0" smtClean="0"/>
              <a:t>• For a memory read instruction</a:t>
            </a:r>
            <a:r>
              <a:rPr lang="en-US" sz="2400" dirty="0" smtClean="0"/>
              <a:t>,, the first operand is the </a:t>
            </a:r>
            <a:r>
              <a:rPr lang="en-US" sz="2400" b="1" u="sng" dirty="0" smtClean="0"/>
              <a:t>destination register </a:t>
            </a:r>
            <a:r>
              <a:rPr lang="en-US" sz="2400" dirty="0" smtClean="0"/>
              <a:t>that data is to be loaded into.</a:t>
            </a:r>
          </a:p>
          <a:p>
            <a:r>
              <a:rPr lang="en-US" sz="2400" b="1" dirty="0" smtClean="0"/>
              <a:t>• For a memory write instruction</a:t>
            </a:r>
            <a:r>
              <a:rPr lang="en-US" sz="2400" dirty="0" smtClean="0"/>
              <a:t>, the first operand is the </a:t>
            </a:r>
            <a:r>
              <a:rPr lang="en-US" sz="2400" b="1" u="sng" dirty="0" smtClean="0"/>
              <a:t>source register </a:t>
            </a:r>
            <a:r>
              <a:rPr lang="en-US" sz="2400" dirty="0" smtClean="0"/>
              <a:t>that holds the data to be written into the memory.</a:t>
            </a:r>
          </a:p>
          <a:p>
            <a:r>
              <a:rPr lang="en-US" sz="2400" dirty="0" smtClean="0"/>
              <a:t>• For a multiple load instruction, the register list which is the </a:t>
            </a:r>
            <a:r>
              <a:rPr lang="en-US" sz="2400" b="1" dirty="0" smtClean="0"/>
              <a:t>third operand </a:t>
            </a:r>
            <a:r>
              <a:rPr lang="en-US" sz="2400" dirty="0" smtClean="0"/>
              <a:t>is the destination operand that the data will be loaded into.</a:t>
            </a:r>
          </a:p>
          <a:p>
            <a:r>
              <a:rPr lang="en-US" sz="2400" dirty="0" smtClean="0"/>
              <a:t>• For a multiple store instruction, the register list which is the </a:t>
            </a:r>
            <a:r>
              <a:rPr lang="en-US" sz="2400" b="1" dirty="0" smtClean="0"/>
              <a:t>third operand </a:t>
            </a:r>
            <a:r>
              <a:rPr lang="en-US" sz="2400" dirty="0" smtClean="0"/>
              <a:t>is the source operand that the stored data will be written into the memory</a:t>
            </a:r>
            <a:r>
              <a:rPr lang="en-US" sz="2000" dirty="0" smtClean="0"/>
              <a:t>.</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4124</TotalTime>
  <Words>2974</Words>
  <Application>Microsoft Office PowerPoint</Application>
  <PresentationFormat>On-screen Show (4:3)</PresentationFormat>
  <Paragraphs>480</Paragraphs>
  <Slides>65</Slides>
  <Notes>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Instructions for Cortex M4</vt:lpstr>
      <vt:lpstr>Instructions for ARM Cortex-M4</vt:lpstr>
      <vt:lpstr>Assembly Language Work Flow</vt:lpstr>
      <vt:lpstr>ARM Instructions set</vt:lpstr>
      <vt:lpstr>ARM  Thumb-2 Instructions</vt:lpstr>
      <vt:lpstr>Slide 6</vt:lpstr>
      <vt:lpstr>Cortex M4 Instructions Set</vt:lpstr>
      <vt:lpstr>Syntax of Assembly Language</vt:lpstr>
      <vt:lpstr>Rules for third field Operands </vt:lpstr>
      <vt:lpstr>Pseudo Instructions</vt:lpstr>
      <vt:lpstr>Shifting Data</vt:lpstr>
      <vt:lpstr>Slide 12</vt:lpstr>
      <vt:lpstr>Swapping Registers</vt:lpstr>
      <vt:lpstr>Factorial</vt:lpstr>
      <vt:lpstr>Cortex-M4 Addressing Modes</vt:lpstr>
      <vt:lpstr>Seven Addressing Modes</vt:lpstr>
      <vt:lpstr>Slide 17</vt:lpstr>
      <vt:lpstr>Slide 18</vt:lpstr>
      <vt:lpstr>Regular Immediate Offset Addressing Mode</vt:lpstr>
      <vt:lpstr>Example of Shifting Data with Regular Immediate Offset Addressing Mode </vt:lpstr>
      <vt:lpstr>Load Instruction</vt:lpstr>
      <vt:lpstr>Pre-Indexed Immediate Offset Addressing Mode</vt:lpstr>
      <vt:lpstr>Example of Shifting Data with Pre-index Offset Addressing Mode </vt:lpstr>
      <vt:lpstr>Post-Indexed Immediate Offset Addressing Mode</vt:lpstr>
      <vt:lpstr>Example of Shifting Data with Pre-index Offset Addressing Mode </vt:lpstr>
      <vt:lpstr>Regular Immediate Offset Addressing Mode with Unprivileged Access</vt:lpstr>
      <vt:lpstr>Store Instruction</vt:lpstr>
      <vt:lpstr>Slide 28</vt:lpstr>
      <vt:lpstr>PC-Relative Addressing Mode </vt:lpstr>
      <vt:lpstr>Loading Constants in Registers</vt:lpstr>
      <vt:lpstr>How do we solve this </vt:lpstr>
      <vt:lpstr>Slide 32</vt:lpstr>
      <vt:lpstr>4. Load and Store Multiple Registers Addressing Mode</vt:lpstr>
      <vt:lpstr>Slide 34</vt:lpstr>
      <vt:lpstr>Slide 35</vt:lpstr>
      <vt:lpstr>Limitations</vt:lpstr>
      <vt:lpstr>Exercise</vt:lpstr>
      <vt:lpstr>PUSH and POP Register Addressing Mode</vt:lpstr>
      <vt:lpstr>Stack Operations</vt:lpstr>
      <vt:lpstr>How does PUSH and POP works.</vt:lpstr>
      <vt:lpstr>Slide 41</vt:lpstr>
      <vt:lpstr>PUSH and POP instruction</vt:lpstr>
      <vt:lpstr>Semaphore in ARM Assembly ? </vt:lpstr>
      <vt:lpstr>Exclusive Access to Resources</vt:lpstr>
      <vt:lpstr>Inherent Addressing Mode</vt:lpstr>
      <vt:lpstr>Floating Point Numbers</vt:lpstr>
      <vt:lpstr>Floating point and integers Mix</vt:lpstr>
      <vt:lpstr>Structure of Assembly Language Programs  Assembler Rules and Directive  </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 Cortex-M3 and M4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Training Presentation</dc:title>
  <dc:creator>user</dc:creator>
  <cp:lastModifiedBy>user</cp:lastModifiedBy>
  <cp:revision>387</cp:revision>
  <dcterms:created xsi:type="dcterms:W3CDTF">2016-08-09T12:50:49Z</dcterms:created>
  <dcterms:modified xsi:type="dcterms:W3CDTF">2016-09-18T15:57:57Z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