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313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4" r:id="rId11"/>
    <p:sldId id="315" r:id="rId12"/>
    <p:sldId id="305" r:id="rId13"/>
    <p:sldId id="281" r:id="rId14"/>
    <p:sldId id="257" r:id="rId15"/>
    <p:sldId id="263" r:id="rId16"/>
    <p:sldId id="258" r:id="rId17"/>
    <p:sldId id="264" r:id="rId18"/>
    <p:sldId id="259" r:id="rId19"/>
    <p:sldId id="265" r:id="rId20"/>
    <p:sldId id="283" r:id="rId21"/>
    <p:sldId id="260" r:id="rId22"/>
    <p:sldId id="261" r:id="rId23"/>
    <p:sldId id="262" r:id="rId24"/>
    <p:sldId id="303" r:id="rId25"/>
    <p:sldId id="266" r:id="rId26"/>
    <p:sldId id="267" r:id="rId27"/>
    <p:sldId id="268" r:id="rId28"/>
    <p:sldId id="269" r:id="rId29"/>
    <p:sldId id="270" r:id="rId30"/>
    <p:sldId id="271" r:id="rId31"/>
    <p:sldId id="273" r:id="rId32"/>
    <p:sldId id="272" r:id="rId33"/>
    <p:sldId id="274" r:id="rId34"/>
    <p:sldId id="276" r:id="rId35"/>
    <p:sldId id="277" r:id="rId36"/>
    <p:sldId id="278" r:id="rId37"/>
    <p:sldId id="280" r:id="rId38"/>
    <p:sldId id="304" r:id="rId39"/>
    <p:sldId id="275" r:id="rId40"/>
    <p:sldId id="285" r:id="rId41"/>
    <p:sldId id="279" r:id="rId42"/>
    <p:sldId id="282" r:id="rId43"/>
    <p:sldId id="284" r:id="rId44"/>
    <p:sldId id="286" r:id="rId45"/>
    <p:sldId id="287" r:id="rId46"/>
    <p:sldId id="288" r:id="rId47"/>
    <p:sldId id="289" r:id="rId48"/>
    <p:sldId id="295" r:id="rId49"/>
    <p:sldId id="296" r:id="rId50"/>
    <p:sldId id="290" r:id="rId51"/>
    <p:sldId id="292" r:id="rId52"/>
    <p:sldId id="293" r:id="rId53"/>
    <p:sldId id="294" r:id="rId54"/>
    <p:sldId id="297" r:id="rId55"/>
    <p:sldId id="299" r:id="rId56"/>
    <p:sldId id="291" r:id="rId57"/>
    <p:sldId id="298" r:id="rId58"/>
    <p:sldId id="301" r:id="rId59"/>
    <p:sldId id="302" r:id="rId60"/>
    <p:sldId id="300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29" autoAdjust="0"/>
  </p:normalViewPr>
  <p:slideViewPr>
    <p:cSldViewPr>
      <p:cViewPr>
        <p:scale>
          <a:sx n="57" d="100"/>
          <a:sy n="57" d="100"/>
        </p:scale>
        <p:origin x="-1518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27649-08CC-43FF-A5DA-2782055A56C7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13D74-44E5-42D4-B5EE-C836489C2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2000">
              <a:srgbClr val="92D050"/>
            </a:gs>
            <a:gs pos="77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Cortex M4 Exception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Girish</a:t>
            </a:r>
            <a:r>
              <a:rPr lang="en-US" dirty="0" smtClean="0"/>
              <a:t> S Kumar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4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exception programmed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828800"/>
            <a:ext cx="838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All exceptions and interrupts in the </a:t>
            </a:r>
            <a:r>
              <a:rPr lang="en-US" sz="2000" dirty="0" smtClean="0"/>
              <a:t>Cortex-M4are  </a:t>
            </a:r>
            <a:r>
              <a:rPr lang="en-US" sz="2000" dirty="0" smtClean="0"/>
              <a:t>H</a:t>
            </a:r>
            <a:r>
              <a:rPr lang="en-US" sz="2000" dirty="0" smtClean="0"/>
              <a:t>andled </a:t>
            </a:r>
            <a:r>
              <a:rPr lang="en-US" sz="2000" dirty="0" smtClean="0"/>
              <a:t>by </a:t>
            </a:r>
            <a:r>
              <a:rPr lang="en-US" sz="2000" dirty="0" err="1" smtClean="0"/>
              <a:t>theNVIC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T</a:t>
            </a:r>
            <a:r>
              <a:rPr lang="en-US" sz="2000" dirty="0" smtClean="0"/>
              <a:t>he NVIC </a:t>
            </a:r>
            <a:r>
              <a:rPr lang="en-US" sz="2000" dirty="0" smtClean="0"/>
              <a:t>provides a group </a:t>
            </a:r>
            <a:r>
              <a:rPr lang="en-US" sz="2000" dirty="0" smtClean="0"/>
              <a:t>of programmable registers to manage exceptions and interrupts</a:t>
            </a:r>
          </a:p>
          <a:p>
            <a:endParaRPr lang="en-US" sz="2000" dirty="0" smtClean="0"/>
          </a:p>
          <a:p>
            <a:r>
              <a:rPr lang="en-US" sz="2000" dirty="0" smtClean="0"/>
              <a:t>There is  module called System Control Block (SCB) which assists NVIC to manage exceptions and interrupts.</a:t>
            </a:r>
          </a:p>
          <a:p>
            <a:endParaRPr lang="en-US" sz="2000" dirty="0" smtClean="0"/>
          </a:p>
          <a:p>
            <a:r>
              <a:rPr lang="en-US" sz="2000" dirty="0" smtClean="0"/>
              <a:t>The registers in NVIC and SCB are used for programming </a:t>
            </a:r>
            <a:r>
              <a:rPr lang="en-US" sz="2000" dirty="0" err="1" smtClean="0"/>
              <a:t>Execptions</a:t>
            </a:r>
            <a:r>
              <a:rPr lang="en-US" sz="2000" dirty="0" smtClean="0"/>
              <a:t> and interrupts</a:t>
            </a:r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smtClean="0"/>
              <a:t>special registers </a:t>
            </a:r>
            <a:r>
              <a:rPr lang="en-US" sz="2000" dirty="0" smtClean="0"/>
              <a:t> </a:t>
            </a:r>
            <a:r>
              <a:rPr lang="en-US" sz="2000" dirty="0" smtClean="0"/>
              <a:t>such as </a:t>
            </a:r>
            <a:r>
              <a:rPr lang="en-US" sz="2000" dirty="0" smtClean="0"/>
              <a:t>PRIMASK, FAULTMASK</a:t>
            </a:r>
            <a:r>
              <a:rPr lang="en-US" sz="2000" dirty="0" smtClean="0"/>
              <a:t>, and BASEPRI, also provide mask, unmask, and priority level selections </a:t>
            </a:r>
            <a:r>
              <a:rPr lang="en-US" sz="2000" dirty="0" smtClean="0"/>
              <a:t>for most </a:t>
            </a:r>
            <a:r>
              <a:rPr lang="en-US" sz="2000" dirty="0" smtClean="0"/>
              <a:t>exceptions and interrupts to support their processing.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NVIC located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905000"/>
            <a:ext cx="5486400" cy="367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81000" y="2133600"/>
            <a:ext cx="2514600" cy="34163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NVIC and SCB are located in the</a:t>
            </a:r>
          </a:p>
          <a:p>
            <a:r>
              <a:rPr lang="en-US" sz="2400" dirty="0" smtClean="0"/>
              <a:t>System Control Space (SCS) at the on-chip memory map with a memory range of</a:t>
            </a:r>
          </a:p>
          <a:p>
            <a:r>
              <a:rPr lang="en-US" sz="2400" dirty="0" smtClean="0"/>
              <a:t>0xE000E0000xE000EFFF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Processor Modes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Cortex –M4 has two modes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/>
              <a:t>Thread Mode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/>
              <a:t>Handler  mode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3810000"/>
          <a:ext cx="77724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579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Processor</a:t>
                      </a:r>
                      <a:r>
                        <a:rPr lang="en-US" baseline="0" dirty="0" smtClean="0"/>
                        <a:t> Mode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r>
                        <a:rPr lang="en-US" baseline="0" dirty="0" smtClean="0"/>
                        <a:t> happens in this mode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User Application executes in this mode</a:t>
                      </a:r>
                      <a:r>
                        <a:rPr lang="en-US" baseline="0" dirty="0" smtClean="0"/>
                        <a:t>, when processor is RESET and completes the reset process, it automatically comes to Thread mode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Handler</a:t>
                      </a:r>
                      <a:r>
                        <a:rPr lang="en-US" baseline="0" dirty="0" smtClean="0"/>
                        <a:t>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Exceptions are</a:t>
                      </a:r>
                      <a:r>
                        <a:rPr lang="en-US" baseline="0" dirty="0" smtClean="0"/>
                        <a:t> handled in this mode, once the exception handling is completed it goes back to thread mode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4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Processor Mode and Privileges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57400" y="1905000"/>
            <a:ext cx="2590800" cy="2057400"/>
          </a:xfrm>
          <a:prstGeom prst="roundRect">
            <a:avLst/>
          </a:prstGeom>
          <a:gradFill flip="none" rotWithShape="1">
            <a:gsLst>
              <a:gs pos="0">
                <a:srgbClr val="FF0000">
                  <a:alpha val="67000"/>
                </a:srgbClr>
              </a:gs>
              <a:gs pos="9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Use of this mode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Exception Handling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Stack : Main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15840" y="1905000"/>
            <a:ext cx="2590800" cy="2057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87880" y="4084320"/>
            <a:ext cx="2590800" cy="2057400"/>
          </a:xfrm>
          <a:prstGeom prst="roundRect">
            <a:avLst/>
          </a:prstGeom>
          <a:gradFill flip="none" rotWithShape="1">
            <a:gsLst>
              <a:gs pos="0">
                <a:srgbClr val="00B0F0"/>
              </a:gs>
              <a:gs pos="99000">
                <a:schemeClr val="accent1">
                  <a:tint val="44500"/>
                  <a:satMod val="160000"/>
                </a:schemeClr>
              </a:gs>
              <a:gs pos="100000">
                <a:srgbClr val="00B0F0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rgbClr val="FF0000"/>
                </a:solidFill>
                <a:latin typeface="Arabic Typesetting" pitchFamily="66" charset="-78"/>
                <a:cs typeface="Arabic Typesetting" pitchFamily="66" charset="-78"/>
              </a:rPr>
              <a:t>Use of this mode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Applications  use this mode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Under special conditions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Stack</a:t>
            </a:r>
            <a:r>
              <a:rPr lang="en-US" dirty="0" smtClean="0">
                <a:solidFill>
                  <a:srgbClr val="7030A0"/>
                </a:solidFill>
              </a:rPr>
              <a:t> : Main or process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31080" y="4084320"/>
            <a:ext cx="2590800" cy="2057400"/>
          </a:xfrm>
          <a:prstGeom prst="roundRect">
            <a:avLst/>
          </a:prstGeom>
          <a:gradFill>
            <a:gsLst>
              <a:gs pos="0">
                <a:srgbClr val="92D050"/>
              </a:gs>
              <a:gs pos="9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rgbClr val="FF0000"/>
                </a:solidFill>
                <a:latin typeface="Arabic Typesetting" pitchFamily="66" charset="-78"/>
                <a:cs typeface="Arabic Typesetting" pitchFamily="66" charset="-78"/>
              </a:rPr>
              <a:t>Use of this mode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Applications  will be in this mode most of the time</a:t>
            </a:r>
            <a:br>
              <a:rPr lang="en-US" dirty="0" smtClean="0">
                <a:solidFill>
                  <a:srgbClr val="7030A0"/>
                </a:solidFill>
              </a:rPr>
            </a:br>
            <a:endParaRPr lang="en-US" dirty="0" smtClean="0">
              <a:solidFill>
                <a:srgbClr val="7030A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7030A0"/>
                </a:solidFill>
              </a:rPr>
              <a:t>Stack</a:t>
            </a:r>
            <a:r>
              <a:rPr lang="en-US" dirty="0" smtClean="0">
                <a:solidFill>
                  <a:srgbClr val="7030A0"/>
                </a:solidFill>
              </a:rPr>
              <a:t> : Main or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2590800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Handler</a:t>
            </a:r>
          </a:p>
          <a:p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" y="487680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</a:p>
          <a:p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12236" y="63362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Privileged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12192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67000" y="12192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Privileged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15000" y="63362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43800" y="472440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</a:p>
          <a:p>
            <a:r>
              <a:rPr lang="en-US" dirty="0" smtClean="0"/>
              <a:t>mode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66800" y="1371600"/>
            <a:ext cx="1066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1752600"/>
            <a:ext cx="16002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Processor mode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1295400"/>
            <a:ext cx="16002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Privileges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676400" y="1752600"/>
            <a:ext cx="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76400" y="17526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Transition between modes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905000" y="1828800"/>
            <a:ext cx="16764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</a:t>
            </a:r>
            <a:endParaRPr lang="en-US" sz="4400" dirty="0"/>
          </a:p>
        </p:txBody>
      </p:sp>
      <p:sp>
        <p:nvSpPr>
          <p:cNvPr id="5" name="Oval 4"/>
          <p:cNvSpPr/>
          <p:nvPr/>
        </p:nvSpPr>
        <p:spPr>
          <a:xfrm>
            <a:off x="2057400" y="4953000"/>
            <a:ext cx="16764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U</a:t>
            </a:r>
            <a:endParaRPr lang="en-US" sz="4800" b="1" dirty="0"/>
          </a:p>
        </p:txBody>
      </p:sp>
      <p:sp>
        <p:nvSpPr>
          <p:cNvPr id="6" name="Oval 5"/>
          <p:cNvSpPr/>
          <p:nvPr/>
        </p:nvSpPr>
        <p:spPr>
          <a:xfrm>
            <a:off x="5867400" y="3124200"/>
            <a:ext cx="16764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P</a:t>
            </a:r>
            <a:endParaRPr lang="en-US" dirty="0"/>
          </a:p>
        </p:txBody>
      </p:sp>
      <p:cxnSp>
        <p:nvCxnSpPr>
          <p:cNvPr id="8" name="Straight Arrow Connector 7"/>
          <p:cNvCxnSpPr>
            <a:endCxn id="3" idx="2"/>
          </p:cNvCxnSpPr>
          <p:nvPr/>
        </p:nvCxnSpPr>
        <p:spPr>
          <a:xfrm flipV="1">
            <a:off x="457200" y="2628900"/>
            <a:ext cx="1447800" cy="381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581400" y="2209800"/>
            <a:ext cx="2860964" cy="921328"/>
          </a:xfrm>
          <a:custGeom>
            <a:avLst/>
            <a:gdLst>
              <a:gd name="connsiteX0" fmla="*/ 0 w 3241964"/>
              <a:gd name="connsiteY0" fmla="*/ 5542 h 1302328"/>
              <a:gd name="connsiteX1" fmla="*/ 1263535 w 3241964"/>
              <a:gd name="connsiteY1" fmla="*/ 38793 h 1302328"/>
              <a:gd name="connsiteX2" fmla="*/ 1712422 w 3241964"/>
              <a:gd name="connsiteY2" fmla="*/ 238299 h 1302328"/>
              <a:gd name="connsiteX3" fmla="*/ 2477193 w 3241964"/>
              <a:gd name="connsiteY3" fmla="*/ 454430 h 1302328"/>
              <a:gd name="connsiteX4" fmla="*/ 2826328 w 3241964"/>
              <a:gd name="connsiteY4" fmla="*/ 670561 h 1302328"/>
              <a:gd name="connsiteX5" fmla="*/ 3009208 w 3241964"/>
              <a:gd name="connsiteY5" fmla="*/ 886691 h 1302328"/>
              <a:gd name="connsiteX6" fmla="*/ 3092335 w 3241964"/>
              <a:gd name="connsiteY6" fmla="*/ 1003070 h 1302328"/>
              <a:gd name="connsiteX7" fmla="*/ 3192088 w 3241964"/>
              <a:gd name="connsiteY7" fmla="*/ 1185950 h 1302328"/>
              <a:gd name="connsiteX8" fmla="*/ 3241964 w 3241964"/>
              <a:gd name="connsiteY8" fmla="*/ 1302328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1964" h="1302328">
                <a:moveTo>
                  <a:pt x="0" y="5542"/>
                </a:moveTo>
                <a:cubicBezTo>
                  <a:pt x="489065" y="2771"/>
                  <a:pt x="978131" y="0"/>
                  <a:pt x="1263535" y="38793"/>
                </a:cubicBezTo>
                <a:cubicBezTo>
                  <a:pt x="1548939" y="77586"/>
                  <a:pt x="1510146" y="169026"/>
                  <a:pt x="1712422" y="238299"/>
                </a:cubicBezTo>
                <a:cubicBezTo>
                  <a:pt x="1914698" y="307572"/>
                  <a:pt x="2291542" y="382386"/>
                  <a:pt x="2477193" y="454430"/>
                </a:cubicBezTo>
                <a:cubicBezTo>
                  <a:pt x="2662844" y="526474"/>
                  <a:pt x="2737659" y="598518"/>
                  <a:pt x="2826328" y="670561"/>
                </a:cubicBezTo>
                <a:cubicBezTo>
                  <a:pt x="2914997" y="742604"/>
                  <a:pt x="2964874" y="831273"/>
                  <a:pt x="3009208" y="886691"/>
                </a:cubicBezTo>
                <a:cubicBezTo>
                  <a:pt x="3053543" y="942109"/>
                  <a:pt x="3061855" y="953194"/>
                  <a:pt x="3092335" y="1003070"/>
                </a:cubicBezTo>
                <a:cubicBezTo>
                  <a:pt x="3122815" y="1052946"/>
                  <a:pt x="3167150" y="1136074"/>
                  <a:pt x="3192088" y="1185950"/>
                </a:cubicBezTo>
                <a:cubicBezTo>
                  <a:pt x="3217026" y="1235826"/>
                  <a:pt x="3241964" y="1302328"/>
                  <a:pt x="3241964" y="1302328"/>
                </a:cubicBezTo>
              </a:path>
            </a:pathLst>
          </a:custGeom>
          <a:ln w="63500">
            <a:solidFill>
              <a:srgbClr val="92D050"/>
            </a:solidFill>
            <a:headEnd type="diamon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657600" y="2667000"/>
            <a:ext cx="2286000" cy="762000"/>
          </a:xfrm>
          <a:custGeom>
            <a:avLst/>
            <a:gdLst>
              <a:gd name="connsiteX0" fmla="*/ 0 w 3241964"/>
              <a:gd name="connsiteY0" fmla="*/ 5542 h 1302328"/>
              <a:gd name="connsiteX1" fmla="*/ 1263535 w 3241964"/>
              <a:gd name="connsiteY1" fmla="*/ 38793 h 1302328"/>
              <a:gd name="connsiteX2" fmla="*/ 1712422 w 3241964"/>
              <a:gd name="connsiteY2" fmla="*/ 238299 h 1302328"/>
              <a:gd name="connsiteX3" fmla="*/ 2477193 w 3241964"/>
              <a:gd name="connsiteY3" fmla="*/ 454430 h 1302328"/>
              <a:gd name="connsiteX4" fmla="*/ 2826328 w 3241964"/>
              <a:gd name="connsiteY4" fmla="*/ 670561 h 1302328"/>
              <a:gd name="connsiteX5" fmla="*/ 3009208 w 3241964"/>
              <a:gd name="connsiteY5" fmla="*/ 886691 h 1302328"/>
              <a:gd name="connsiteX6" fmla="*/ 3092335 w 3241964"/>
              <a:gd name="connsiteY6" fmla="*/ 1003070 h 1302328"/>
              <a:gd name="connsiteX7" fmla="*/ 3192088 w 3241964"/>
              <a:gd name="connsiteY7" fmla="*/ 1185950 h 1302328"/>
              <a:gd name="connsiteX8" fmla="*/ 3241964 w 3241964"/>
              <a:gd name="connsiteY8" fmla="*/ 1302328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1964" h="1302328">
                <a:moveTo>
                  <a:pt x="0" y="5542"/>
                </a:moveTo>
                <a:cubicBezTo>
                  <a:pt x="489065" y="2771"/>
                  <a:pt x="978131" y="0"/>
                  <a:pt x="1263535" y="38793"/>
                </a:cubicBezTo>
                <a:cubicBezTo>
                  <a:pt x="1548939" y="77586"/>
                  <a:pt x="1510146" y="169026"/>
                  <a:pt x="1712422" y="238299"/>
                </a:cubicBezTo>
                <a:cubicBezTo>
                  <a:pt x="1914698" y="307572"/>
                  <a:pt x="2291542" y="382386"/>
                  <a:pt x="2477193" y="454430"/>
                </a:cubicBezTo>
                <a:cubicBezTo>
                  <a:pt x="2662844" y="526474"/>
                  <a:pt x="2737659" y="598518"/>
                  <a:pt x="2826328" y="670561"/>
                </a:cubicBezTo>
                <a:cubicBezTo>
                  <a:pt x="2914997" y="742604"/>
                  <a:pt x="2964874" y="831273"/>
                  <a:pt x="3009208" y="886691"/>
                </a:cubicBezTo>
                <a:cubicBezTo>
                  <a:pt x="3053543" y="942109"/>
                  <a:pt x="3061855" y="953194"/>
                  <a:pt x="3092335" y="1003070"/>
                </a:cubicBezTo>
                <a:cubicBezTo>
                  <a:pt x="3122815" y="1052946"/>
                  <a:pt x="3167150" y="1136074"/>
                  <a:pt x="3192088" y="1185950"/>
                </a:cubicBezTo>
                <a:cubicBezTo>
                  <a:pt x="3217026" y="1235826"/>
                  <a:pt x="3241964" y="1302328"/>
                  <a:pt x="3241964" y="1302328"/>
                </a:cubicBezTo>
              </a:path>
            </a:pathLst>
          </a:custGeom>
          <a:ln w="63500">
            <a:solidFill>
              <a:srgbClr val="FF0000"/>
            </a:solidFill>
            <a:headEnd type="stealt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V="1">
            <a:off x="3657600" y="4572000"/>
            <a:ext cx="2438400" cy="1524000"/>
          </a:xfrm>
          <a:custGeom>
            <a:avLst/>
            <a:gdLst>
              <a:gd name="connsiteX0" fmla="*/ 0 w 3241964"/>
              <a:gd name="connsiteY0" fmla="*/ 5542 h 1302328"/>
              <a:gd name="connsiteX1" fmla="*/ 1263535 w 3241964"/>
              <a:gd name="connsiteY1" fmla="*/ 38793 h 1302328"/>
              <a:gd name="connsiteX2" fmla="*/ 1712422 w 3241964"/>
              <a:gd name="connsiteY2" fmla="*/ 238299 h 1302328"/>
              <a:gd name="connsiteX3" fmla="*/ 2477193 w 3241964"/>
              <a:gd name="connsiteY3" fmla="*/ 454430 h 1302328"/>
              <a:gd name="connsiteX4" fmla="*/ 2826328 w 3241964"/>
              <a:gd name="connsiteY4" fmla="*/ 670561 h 1302328"/>
              <a:gd name="connsiteX5" fmla="*/ 3009208 w 3241964"/>
              <a:gd name="connsiteY5" fmla="*/ 886691 h 1302328"/>
              <a:gd name="connsiteX6" fmla="*/ 3092335 w 3241964"/>
              <a:gd name="connsiteY6" fmla="*/ 1003070 h 1302328"/>
              <a:gd name="connsiteX7" fmla="*/ 3192088 w 3241964"/>
              <a:gd name="connsiteY7" fmla="*/ 1185950 h 1302328"/>
              <a:gd name="connsiteX8" fmla="*/ 3241964 w 3241964"/>
              <a:gd name="connsiteY8" fmla="*/ 1302328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1964" h="1302328">
                <a:moveTo>
                  <a:pt x="0" y="5542"/>
                </a:moveTo>
                <a:cubicBezTo>
                  <a:pt x="489065" y="2771"/>
                  <a:pt x="978131" y="0"/>
                  <a:pt x="1263535" y="38793"/>
                </a:cubicBezTo>
                <a:cubicBezTo>
                  <a:pt x="1548939" y="77586"/>
                  <a:pt x="1510146" y="169026"/>
                  <a:pt x="1712422" y="238299"/>
                </a:cubicBezTo>
                <a:cubicBezTo>
                  <a:pt x="1914698" y="307572"/>
                  <a:pt x="2291542" y="382386"/>
                  <a:pt x="2477193" y="454430"/>
                </a:cubicBezTo>
                <a:cubicBezTo>
                  <a:pt x="2662844" y="526474"/>
                  <a:pt x="2737659" y="598518"/>
                  <a:pt x="2826328" y="670561"/>
                </a:cubicBezTo>
                <a:cubicBezTo>
                  <a:pt x="2914997" y="742604"/>
                  <a:pt x="2964874" y="831273"/>
                  <a:pt x="3009208" y="886691"/>
                </a:cubicBezTo>
                <a:cubicBezTo>
                  <a:pt x="3053543" y="942109"/>
                  <a:pt x="3061855" y="953194"/>
                  <a:pt x="3092335" y="1003070"/>
                </a:cubicBezTo>
                <a:cubicBezTo>
                  <a:pt x="3122815" y="1052946"/>
                  <a:pt x="3167150" y="1136074"/>
                  <a:pt x="3192088" y="1185950"/>
                </a:cubicBezTo>
                <a:cubicBezTo>
                  <a:pt x="3217026" y="1235826"/>
                  <a:pt x="3241964" y="1302328"/>
                  <a:pt x="3241964" y="1302328"/>
                </a:cubicBezTo>
              </a:path>
            </a:pathLst>
          </a:custGeom>
          <a:ln w="63500">
            <a:solidFill>
              <a:srgbClr val="FF0000"/>
            </a:solidFill>
            <a:headEnd type="stealt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flipV="1">
            <a:off x="3733800" y="4267200"/>
            <a:ext cx="2133600" cy="1136072"/>
          </a:xfrm>
          <a:custGeom>
            <a:avLst/>
            <a:gdLst>
              <a:gd name="connsiteX0" fmla="*/ 0 w 3241964"/>
              <a:gd name="connsiteY0" fmla="*/ 5542 h 1302328"/>
              <a:gd name="connsiteX1" fmla="*/ 1263535 w 3241964"/>
              <a:gd name="connsiteY1" fmla="*/ 38793 h 1302328"/>
              <a:gd name="connsiteX2" fmla="*/ 1712422 w 3241964"/>
              <a:gd name="connsiteY2" fmla="*/ 238299 h 1302328"/>
              <a:gd name="connsiteX3" fmla="*/ 2477193 w 3241964"/>
              <a:gd name="connsiteY3" fmla="*/ 454430 h 1302328"/>
              <a:gd name="connsiteX4" fmla="*/ 2826328 w 3241964"/>
              <a:gd name="connsiteY4" fmla="*/ 670561 h 1302328"/>
              <a:gd name="connsiteX5" fmla="*/ 3009208 w 3241964"/>
              <a:gd name="connsiteY5" fmla="*/ 886691 h 1302328"/>
              <a:gd name="connsiteX6" fmla="*/ 3092335 w 3241964"/>
              <a:gd name="connsiteY6" fmla="*/ 1003070 h 1302328"/>
              <a:gd name="connsiteX7" fmla="*/ 3192088 w 3241964"/>
              <a:gd name="connsiteY7" fmla="*/ 1185950 h 1302328"/>
              <a:gd name="connsiteX8" fmla="*/ 3241964 w 3241964"/>
              <a:gd name="connsiteY8" fmla="*/ 1302328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1964" h="1302328">
                <a:moveTo>
                  <a:pt x="0" y="5542"/>
                </a:moveTo>
                <a:cubicBezTo>
                  <a:pt x="489065" y="2771"/>
                  <a:pt x="978131" y="0"/>
                  <a:pt x="1263535" y="38793"/>
                </a:cubicBezTo>
                <a:cubicBezTo>
                  <a:pt x="1548939" y="77586"/>
                  <a:pt x="1510146" y="169026"/>
                  <a:pt x="1712422" y="238299"/>
                </a:cubicBezTo>
                <a:cubicBezTo>
                  <a:pt x="1914698" y="307572"/>
                  <a:pt x="2291542" y="382386"/>
                  <a:pt x="2477193" y="454430"/>
                </a:cubicBezTo>
                <a:cubicBezTo>
                  <a:pt x="2662844" y="526474"/>
                  <a:pt x="2737659" y="598518"/>
                  <a:pt x="2826328" y="670561"/>
                </a:cubicBezTo>
                <a:cubicBezTo>
                  <a:pt x="2914997" y="742604"/>
                  <a:pt x="2964874" y="831273"/>
                  <a:pt x="3009208" y="886691"/>
                </a:cubicBezTo>
                <a:cubicBezTo>
                  <a:pt x="3053543" y="942109"/>
                  <a:pt x="3061855" y="953194"/>
                  <a:pt x="3092335" y="1003070"/>
                </a:cubicBezTo>
                <a:cubicBezTo>
                  <a:pt x="3122815" y="1052946"/>
                  <a:pt x="3167150" y="1136074"/>
                  <a:pt x="3192088" y="1185950"/>
                </a:cubicBezTo>
                <a:cubicBezTo>
                  <a:pt x="3217026" y="1235826"/>
                  <a:pt x="3241964" y="1302328"/>
                  <a:pt x="3241964" y="1302328"/>
                </a:cubicBezTo>
              </a:path>
            </a:pathLst>
          </a:custGeom>
          <a:ln w="63500">
            <a:solidFill>
              <a:srgbClr val="92D050"/>
            </a:solidFill>
            <a:headEnd type="diamon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3" idx="4"/>
            <a:endCxn id="5" idx="0"/>
          </p:cNvCxnSpPr>
          <p:nvPr/>
        </p:nvCxnSpPr>
        <p:spPr>
          <a:xfrm>
            <a:off x="2743200" y="3429000"/>
            <a:ext cx="152400" cy="152400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0" y="3886200"/>
            <a:ext cx="190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Transition through</a:t>
            </a:r>
          </a:p>
          <a:p>
            <a:r>
              <a:rPr lang="en-US" dirty="0" smtClean="0"/>
              <a:t>Control Register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14800" y="1447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Switching to Handler  Mode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For Exception handling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24200" y="40386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Switching to Handler  Mode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For Exception handling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1400" y="2971800"/>
            <a:ext cx="199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Exit from Exception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24400" y="6019800"/>
            <a:ext cx="199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Exit from Exception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6400" y="1219200"/>
            <a:ext cx="144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mode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876800" y="1295400"/>
            <a:ext cx="0" cy="50292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94390" y="11430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Handler mode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50000">
              <a:schemeClr val="accent2">
                <a:lumMod val="20000"/>
                <a:lumOff val="8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8"/>
          <p:cNvSpPr txBox="1">
            <a:spLocks/>
          </p:cNvSpPr>
          <p:nvPr/>
        </p:nvSpPr>
        <p:spPr>
          <a:xfrm>
            <a:off x="457200" y="21336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CONTROL Register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8600" y="152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45018" y="4543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44972" y="7541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47228" y="10668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44553" y="1371600"/>
            <a:ext cx="990600" cy="304800"/>
          </a:xfrm>
          <a:prstGeom prst="rect">
            <a:avLst/>
          </a:prstGeom>
          <a:gradFill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7506" y="1508760"/>
            <a:ext cx="7288214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The CONTROL is a 32 bit  register, that  controls the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Which stack used  at a given time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When the processor is in Thread mode  it decides the privilege level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Indicates whether the Floating point Unit  is  active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3032760"/>
          <a:ext cx="81534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371600"/>
                <a:gridCol w="5029200"/>
              </a:tblGrid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 …… 3</a:t>
                      </a:r>
                      <a:r>
                        <a:rPr lang="en-US" baseline="0" dirty="0" smtClean="0"/>
                        <a:t>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Reserved</a:t>
                      </a:r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= no floating-point context active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= floating-point context active.</a:t>
                      </a:r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SPSEL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= MSP is the current stack pointer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= PSP is the current stack pointer.</a:t>
                      </a:r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nPRIV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the Thread mode privilege level: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= privileged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= unprivileged.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Control Block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219200"/>
            <a:ext cx="7772400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The System Control Block (SCB) </a:t>
            </a:r>
            <a:r>
              <a:rPr lang="en-US" dirty="0" smtClean="0"/>
              <a:t>provides  system </a:t>
            </a:r>
            <a:r>
              <a:rPr lang="en-US" dirty="0" smtClean="0"/>
              <a:t>controls and implementation information, including configuration, control, </a:t>
            </a:r>
            <a:r>
              <a:rPr lang="en-US" dirty="0" smtClean="0"/>
              <a:t>and reporting </a:t>
            </a:r>
            <a:r>
              <a:rPr lang="en-US" dirty="0" smtClean="0"/>
              <a:t>of the system </a:t>
            </a:r>
            <a:r>
              <a:rPr lang="en-US" dirty="0" smtClean="0"/>
              <a:t>exceptions. These </a:t>
            </a:r>
            <a:r>
              <a:rPr lang="en-US" dirty="0" smtClean="0"/>
              <a:t>controls and implementations are performed via 15 control registers,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46106"/>
            <a:ext cx="7239000" cy="4235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4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NVIC Registers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60735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Sample Exception Handler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19200"/>
            <a:ext cx="8229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</a:t>
            </a:r>
            <a:r>
              <a:rPr lang="en-US" dirty="0" smtClean="0"/>
              <a:t>include "</a:t>
            </a:r>
            <a:r>
              <a:rPr lang="en-US" dirty="0" smtClean="0"/>
              <a:t>TM4C123GH6PM.h“</a:t>
            </a:r>
          </a:p>
          <a:p>
            <a:endParaRPr lang="en-US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div(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lho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rho)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lho</a:t>
            </a:r>
            <a:r>
              <a:rPr lang="en-US" dirty="0" smtClean="0"/>
              <a:t>/rho;</a:t>
            </a:r>
          </a:p>
          <a:p>
            <a:r>
              <a:rPr lang="en-US" dirty="0" smtClean="0"/>
              <a:t>}</a:t>
            </a:r>
          </a:p>
          <a:p>
            <a:r>
              <a:rPr lang="en-US" b="1" dirty="0" smtClean="0"/>
              <a:t>void </a:t>
            </a:r>
            <a:r>
              <a:rPr lang="en-US" b="1" dirty="0" err="1" smtClean="0"/>
              <a:t>printMsg</a:t>
            </a:r>
            <a:r>
              <a:rPr lang="en-US" b="1" dirty="0" smtClean="0"/>
              <a:t>(const char * </a:t>
            </a:r>
            <a:r>
              <a:rPr lang="en-US" b="1" dirty="0" err="1" smtClean="0"/>
              <a:t>Msg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b="1" dirty="0" smtClean="0"/>
              <a:t>while</a:t>
            </a:r>
            <a:r>
              <a:rPr lang="en-US" dirty="0" smtClean="0"/>
              <a:t> (*</a:t>
            </a:r>
            <a:r>
              <a:rPr lang="en-US" dirty="0" err="1" smtClean="0"/>
              <a:t>Msg</a:t>
            </a:r>
            <a:r>
              <a:rPr lang="en-US" dirty="0" smtClean="0"/>
              <a:t> != '\0'){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ITM_SendChar</a:t>
            </a:r>
            <a:r>
              <a:rPr lang="en-US" dirty="0" smtClean="0"/>
              <a:t>(*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++</a:t>
            </a:r>
            <a:r>
              <a:rPr lang="en-US" dirty="0" err="1" smtClean="0"/>
              <a:t>Msg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b="1" dirty="0" smtClean="0"/>
              <a:t>void </a:t>
            </a:r>
            <a:r>
              <a:rPr lang="en-US" b="1" dirty="0" err="1" smtClean="0"/>
              <a:t>HardFault_Handler</a:t>
            </a:r>
            <a:r>
              <a:rPr lang="en-US" b="1" dirty="0" smtClean="0"/>
              <a:t>(void)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printMsg</a:t>
            </a:r>
            <a:r>
              <a:rPr lang="en-US" dirty="0" smtClean="0"/>
              <a:t>("In Hard Fault Handler\n");</a:t>
            </a:r>
          </a:p>
          <a:p>
            <a:r>
              <a:rPr lang="en-US" dirty="0" smtClean="0"/>
              <a:t>  </a:t>
            </a:r>
            <a:r>
              <a:rPr lang="en-US" dirty="0" smtClean="0"/>
              <a:t>                </a:t>
            </a:r>
            <a:r>
              <a:rPr lang="en-US" dirty="0" smtClean="0"/>
              <a:t>while(1); 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612845"/>
            <a:ext cx="8610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main(void)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 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y 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z ;</a:t>
            </a:r>
          </a:p>
          <a:p>
            <a:r>
              <a:rPr lang="en-US" dirty="0" smtClean="0"/>
              <a:t>	char message[10];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SCB-&gt;CCR |= 0x10</a:t>
            </a:r>
            <a:r>
              <a:rPr lang="en-US" dirty="0" smtClean="0"/>
              <a:t>; //Enabling the  Configuration Control Block in SCB</a:t>
            </a:r>
            <a:endParaRPr lang="en-US" dirty="0" smtClean="0"/>
          </a:p>
          <a:p>
            <a:r>
              <a:rPr lang="en-US" dirty="0" smtClean="0"/>
              <a:t>	x = 10;</a:t>
            </a:r>
          </a:p>
          <a:p>
            <a:r>
              <a:rPr lang="en-US" dirty="0" smtClean="0"/>
              <a:t>	y = 20;</a:t>
            </a:r>
          </a:p>
          <a:p>
            <a:r>
              <a:rPr lang="en-US" dirty="0" smtClean="0"/>
              <a:t>	z = div(x, y);</a:t>
            </a:r>
          </a:p>
          <a:p>
            <a:r>
              <a:rPr lang="en-US" dirty="0" smtClean="0"/>
              <a:t>	</a:t>
            </a:r>
            <a:r>
              <a:rPr lang="en-US" b="1" dirty="0" err="1" smtClean="0"/>
              <a:t>sprintf</a:t>
            </a:r>
            <a:r>
              <a:rPr lang="en-US" dirty="0" smtClean="0"/>
              <a:t> (</a:t>
            </a:r>
            <a:r>
              <a:rPr lang="en-US" dirty="0" err="1" smtClean="0"/>
              <a:t>message,"Value</a:t>
            </a:r>
            <a:r>
              <a:rPr lang="en-US" dirty="0" smtClean="0"/>
              <a:t> of z = %d \</a:t>
            </a:r>
            <a:r>
              <a:rPr lang="en-US" dirty="0" err="1" smtClean="0"/>
              <a:t>n",z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b="1" dirty="0" err="1" smtClean="0"/>
              <a:t>printMsg</a:t>
            </a:r>
            <a:r>
              <a:rPr lang="en-US" dirty="0" smtClean="0"/>
              <a:t> (message);</a:t>
            </a:r>
            <a:endParaRPr lang="en-US" dirty="0" smtClean="0"/>
          </a:p>
          <a:p>
            <a:r>
              <a:rPr lang="en-US" dirty="0" smtClean="0"/>
              <a:t>	//Doing division by zero to create exception </a:t>
            </a:r>
          </a:p>
          <a:p>
            <a:r>
              <a:rPr lang="en-US" dirty="0" smtClean="0"/>
              <a:t>	y=0 ;</a:t>
            </a:r>
          </a:p>
          <a:p>
            <a:r>
              <a:rPr lang="en-US" dirty="0" smtClean="0"/>
              <a:t>	z = div(x, y);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8600" y="381000"/>
            <a:ext cx="876300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Cortex-M4 Block Diagram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93680" y="1349742"/>
            <a:ext cx="87172" cy="40127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5668250" y="4408200"/>
            <a:ext cx="313860" cy="240504"/>
          </a:xfrm>
          <a:prstGeom prst="rightArrow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1000" y="1447801"/>
            <a:ext cx="8229603" cy="5410199"/>
            <a:chOff x="2055017" y="990601"/>
            <a:chExt cx="8229603" cy="5410199"/>
          </a:xfrm>
        </p:grpSpPr>
        <p:sp>
          <p:nvSpPr>
            <p:cNvPr id="7" name="Rectangle 6"/>
            <p:cNvSpPr/>
            <p:nvPr/>
          </p:nvSpPr>
          <p:spPr bwMode="auto">
            <a:xfrm>
              <a:off x="2283619" y="990601"/>
              <a:ext cx="7696200" cy="518159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540306" y="1524000"/>
              <a:ext cx="944885" cy="815662"/>
            </a:xfrm>
            <a:prstGeom prst="rect">
              <a:avLst/>
            </a:prstGeom>
            <a:solidFill>
              <a:srgbClr val="9FB43B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Optional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WIC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915472" y="1389869"/>
              <a:ext cx="1263746" cy="1172051"/>
            </a:xfrm>
            <a:prstGeom prst="rect">
              <a:avLst/>
            </a:prstGeom>
            <a:solidFill>
              <a:srgbClr val="9FB43B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Nested  Vector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Interrupt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Controller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(NVIC)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915470" y="2971801"/>
              <a:ext cx="1263748" cy="610905"/>
            </a:xfrm>
            <a:prstGeom prst="rect">
              <a:avLst/>
            </a:prstGeom>
            <a:solidFill>
              <a:srgbClr val="9FB43B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Optional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Debug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Access Port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11" name="TextBox 49"/>
            <p:cNvSpPr txBox="1">
              <a:spLocks noChangeArrowheads="1"/>
            </p:cNvSpPr>
            <p:nvPr/>
          </p:nvSpPr>
          <p:spPr bwMode="auto">
            <a:xfrm>
              <a:off x="2207419" y="1018401"/>
              <a:ext cx="31963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ARM </a:t>
              </a: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Cortex-M4 Microprocessor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2" name="Up-Down Arrow 11"/>
            <p:cNvSpPr/>
            <p:nvPr/>
          </p:nvSpPr>
          <p:spPr bwMode="auto">
            <a:xfrm>
              <a:off x="5908483" y="3582706"/>
              <a:ext cx="343154" cy="380821"/>
            </a:xfrm>
            <a:prstGeom prst="upDownArrow">
              <a:avLst>
                <a:gd name="adj1" fmla="val 50000"/>
                <a:gd name="adj2" fmla="val 38371"/>
              </a:avLst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13" name="Up-Down Arrow 12"/>
            <p:cNvSpPr/>
            <p:nvPr/>
          </p:nvSpPr>
          <p:spPr bwMode="auto">
            <a:xfrm>
              <a:off x="5851501" y="2561921"/>
              <a:ext cx="343154" cy="409880"/>
            </a:xfrm>
            <a:prstGeom prst="upDownArrow">
              <a:avLst>
                <a:gd name="adj1" fmla="val 50000"/>
                <a:gd name="adj2" fmla="val 38371"/>
              </a:avLst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14" name="Up-Down Arrow 13"/>
            <p:cNvSpPr/>
            <p:nvPr/>
          </p:nvSpPr>
          <p:spPr bwMode="auto">
            <a:xfrm rot="5400000">
              <a:off x="3528754" y="1716692"/>
              <a:ext cx="343154" cy="430280"/>
            </a:xfrm>
            <a:prstGeom prst="upDownArrow">
              <a:avLst>
                <a:gd name="adj1" fmla="val 50000"/>
                <a:gd name="adj2" fmla="val 38371"/>
              </a:avLst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>
              <a:off x="2055018" y="1810895"/>
              <a:ext cx="470297" cy="241872"/>
            </a:xfrm>
            <a:prstGeom prst="rightArrow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612214" y="2971801"/>
              <a:ext cx="2462606" cy="619421"/>
            </a:xfrm>
            <a:prstGeom prst="rect">
              <a:avLst/>
            </a:prstGeom>
            <a:solidFill>
              <a:srgbClr val="9FB43B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Optional Memory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protection unit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17" name="Up-Down Arrow 16"/>
            <p:cNvSpPr/>
            <p:nvPr/>
          </p:nvSpPr>
          <p:spPr bwMode="auto">
            <a:xfrm>
              <a:off x="9064714" y="3582706"/>
              <a:ext cx="250359" cy="1505592"/>
            </a:xfrm>
            <a:prstGeom prst="upDownArrow">
              <a:avLst>
                <a:gd name="adj1" fmla="val 50000"/>
                <a:gd name="adj2" fmla="val 38371"/>
              </a:avLst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grpSp>
          <p:nvGrpSpPr>
            <p:cNvPr id="18" name="Group 3"/>
            <p:cNvGrpSpPr/>
            <p:nvPr/>
          </p:nvGrpSpPr>
          <p:grpSpPr>
            <a:xfrm>
              <a:off x="3915470" y="5108633"/>
              <a:ext cx="5856097" cy="794497"/>
              <a:chOff x="4622711" y="4689450"/>
              <a:chExt cx="3642911" cy="794497"/>
            </a:xfrm>
          </p:grpSpPr>
          <p:sp>
            <p:nvSpPr>
              <p:cNvPr id="40" name="Rectangle 39"/>
              <p:cNvSpPr/>
              <p:nvPr/>
            </p:nvSpPr>
            <p:spPr bwMode="auto">
              <a:xfrm>
                <a:off x="4622711" y="4689450"/>
                <a:ext cx="3642911" cy="306072"/>
              </a:xfrm>
              <a:prstGeom prst="rect">
                <a:avLst/>
              </a:prstGeom>
              <a:solidFill>
                <a:srgbClr val="9FB43B">
                  <a:lumMod val="20000"/>
                  <a:lumOff val="80000"/>
                </a:srgbClr>
              </a:solidFill>
              <a:ln w="19050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S PGothic" pitchFamily="34" charset="-128"/>
                    <a:cs typeface="Arial" charset="0"/>
                  </a:rPr>
                  <a:t>Bus matrix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4622712" y="4995521"/>
                <a:ext cx="1407960" cy="48842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19050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kern="0" dirty="0" smtClean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  <a:cs typeface="Arial" charset="0"/>
                  </a:rPr>
                  <a:t>Code interface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6703219" y="4995522"/>
                <a:ext cx="1562403" cy="48842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19050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S PGothic" pitchFamily="34" charset="-128"/>
                    <a:cs typeface="Arial" charset="0"/>
                  </a:rPr>
                  <a:t>SRAM and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kern="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  <a:cs typeface="Arial" charset="0"/>
                  </a:rPr>
                  <a:t>p</a:t>
                </a:r>
                <a:r>
                  <a:rPr lang="en-GB" sz="1200" kern="0" dirty="0" smtClean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  <a:cs typeface="Arial" charset="0"/>
                  </a:rPr>
                  <a:t>eripheral interface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endParaRPr>
              </a:p>
            </p:txBody>
          </p:sp>
        </p:grpSp>
        <p:sp>
          <p:nvSpPr>
            <p:cNvPr id="19" name="Up-Down Arrow 18"/>
            <p:cNvSpPr/>
            <p:nvPr/>
          </p:nvSpPr>
          <p:spPr bwMode="auto">
            <a:xfrm rot="5400000">
              <a:off x="8169942" y="1683136"/>
              <a:ext cx="343154" cy="533400"/>
            </a:xfrm>
            <a:prstGeom prst="upDownArrow">
              <a:avLst>
                <a:gd name="adj1" fmla="val 50000"/>
                <a:gd name="adj2" fmla="val 38371"/>
              </a:avLst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0" name="Up-Down Arrow 19"/>
            <p:cNvSpPr/>
            <p:nvPr/>
          </p:nvSpPr>
          <p:spPr bwMode="auto">
            <a:xfrm rot="5400000">
              <a:off x="5224138" y="1733337"/>
              <a:ext cx="343154" cy="432994"/>
            </a:xfrm>
            <a:prstGeom prst="upDownArrow">
              <a:avLst>
                <a:gd name="adj1" fmla="val 50000"/>
                <a:gd name="adj2" fmla="val 38371"/>
              </a:avLst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grpSp>
          <p:nvGrpSpPr>
            <p:cNvPr id="21" name="Group 2"/>
            <p:cNvGrpSpPr/>
            <p:nvPr/>
          </p:nvGrpSpPr>
          <p:grpSpPr>
            <a:xfrm>
              <a:off x="5612213" y="1371600"/>
              <a:ext cx="2462606" cy="1190320"/>
              <a:chOff x="4831191" y="1852573"/>
              <a:chExt cx="2462606" cy="1190320"/>
            </a:xfrm>
          </p:grpSpPr>
          <p:grpSp>
            <p:nvGrpSpPr>
              <p:cNvPr id="36" name="Group 1"/>
              <p:cNvGrpSpPr/>
              <p:nvPr/>
            </p:nvGrpSpPr>
            <p:grpSpPr>
              <a:xfrm>
                <a:off x="4831191" y="1852573"/>
                <a:ext cx="2462606" cy="1190320"/>
                <a:chOff x="4526159" y="1755705"/>
                <a:chExt cx="2462606" cy="1293423"/>
              </a:xfrm>
            </p:grpSpPr>
            <p:sp>
              <p:nvSpPr>
                <p:cNvPr id="38" name="Rectangle 37"/>
                <p:cNvSpPr/>
                <p:nvPr/>
              </p:nvSpPr>
              <p:spPr bwMode="auto">
                <a:xfrm>
                  <a:off x="4526159" y="2061777"/>
                  <a:ext cx="2462606" cy="987351"/>
                </a:xfrm>
                <a:prstGeom prst="rect">
                  <a:avLst/>
                </a:prstGeom>
                <a:solidFill>
                  <a:srgbClr val="911B1D">
                    <a:lumMod val="20000"/>
                    <a:lumOff val="80000"/>
                  </a:srgbClr>
                </a:solidFill>
                <a:ln w="19050" cap="flat" cmpd="sng" algn="ctr">
                  <a:solidFill>
                    <a:srgbClr val="000000">
                      <a:lumMod val="75000"/>
                      <a:lumOff val="25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S PGothic" pitchFamily="34" charset="-128"/>
                    <a:cs typeface="Arial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 bwMode="auto">
                <a:xfrm>
                  <a:off x="4526159" y="1755705"/>
                  <a:ext cx="2462605" cy="306072"/>
                </a:xfrm>
                <a:prstGeom prst="rect">
                  <a:avLst/>
                </a:prstGeom>
                <a:solidFill>
                  <a:srgbClr val="9FB43B">
                    <a:lumMod val="20000"/>
                    <a:lumOff val="80000"/>
                  </a:srgbClr>
                </a:solidFill>
                <a:ln w="19050" cap="flat" cmpd="sng" algn="ctr">
                  <a:solidFill>
                    <a:srgbClr val="000000">
                      <a:lumMod val="75000"/>
                      <a:lumOff val="25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200" kern="0" noProof="0" dirty="0" smtClean="0">
                      <a:solidFill>
                        <a:srgbClr val="000000"/>
                      </a:solidFill>
                      <a:latin typeface="Arial" charset="0"/>
                      <a:ea typeface="MS PGothic" pitchFamily="34" charset="-128"/>
                      <a:cs typeface="Arial" charset="0"/>
                    </a:rPr>
                    <a:t>Optional FPU</a:t>
                  </a:r>
                  <a:endPara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S PGothic" pitchFamily="34" charset="-128"/>
                    <a:cs typeface="Arial" charset="0"/>
                  </a:endParaRPr>
                </a:p>
              </p:txBody>
            </p:sp>
          </p:grpSp>
          <p:sp>
            <p:nvSpPr>
              <p:cNvPr id="37" name="TextBox 49"/>
              <p:cNvSpPr txBox="1">
                <a:spLocks noChangeArrowheads="1"/>
              </p:cNvSpPr>
              <p:nvPr/>
            </p:nvSpPr>
            <p:spPr bwMode="auto">
              <a:xfrm>
                <a:off x="5233322" y="2462173"/>
                <a:ext cx="165834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400" b="1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 sz="1400" b="1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 sz="1400" b="1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 sz="1400" b="1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 sz="1400" b="1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S PGothic" pitchFamily="34" charset="-128"/>
                  </a:rPr>
                  <a:t>Processor core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 bwMode="auto">
            <a:xfrm>
              <a:off x="8608220" y="1536869"/>
              <a:ext cx="1163348" cy="825928"/>
            </a:xfrm>
            <a:prstGeom prst="rect">
              <a:avLst/>
            </a:prstGeom>
            <a:solidFill>
              <a:srgbClr val="9FB43B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Optional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Embedded</a:t>
              </a:r>
              <a:endParaRPr lang="en-GB" sz="1200" kern="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Trace</a:t>
              </a:r>
              <a:r>
                <a:rPr kumimoji="0" lang="en-GB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 </a:t>
              </a:r>
              <a:r>
                <a:rPr kumimoji="0" lang="en-GB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Macrocell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3" name="Up-Down Arrow 22"/>
            <p:cNvSpPr/>
            <p:nvPr/>
          </p:nvSpPr>
          <p:spPr bwMode="auto">
            <a:xfrm>
              <a:off x="7496649" y="2561920"/>
              <a:ext cx="343154" cy="404998"/>
            </a:xfrm>
            <a:prstGeom prst="upDownArrow">
              <a:avLst>
                <a:gd name="adj1" fmla="val 50000"/>
                <a:gd name="adj2" fmla="val 38371"/>
              </a:avLst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8608220" y="2971801"/>
              <a:ext cx="1163348" cy="610905"/>
            </a:xfrm>
            <a:prstGeom prst="rect">
              <a:avLst/>
            </a:prstGeom>
            <a:solidFill>
              <a:srgbClr val="9FB43B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Optional Serial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Wire Viewer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612212" y="3963527"/>
              <a:ext cx="938606" cy="743950"/>
            </a:xfrm>
            <a:prstGeom prst="rect">
              <a:avLst/>
            </a:prstGeom>
            <a:solidFill>
              <a:srgbClr val="9FB43B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Optional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Flash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patch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7136212" y="3969320"/>
              <a:ext cx="938606" cy="743950"/>
            </a:xfrm>
            <a:prstGeom prst="rect">
              <a:avLst/>
            </a:prstGeom>
            <a:solidFill>
              <a:srgbClr val="9FB43B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Optional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Data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noProof="0" dirty="0" err="1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watchpoints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7" name="Up-Down Arrow 26"/>
            <p:cNvSpPr/>
            <p:nvPr/>
          </p:nvSpPr>
          <p:spPr bwMode="auto">
            <a:xfrm>
              <a:off x="7433938" y="3582706"/>
              <a:ext cx="343154" cy="380821"/>
            </a:xfrm>
            <a:prstGeom prst="upDownArrow">
              <a:avLst>
                <a:gd name="adj1" fmla="val 50000"/>
                <a:gd name="adj2" fmla="val 38371"/>
              </a:avLst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8" name="Up-Down Arrow 27"/>
            <p:cNvSpPr/>
            <p:nvPr/>
          </p:nvSpPr>
          <p:spPr bwMode="auto">
            <a:xfrm>
              <a:off x="5908483" y="4707477"/>
              <a:ext cx="343154" cy="380821"/>
            </a:xfrm>
            <a:prstGeom prst="upDownArrow">
              <a:avLst>
                <a:gd name="adj1" fmla="val 50000"/>
                <a:gd name="adj2" fmla="val 38371"/>
              </a:avLst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9" name="Up-Down Arrow 28"/>
            <p:cNvSpPr/>
            <p:nvPr/>
          </p:nvSpPr>
          <p:spPr bwMode="auto">
            <a:xfrm>
              <a:off x="7433938" y="4707477"/>
              <a:ext cx="343154" cy="380821"/>
            </a:xfrm>
            <a:prstGeom prst="upDownArrow">
              <a:avLst>
                <a:gd name="adj1" fmla="val 50000"/>
                <a:gd name="adj2" fmla="val 38371"/>
              </a:avLst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30" name="Right Arrow 29"/>
            <p:cNvSpPr/>
            <p:nvPr/>
          </p:nvSpPr>
          <p:spPr bwMode="auto">
            <a:xfrm>
              <a:off x="9771568" y="3170124"/>
              <a:ext cx="513052" cy="222774"/>
            </a:xfrm>
            <a:prstGeom prst="rightArrow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31" name="Up-Down Arrow 30"/>
            <p:cNvSpPr/>
            <p:nvPr/>
          </p:nvSpPr>
          <p:spPr bwMode="auto">
            <a:xfrm>
              <a:off x="4422165" y="3568229"/>
              <a:ext cx="250359" cy="1505592"/>
            </a:xfrm>
            <a:prstGeom prst="upDownArrow">
              <a:avLst>
                <a:gd name="adj1" fmla="val 50000"/>
                <a:gd name="adj2" fmla="val 38371"/>
              </a:avLst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32" name="Up-Down Arrow 31"/>
            <p:cNvSpPr/>
            <p:nvPr/>
          </p:nvSpPr>
          <p:spPr bwMode="auto">
            <a:xfrm rot="5400000">
              <a:off x="2859524" y="2351825"/>
              <a:ext cx="250359" cy="1859373"/>
            </a:xfrm>
            <a:prstGeom prst="upDownArrow">
              <a:avLst>
                <a:gd name="adj1" fmla="val 50000"/>
                <a:gd name="adj2" fmla="val 38371"/>
              </a:avLst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33" name="Up-Down Arrow 32"/>
            <p:cNvSpPr/>
            <p:nvPr/>
          </p:nvSpPr>
          <p:spPr bwMode="auto">
            <a:xfrm>
              <a:off x="4921962" y="5903129"/>
              <a:ext cx="250359" cy="497671"/>
            </a:xfrm>
            <a:prstGeom prst="upDownArrow">
              <a:avLst>
                <a:gd name="adj1" fmla="val 50000"/>
                <a:gd name="adj2" fmla="val 38371"/>
              </a:avLst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34" name="Up-Down Arrow 33"/>
            <p:cNvSpPr/>
            <p:nvPr/>
          </p:nvSpPr>
          <p:spPr bwMode="auto">
            <a:xfrm>
              <a:off x="8390580" y="5903129"/>
              <a:ext cx="250359" cy="497671"/>
            </a:xfrm>
            <a:prstGeom prst="upDownArrow">
              <a:avLst>
                <a:gd name="adj1" fmla="val 50000"/>
                <a:gd name="adj2" fmla="val 38371"/>
              </a:avLst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35" name="Up-Down Arrow 34"/>
            <p:cNvSpPr/>
            <p:nvPr/>
          </p:nvSpPr>
          <p:spPr bwMode="auto">
            <a:xfrm rot="5400000">
              <a:off x="9902913" y="1719368"/>
              <a:ext cx="250359" cy="513052"/>
            </a:xfrm>
            <a:prstGeom prst="upDownArrow">
              <a:avLst>
                <a:gd name="adj1" fmla="val 50000"/>
                <a:gd name="adj2" fmla="val 38371"/>
              </a:avLst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Causing the Fault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371600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 smtClean="0"/>
          </a:p>
          <a:p>
            <a:r>
              <a:rPr lang="en-US" dirty="0" smtClean="0"/>
              <a:t>Now that we had found hard fault we need to find out what caused the fault  for this we use register </a:t>
            </a:r>
            <a:r>
              <a:rPr lang="en-US" b="1" dirty="0" err="1" smtClean="0"/>
              <a:t>HardFault</a:t>
            </a:r>
            <a:r>
              <a:rPr lang="en-US" b="1" dirty="0" smtClean="0"/>
              <a:t> </a:t>
            </a:r>
            <a:r>
              <a:rPr lang="en-US" b="1" dirty="0" smtClean="0"/>
              <a:t>Status Register (SCB-&gt;HFSR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b="1" dirty="0" smtClean="0"/>
              <a:t>For this we examine  </a:t>
            </a:r>
            <a:r>
              <a:rPr lang="en-US" dirty="0" smtClean="0"/>
              <a:t>HFSR </a:t>
            </a:r>
            <a:r>
              <a:rPr lang="en-US" dirty="0" smtClean="0"/>
              <a:t>bit configuration, </a:t>
            </a:r>
          </a:p>
        </p:txBody>
      </p:sp>
      <p:pic>
        <p:nvPicPr>
          <p:cNvPr id="48130" name="Picture 2" descr="HFSR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276600"/>
            <a:ext cx="8001000" cy="167279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28600" y="5410200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smtClean="0"/>
              <a:t>If  FORCED  </a:t>
            </a:r>
            <a:r>
              <a:rPr lang="en-US" dirty="0" smtClean="0"/>
              <a:t>bit is set to 1, the </a:t>
            </a:r>
            <a:r>
              <a:rPr lang="en-US" dirty="0" err="1" smtClean="0"/>
              <a:t>HardFault</a:t>
            </a:r>
            <a:r>
              <a:rPr lang="en-US" dirty="0" smtClean="0"/>
              <a:t>  handler </a:t>
            </a:r>
            <a:r>
              <a:rPr lang="en-US" dirty="0" smtClean="0"/>
              <a:t>must read Configurable Fault Status Register (SCB-&gt;</a:t>
            </a:r>
            <a:r>
              <a:rPr lang="en-US" dirty="0" smtClean="0"/>
              <a:t>CFSR) registers </a:t>
            </a:r>
            <a:r>
              <a:rPr lang="en-US" dirty="0" smtClean="0"/>
              <a:t>to find </a:t>
            </a:r>
            <a:r>
              <a:rPr lang="en-US" dirty="0" smtClean="0"/>
              <a:t>the  root </a:t>
            </a:r>
            <a:r>
              <a:rPr lang="en-US" dirty="0" smtClean="0"/>
              <a:t>cause of the fault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Configurable Fault </a:t>
            </a:r>
            <a:r>
              <a:rPr lang="en-US" dirty="0" smtClean="0"/>
              <a:t>Status Register</a:t>
            </a:r>
            <a:endParaRPr lang="en-US" dirty="0"/>
          </a:p>
        </p:txBody>
      </p:sp>
      <p:pic>
        <p:nvPicPr>
          <p:cNvPr id="47106" name="Picture 2" descr="CFS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1828800"/>
            <a:ext cx="8150765" cy="1676400"/>
          </a:xfrm>
          <a:prstGeom prst="rect">
            <a:avLst/>
          </a:prstGeom>
          <a:noFill/>
        </p:spPr>
      </p:pic>
      <p:pic>
        <p:nvPicPr>
          <p:cNvPr id="47108" name="Picture 4" descr="UFS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4267200"/>
            <a:ext cx="4191000" cy="2235202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2590800" y="3429000"/>
            <a:ext cx="1828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/>
              <a:t>What are Interrupts and Exceptions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763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an application   it is necessary to stop the execution of the current set of programmed  instructions and execute sets of instructions  to  handle special conditions,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Data received  from network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A connection request from Blue Tooth headset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An incoming call indication on your mobile phone while a video clip is being played</a:t>
            </a:r>
          </a:p>
          <a:p>
            <a:endParaRPr lang="en-US" dirty="0" smtClean="0"/>
          </a:p>
          <a:p>
            <a:r>
              <a:rPr lang="en-US" dirty="0" smtClean="0"/>
              <a:t>To handle such situations processor  put the execution of current set of instruction  to  hold and executes a different set (small set)  of “pre-programmed” instructions</a:t>
            </a:r>
          </a:p>
          <a:p>
            <a:endParaRPr lang="en-US" dirty="0" smtClean="0"/>
          </a:p>
          <a:p>
            <a:r>
              <a:rPr lang="en-US" dirty="0" smtClean="0"/>
              <a:t>These requests, called </a:t>
            </a:r>
            <a:r>
              <a:rPr lang="en-US" b="1" dirty="0" smtClean="0"/>
              <a:t>Exceptions or  interrupts,</a:t>
            </a:r>
            <a:r>
              <a:rPr lang="en-US" dirty="0" smtClean="0"/>
              <a:t> they are asynchronous  nature. The set of pre-programmed  instructions are called  Interrupt Service Routines </a:t>
            </a:r>
          </a:p>
          <a:p>
            <a:endParaRPr lang="en-US" dirty="0" smtClean="0"/>
          </a:p>
          <a:p>
            <a:r>
              <a:rPr lang="en-US" b="1" u="sng" dirty="0" smtClean="0"/>
              <a:t>After an exception/ interrupt service routine is executed , the main program resumes as if there had been no interruption</a:t>
            </a:r>
            <a:r>
              <a:rPr lang="en-US" dirty="0" smtClean="0"/>
              <a:t>. – This is  very important aspect of Interrupt/Exception processing</a:t>
            </a:r>
          </a:p>
          <a:p>
            <a:endParaRPr lang="en-US" dirty="0" smtClean="0"/>
          </a:p>
          <a:p>
            <a:r>
              <a:rPr lang="en-US" dirty="0" smtClean="0"/>
              <a:t>In Cortex –M4 context there is a slight difference between  </a:t>
            </a:r>
            <a:r>
              <a:rPr lang="en-US" b="1" dirty="0" smtClean="0"/>
              <a:t>Exceptions</a:t>
            </a:r>
            <a:r>
              <a:rPr lang="en-US" dirty="0" smtClean="0"/>
              <a:t> and </a:t>
            </a:r>
            <a:r>
              <a:rPr lang="en-US" b="1" dirty="0" smtClean="0"/>
              <a:t>Interrupts , </a:t>
            </a:r>
            <a:endParaRPr 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difference between  </a:t>
            </a:r>
            <a:r>
              <a:rPr lang="en-US" b="1" dirty="0" smtClean="0"/>
              <a:t>Exceptions</a:t>
            </a:r>
            <a:r>
              <a:rPr lang="en-US" dirty="0" smtClean="0"/>
              <a:t> and </a:t>
            </a:r>
            <a:r>
              <a:rPr lang="en-US" b="1" dirty="0" smtClean="0"/>
              <a:t>Interrupts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524000"/>
            <a:ext cx="8534400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Exceptions</a:t>
            </a:r>
          </a:p>
          <a:p>
            <a:r>
              <a:rPr lang="en-US" dirty="0" smtClean="0"/>
              <a:t>Exceptions are created within the CPU/Processor generated by an event, such as the system fault event and other system </a:t>
            </a:r>
            <a:r>
              <a:rPr lang="en-US" dirty="0" err="1" smtClean="0"/>
              <a:t>mis</a:t>
            </a:r>
            <a:r>
              <a:rPr lang="en-US" dirty="0" smtClean="0"/>
              <a:t>-operation, they have higher priority than others</a:t>
            </a:r>
          </a:p>
          <a:p>
            <a:endParaRPr lang="en-US" dirty="0" smtClean="0"/>
          </a:p>
          <a:p>
            <a:r>
              <a:rPr lang="en-US" b="1" dirty="0" smtClean="0"/>
              <a:t>Division by ZERO is a very good example where an exception is created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429000"/>
            <a:ext cx="8534400" cy="1354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Interrupts</a:t>
            </a:r>
          </a:p>
          <a:p>
            <a:r>
              <a:rPr lang="en-US" dirty="0" smtClean="0"/>
              <a:t>Interrupts  are generated by an event from an internal peripheral  (storage) or external peripherals like Blue tooth devices, keyboards they have lower priority when compared with Exceptions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105400"/>
            <a:ext cx="8534400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Question</a:t>
            </a:r>
            <a:r>
              <a:rPr lang="en-US" sz="2400" dirty="0" smtClean="0"/>
              <a:t> : On a mobile phone, while running image editing  two events happens almost at the same time, a division by zero and incoming call request, which one the phone should give priority ? Which is an exception and which is interrupt.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Interrupts/Exceptions are processed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61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An exception or interrupt is first created by an exception/interrupt source and an </a:t>
            </a:r>
            <a:r>
              <a:rPr lang="en-US" b="1" dirty="0" err="1" smtClean="0"/>
              <a:t>interruptservice</a:t>
            </a:r>
            <a:r>
              <a:rPr lang="en-US" b="1" dirty="0" smtClean="0"/>
              <a:t>- </a:t>
            </a:r>
            <a:r>
              <a:rPr lang="en-US" dirty="0" smtClean="0"/>
              <a:t>request is sent to the Cortex-M4 CPU.</a:t>
            </a:r>
          </a:p>
          <a:p>
            <a:pPr marL="342900" indent="-342900"/>
            <a:endParaRPr lang="en-US" dirty="0" smtClean="0"/>
          </a:p>
          <a:p>
            <a:r>
              <a:rPr lang="en-US" b="1" dirty="0" smtClean="0"/>
              <a:t>2. Based on the mask register’s content (PRIMASK) and the interrupt priority level (BASEPRI), </a:t>
            </a:r>
            <a:r>
              <a:rPr lang="en-US" dirty="0" smtClean="0"/>
              <a:t>CPU will determine whether to response or process the interrupt request.</a:t>
            </a:r>
          </a:p>
          <a:p>
            <a:endParaRPr lang="en-US" dirty="0" smtClean="0"/>
          </a:p>
          <a:p>
            <a:r>
              <a:rPr lang="en-US" b="1" dirty="0" smtClean="0"/>
              <a:t>3. If the interrupt request is accepted, the associated hardware will provide interrupt-related </a:t>
            </a:r>
            <a:r>
              <a:rPr lang="en-US" dirty="0" smtClean="0"/>
              <a:t>information, such as the interrupt source number and related Interrupt Service Routine (ISR) entry point, in a Vector Table.</a:t>
            </a:r>
          </a:p>
          <a:p>
            <a:endParaRPr lang="en-US" dirty="0" smtClean="0"/>
          </a:p>
          <a:p>
            <a:r>
              <a:rPr lang="en-US" b="1" dirty="0" smtClean="0"/>
              <a:t>4. Before the control can be transferred to the ISR, all related registers, including R0R3,</a:t>
            </a:r>
          </a:p>
          <a:p>
            <a:r>
              <a:rPr lang="en-US" dirty="0" smtClean="0"/>
              <a:t>R12, LR, PSR, and PC, are pushed into the stack to reserve their contents. During this</a:t>
            </a:r>
          </a:p>
          <a:p>
            <a:r>
              <a:rPr lang="en-US" dirty="0" smtClean="0"/>
              <a:t>protection process, all other interrupts or exceptions are masked or disabled to avoid any</a:t>
            </a:r>
          </a:p>
          <a:p>
            <a:r>
              <a:rPr lang="en-US" dirty="0" smtClean="0"/>
              <a:t>data to be lost.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447800"/>
            <a:ext cx="838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5. Then the control will be directed to the entry point (entry address of the ISR) stored in the</a:t>
            </a:r>
          </a:p>
          <a:p>
            <a:r>
              <a:rPr lang="en-US" dirty="0" smtClean="0"/>
              <a:t>Vector Table to run the ISR to perform the required interrupt service. During this process, all other interrupts and exceptions are unmasked or enabled to allow higher-level-priority interrupts or exceptions to be requested and responded.</a:t>
            </a:r>
          </a:p>
          <a:p>
            <a:r>
              <a:rPr lang="en-US" b="1" dirty="0" smtClean="0"/>
              <a:t>6. After the ISR is done and before the control can be transferred back to the main program,</a:t>
            </a:r>
          </a:p>
          <a:p>
            <a:r>
              <a:rPr lang="en-US" dirty="0" smtClean="0"/>
              <a:t>(a) all other interrupts or exceptions are masked or disabled to avoid any data to be lost and,</a:t>
            </a:r>
          </a:p>
          <a:p>
            <a:r>
              <a:rPr lang="en-US" dirty="0" smtClean="0"/>
              <a:t>(b) all related registers protected in step 4, including the PC, will be recovered by popping them back to the related registers.</a:t>
            </a:r>
          </a:p>
          <a:p>
            <a:r>
              <a:rPr lang="en-US" b="1" dirty="0" smtClean="0"/>
              <a:t>7. Then the control can be directed to the main program to continue executing the normal</a:t>
            </a:r>
          </a:p>
          <a:p>
            <a:r>
              <a:rPr lang="en-US" dirty="0" smtClean="0"/>
              <a:t>application codes based on the old PC content. At this time, all interrupts and exceptions are unmasked or enabled to allow any interrupt or exception to be requested and  responded.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2514600" y="1600200"/>
            <a:ext cx="6400800" cy="5257800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Interrupt Vector control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429000" y="2438400"/>
            <a:ext cx="1524000" cy="3505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096000" y="2743200"/>
            <a:ext cx="2209800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ARM Cortex </a:t>
            </a:r>
          </a:p>
          <a:p>
            <a:pPr algn="ctr"/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4343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 PORT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50292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 PORT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3581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32766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" y="29718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09800" y="32004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47950" y="4572000"/>
            <a:ext cx="1328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05000" y="52578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81153" y="2514600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NVIC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28353" y="2362200"/>
            <a:ext cx="2695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Internal Peripherals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90800" y="3962400"/>
            <a:ext cx="61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IRQs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953000" y="3886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953000" y="41148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53000" y="4419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05400" y="4876800"/>
            <a:ext cx="11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" y="18288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Peripherals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</p:cNvCxnSpPr>
          <p:nvPr/>
        </p:nvCxnSpPr>
        <p:spPr>
          <a:xfrm>
            <a:off x="2209800" y="2057400"/>
            <a:ext cx="1219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</a:t>
            </a:r>
            <a:r>
              <a:rPr lang="en-US" dirty="0" smtClean="0"/>
              <a:t>xception </a:t>
            </a:r>
            <a:r>
              <a:rPr lang="en-US" dirty="0" smtClean="0"/>
              <a:t>and </a:t>
            </a:r>
            <a:r>
              <a:rPr lang="en-US" dirty="0" smtClean="0"/>
              <a:t>Interrupt </a:t>
            </a:r>
            <a:r>
              <a:rPr lang="en-US" dirty="0" smtClean="0"/>
              <a:t>types in the </a:t>
            </a:r>
            <a:r>
              <a:rPr lang="en-US" dirty="0" smtClean="0"/>
              <a:t>Cortex-M4 </a:t>
            </a:r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7720013" cy="5263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Exception and Interrupt types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/>
              <a:t>Cortex-M4 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752600"/>
            <a:ext cx="7848600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Cortex M4 define 15 exceptions which are numbered from 1 to 15 the table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exceptions with number greater than </a:t>
            </a:r>
            <a:r>
              <a:rPr lang="en-US" dirty="0" smtClean="0"/>
              <a:t>15 till 240  are called Interrupts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smaller the number, the higher the priority </a:t>
            </a:r>
            <a:r>
              <a:rPr lang="en-US" dirty="0" smtClean="0"/>
              <a:t>level whether it is a exception or interrupt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200400"/>
            <a:ext cx="8001000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First three in table Reset</a:t>
            </a:r>
            <a:r>
              <a:rPr lang="en-US" dirty="0" smtClean="0"/>
              <a:t>, NMI, and Hard Fault, have fixed priority </a:t>
            </a:r>
            <a:r>
              <a:rPr lang="en-US" dirty="0" smtClean="0"/>
              <a:t>levels as –</a:t>
            </a:r>
            <a:r>
              <a:rPr lang="en-US" dirty="0" err="1" smtClean="0"/>
              <a:t>ve</a:t>
            </a:r>
            <a:r>
              <a:rPr lang="en-US" dirty="0" smtClean="0"/>
              <a:t>  numbers. Negative numbers means </a:t>
            </a:r>
            <a:r>
              <a:rPr lang="en-US" dirty="0" smtClean="0"/>
              <a:t>exceptions cannot be masked or disabled by</a:t>
            </a:r>
          </a:p>
          <a:p>
            <a:r>
              <a:rPr lang="en-US" dirty="0" smtClean="0"/>
              <a:t>using PRIMASK register, and they have the highest priority level and must be handled </a:t>
            </a:r>
            <a:r>
              <a:rPr lang="en-US" dirty="0" smtClean="0"/>
              <a:t>first if </a:t>
            </a:r>
            <a:r>
              <a:rPr lang="en-US" dirty="0" smtClean="0"/>
              <a:t>they are coming.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For exception 4 onwards </a:t>
            </a:r>
            <a:r>
              <a:rPr lang="en-US" dirty="0" smtClean="0"/>
              <a:t>the priority levels for all </a:t>
            </a:r>
            <a:r>
              <a:rPr lang="en-US" dirty="0" smtClean="0"/>
              <a:t>exceptions </a:t>
            </a:r>
            <a:r>
              <a:rPr lang="en-US" dirty="0" smtClean="0"/>
              <a:t>and interrupts can be programmed to the different priority levels based </a:t>
            </a:r>
            <a:r>
              <a:rPr lang="en-US" dirty="0" smtClean="0"/>
              <a:t> priority given to peripheral devices (</a:t>
            </a:r>
            <a:r>
              <a:rPr lang="en-US" dirty="0" err="1" smtClean="0"/>
              <a:t>Eg</a:t>
            </a:r>
            <a:r>
              <a:rPr lang="en-US" dirty="0" smtClean="0"/>
              <a:t>: Keyboards, Sensors, Relay, display etc)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These </a:t>
            </a:r>
            <a:r>
              <a:rPr lang="en-US" dirty="0" smtClean="0"/>
              <a:t>exceptions </a:t>
            </a:r>
            <a:r>
              <a:rPr lang="en-US" dirty="0" smtClean="0"/>
              <a:t>and interrupts </a:t>
            </a:r>
            <a:r>
              <a:rPr lang="en-US" dirty="0" smtClean="0"/>
              <a:t>can be masked or disabled by using PRIMASK register in your </a:t>
            </a:r>
            <a:r>
              <a:rPr lang="en-US" dirty="0" smtClean="0"/>
              <a:t>application programs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48600" y="152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45018" y="454305"/>
            <a:ext cx="990600" cy="304800"/>
          </a:xfrm>
          <a:prstGeom prst="rect">
            <a:avLst/>
          </a:prstGeom>
          <a:gradFill flip="none" rotWithShape="1"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44972" y="7541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47228" y="10668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44553" y="13716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3293</TotalTime>
  <Words>1406</Words>
  <Application>Microsoft Office PowerPoint</Application>
  <PresentationFormat>On-screen Show (4:3)</PresentationFormat>
  <Paragraphs>240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Cortex M4 Exception Handling</vt:lpstr>
      <vt:lpstr>Slide 2</vt:lpstr>
      <vt:lpstr>What are Interrupts and Exceptions</vt:lpstr>
      <vt:lpstr>What is difference between  Exceptions and Interrupts</vt:lpstr>
      <vt:lpstr>How Interrupts/Exceptions are processed</vt:lpstr>
      <vt:lpstr>Slide 6</vt:lpstr>
      <vt:lpstr>Nested Interrupt Vector control</vt:lpstr>
      <vt:lpstr>Exception and Interrupt types in the Cortex-M4 system</vt:lpstr>
      <vt:lpstr>Exception and Interrupt types in  the Cortex-M4 system</vt:lpstr>
      <vt:lpstr>How are exception programmed</vt:lpstr>
      <vt:lpstr>Where is NVIC located</vt:lpstr>
      <vt:lpstr>Slide 12</vt:lpstr>
      <vt:lpstr>Processor Mode and Privileges</vt:lpstr>
      <vt:lpstr>Transition between modes</vt:lpstr>
      <vt:lpstr>Slide 15</vt:lpstr>
      <vt:lpstr>System Control Block</vt:lpstr>
      <vt:lpstr>NVIC Registers</vt:lpstr>
      <vt:lpstr>Sample Exception Handler</vt:lpstr>
      <vt:lpstr>Slide 19</vt:lpstr>
      <vt:lpstr>Root Causing the Fault</vt:lpstr>
      <vt:lpstr>Configurable Fault Status Register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Cortex M4 Instructions Set</dc:title>
  <dc:creator>user</dc:creator>
  <cp:lastModifiedBy>user</cp:lastModifiedBy>
  <cp:revision>318</cp:revision>
  <dcterms:created xsi:type="dcterms:W3CDTF">2006-08-16T00:00:00Z</dcterms:created>
  <dcterms:modified xsi:type="dcterms:W3CDTF">2016-10-17T05:13:24Z</dcterms:modified>
</cp:coreProperties>
</file>