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5"/>
  </p:notesMasterIdLst>
  <p:sldIdLst>
    <p:sldId id="256" r:id="rId2"/>
    <p:sldId id="257" r:id="rId3"/>
    <p:sldId id="271" r:id="rId4"/>
    <p:sldId id="259" r:id="rId5"/>
    <p:sldId id="258" r:id="rId6"/>
    <p:sldId id="260" r:id="rId7"/>
    <p:sldId id="272" r:id="rId8"/>
    <p:sldId id="273" r:id="rId9"/>
    <p:sldId id="264" r:id="rId10"/>
    <p:sldId id="274" r:id="rId11"/>
    <p:sldId id="275" r:id="rId12"/>
    <p:sldId id="276" r:id="rId13"/>
    <p:sldId id="301" r:id="rId14"/>
    <p:sldId id="302" r:id="rId15"/>
    <p:sldId id="277" r:id="rId16"/>
    <p:sldId id="268" r:id="rId17"/>
    <p:sldId id="278" r:id="rId18"/>
    <p:sldId id="279" r:id="rId19"/>
    <p:sldId id="280" r:id="rId20"/>
    <p:sldId id="261" r:id="rId21"/>
    <p:sldId id="283" r:id="rId22"/>
    <p:sldId id="281" r:id="rId23"/>
    <p:sldId id="282" r:id="rId24"/>
    <p:sldId id="284" r:id="rId25"/>
    <p:sldId id="265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2" r:id="rId43"/>
    <p:sldId id="267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0364" autoAdjust="0"/>
  </p:normalViewPr>
  <p:slideViewPr>
    <p:cSldViewPr>
      <p:cViewPr varScale="1">
        <p:scale>
          <a:sx n="70" d="100"/>
          <a:sy n="7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18" y="1676400"/>
            <a:ext cx="8878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Cortex M4 uses </a:t>
            </a:r>
            <a:r>
              <a:rPr lang="en-US" dirty="0" smtClean="0"/>
              <a:t>a full descending stack. This means the stack pointer holds the </a:t>
            </a:r>
            <a:endParaRPr lang="en-US" dirty="0" smtClean="0"/>
          </a:p>
          <a:p>
            <a:r>
              <a:rPr lang="en-US" dirty="0" smtClean="0"/>
              <a:t>  address of the </a:t>
            </a:r>
            <a:r>
              <a:rPr lang="en-US" dirty="0" smtClean="0"/>
              <a:t>last stacked item in memory.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processor implements two stacks, the </a:t>
            </a:r>
            <a:r>
              <a:rPr lang="en-US" i="1" dirty="0" smtClean="0"/>
              <a:t>main stack and the process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stack</a:t>
            </a:r>
            <a:r>
              <a:rPr lang="en-US" i="1" dirty="0" smtClean="0"/>
              <a:t>, with a pointer for </a:t>
            </a:r>
            <a:r>
              <a:rPr lang="en-US" i="1" dirty="0" smtClean="0"/>
              <a:t>each </a:t>
            </a:r>
            <a:r>
              <a:rPr lang="en-US" dirty="0" smtClean="0"/>
              <a:t>held </a:t>
            </a:r>
            <a:r>
              <a:rPr lang="en-US" dirty="0" smtClean="0"/>
              <a:t>in independent registers</a:t>
            </a:r>
            <a:r>
              <a:rPr lang="en-US" dirty="0" smtClean="0"/>
              <a:t>,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76200" y="213360"/>
            <a:ext cx="4800600" cy="7772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 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290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2"/>
                <a:gridCol w="2377068"/>
                <a:gridCol w="1838093"/>
                <a:gridCol w="2810107"/>
              </a:tblGrid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</a:p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or Un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stack or Main stack</a:t>
                      </a:r>
                    </a:p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CONTROL Register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r>
                        <a:rPr lang="en-US" baseline="0" dirty="0" smtClean="0"/>
                        <a:t>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13567" y="1301674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1298986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1295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772400" y="533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7772400" y="4953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3"/>
          </p:cNvCxnSpPr>
          <p:nvPr/>
        </p:nvCxnSpPr>
        <p:spPr>
          <a:xfrm flipH="1">
            <a:off x="6781800" y="457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457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9800" y="15240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Stack-1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133558" y="7620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Stack-2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15000" y="14478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CONTROL Register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506" y="1508760"/>
            <a:ext cx="728821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/>
              <a:t>CONTROL is a 32 bit  register, that  </a:t>
            </a:r>
            <a:r>
              <a:rPr lang="en-US" b="1" dirty="0" smtClean="0"/>
              <a:t>controls the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Which stack </a:t>
            </a:r>
            <a:r>
              <a:rPr lang="en-US" dirty="0" smtClean="0"/>
              <a:t>used </a:t>
            </a:r>
            <a:r>
              <a:rPr lang="en-US" dirty="0" smtClean="0"/>
              <a:t> at a given time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</a:t>
            </a:r>
            <a:r>
              <a:rPr lang="en-US" dirty="0" smtClean="0"/>
              <a:t>the processor is in Thread mode </a:t>
            </a:r>
            <a:r>
              <a:rPr lang="en-US" dirty="0" smtClean="0"/>
              <a:t> it decides the </a:t>
            </a:r>
            <a:r>
              <a:rPr lang="en-US" dirty="0" smtClean="0"/>
              <a:t>privilege </a:t>
            </a:r>
            <a:r>
              <a:rPr lang="en-US" dirty="0" smtClean="0"/>
              <a:t>level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</a:t>
            </a:r>
            <a:r>
              <a:rPr lang="en-US" dirty="0" smtClean="0"/>
              <a:t>ndicates </a:t>
            </a:r>
            <a:r>
              <a:rPr lang="en-US" dirty="0" smtClean="0"/>
              <a:t>whether the </a:t>
            </a:r>
            <a:r>
              <a:rPr lang="en-US" dirty="0" smtClean="0"/>
              <a:t>Floating point Unit  is  active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032760"/>
          <a:ext cx="8153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371600"/>
                <a:gridCol w="50292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…… 3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Reserved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floating-point context active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floating-point context active.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MSP is the current stack pointer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PSP is the current stack pointer.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nPRIV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Thread mode privilege level: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privileged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unprivileged.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Program Status Register (PSR)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047" y="152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14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419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36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54" y="3352800"/>
          <a:ext cx="8610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ISR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60960" y="37795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APSR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52830" y="419100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</a:t>
            </a:r>
            <a:r>
              <a:rPr lang="en-US" sz="1050" dirty="0" smtClean="0"/>
              <a:t>PSR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60960" y="454668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IPSR</a:t>
            </a:r>
            <a:endParaRPr lang="en-US" sz="105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24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281940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Bits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7559"/>
            <a:ext cx="82296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APSR contains the status flags (</a:t>
            </a:r>
            <a:r>
              <a:rPr lang="en-US" dirty="0" smtClean="0"/>
              <a:t>N, C</a:t>
            </a:r>
            <a:r>
              <a:rPr lang="en-US" dirty="0" smtClean="0"/>
              <a:t>, V, and Z), the Greater Than or Equal flags (used by the SEL instruction), and </a:t>
            </a:r>
            <a:r>
              <a:rPr lang="en-US" dirty="0" smtClean="0"/>
              <a:t>an additional </a:t>
            </a:r>
            <a:r>
              <a:rPr lang="en-US" dirty="0" smtClean="0"/>
              <a:t>“sticky” Q flag used in saturation arithmetic, where sticky in this </a:t>
            </a:r>
            <a:r>
              <a:rPr lang="en-US" dirty="0" smtClean="0"/>
              <a:t>case means </a:t>
            </a:r>
            <a:r>
              <a:rPr lang="en-US" dirty="0" smtClean="0"/>
              <a:t>that the bit can only be cleared by explicitly writing a zero to it.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743200"/>
          <a:ext cx="8001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00225"/>
                <a:gridCol w="4600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 or  Borrow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DSP Overflow and Saturation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19:16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GE[3:0]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flags  for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instruction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APSR Bit assignments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895600"/>
            <a:ext cx="80772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IPSR  contains </a:t>
            </a:r>
            <a:r>
              <a:rPr lang="en-US" dirty="0" smtClean="0"/>
              <a:t>only an exception number that is used in handling faults and other </a:t>
            </a:r>
            <a:r>
              <a:rPr lang="en-US" dirty="0" smtClean="0"/>
              <a:t>types of </a:t>
            </a:r>
            <a:r>
              <a:rPr lang="en-US" dirty="0" smtClean="0"/>
              <a:t>exceptions.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267200"/>
            <a:ext cx="815340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Two fields contain the IF-THEN instruction status bits </a:t>
            </a:r>
            <a:r>
              <a:rPr lang="en-US" dirty="0" smtClean="0"/>
              <a:t>overlapped with </a:t>
            </a:r>
            <a:r>
              <a:rPr lang="en-US" dirty="0" smtClean="0"/>
              <a:t>the </a:t>
            </a:r>
            <a:endParaRPr lang="en-US" dirty="0" smtClean="0"/>
          </a:p>
          <a:p>
            <a:r>
              <a:rPr lang="en-US" dirty="0" smtClean="0"/>
              <a:t>Interrupt-</a:t>
            </a:r>
            <a:r>
              <a:rPr lang="en-US" dirty="0" err="1" smtClean="0"/>
              <a:t>Continuable</a:t>
            </a:r>
            <a:r>
              <a:rPr lang="en-US" dirty="0" smtClean="0"/>
              <a:t> </a:t>
            </a:r>
            <a:r>
              <a:rPr lang="en-US" dirty="0" smtClean="0"/>
              <a:t>Instruction (ICI) bits, and when combined with the</a:t>
            </a:r>
          </a:p>
          <a:p>
            <a:r>
              <a:rPr lang="en-US" dirty="0" smtClean="0"/>
              <a:t>Thumb (T) bit, produce the EPSR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81940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Exception Registers 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8847" y="4343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5265" y="4645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219" y="4945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7475" y="5257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5562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FAULT 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28847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52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5219" y="754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74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BASEPRI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48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12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1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3428" y="1066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07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General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A 32 Bit microcontroller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It is designed to achieve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High code density, 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Fast interrupt response times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Signal processing Algorithms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IEEE floating-point units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Real time Operating System support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Advance Trace Capabilities</a:t>
            </a:r>
            <a:endParaRPr lang="en-US" sz="2100" dirty="0" smtClean="0">
              <a:solidFill>
                <a:srgbClr val="002060"/>
              </a:solidFill>
            </a:endParaRPr>
          </a:p>
          <a:p>
            <a:pPr lvl="2"/>
            <a:endParaRPr lang="en-US" sz="2100" dirty="0" smtClean="0"/>
          </a:p>
          <a:p>
            <a:pPr lvl="2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Processor Modes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7200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Cortex –M4 has two modes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Thread Mode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Handler  mode</a:t>
            </a:r>
            <a:endParaRPr lang="en-US" sz="3600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09600" y="3810000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Mode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in this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 Application executes in this mode</a:t>
                      </a:r>
                      <a:r>
                        <a:rPr lang="en-US" baseline="0" dirty="0" smtClean="0"/>
                        <a:t>, when processor is RESET and completes the reset process, it automatically comes to Thread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Exceptions are</a:t>
                      </a:r>
                      <a:r>
                        <a:rPr lang="en-US" baseline="0" dirty="0" smtClean="0"/>
                        <a:t> handled in this mode, once the exception handling is completed it goes back to thread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718370"/>
            <a:ext cx="8686800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During, Fetch, Decode, Execute Cycle, more than one  instruction is processed in parallel. Hence pipeline is not free from issues that arise to </a:t>
            </a:r>
            <a:r>
              <a:rPr lang="en-US" sz="2800" i="1" dirty="0" smtClean="0"/>
              <a:t>parallel processing. </a:t>
            </a:r>
          </a:p>
          <a:p>
            <a:endParaRPr lang="en-US" sz="2800" i="1" dirty="0" smtClean="0"/>
          </a:p>
          <a:p>
            <a:r>
              <a:rPr lang="en-US" sz="2800" dirty="0" smtClean="0"/>
              <a:t>These issues obstruct the smooth operation of the pipeline and  can result in wrong computation of results.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813556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Those issues are collectively called as </a:t>
            </a:r>
          </a:p>
          <a:p>
            <a:pPr algn="ctr"/>
            <a:r>
              <a:rPr lang="en-US" sz="3600" dirty="0" smtClean="0"/>
              <a:t>Pipeline Hazards</a:t>
            </a:r>
            <a:endParaRPr 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2331720"/>
                <a:gridCol w="4857750"/>
              </a:tblGrid>
              <a:tr h="46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</a:t>
                      </a:r>
                      <a:r>
                        <a:rPr lang="en-US" baseline="0" dirty="0" smtClean="0"/>
                        <a:t> a program do in the mode</a:t>
                      </a:r>
                      <a:endParaRPr lang="en-US" dirty="0"/>
                    </a:p>
                  </a:txBody>
                  <a:tcPr/>
                </a:tc>
              </a:tr>
              <a:tr h="7990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Restrictions – Full access to everything</a:t>
                      </a:r>
                      <a:endParaRPr lang="en-US" dirty="0"/>
                    </a:p>
                  </a:txBody>
                  <a:tcPr/>
                </a:tc>
              </a:tr>
              <a:tr h="3538619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Unprivileged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 program in this mode</a:t>
                      </a:r>
                      <a:r>
                        <a:rPr lang="en-US" baseline="0" dirty="0" smtClean="0"/>
                        <a:t> has limited access the </a:t>
                      </a:r>
                      <a:r>
                        <a:rPr lang="en-US" baseline="0" dirty="0" err="1" smtClean="0"/>
                        <a:t>xPSR</a:t>
                      </a:r>
                      <a:r>
                        <a:rPr lang="en-US" baseline="0" dirty="0" smtClean="0"/>
                        <a:t> register or it flags through MRS and MSR instructions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Cannot access system timer,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Vectored Interrupt Controller (NVIC)</a:t>
                      </a:r>
                      <a:r>
                        <a:rPr lang="en-US" baseline="0" dirty="0" smtClean="0"/>
                        <a:t> , system control block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 have restricted access to memory or peripherals.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 and Privileges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90500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Exception Handling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Stack : Main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5840" y="1905000"/>
            <a:ext cx="2590800" cy="2057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7880" y="408432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use this mode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Under special conditions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1080" y="4084320"/>
            <a:ext cx="2590800" cy="2057400"/>
          </a:xfrm>
          <a:prstGeom prst="roundRect">
            <a:avLst/>
          </a:prstGeom>
          <a:gradFill>
            <a:gsLst>
              <a:gs pos="0">
                <a:srgbClr val="92D05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will be in this mode most of the time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" y="48768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36" y="6336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121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6336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47244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800" y="13716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52600"/>
            <a:ext cx="1600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1752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543800" cy="1295400"/>
          </a:xfrm>
        </p:spPr>
        <p:txBody>
          <a:bodyPr/>
          <a:lstStyle/>
          <a:p>
            <a:r>
              <a:rPr lang="en-US" dirty="0" smtClean="0"/>
              <a:t>Registers in Cortex-M4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 Exception  Register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105" name="Straight Arrow Connector 104"/>
          <p:cNvCxnSpPr>
            <a:stCxn id="93" idx="1"/>
            <a:endCxn id="6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1"/>
            <a:endCxn id="6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2" grpId="0"/>
      <p:bldP spid="81" grpId="0"/>
      <p:bldP spid="82" grpId="0"/>
      <p:bldP spid="93" grpId="0"/>
      <p:bldP spid="94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Stacks in ARM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Types of 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Ascending 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a push the stack pointer is incremented,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higher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Descending </a:t>
            </a:r>
            <a:r>
              <a:rPr lang="en-US" b="1" u="sng" dirty="0" smtClean="0">
                <a:solidFill>
                  <a:schemeClr val="tx1"/>
                </a:solidFill>
              </a:rPr>
              <a:t>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a push the stack pointer is decremented,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lower address.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3" idx="0"/>
          </p:cNvCxnSpPr>
          <p:nvPr/>
        </p:nvCxnSpPr>
        <p:spPr>
          <a:xfrm flipH="1">
            <a:off x="24384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45720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Ascending Empty </a:t>
            </a:r>
            <a:r>
              <a:rPr lang="en-US" sz="1400" b="1" u="sng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Ascending 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</a:t>
            </a:r>
            <a:r>
              <a:rPr lang="en-US" sz="1600" dirty="0" smtClean="0">
                <a:solidFill>
                  <a:schemeClr val="tx1"/>
                </a:solidFill>
              </a:rPr>
              <a:t>pointer points to the location in which the last item was stored. A push will increment the stack pointer and store the value.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FF0000"/>
                </a:solidFill>
              </a:rPr>
              <a:t>Descending  </a:t>
            </a:r>
            <a:r>
              <a:rPr lang="en-US" sz="1400" b="1" u="sng" dirty="0" smtClean="0">
                <a:solidFill>
                  <a:srgbClr val="FF0000"/>
                </a:solidFill>
              </a:rPr>
              <a:t>Empty 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Full 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04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Descending </a:t>
            </a:r>
            <a:r>
              <a:rPr lang="en-US" sz="1600" b="1" u="sng" dirty="0" smtClean="0">
                <a:solidFill>
                  <a:schemeClr val="tx1"/>
                </a:solidFill>
              </a:rPr>
              <a:t>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pointer points to the location in which the last item was stored. A push will increment the stack pointer and store the value</a:t>
            </a:r>
            <a:endParaRPr lang="en-US" sz="1600" b="1" u="sng" dirty="0" smtClean="0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12954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626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24384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80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1061</Words>
  <Application>Microsoft Office PowerPoint</Application>
  <PresentationFormat>On-screen Show (4:3)</PresentationFormat>
  <Paragraphs>287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Cortex M4</vt:lpstr>
      <vt:lpstr>Cortex M4 General View</vt:lpstr>
      <vt:lpstr>Slide 3</vt:lpstr>
      <vt:lpstr>Privileges in Mode</vt:lpstr>
      <vt:lpstr>Processor Mode and Privileges</vt:lpstr>
      <vt:lpstr>Registers in Cortex-M4</vt:lpstr>
      <vt:lpstr>Slide 7</vt:lpstr>
      <vt:lpstr>Stacks in ARM processor</vt:lpstr>
      <vt:lpstr>Types of Stack</vt:lpstr>
      <vt:lpstr>Slide 10</vt:lpstr>
      <vt:lpstr>Slide 11</vt:lpstr>
      <vt:lpstr>Slide 12</vt:lpstr>
      <vt:lpstr>Slide 13</vt:lpstr>
      <vt:lpstr>Slide 14</vt:lpstr>
      <vt:lpstr>Slide 15</vt:lpstr>
      <vt:lpstr>PRIMASK</vt:lpstr>
      <vt:lpstr>FAULT MASK</vt:lpstr>
      <vt:lpstr>Slide 18</vt:lpstr>
      <vt:lpstr>Slide 19</vt:lpstr>
      <vt:lpstr>Vector Table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199</cp:revision>
  <dcterms:created xsi:type="dcterms:W3CDTF">2016-08-09T12:50:49Z</dcterms:created>
  <dcterms:modified xsi:type="dcterms:W3CDTF">2016-08-27T16:18:36Z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