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7"/>
  </p:notesMasterIdLst>
  <p:sldIdLst>
    <p:sldId id="256" r:id="rId2"/>
    <p:sldId id="317" r:id="rId3"/>
    <p:sldId id="257" r:id="rId4"/>
    <p:sldId id="308" r:id="rId5"/>
    <p:sldId id="309" r:id="rId6"/>
    <p:sldId id="310" r:id="rId7"/>
    <p:sldId id="311" r:id="rId8"/>
    <p:sldId id="312" r:id="rId9"/>
    <p:sldId id="313" r:id="rId10"/>
    <p:sldId id="314" r:id="rId11"/>
    <p:sldId id="315" r:id="rId12"/>
    <p:sldId id="316" r:id="rId13"/>
    <p:sldId id="318" r:id="rId14"/>
    <p:sldId id="319" r:id="rId15"/>
    <p:sldId id="320" r:id="rId16"/>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rosoft Corp."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66CC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0432" autoAdjust="0"/>
  </p:normalViewPr>
  <p:slideViewPr>
    <p:cSldViewPr>
      <p:cViewPr varScale="1">
        <p:scale>
          <a:sx n="54" d="100"/>
          <a:sy n="54" d="100"/>
        </p:scale>
        <p:origin x="-96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44"/>
    </p:cViewPr>
  </p:sorter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lvl1pPr defTabSz="930275" eaLnBrk="1" hangingPunct="1">
              <a:defRPr sz="1200"/>
            </a:lvl1pPr>
          </a:lstStyle>
          <a:p>
            <a:endParaRPr lang="en-US"/>
          </a:p>
        </p:txBody>
      </p:sp>
      <p:sp>
        <p:nvSpPr>
          <p:cNvPr id="4505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lvl1pPr algn="r" defTabSz="930275" eaLnBrk="1" hangingPunct="1">
              <a:defRPr sz="1200"/>
            </a:lvl1pPr>
          </a:lstStyle>
          <a:p>
            <a:endParaRPr lang="en-US"/>
          </a:p>
        </p:txBody>
      </p:sp>
      <p:sp>
        <p:nvSpPr>
          <p:cNvPr id="4506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p:spPr>
      </p:sp>
      <p:sp>
        <p:nvSpPr>
          <p:cNvPr id="4506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506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29" tIns="46514" rIns="93029" bIns="46514" numCol="1" anchor="b" anchorCtr="0" compatLnSpc="1">
            <a:prstTxWarp prst="textNoShape">
              <a:avLst/>
            </a:prstTxWarp>
          </a:bodyPr>
          <a:lstStyle>
            <a:lvl1pPr defTabSz="930275" eaLnBrk="1" hangingPunct="1">
              <a:defRPr sz="1200"/>
            </a:lvl1pPr>
          </a:lstStyle>
          <a:p>
            <a:endParaRPr lang="en-US"/>
          </a:p>
        </p:txBody>
      </p:sp>
      <p:sp>
        <p:nvSpPr>
          <p:cNvPr id="4506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29" tIns="46514" rIns="93029" bIns="46514" numCol="1" anchor="b" anchorCtr="0" compatLnSpc="1">
            <a:prstTxWarp prst="textNoShape">
              <a:avLst/>
            </a:prstTxWarp>
          </a:bodyPr>
          <a:lstStyle>
            <a:lvl1pPr algn="r" defTabSz="930275" eaLnBrk="1" hangingPunct="1">
              <a:defRPr sz="1200"/>
            </a:lvl1pPr>
          </a:lstStyle>
          <a:p>
            <a:fld id="{2934886E-53AA-4CEE-913A-D801D6ABEC5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E62E91-0E9F-4133-A30C-B64F96167B1B}" type="slidenum">
              <a:rPr lang="en-US"/>
              <a:pPr/>
              <a:t>1</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a:t>Click to add notes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E227C-46A7-4177-AF2E-771EA99421AE}" type="slidenum">
              <a:rPr lang="en-US"/>
              <a:pPr/>
              <a:t>3</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pPr lvl="1">
              <a:buFontTx/>
              <a:buChar char="•"/>
            </a:pPr>
            <a:r>
              <a:rPr lang="en-US"/>
              <a:t>How presentation will benefit audience: Adult learners are more interested in a subject if they know how or why it is important to them.</a:t>
            </a:r>
          </a:p>
          <a:p>
            <a:pPr lvl="1">
              <a:buFontTx/>
              <a:buChar char="•"/>
            </a:pPr>
            <a:r>
              <a:rPr lang="en-US"/>
              <a:t>Presenter’s level of expertise in the subject: Briefly state your credentials in this area, or explain why participants should listen to you.</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598CB122-9659-4F40-BA48-631B51489623}" type="slidenum">
              <a:rPr lang="en-US" altLang="en-US" smtClean="0"/>
              <a:pPr/>
              <a:t>‹#›</a:t>
            </a:fld>
            <a:endParaRPr lang="en-US" altLang="en-US"/>
          </a:p>
        </p:txBody>
      </p:sp>
      <p:grpSp>
        <p:nvGrpSpPr>
          <p:cNvPr id="7" name="Group 41" descr="decorative graphic made up of dots"/>
          <p:cNvGrpSpPr>
            <a:grpSpLocks/>
          </p:cNvGrpSpPr>
          <p:nvPr userDrawn="1"/>
        </p:nvGrpSpPr>
        <p:grpSpPr bwMode="auto">
          <a:xfrm>
            <a:off x="7467600" y="1219200"/>
            <a:ext cx="792163" cy="1295400"/>
            <a:chOff x="5136" y="960"/>
            <a:chExt cx="528" cy="864"/>
          </a:xfrm>
        </p:grpSpPr>
        <p:sp>
          <p:nvSpPr>
            <p:cNvPr id="8" name="Oval 42"/>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a:p>
          </p:txBody>
        </p:sp>
        <p:sp>
          <p:nvSpPr>
            <p:cNvPr id="9" name="Oval 43"/>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a:p>
          </p:txBody>
        </p:sp>
        <p:sp>
          <p:nvSpPr>
            <p:cNvPr id="10" name="Oval 44"/>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a:p>
          </p:txBody>
        </p:sp>
        <p:sp>
          <p:nvSpPr>
            <p:cNvPr id="11" name="Oval 45"/>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a:p>
          </p:txBody>
        </p:sp>
        <p:sp>
          <p:nvSpPr>
            <p:cNvPr id="12" name="Oval 46"/>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a:p>
          </p:txBody>
        </p:sp>
        <p:sp>
          <p:nvSpPr>
            <p:cNvPr id="13" name="Oval 47"/>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a:p>
          </p:txBody>
        </p:sp>
        <p:sp>
          <p:nvSpPr>
            <p:cNvPr id="14" name="Oval 48"/>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a:p>
          </p:txBody>
        </p:sp>
        <p:sp>
          <p:nvSpPr>
            <p:cNvPr id="15" name="Oval 49"/>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a:p>
          </p:txBody>
        </p:sp>
        <p:sp>
          <p:nvSpPr>
            <p:cNvPr id="16" name="Oval 50"/>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a:p>
          </p:txBody>
        </p:sp>
        <p:sp>
          <p:nvSpPr>
            <p:cNvPr id="17" name="Oval 51"/>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18" name="Oval 52"/>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19" name="Oval 53"/>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a:p>
          </p:txBody>
        </p:sp>
        <p:sp>
          <p:nvSpPr>
            <p:cNvPr id="20" name="Oval 54"/>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a:p>
          </p:txBody>
        </p:sp>
        <p:sp>
          <p:nvSpPr>
            <p:cNvPr id="21" name="Oval 55"/>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22" name="Oval 56"/>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23" name="Oval 57"/>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a:p>
          </p:txBody>
        </p:sp>
        <p:sp>
          <p:nvSpPr>
            <p:cNvPr id="24" name="Oval 58"/>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25" name="Oval 59"/>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26" name="Oval 60"/>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27" name="Oval 61"/>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28" name="Oval 62"/>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a:p>
          </p:txBody>
        </p:sp>
        <p:sp>
          <p:nvSpPr>
            <p:cNvPr id="29" name="Oval 63"/>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a:p>
          </p:txBody>
        </p:sp>
        <p:sp>
          <p:nvSpPr>
            <p:cNvPr id="30" name="Oval 64"/>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31" name="Oval 65"/>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32" name="Oval 66"/>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a:p>
          </p:txBody>
        </p:sp>
        <p:sp>
          <p:nvSpPr>
            <p:cNvPr id="33" name="Oval 67"/>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34" name="Oval 68"/>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35" name="Oval 69"/>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36" name="Oval 70"/>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37" name="Oval 71"/>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a:p>
          </p:txBody>
        </p:sp>
        <p:sp>
          <p:nvSpPr>
            <p:cNvPr id="38" name="Oval 72"/>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5373BDF-52FA-4FC2-8B0E-0BFB70C3232D}"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7BFC57B-9B59-4224-94C5-851CD0C9692B}"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0FFB1B9-C5A6-417D-B11B-03868D9D7F6C}"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12108D3-76FD-4AAA-A076-002E861BD9A2}" type="slidenum">
              <a:rPr lang="en-US" altLang="en-US" smtClean="0"/>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FE2167F-84A4-4A07-BF96-53C3F841F2BB}"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0299D64E-23E7-4A81-A938-0BAD19953AC8}"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46E4A57F-A887-4213-BAF6-DB00A91645EC}"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AFCEA326-E744-4276-B774-C022CB9FEEDD}"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765FAC9-FE79-429F-9351-B894FF24ECFE}"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E81CD61-D373-4BD5-BD51-CAA67B84249F}"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5EDB6-C5F2-44F0-8D51-C75829AFEC7F}"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www.keil.com/support/man/docs/uv4/uv4_db_exp_periphlvar.ht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KEIL Development Environment</a:t>
            </a:r>
            <a:endParaRPr lang="en-US" dirty="0"/>
          </a:p>
        </p:txBody>
      </p:sp>
      <p:sp>
        <p:nvSpPr>
          <p:cNvPr id="2051" name="Rectangle 3"/>
          <p:cNvSpPr>
            <a:spLocks noGrp="1" noChangeArrowheads="1"/>
          </p:cNvSpPr>
          <p:nvPr>
            <p:ph type="subTitle" idx="1"/>
          </p:nvPr>
        </p:nvSpPr>
        <p:spPr/>
        <p:txBody>
          <a:bodyPr/>
          <a:lstStyle/>
          <a:p>
            <a:r>
              <a:rPr lang="en-US" dirty="0" err="1" smtClean="0"/>
              <a:t>Girish</a:t>
            </a:r>
            <a:r>
              <a:rPr lang="en-US" dirty="0" smtClean="0"/>
              <a:t> S Kumar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3950680"/>
            <a:ext cx="6724918" cy="2585323"/>
          </a:xfrm>
          <a:prstGeom prst="rect">
            <a:avLst/>
          </a:prstGeom>
          <a:noFill/>
          <a:ln>
            <a:solidFill>
              <a:schemeClr val="accent1"/>
            </a:solidFill>
          </a:ln>
        </p:spPr>
        <p:txBody>
          <a:bodyPr wrap="none" rtlCol="0">
            <a:spAutoFit/>
          </a:bodyPr>
          <a:lstStyle/>
          <a:p>
            <a:r>
              <a:rPr lang="en-US" dirty="0" smtClean="0"/>
              <a:t>Supports </a:t>
            </a:r>
            <a:r>
              <a:rPr lang="en-US" dirty="0" smtClean="0"/>
              <a:t>simulation </a:t>
            </a:r>
            <a:r>
              <a:rPr lang="en-US" dirty="0" smtClean="0"/>
              <a:t>&amp; debugging on  a laptop using a target h/w</a:t>
            </a:r>
            <a:endParaRPr lang="en-US" dirty="0" smtClean="0"/>
          </a:p>
          <a:p>
            <a:r>
              <a:rPr lang="en-US" dirty="0" smtClean="0"/>
              <a:t>Features </a:t>
            </a:r>
          </a:p>
          <a:p>
            <a:pPr>
              <a:buFont typeface="Wingdings" pitchFamily="2" charset="2"/>
              <a:buChar char="Ø"/>
            </a:pPr>
            <a:r>
              <a:rPr lang="en-US" dirty="0" smtClean="0"/>
              <a:t>  Breakpoints</a:t>
            </a:r>
            <a:r>
              <a:rPr lang="en-US" dirty="0" smtClean="0"/>
              <a:t>, </a:t>
            </a:r>
            <a:endParaRPr lang="en-US" dirty="0" smtClean="0"/>
          </a:p>
          <a:p>
            <a:pPr>
              <a:buFont typeface="Wingdings" pitchFamily="2" charset="2"/>
              <a:buChar char="Ø"/>
            </a:pPr>
            <a:r>
              <a:rPr lang="en-US" dirty="0" smtClean="0"/>
              <a:t> </a:t>
            </a:r>
            <a:r>
              <a:rPr lang="en-US" dirty="0" smtClean="0"/>
              <a:t> Watch </a:t>
            </a:r>
            <a:r>
              <a:rPr lang="en-US" dirty="0" smtClean="0"/>
              <a:t>windows, and</a:t>
            </a:r>
          </a:p>
          <a:p>
            <a:pPr>
              <a:buFont typeface="Wingdings" pitchFamily="2" charset="2"/>
              <a:buChar char="Ø"/>
            </a:pPr>
            <a:r>
              <a:rPr lang="en-US" dirty="0" smtClean="0"/>
              <a:t>  Execution </a:t>
            </a:r>
            <a:r>
              <a:rPr lang="en-US" dirty="0" smtClean="0"/>
              <a:t>control </a:t>
            </a:r>
          </a:p>
          <a:p>
            <a:pPr>
              <a:buFont typeface="Wingdings" pitchFamily="2" charset="2"/>
              <a:buChar char="Ø"/>
            </a:pPr>
            <a:r>
              <a:rPr lang="en-US" dirty="0" smtClean="0"/>
              <a:t> </a:t>
            </a:r>
            <a:r>
              <a:rPr lang="en-US" dirty="0" smtClean="0"/>
              <a:t>T</a:t>
            </a:r>
            <a:r>
              <a:rPr lang="en-US" dirty="0" smtClean="0"/>
              <a:t>race capture,</a:t>
            </a:r>
          </a:p>
          <a:p>
            <a:pPr>
              <a:buFont typeface="Wingdings" pitchFamily="2" charset="2"/>
              <a:buChar char="Ø"/>
            </a:pPr>
            <a:r>
              <a:rPr lang="en-US" dirty="0" smtClean="0"/>
              <a:t>  Execution </a:t>
            </a:r>
            <a:r>
              <a:rPr lang="en-US" dirty="0" smtClean="0"/>
              <a:t>profiler,</a:t>
            </a:r>
          </a:p>
          <a:p>
            <a:pPr>
              <a:buFont typeface="Wingdings" pitchFamily="2" charset="2"/>
              <a:buChar char="Ø"/>
            </a:pPr>
            <a:r>
              <a:rPr lang="en-US" dirty="0" smtClean="0"/>
              <a:t>  Code </a:t>
            </a:r>
            <a:r>
              <a:rPr lang="en-US" dirty="0" smtClean="0"/>
              <a:t>coverage, </a:t>
            </a:r>
          </a:p>
          <a:p>
            <a:pPr>
              <a:buFont typeface="Wingdings" pitchFamily="2" charset="2"/>
              <a:buChar char="Ø"/>
            </a:pPr>
            <a:r>
              <a:rPr lang="en-US" dirty="0" smtClean="0"/>
              <a:t>  Logic </a:t>
            </a:r>
            <a:r>
              <a:rPr lang="en-US" dirty="0" smtClean="0"/>
              <a:t>analyzer.</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381000" y="228600"/>
            <a:ext cx="8211886" cy="3429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14400"/>
            <a:ext cx="7391400" cy="1200329"/>
          </a:xfrm>
          <a:prstGeom prst="rect">
            <a:avLst/>
          </a:prstGeom>
        </p:spPr>
        <p:txBody>
          <a:bodyPr wrap="square">
            <a:spAutoFit/>
          </a:bodyPr>
          <a:lstStyle/>
          <a:p>
            <a:r>
              <a:rPr lang="en-US" dirty="0" smtClean="0"/>
              <a:t>The </a:t>
            </a:r>
            <a:r>
              <a:rPr lang="en-US" dirty="0" smtClean="0"/>
              <a:t>ARM  </a:t>
            </a:r>
            <a:r>
              <a:rPr lang="en-US" dirty="0" smtClean="0"/>
              <a:t>debugger is composed of two elements: </a:t>
            </a:r>
            <a:endParaRPr lang="en-US" dirty="0" smtClean="0"/>
          </a:p>
          <a:p>
            <a:pPr>
              <a:buFont typeface="Arial" pitchFamily="34" charset="0"/>
              <a:buChar char="•"/>
            </a:pPr>
            <a:r>
              <a:rPr lang="en-US" dirty="0" smtClean="0"/>
              <a:t> </a:t>
            </a:r>
            <a:r>
              <a:rPr lang="en-US" dirty="0" smtClean="0"/>
              <a:t>    The </a:t>
            </a:r>
            <a:r>
              <a:rPr lang="en-US" dirty="0" smtClean="0"/>
              <a:t>hardware (Debug Adapter)</a:t>
            </a:r>
          </a:p>
          <a:p>
            <a:pPr>
              <a:buFont typeface="Arial" pitchFamily="34" charset="0"/>
              <a:buChar char="•"/>
            </a:pPr>
            <a:r>
              <a:rPr lang="en-US" dirty="0" smtClean="0"/>
              <a:t> </a:t>
            </a:r>
            <a:r>
              <a:rPr lang="en-US" dirty="0" smtClean="0"/>
              <a:t>    Software </a:t>
            </a:r>
            <a:r>
              <a:rPr lang="en-US" dirty="0" smtClean="0"/>
              <a:t>(Debug Adapter Driver). </a:t>
            </a:r>
            <a:endParaRPr lang="en-US" dirty="0" smtClean="0"/>
          </a:p>
          <a:p>
            <a:pPr>
              <a:buFont typeface="Arial" pitchFamily="34" charset="0"/>
              <a:buChar char="•"/>
            </a:pPr>
            <a:endParaRPr lang="en-US" dirty="0" smtClean="0"/>
          </a:p>
        </p:txBody>
      </p:sp>
      <p:sp>
        <p:nvSpPr>
          <p:cNvPr id="3" name="TextBox 2"/>
          <p:cNvSpPr txBox="1"/>
          <p:nvPr/>
        </p:nvSpPr>
        <p:spPr>
          <a:xfrm>
            <a:off x="228600" y="2895600"/>
            <a:ext cx="8559907" cy="2585323"/>
          </a:xfrm>
          <a:prstGeom prst="rect">
            <a:avLst/>
          </a:prstGeom>
          <a:noFill/>
        </p:spPr>
        <p:txBody>
          <a:bodyPr wrap="none" rtlCol="0">
            <a:spAutoFit/>
          </a:bodyPr>
          <a:lstStyle/>
          <a:p>
            <a:r>
              <a:rPr lang="en-US" dirty="0" smtClean="0"/>
              <a:t>P</a:t>
            </a:r>
            <a:r>
              <a:rPr lang="en-US" dirty="0" smtClean="0"/>
              <a:t>rotocols </a:t>
            </a:r>
            <a:r>
              <a:rPr lang="en-US" dirty="0" smtClean="0"/>
              <a:t>are developed to meet the needs of different </a:t>
            </a:r>
            <a:r>
              <a:rPr lang="en-US" dirty="0" smtClean="0"/>
              <a:t>debug processes</a:t>
            </a:r>
            <a:r>
              <a:rPr lang="en-US" dirty="0" smtClean="0"/>
              <a:t>. </a:t>
            </a:r>
            <a:endParaRPr lang="en-US" dirty="0" smtClean="0"/>
          </a:p>
          <a:p>
            <a:endParaRPr lang="en-US" dirty="0" smtClean="0"/>
          </a:p>
          <a:p>
            <a:pPr>
              <a:buFont typeface="Arial" pitchFamily="34" charset="0"/>
              <a:buChar char="•"/>
            </a:pPr>
            <a:r>
              <a:rPr lang="en-US" b="1" dirty="0" smtClean="0"/>
              <a:t>JTAG</a:t>
            </a:r>
            <a:r>
              <a:rPr lang="en-US" dirty="0" smtClean="0"/>
              <a:t> </a:t>
            </a:r>
            <a:r>
              <a:rPr lang="en-US" dirty="0" smtClean="0"/>
              <a:t>(</a:t>
            </a:r>
            <a:r>
              <a:rPr lang="en-US" dirty="0" smtClean="0"/>
              <a:t>Join Test Action Group). JTAG is the industry-standard interface used </a:t>
            </a:r>
            <a:endParaRPr lang="en-US" dirty="0" smtClean="0"/>
          </a:p>
          <a:p>
            <a:r>
              <a:rPr lang="en-US" dirty="0" smtClean="0"/>
              <a:t> to download and </a:t>
            </a:r>
            <a:r>
              <a:rPr lang="en-US" dirty="0" smtClean="0"/>
              <a:t>debug programs on a target processor, as well as many other </a:t>
            </a:r>
            <a:endParaRPr lang="en-US" dirty="0" smtClean="0"/>
          </a:p>
          <a:p>
            <a:r>
              <a:rPr lang="en-US" dirty="0" smtClean="0"/>
              <a:t> </a:t>
            </a:r>
            <a:r>
              <a:rPr lang="en-US" dirty="0" smtClean="0"/>
              <a:t>functions</a:t>
            </a:r>
          </a:p>
          <a:p>
            <a:pPr>
              <a:buFont typeface="Arial" pitchFamily="34" charset="0"/>
              <a:buChar char="•"/>
            </a:pPr>
            <a:r>
              <a:rPr lang="en-US" b="1" dirty="0" smtClean="0"/>
              <a:t>SWD</a:t>
            </a:r>
            <a:r>
              <a:rPr lang="en-US" b="1" dirty="0" smtClean="0"/>
              <a:t>:  (Serial Wire Debug). </a:t>
            </a:r>
            <a:r>
              <a:rPr lang="en-US" dirty="0" smtClean="0"/>
              <a:t>The Serial Wire Debug mode is an alternative to </a:t>
            </a:r>
            <a:r>
              <a:rPr lang="en-US" dirty="0" smtClean="0"/>
              <a:t>the</a:t>
            </a:r>
          </a:p>
          <a:p>
            <a:r>
              <a:rPr lang="en-US" dirty="0" smtClean="0"/>
              <a:t> </a:t>
            </a:r>
            <a:r>
              <a:rPr lang="en-US" dirty="0" smtClean="0"/>
              <a:t> standard JTAG </a:t>
            </a:r>
            <a:r>
              <a:rPr lang="en-US" dirty="0" smtClean="0"/>
              <a:t>interface. </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610600" cy="707886"/>
          </a:xfrm>
          <a:prstGeom prst="rect">
            <a:avLst/>
          </a:prstGeom>
          <a:noFill/>
        </p:spPr>
        <p:txBody>
          <a:bodyPr wrap="square" rtlCol="0">
            <a:spAutoFit/>
          </a:bodyPr>
          <a:lstStyle/>
          <a:p>
            <a:pPr algn="ctr"/>
            <a:r>
              <a:rPr lang="en-US" sz="4000" dirty="0" smtClean="0"/>
              <a:t>Trace Capabilities</a:t>
            </a:r>
            <a:endParaRPr lang="en-US" sz="4000" dirty="0"/>
          </a:p>
        </p:txBody>
      </p:sp>
      <p:sp>
        <p:nvSpPr>
          <p:cNvPr id="3" name="TextBox 2"/>
          <p:cNvSpPr txBox="1"/>
          <p:nvPr/>
        </p:nvSpPr>
        <p:spPr>
          <a:xfrm>
            <a:off x="123095" y="1588480"/>
            <a:ext cx="8879354" cy="1200329"/>
          </a:xfrm>
          <a:prstGeom prst="rect">
            <a:avLst/>
          </a:prstGeom>
          <a:noFill/>
          <a:ln>
            <a:solidFill>
              <a:schemeClr val="accent1"/>
            </a:solidFill>
          </a:ln>
        </p:spPr>
        <p:txBody>
          <a:bodyPr wrap="square" rtlCol="0">
            <a:spAutoFit/>
          </a:bodyPr>
          <a:lstStyle/>
          <a:p>
            <a:r>
              <a:rPr lang="en-US" dirty="0" smtClean="0"/>
              <a:t>Normal Debugging features which had discussed has limitations when we have to </a:t>
            </a:r>
          </a:p>
          <a:p>
            <a:r>
              <a:rPr lang="en-US" dirty="0" smtClean="0"/>
              <a:t>debug time critical applications like robots, motor control, communication systems etc</a:t>
            </a:r>
          </a:p>
          <a:p>
            <a:r>
              <a:rPr lang="en-US" dirty="0" smtClean="0"/>
              <a:t>This </a:t>
            </a:r>
            <a:r>
              <a:rPr lang="en-US" dirty="0" smtClean="0"/>
              <a:t>is because breakpoints and single stepping commands change the dynamic </a:t>
            </a:r>
            <a:endParaRPr lang="en-US" dirty="0" smtClean="0"/>
          </a:p>
          <a:p>
            <a:r>
              <a:rPr lang="en-US" dirty="0" smtClean="0"/>
              <a:t>behavior </a:t>
            </a:r>
            <a:r>
              <a:rPr lang="en-US" dirty="0" smtClean="0"/>
              <a:t>of the </a:t>
            </a:r>
            <a:r>
              <a:rPr lang="en-US" dirty="0" smtClean="0"/>
              <a:t> system</a:t>
            </a:r>
            <a:r>
              <a:rPr lang="en-US" dirty="0" smtClean="0"/>
              <a:t>. </a:t>
            </a:r>
          </a:p>
        </p:txBody>
      </p:sp>
      <p:sp>
        <p:nvSpPr>
          <p:cNvPr id="4" name="TextBox 3"/>
          <p:cNvSpPr txBox="1"/>
          <p:nvPr/>
        </p:nvSpPr>
        <p:spPr>
          <a:xfrm flipH="1">
            <a:off x="45718" y="1143000"/>
            <a:ext cx="4983481" cy="461665"/>
          </a:xfrm>
          <a:prstGeom prst="rect">
            <a:avLst/>
          </a:prstGeom>
          <a:noFill/>
        </p:spPr>
        <p:txBody>
          <a:bodyPr wrap="square" rtlCol="0">
            <a:spAutoFit/>
          </a:bodyPr>
          <a:lstStyle/>
          <a:p>
            <a:r>
              <a:rPr lang="en-US" sz="2400" b="1" dirty="0" smtClean="0"/>
              <a:t>Why do we need Trace ?</a:t>
            </a:r>
            <a:endParaRPr lang="en-US" sz="2400" b="1" dirty="0"/>
          </a:p>
        </p:txBody>
      </p:sp>
      <p:sp>
        <p:nvSpPr>
          <p:cNvPr id="5" name="TextBox 4"/>
          <p:cNvSpPr txBox="1"/>
          <p:nvPr/>
        </p:nvSpPr>
        <p:spPr>
          <a:xfrm flipH="1">
            <a:off x="140680" y="2948355"/>
            <a:ext cx="8839200" cy="1077218"/>
          </a:xfrm>
          <a:prstGeom prst="rect">
            <a:avLst/>
          </a:prstGeom>
          <a:noFill/>
          <a:ln>
            <a:solidFill>
              <a:schemeClr val="accent1"/>
            </a:solidFill>
          </a:ln>
        </p:spPr>
        <p:txBody>
          <a:bodyPr wrap="square" rtlCol="0">
            <a:spAutoFit/>
          </a:bodyPr>
          <a:lstStyle/>
          <a:p>
            <a:r>
              <a:rPr lang="en-US" sz="2400" b="1" dirty="0" smtClean="0"/>
              <a:t>How trace solves the problem ?</a:t>
            </a:r>
          </a:p>
          <a:p>
            <a:r>
              <a:rPr lang="en-US" sz="2000" dirty="0" smtClean="0"/>
              <a:t>Instead of Stopping the program  live information about what is happening is streamed live from the processor to a external device (Laptop etc)  </a:t>
            </a:r>
            <a:endParaRPr lang="en-US" sz="2000" dirty="0"/>
          </a:p>
        </p:txBody>
      </p:sp>
      <p:sp>
        <p:nvSpPr>
          <p:cNvPr id="6" name="TextBox 5"/>
          <p:cNvSpPr txBox="1"/>
          <p:nvPr/>
        </p:nvSpPr>
        <p:spPr>
          <a:xfrm>
            <a:off x="123096" y="4343400"/>
            <a:ext cx="8839200" cy="2031325"/>
          </a:xfrm>
          <a:prstGeom prst="rect">
            <a:avLst/>
          </a:prstGeom>
          <a:noFill/>
          <a:ln>
            <a:solidFill>
              <a:schemeClr val="accent1"/>
            </a:solidFill>
          </a:ln>
        </p:spPr>
        <p:txBody>
          <a:bodyPr wrap="square" rtlCol="0">
            <a:spAutoFit/>
          </a:bodyPr>
          <a:lstStyle/>
          <a:p>
            <a:pPr>
              <a:buFont typeface="Arial" pitchFamily="34" charset="0"/>
              <a:buChar char="•"/>
            </a:pPr>
            <a:r>
              <a:rPr lang="en-US" b="1" dirty="0" err="1" smtClean="0"/>
              <a:t>DataWatchpoints</a:t>
            </a:r>
            <a:r>
              <a:rPr lang="en-US" dirty="0" smtClean="0"/>
              <a:t> can record memory accesses with data value and program address </a:t>
            </a:r>
            <a:r>
              <a:rPr lang="en-US" dirty="0" smtClean="0"/>
              <a:t>and, optionally</a:t>
            </a:r>
            <a:r>
              <a:rPr lang="en-US" dirty="0" smtClean="0"/>
              <a:t>, stop program execution.</a:t>
            </a:r>
          </a:p>
          <a:p>
            <a:pPr>
              <a:buFont typeface="Arial" pitchFamily="34" charset="0"/>
              <a:buChar char="•"/>
            </a:pPr>
            <a:r>
              <a:rPr lang="en-US" b="1" dirty="0" smtClean="0"/>
              <a:t> </a:t>
            </a:r>
            <a:r>
              <a:rPr lang="en-US" b="1" dirty="0" smtClean="0"/>
              <a:t>Exception-Trace </a:t>
            </a:r>
            <a:r>
              <a:rPr lang="en-US" dirty="0" smtClean="0"/>
              <a:t>outputs details about interrupts and exceptions.</a:t>
            </a:r>
          </a:p>
          <a:p>
            <a:pPr>
              <a:buFont typeface="Arial" pitchFamily="34" charset="0"/>
              <a:buChar char="•"/>
            </a:pPr>
            <a:r>
              <a:rPr lang="en-US" b="1" dirty="0" smtClean="0"/>
              <a:t> </a:t>
            </a:r>
            <a:r>
              <a:rPr lang="en-US" b="1" dirty="0" smtClean="0"/>
              <a:t>Instrumented Trace </a:t>
            </a:r>
            <a:r>
              <a:rPr lang="en-US" dirty="0" smtClean="0"/>
              <a:t>communicates program events and enables </a:t>
            </a:r>
            <a:r>
              <a:rPr lang="en-US" dirty="0" err="1" smtClean="0"/>
              <a:t>printf</a:t>
            </a:r>
            <a:r>
              <a:rPr lang="en-US" dirty="0" smtClean="0"/>
              <a:t>-style debug</a:t>
            </a:r>
          </a:p>
          <a:p>
            <a:pPr>
              <a:buFont typeface="Arial" pitchFamily="34" charset="0"/>
              <a:buChar char="•"/>
            </a:pPr>
            <a:r>
              <a:rPr lang="en-US" dirty="0" smtClean="0"/>
              <a:t>messages and the RTOS Event Viewer.</a:t>
            </a:r>
          </a:p>
          <a:p>
            <a:pPr>
              <a:buFont typeface="Arial" pitchFamily="34" charset="0"/>
              <a:buChar char="•"/>
            </a:pPr>
            <a:r>
              <a:rPr lang="en-US" b="1" dirty="0" smtClean="0"/>
              <a:t> </a:t>
            </a:r>
            <a:r>
              <a:rPr lang="en-US" b="1" dirty="0" smtClean="0"/>
              <a:t>Instruction Trace</a:t>
            </a:r>
            <a:r>
              <a:rPr lang="en-US" dirty="0" smtClean="0"/>
              <a:t> streams the complete program execution for recording and analysis.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229600" cy="1200329"/>
          </a:xfrm>
          <a:prstGeom prst="rect">
            <a:avLst/>
          </a:prstGeom>
        </p:spPr>
        <p:txBody>
          <a:bodyPr wrap="square">
            <a:spAutoFit/>
          </a:bodyPr>
          <a:lstStyle/>
          <a:p>
            <a:r>
              <a:rPr lang="en-US" dirty="0" smtClean="0"/>
              <a:t>On some microcontrollers, the trace information can be stored on an on-chip</a:t>
            </a:r>
          </a:p>
          <a:p>
            <a:r>
              <a:rPr lang="en-US" dirty="0" smtClean="0"/>
              <a:t>Trace Buffer that can be read using the standard debug interface. The Cortex-</a:t>
            </a:r>
          </a:p>
          <a:p>
            <a:r>
              <a:rPr lang="en-US" dirty="0" smtClean="0"/>
              <a:t>M4 has an optional Embedded Trace Buffer (ETB) that stores all trace data</a:t>
            </a:r>
          </a:p>
          <a:p>
            <a:r>
              <a:rPr lang="en-US" dirty="0" smtClean="0"/>
              <a:t>described above.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610600" cy="707886"/>
          </a:xfrm>
          <a:prstGeom prst="rect">
            <a:avLst/>
          </a:prstGeom>
          <a:noFill/>
        </p:spPr>
        <p:txBody>
          <a:bodyPr wrap="square" rtlCol="0">
            <a:spAutoFit/>
          </a:bodyPr>
          <a:lstStyle/>
          <a:p>
            <a:pPr algn="ctr"/>
            <a:r>
              <a:rPr lang="en-US" sz="4000" dirty="0" smtClean="0"/>
              <a:t>Logic Analyzer</a:t>
            </a:r>
            <a:endParaRPr lang="en-US" sz="4000" dirty="0"/>
          </a:p>
        </p:txBody>
      </p:sp>
      <p:sp>
        <p:nvSpPr>
          <p:cNvPr id="3" name="Rectangle 2"/>
          <p:cNvSpPr/>
          <p:nvPr/>
        </p:nvSpPr>
        <p:spPr>
          <a:xfrm>
            <a:off x="381000" y="1066800"/>
            <a:ext cx="8077200" cy="923330"/>
          </a:xfrm>
          <a:prstGeom prst="rect">
            <a:avLst/>
          </a:prstGeom>
          <a:ln>
            <a:solidFill>
              <a:schemeClr val="accent1"/>
            </a:solidFill>
          </a:ln>
        </p:spPr>
        <p:txBody>
          <a:bodyPr wrap="square">
            <a:spAutoFit/>
          </a:bodyPr>
          <a:lstStyle/>
          <a:p>
            <a:pPr algn="just"/>
            <a:r>
              <a:rPr lang="en-US" dirty="0" smtClean="0"/>
              <a:t>The</a:t>
            </a:r>
            <a:r>
              <a:rPr lang="en-US" dirty="0" smtClean="0"/>
              <a:t> </a:t>
            </a:r>
            <a:r>
              <a:rPr lang="en-US" b="1" dirty="0" smtClean="0"/>
              <a:t>Logic Analyzer</a:t>
            </a:r>
            <a:r>
              <a:rPr lang="en-US" dirty="0" smtClean="0"/>
              <a:t> is a graphical analysis tool that shows value changes of variables </a:t>
            </a:r>
            <a:r>
              <a:rPr lang="en-US" dirty="0" smtClean="0"/>
              <a:t>. </a:t>
            </a:r>
            <a:r>
              <a:rPr lang="en-US" dirty="0" smtClean="0"/>
              <a:t>These elements can be specified by the user, but are subject to </a:t>
            </a:r>
            <a:r>
              <a:rPr lang="en-US" dirty="0" smtClean="0"/>
              <a:t>restrictions. </a:t>
            </a:r>
            <a:r>
              <a:rPr lang="en-US" dirty="0" smtClean="0"/>
              <a:t>As a consequence, not every variable can be shown.</a:t>
            </a:r>
            <a:endParaRPr lang="en-US" dirty="0"/>
          </a:p>
        </p:txBody>
      </p:sp>
      <p:pic>
        <p:nvPicPr>
          <p:cNvPr id="3074" name="Picture 2" descr="Logic Analyzer Window"/>
          <p:cNvPicPr>
            <a:picLocks noChangeAspect="1" noChangeArrowheads="1"/>
          </p:cNvPicPr>
          <p:nvPr/>
        </p:nvPicPr>
        <p:blipFill>
          <a:blip r:embed="rId2" cstate="print"/>
          <a:srcRect/>
          <a:stretch>
            <a:fillRect/>
          </a:stretch>
        </p:blipFill>
        <p:spPr bwMode="auto">
          <a:xfrm>
            <a:off x="304800" y="1981200"/>
            <a:ext cx="8458200" cy="472960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1493"/>
            <a:ext cx="8839200" cy="6740307"/>
          </a:xfrm>
          <a:prstGeom prst="rect">
            <a:avLst/>
          </a:prstGeom>
        </p:spPr>
        <p:txBody>
          <a:bodyPr wrap="square">
            <a:spAutoFit/>
          </a:bodyPr>
          <a:lstStyle/>
          <a:p>
            <a:pPr>
              <a:buFont typeface="Arial" pitchFamily="34" charset="0"/>
              <a:buChar char="•"/>
            </a:pPr>
            <a:r>
              <a:rPr lang="en-US" b="1" dirty="0" smtClean="0"/>
              <a:t>The </a:t>
            </a:r>
            <a:r>
              <a:rPr lang="en-US" b="1" dirty="0" smtClean="0"/>
              <a:t>Logic Analyzer can record changes of:</a:t>
            </a:r>
            <a:endParaRPr lang="en-US" dirty="0" smtClean="0"/>
          </a:p>
          <a:p>
            <a:pPr>
              <a:buFont typeface="Arial" pitchFamily="34" charset="0"/>
              <a:buChar char="•"/>
            </a:pPr>
            <a:r>
              <a:rPr lang="en-US" b="1" dirty="0" smtClean="0">
                <a:solidFill>
                  <a:srgbClr val="00B050"/>
                </a:solidFill>
              </a:rPr>
              <a:t>Global program variables</a:t>
            </a:r>
            <a:r>
              <a:rPr lang="en-US" dirty="0" smtClean="0">
                <a:solidFill>
                  <a:srgbClr val="00B050"/>
                </a:solidFill>
              </a:rPr>
              <a:t>, including </a:t>
            </a:r>
            <a:r>
              <a:rPr lang="en-US" dirty="0" err="1" smtClean="0">
                <a:solidFill>
                  <a:srgbClr val="00B050"/>
                </a:solidFill>
              </a:rPr>
              <a:t>struct</a:t>
            </a:r>
            <a:r>
              <a:rPr lang="en-US" dirty="0" smtClean="0">
                <a:solidFill>
                  <a:srgbClr val="00B050"/>
                </a:solidFill>
              </a:rPr>
              <a:t> members.</a:t>
            </a:r>
          </a:p>
          <a:p>
            <a:pPr>
              <a:buFont typeface="Arial" pitchFamily="34" charset="0"/>
              <a:buChar char="•"/>
            </a:pPr>
            <a:r>
              <a:rPr lang="en-US" b="1" dirty="0" smtClean="0">
                <a:solidFill>
                  <a:srgbClr val="00B050"/>
                </a:solidFill>
                <a:hlinkClick r:id="rId2"/>
              </a:rPr>
              <a:t>VTREGs</a:t>
            </a:r>
            <a:r>
              <a:rPr lang="en-US" dirty="0" smtClean="0">
                <a:solidFill>
                  <a:srgbClr val="00B050"/>
                </a:solidFill>
              </a:rPr>
              <a:t> that represent I/O pins of the microcontroller.</a:t>
            </a:r>
          </a:p>
          <a:p>
            <a:pPr>
              <a:buFont typeface="Arial" pitchFamily="34" charset="0"/>
              <a:buChar char="•"/>
            </a:pPr>
            <a:r>
              <a:rPr lang="en-US" b="1" dirty="0" smtClean="0">
                <a:solidFill>
                  <a:srgbClr val="00B050"/>
                </a:solidFill>
              </a:rPr>
              <a:t>Peripheral registers</a:t>
            </a:r>
            <a:r>
              <a:rPr lang="en-US" dirty="0" smtClean="0">
                <a:solidFill>
                  <a:srgbClr val="00B050"/>
                </a:solidFill>
              </a:rPr>
              <a:t> that are triggered by external or internal events, but with the restrictions outlined below.</a:t>
            </a:r>
          </a:p>
          <a:p>
            <a:pPr>
              <a:buFont typeface="Arial" pitchFamily="34" charset="0"/>
              <a:buChar char="•"/>
            </a:pPr>
            <a:r>
              <a:rPr lang="en-US" b="1" dirty="0" smtClean="0"/>
              <a:t>The Logic Analyzer </a:t>
            </a:r>
            <a:r>
              <a:rPr lang="en-US" b="1" u="sng" dirty="0" smtClean="0"/>
              <a:t>cannot</a:t>
            </a:r>
            <a:r>
              <a:rPr lang="en-US" b="1" dirty="0" smtClean="0"/>
              <a:t> record changes of:</a:t>
            </a:r>
            <a:endParaRPr lang="en-US" dirty="0" smtClean="0"/>
          </a:p>
          <a:p>
            <a:pPr>
              <a:buFont typeface="Arial" pitchFamily="34" charset="0"/>
              <a:buChar char="•"/>
            </a:pPr>
            <a:r>
              <a:rPr lang="en-US" b="1" dirty="0" smtClean="0">
                <a:solidFill>
                  <a:srgbClr val="FF0000"/>
                </a:solidFill>
              </a:rPr>
              <a:t>Automatic variables defined inside a function</a:t>
            </a:r>
            <a:r>
              <a:rPr lang="en-US" dirty="0" smtClean="0">
                <a:solidFill>
                  <a:srgbClr val="FF0000"/>
                </a:solidFill>
              </a:rPr>
              <a:t/>
            </a:r>
            <a:br>
              <a:rPr lang="en-US" dirty="0" smtClean="0">
                <a:solidFill>
                  <a:srgbClr val="FF0000"/>
                </a:solidFill>
              </a:rPr>
            </a:br>
            <a:r>
              <a:rPr lang="en-US" dirty="0" smtClean="0">
                <a:solidFill>
                  <a:srgbClr val="FF0000"/>
                </a:solidFill>
              </a:rPr>
              <a:t>Automatic variables are located on the stack or in </a:t>
            </a:r>
            <a:r>
              <a:rPr lang="en-US" dirty="0" err="1" smtClean="0">
                <a:solidFill>
                  <a:srgbClr val="FF0000"/>
                </a:solidFill>
              </a:rPr>
              <a:t>overlayable</a:t>
            </a:r>
            <a:r>
              <a:rPr lang="en-US" dirty="0" smtClean="0">
                <a:solidFill>
                  <a:srgbClr val="FF0000"/>
                </a:solidFill>
              </a:rPr>
              <a:t> memory regions. It is not possible to record changes of dynamic memory locations.</a:t>
            </a:r>
          </a:p>
          <a:p>
            <a:pPr>
              <a:buFont typeface="Arial" pitchFamily="34" charset="0"/>
              <a:buChar char="•"/>
            </a:pPr>
            <a:r>
              <a:rPr lang="en-US" b="1" dirty="0" smtClean="0">
                <a:solidFill>
                  <a:srgbClr val="FF0000"/>
                </a:solidFill>
              </a:rPr>
              <a:t>CPU registers</a:t>
            </a:r>
            <a:r>
              <a:rPr lang="en-US" dirty="0" smtClean="0">
                <a:solidFill>
                  <a:srgbClr val="FF0000"/>
                </a:solidFill>
              </a:rPr>
              <a:t/>
            </a:r>
            <a:br>
              <a:rPr lang="en-US" dirty="0" smtClean="0">
                <a:solidFill>
                  <a:srgbClr val="FF0000"/>
                </a:solidFill>
              </a:rPr>
            </a:br>
            <a:r>
              <a:rPr lang="en-US" dirty="0" smtClean="0">
                <a:solidFill>
                  <a:srgbClr val="FF0000"/>
                </a:solidFill>
              </a:rPr>
              <a:t>CPU registers cannot be triggered with read or write breakpoints. Therefore, such changes cannot be recorded.</a:t>
            </a:r>
          </a:p>
          <a:p>
            <a:pPr>
              <a:buFont typeface="Arial" pitchFamily="34" charset="0"/>
              <a:buChar char="•"/>
            </a:pPr>
            <a:r>
              <a:rPr lang="en-US" b="1" dirty="0" smtClean="0">
                <a:solidFill>
                  <a:srgbClr val="FF0000"/>
                </a:solidFill>
              </a:rPr>
              <a:t>Peripheral registers that represent timer registers</a:t>
            </a:r>
            <a:r>
              <a:rPr lang="en-US" dirty="0" smtClean="0">
                <a:solidFill>
                  <a:srgbClr val="FF0000"/>
                </a:solidFill>
              </a:rPr>
              <a:t/>
            </a:r>
            <a:br>
              <a:rPr lang="en-US" dirty="0" smtClean="0">
                <a:solidFill>
                  <a:srgbClr val="FF0000"/>
                </a:solidFill>
              </a:rPr>
            </a:br>
            <a:r>
              <a:rPr lang="en-US" dirty="0" smtClean="0">
                <a:solidFill>
                  <a:srgbClr val="FF0000"/>
                </a:solidFill>
              </a:rPr>
              <a:t>Increments of timers (or similar peripherals) are not simulated. Instead, the timing of events that are triggered by a timer, is calculated. Therefore, it is not possible to view timer increments.</a:t>
            </a:r>
          </a:p>
          <a:p>
            <a:pPr>
              <a:buFont typeface="Arial" pitchFamily="34" charset="0"/>
              <a:buChar char="•"/>
            </a:pPr>
            <a:r>
              <a:rPr lang="en-US" b="1" dirty="0" smtClean="0">
                <a:solidFill>
                  <a:srgbClr val="FF0000"/>
                </a:solidFill>
              </a:rPr>
              <a:t>I/O pins of communication peripherals</a:t>
            </a:r>
            <a:r>
              <a:rPr lang="en-US" dirty="0" smtClean="0">
                <a:solidFill>
                  <a:srgbClr val="FF0000"/>
                </a:solidFill>
              </a:rPr>
              <a:t/>
            </a:r>
            <a:br>
              <a:rPr lang="en-US" dirty="0" smtClean="0">
                <a:solidFill>
                  <a:srgbClr val="FF0000"/>
                </a:solidFill>
              </a:rPr>
            </a:br>
            <a:r>
              <a:rPr lang="en-US" dirty="0" smtClean="0">
                <a:solidFill>
                  <a:srgbClr val="FF0000"/>
                </a:solidFill>
              </a:rPr>
              <a:t>I/O pin toggling of UART, CAN, SPI, or I²C communication peripherals is not simulated. It is assumed that the timing of communication streams behaves according to the specifications. Instead, the I/O stream is represented by VTREGs.</a:t>
            </a:r>
          </a:p>
          <a:p>
            <a:pPr>
              <a:buFont typeface="Arial" pitchFamily="34" charset="0"/>
              <a:buChar char="•"/>
            </a:pPr>
            <a:r>
              <a:rPr lang="en-US" b="1" dirty="0" smtClean="0">
                <a:solidFill>
                  <a:srgbClr val="FF0000"/>
                </a:solidFill>
              </a:rPr>
              <a:t>Memory BUS signals</a:t>
            </a:r>
            <a:r>
              <a:rPr lang="en-US" dirty="0" smtClean="0">
                <a:solidFill>
                  <a:srgbClr val="FF0000"/>
                </a:solidFill>
              </a:rPr>
              <a:t/>
            </a:r>
            <a:br>
              <a:rPr lang="en-US" dirty="0" smtClean="0">
                <a:solidFill>
                  <a:srgbClr val="FF0000"/>
                </a:solidFill>
              </a:rPr>
            </a:br>
            <a:r>
              <a:rPr lang="en-US" dirty="0" smtClean="0">
                <a:solidFill>
                  <a:srgbClr val="FF0000"/>
                </a:solidFill>
              </a:rPr>
              <a:t>µVision simulates a CPU including memory areas, but it does not simulate the Memory BUS signals (data BUS, address BUS, and control lines like RD, WR, ALE). Therefore, it is not possible to view memory BUS signals with the Logic Analyzer</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TextBox 2"/>
          <p:cNvSpPr txBox="1"/>
          <p:nvPr/>
        </p:nvSpPr>
        <p:spPr>
          <a:xfrm>
            <a:off x="533400" y="1828800"/>
            <a:ext cx="7543800" cy="3539430"/>
          </a:xfrm>
          <a:prstGeom prst="rect">
            <a:avLst/>
          </a:prstGeom>
          <a:noFill/>
        </p:spPr>
        <p:txBody>
          <a:bodyPr wrap="square" rtlCol="0">
            <a:spAutoFit/>
          </a:bodyPr>
          <a:lstStyle/>
          <a:p>
            <a:pPr marL="342900" indent="-342900">
              <a:buFont typeface="+mj-lt"/>
              <a:buAutoNum type="arabicPeriod"/>
            </a:pPr>
            <a:r>
              <a:rPr lang="en-US" sz="2800" dirty="0" smtClean="0"/>
              <a:t>KEIL Overview</a:t>
            </a:r>
          </a:p>
          <a:p>
            <a:pPr marL="342900" lvl="0" indent="-342900">
              <a:buFont typeface="+mj-lt"/>
              <a:buAutoNum type="arabicPeriod"/>
            </a:pPr>
            <a:r>
              <a:rPr lang="en-US" sz="2800" dirty="0" smtClean="0"/>
              <a:t>What is KEIL for Cortex-M </a:t>
            </a:r>
            <a:r>
              <a:rPr lang="en-US" sz="2800" dirty="0" smtClean="0"/>
              <a:t>family</a:t>
            </a:r>
          </a:p>
          <a:p>
            <a:pPr marL="342900" indent="-342900">
              <a:buFont typeface="+mj-lt"/>
              <a:buAutoNum type="arabicPeriod"/>
            </a:pPr>
            <a:r>
              <a:rPr lang="en-US" sz="2800" dirty="0" smtClean="0"/>
              <a:t>Structure of  a </a:t>
            </a:r>
            <a:r>
              <a:rPr lang="en-US" sz="2800" dirty="0" smtClean="0"/>
              <a:t>KEIL MDK </a:t>
            </a:r>
            <a:r>
              <a:rPr lang="en-US" sz="2800" dirty="0" smtClean="0"/>
              <a:t>project </a:t>
            </a:r>
            <a:endParaRPr lang="en-US" sz="2800" dirty="0" smtClean="0"/>
          </a:p>
          <a:p>
            <a:pPr marL="342900" indent="-342900">
              <a:buFont typeface="+mj-lt"/>
              <a:buAutoNum type="arabicPeriod"/>
            </a:pPr>
            <a:r>
              <a:rPr lang="en-US" sz="2800" dirty="0" smtClean="0"/>
              <a:t>Simulator</a:t>
            </a:r>
          </a:p>
          <a:p>
            <a:pPr marL="342900" indent="-342900">
              <a:buFont typeface="+mj-lt"/>
              <a:buAutoNum type="arabicPeriod"/>
            </a:pPr>
            <a:r>
              <a:rPr lang="en-US" sz="2800" dirty="0" smtClean="0"/>
              <a:t>Simulator Capabilities</a:t>
            </a:r>
          </a:p>
          <a:p>
            <a:pPr marL="342900" indent="-342900">
              <a:buFont typeface="+mj-lt"/>
              <a:buAutoNum type="arabicPeriod"/>
            </a:pPr>
            <a:r>
              <a:rPr lang="en-US" sz="2800" dirty="0" smtClean="0"/>
              <a:t>μVision5 Debug Architecture</a:t>
            </a:r>
          </a:p>
          <a:p>
            <a:pPr marL="342900" indent="-342900">
              <a:buFont typeface="+mj-lt"/>
              <a:buAutoNum type="arabicPeriod"/>
            </a:pPr>
            <a:r>
              <a:rPr lang="en-US" sz="2800" dirty="0" smtClean="0"/>
              <a:t>Trace Capabilities</a:t>
            </a:r>
          </a:p>
          <a:p>
            <a:pPr marL="342900" indent="-342900">
              <a:buFont typeface="+mj-lt"/>
              <a:buAutoNum type="arabicPeriod"/>
            </a:pPr>
            <a:r>
              <a:rPr lang="en-US" sz="2800" dirty="0" smtClean="0"/>
              <a:t>Logic Analyzer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KEIL </a:t>
            </a:r>
            <a:endParaRPr lang="en-US" dirty="0"/>
          </a:p>
        </p:txBody>
      </p:sp>
      <p:sp>
        <p:nvSpPr>
          <p:cNvPr id="6" name="TextBox 5"/>
          <p:cNvSpPr txBox="1"/>
          <p:nvPr/>
        </p:nvSpPr>
        <p:spPr>
          <a:xfrm>
            <a:off x="351690" y="1641225"/>
            <a:ext cx="8597867" cy="4801314"/>
          </a:xfrm>
          <a:prstGeom prst="rect">
            <a:avLst/>
          </a:prstGeom>
          <a:noFill/>
        </p:spPr>
        <p:txBody>
          <a:bodyPr wrap="none" rtlCol="0">
            <a:spAutoFit/>
          </a:bodyPr>
          <a:lstStyle/>
          <a:p>
            <a:r>
              <a:rPr lang="en-US" dirty="0" smtClean="0"/>
              <a:t>The </a:t>
            </a:r>
            <a:r>
              <a:rPr lang="en-US" dirty="0" err="1" smtClean="0"/>
              <a:t>Keil</a:t>
            </a:r>
            <a:r>
              <a:rPr lang="en-US" dirty="0" smtClean="0"/>
              <a:t>  </a:t>
            </a:r>
            <a:r>
              <a:rPr lang="en-US" dirty="0" smtClean="0"/>
              <a:t>MDK is </a:t>
            </a:r>
            <a:r>
              <a:rPr lang="en-US" dirty="0" smtClean="0"/>
              <a:t>a  </a:t>
            </a:r>
            <a:r>
              <a:rPr lang="en-US" dirty="0" smtClean="0"/>
              <a:t>comprehensive software development environment for</a:t>
            </a:r>
          </a:p>
          <a:p>
            <a:r>
              <a:rPr lang="en-US" dirty="0" smtClean="0"/>
              <a:t>ARM -based </a:t>
            </a:r>
            <a:r>
              <a:rPr lang="en-US" dirty="0" smtClean="0"/>
              <a:t>microcontrollers</a:t>
            </a:r>
            <a:r>
              <a:rPr lang="en-US" dirty="0" smtClean="0"/>
              <a:t>.</a:t>
            </a:r>
          </a:p>
          <a:p>
            <a:endParaRPr lang="en-US" dirty="0" smtClean="0"/>
          </a:p>
          <a:p>
            <a:r>
              <a:rPr lang="en-US" dirty="0" smtClean="0"/>
              <a:t>This has two parts, MDK core and Soft ware Pack</a:t>
            </a:r>
          </a:p>
          <a:p>
            <a:endParaRPr lang="en-US" dirty="0" smtClean="0"/>
          </a:p>
          <a:p>
            <a:r>
              <a:rPr lang="en-US" b="1" dirty="0" smtClean="0"/>
              <a:t>MDK Core Contains</a:t>
            </a:r>
          </a:p>
          <a:p>
            <a:pPr lvl="1">
              <a:buFont typeface="Wingdings" pitchFamily="2" charset="2"/>
              <a:buChar char="ü"/>
            </a:pPr>
            <a:r>
              <a:rPr lang="en-US" dirty="0" smtClean="0"/>
              <a:t>UI and Editor for editing programs</a:t>
            </a:r>
          </a:p>
          <a:p>
            <a:pPr lvl="1">
              <a:buFont typeface="Wingdings" pitchFamily="2" charset="2"/>
              <a:buChar char="ü"/>
            </a:pPr>
            <a:r>
              <a:rPr lang="en-US" dirty="0" smtClean="0"/>
              <a:t>C/C++ Compiler</a:t>
            </a:r>
          </a:p>
          <a:p>
            <a:pPr lvl="1">
              <a:buFont typeface="Wingdings" pitchFamily="2" charset="2"/>
              <a:buChar char="ü"/>
            </a:pPr>
            <a:r>
              <a:rPr lang="en-US" dirty="0" smtClean="0"/>
              <a:t>Pack Installer</a:t>
            </a:r>
          </a:p>
          <a:p>
            <a:pPr lvl="1">
              <a:buFont typeface="Wingdings" pitchFamily="2" charset="2"/>
              <a:buChar char="ü"/>
            </a:pPr>
            <a:r>
              <a:rPr lang="en-US" dirty="0" smtClean="0"/>
              <a:t>Debugger with Trace Function </a:t>
            </a:r>
          </a:p>
          <a:p>
            <a:r>
              <a:rPr lang="en-US" b="1" dirty="0" smtClean="0"/>
              <a:t>Software Pack</a:t>
            </a:r>
          </a:p>
          <a:p>
            <a:pPr lvl="1">
              <a:buFont typeface="Wingdings" pitchFamily="2" charset="2"/>
              <a:buChar char="ü"/>
            </a:pPr>
            <a:r>
              <a:rPr lang="en-US" dirty="0" smtClean="0"/>
              <a:t> Device </a:t>
            </a:r>
            <a:r>
              <a:rPr lang="en-US" dirty="0" smtClean="0"/>
              <a:t>Drivers for  </a:t>
            </a:r>
            <a:r>
              <a:rPr lang="en-US" dirty="0" smtClean="0"/>
              <a:t>SPI, </a:t>
            </a:r>
            <a:r>
              <a:rPr lang="en-US" dirty="0" smtClean="0"/>
              <a:t>USB and Ethernet</a:t>
            </a:r>
          </a:p>
          <a:p>
            <a:pPr lvl="1">
              <a:buFont typeface="Wingdings" pitchFamily="2" charset="2"/>
              <a:buChar char="ü"/>
            </a:pPr>
            <a:r>
              <a:rPr lang="en-US" dirty="0" smtClean="0"/>
              <a:t> </a:t>
            </a:r>
            <a:r>
              <a:rPr lang="en-US" dirty="0" smtClean="0"/>
              <a:t>The </a:t>
            </a:r>
            <a:r>
              <a:rPr lang="en-US" dirty="0" smtClean="0"/>
              <a:t>Cortex Microcontroller Software Interface Standard ( CMSIS) support, </a:t>
            </a:r>
            <a:endParaRPr lang="en-US" dirty="0" smtClean="0"/>
          </a:p>
          <a:p>
            <a:pPr lvl="1">
              <a:buFont typeface="Wingdings" pitchFamily="2" charset="2"/>
              <a:buChar char="ü"/>
            </a:pPr>
            <a:r>
              <a:rPr lang="en-US" dirty="0" smtClean="0"/>
              <a:t> </a:t>
            </a:r>
            <a:r>
              <a:rPr lang="en-US" dirty="0" smtClean="0"/>
              <a:t>Which includes CMSIS-CORE</a:t>
            </a:r>
            <a:r>
              <a:rPr lang="en-US" dirty="0" smtClean="0"/>
              <a:t>, CMSIS-DSP, and CMSIS-RTOS</a:t>
            </a:r>
          </a:p>
          <a:p>
            <a:pPr lvl="1">
              <a:buFont typeface="Wingdings" pitchFamily="2" charset="2"/>
              <a:buChar char="ü"/>
            </a:pPr>
            <a:r>
              <a:rPr lang="en-US" dirty="0" smtClean="0"/>
              <a:t> </a:t>
            </a:r>
            <a:r>
              <a:rPr lang="en-US" dirty="0" smtClean="0"/>
              <a:t>MDK </a:t>
            </a:r>
            <a:r>
              <a:rPr lang="en-US" dirty="0" smtClean="0"/>
              <a:t>Middleware support</a:t>
            </a:r>
          </a:p>
          <a:p>
            <a:pPr lvl="1">
              <a:buFont typeface="Wingdings" pitchFamily="2" charset="2"/>
              <a:buChar char="ü"/>
            </a:pPr>
            <a:r>
              <a:rPr lang="en-US" dirty="0" smtClean="0"/>
              <a:t> </a:t>
            </a:r>
            <a:r>
              <a:rPr lang="en-US" dirty="0" smtClean="0"/>
              <a:t>Example </a:t>
            </a:r>
            <a:r>
              <a:rPr lang="en-US" dirty="0" smtClean="0"/>
              <a:t>programs</a:t>
            </a:r>
            <a:r>
              <a:rPr lang="en-US" b="1" dirty="0" smtClean="0"/>
              <a:t/>
            </a:r>
            <a:br>
              <a:rPr lang="en-US" b="1"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638" y="1219200"/>
            <a:ext cx="9097362" cy="5078313"/>
          </a:xfrm>
          <a:prstGeom prst="rect">
            <a:avLst/>
          </a:prstGeom>
          <a:noFill/>
        </p:spPr>
        <p:txBody>
          <a:bodyPr wrap="none" rtlCol="0">
            <a:spAutoFit/>
          </a:bodyPr>
          <a:lstStyle/>
          <a:p>
            <a:r>
              <a:rPr lang="el-GR" dirty="0" smtClean="0"/>
              <a:t>1. μ</a:t>
            </a:r>
            <a:r>
              <a:rPr lang="en-US" dirty="0" smtClean="0"/>
              <a:t>Vision5 Integrated Development Environment (IDE): Provides a GUI with all </a:t>
            </a:r>
          </a:p>
          <a:p>
            <a:r>
              <a:rPr lang="en-US" dirty="0" smtClean="0"/>
              <a:t>general required development tools, such as debugger and simulation environment.</a:t>
            </a:r>
          </a:p>
          <a:p>
            <a:endParaRPr lang="en-US" dirty="0" smtClean="0"/>
          </a:p>
          <a:p>
            <a:r>
              <a:rPr lang="en-US" dirty="0" smtClean="0"/>
              <a:t>2. ARM Compilation Tools: These tools include C/C++ Compiler, ARM Assembler,</a:t>
            </a:r>
          </a:p>
          <a:p>
            <a:r>
              <a:rPr lang="en-US" dirty="0" smtClean="0"/>
              <a:t>Linker, and other utilities.</a:t>
            </a:r>
          </a:p>
          <a:p>
            <a:endParaRPr lang="en-US" dirty="0" smtClean="0"/>
          </a:p>
          <a:p>
            <a:r>
              <a:rPr lang="en-US" dirty="0" smtClean="0"/>
              <a:t>3. Debugger: Provides debug functions for ARM microcontroller programs.</a:t>
            </a:r>
          </a:p>
          <a:p>
            <a:endParaRPr lang="en-US" dirty="0" smtClean="0"/>
          </a:p>
          <a:p>
            <a:r>
              <a:rPr lang="en-US" dirty="0" smtClean="0"/>
              <a:t>4. Simulator: Provides simulation environment to enable users to build and run program</a:t>
            </a:r>
          </a:p>
          <a:p>
            <a:r>
              <a:rPr lang="en-US" dirty="0" smtClean="0"/>
              <a:t>without any real hardware.</a:t>
            </a:r>
          </a:p>
          <a:p>
            <a:endParaRPr lang="en-US" dirty="0" smtClean="0"/>
          </a:p>
          <a:p>
            <a:r>
              <a:rPr lang="en-US" dirty="0" smtClean="0"/>
              <a:t>5. </a:t>
            </a:r>
            <a:r>
              <a:rPr lang="en-US" dirty="0" err="1" smtClean="0"/>
              <a:t>Keil</a:t>
            </a:r>
            <a:r>
              <a:rPr lang="en-US" dirty="0" smtClean="0"/>
              <a:t> RTX Real-Time Operating System Kernel: Provides a real operating system</a:t>
            </a:r>
          </a:p>
          <a:p>
            <a:r>
              <a:rPr lang="en-US" dirty="0" smtClean="0"/>
              <a:t>kernel.</a:t>
            </a:r>
          </a:p>
          <a:p>
            <a:endParaRPr lang="en-US" dirty="0" smtClean="0"/>
          </a:p>
          <a:p>
            <a:r>
              <a:rPr lang="en-US" dirty="0" smtClean="0"/>
              <a:t>6. TCP/IP Networking Suite: Offers multiple protocols and various applications.</a:t>
            </a:r>
          </a:p>
          <a:p>
            <a:endParaRPr lang="en-US" dirty="0" smtClean="0"/>
          </a:p>
          <a:p>
            <a:r>
              <a:rPr lang="en-US" dirty="0" smtClean="0"/>
              <a:t>7. USB Device and USB Host stacks: These are provided with standard driver classes.</a:t>
            </a:r>
          </a:p>
          <a:p>
            <a:endParaRPr lang="en-US" dirty="0" smtClean="0"/>
          </a:p>
        </p:txBody>
      </p:sp>
      <p:sp>
        <p:nvSpPr>
          <p:cNvPr id="4" name="Title 4"/>
          <p:cNvSpPr txBox="1">
            <a:spLocks/>
          </p:cNvSpPr>
          <p:nvPr/>
        </p:nvSpPr>
        <p:spPr>
          <a:xfrm>
            <a:off x="457200" y="274638"/>
            <a:ext cx="8229600" cy="8683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What is KEIL for Cortex-M family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35846"/>
            <a:ext cx="8534400" cy="4247317"/>
          </a:xfrm>
          <a:prstGeom prst="rect">
            <a:avLst/>
          </a:prstGeom>
        </p:spPr>
        <p:txBody>
          <a:bodyPr wrap="square">
            <a:spAutoFit/>
          </a:bodyPr>
          <a:lstStyle/>
          <a:p>
            <a:r>
              <a:rPr lang="en-US" dirty="0" smtClean="0"/>
              <a:t>8. </a:t>
            </a:r>
            <a:r>
              <a:rPr lang="en-US" dirty="0" err="1" smtClean="0"/>
              <a:t>ULINKpro</a:t>
            </a:r>
            <a:r>
              <a:rPr lang="en-US" dirty="0" smtClean="0"/>
              <a:t>: This enables on-the-fly analysis of running applications and records </a:t>
            </a:r>
            <a:r>
              <a:rPr lang="en-US" dirty="0" smtClean="0"/>
              <a:t>every executed </a:t>
            </a:r>
            <a:r>
              <a:rPr lang="en-US" dirty="0" smtClean="0"/>
              <a:t>Cortex-M instruction.</a:t>
            </a:r>
          </a:p>
          <a:p>
            <a:endParaRPr lang="en-US" dirty="0" smtClean="0"/>
          </a:p>
          <a:p>
            <a:r>
              <a:rPr lang="en-US" dirty="0" smtClean="0"/>
              <a:t>9. Complete Code Coverage: Information about your program’s execution.</a:t>
            </a:r>
          </a:p>
          <a:p>
            <a:endParaRPr lang="en-US" dirty="0" smtClean="0"/>
          </a:p>
          <a:p>
            <a:r>
              <a:rPr lang="en-US" dirty="0" smtClean="0"/>
              <a:t>10. Execution Profiler and Performance Analyzer: These enable program</a:t>
            </a:r>
          </a:p>
          <a:p>
            <a:r>
              <a:rPr lang="en-US" dirty="0" smtClean="0"/>
              <a:t>optimization.</a:t>
            </a:r>
          </a:p>
          <a:p>
            <a:endParaRPr lang="en-US" dirty="0" smtClean="0"/>
          </a:p>
          <a:p>
            <a:r>
              <a:rPr lang="en-US" dirty="0" smtClean="0"/>
              <a:t>11. CMSIS Cortex Microcontroller Software Interface </a:t>
            </a:r>
            <a:r>
              <a:rPr lang="en-US" dirty="0" smtClean="0"/>
              <a:t>Standard: Compliant</a:t>
            </a:r>
            <a:r>
              <a:rPr lang="en-US" dirty="0" smtClean="0"/>
              <a:t>.</a:t>
            </a:r>
          </a:p>
          <a:p>
            <a:endParaRPr lang="en-US" dirty="0" smtClean="0"/>
          </a:p>
          <a:p>
            <a:r>
              <a:rPr lang="en-US" dirty="0" smtClean="0"/>
              <a:t>12. Reference start-up codes: These are for about 1000 microcontrollers.</a:t>
            </a:r>
          </a:p>
          <a:p>
            <a:endParaRPr lang="en-US" dirty="0" smtClean="0"/>
          </a:p>
          <a:p>
            <a:r>
              <a:rPr lang="en-US" dirty="0" smtClean="0"/>
              <a:t>13. Flash Programming Algorithms.</a:t>
            </a:r>
          </a:p>
          <a:p>
            <a:endParaRPr lang="en-US" dirty="0" smtClean="0"/>
          </a:p>
          <a:p>
            <a:r>
              <a:rPr lang="en-US" dirty="0" smtClean="0"/>
              <a:t>14. Program examples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03571" y="2209800"/>
            <a:ext cx="8736858" cy="3200400"/>
          </a:xfrm>
          <a:prstGeom prst="rect">
            <a:avLst/>
          </a:prstGeom>
          <a:noFill/>
          <a:ln w="9525">
            <a:noFill/>
            <a:miter lim="800000"/>
            <a:headEnd/>
            <a:tailEnd/>
          </a:ln>
        </p:spPr>
      </p:pic>
      <p:sp>
        <p:nvSpPr>
          <p:cNvPr id="3" name="TextBox 2"/>
          <p:cNvSpPr txBox="1"/>
          <p:nvPr/>
        </p:nvSpPr>
        <p:spPr>
          <a:xfrm>
            <a:off x="1143000" y="533400"/>
            <a:ext cx="7151317" cy="769441"/>
          </a:xfrm>
          <a:prstGeom prst="rect">
            <a:avLst/>
          </a:prstGeom>
          <a:noFill/>
        </p:spPr>
        <p:txBody>
          <a:bodyPr wrap="none" rtlCol="0">
            <a:spAutoFit/>
          </a:bodyPr>
          <a:lstStyle/>
          <a:p>
            <a:r>
              <a:rPr lang="en-US" sz="4400" dirty="0" smtClean="0"/>
              <a:t>Structure of  a MDK project </a:t>
            </a:r>
            <a:endParaRPr lang="en-US" sz="4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4200" y="228600"/>
            <a:ext cx="2351926" cy="707886"/>
          </a:xfrm>
          <a:prstGeom prst="rect">
            <a:avLst/>
          </a:prstGeom>
          <a:noFill/>
        </p:spPr>
        <p:txBody>
          <a:bodyPr wrap="none" rtlCol="0">
            <a:spAutoFit/>
          </a:bodyPr>
          <a:lstStyle/>
          <a:p>
            <a:r>
              <a:rPr lang="en-US" sz="4000" dirty="0" smtClean="0"/>
              <a:t>Simulator</a:t>
            </a:r>
            <a:endParaRPr lang="en-US" sz="4000" dirty="0"/>
          </a:p>
        </p:txBody>
      </p:sp>
      <p:sp>
        <p:nvSpPr>
          <p:cNvPr id="3" name="TextBox 2"/>
          <p:cNvSpPr txBox="1"/>
          <p:nvPr/>
        </p:nvSpPr>
        <p:spPr>
          <a:xfrm>
            <a:off x="152400" y="1219200"/>
            <a:ext cx="8776505" cy="2031325"/>
          </a:xfrm>
          <a:prstGeom prst="rect">
            <a:avLst/>
          </a:prstGeom>
          <a:noFill/>
          <a:ln>
            <a:solidFill>
              <a:schemeClr val="accent1"/>
            </a:solidFill>
          </a:ln>
        </p:spPr>
        <p:txBody>
          <a:bodyPr wrap="none" rtlCol="0">
            <a:spAutoFit/>
          </a:bodyPr>
          <a:lstStyle/>
          <a:p>
            <a:pPr>
              <a:buFont typeface="Wingdings" pitchFamily="2" charset="2"/>
              <a:buChar char="Ø"/>
            </a:pPr>
            <a:r>
              <a:rPr lang="en-US" dirty="0" smtClean="0"/>
              <a:t>The μVision5 Debugger can be configured as a Simulator or as a Target </a:t>
            </a:r>
            <a:r>
              <a:rPr lang="en-US" dirty="0" smtClean="0"/>
              <a:t>Debugger</a:t>
            </a:r>
          </a:p>
          <a:p>
            <a:pPr>
              <a:buFont typeface="Wingdings" pitchFamily="2" charset="2"/>
              <a:buChar char="Ø"/>
            </a:pPr>
            <a:r>
              <a:rPr lang="en-US" dirty="0" smtClean="0"/>
              <a:t> The Simulator is a software-only product that simulates most features of </a:t>
            </a:r>
            <a:r>
              <a:rPr lang="en-US" dirty="0" smtClean="0"/>
              <a:t>a </a:t>
            </a:r>
          </a:p>
          <a:p>
            <a:r>
              <a:rPr lang="en-US" dirty="0" smtClean="0"/>
              <a:t> </a:t>
            </a:r>
            <a:r>
              <a:rPr lang="en-US" dirty="0" smtClean="0"/>
              <a:t>   microcontroller</a:t>
            </a:r>
          </a:p>
          <a:p>
            <a:pPr lvl="1">
              <a:buFont typeface="Wingdings" pitchFamily="2" charset="2"/>
              <a:buChar char="Ø"/>
            </a:pPr>
            <a:r>
              <a:rPr lang="en-US" dirty="0" smtClean="0"/>
              <a:t> </a:t>
            </a:r>
            <a:r>
              <a:rPr lang="en-US" dirty="0" smtClean="0"/>
              <a:t>Test </a:t>
            </a:r>
            <a:r>
              <a:rPr lang="en-US" dirty="0" smtClean="0"/>
              <a:t>and </a:t>
            </a:r>
            <a:r>
              <a:rPr lang="en-US" b="1" u="sng" dirty="0" smtClean="0"/>
              <a:t>debug </a:t>
            </a:r>
            <a:r>
              <a:rPr lang="en-US" b="1" u="sng" dirty="0" smtClean="0"/>
              <a:t>your application</a:t>
            </a:r>
          </a:p>
          <a:p>
            <a:pPr lvl="1">
              <a:buFont typeface="Wingdings" pitchFamily="2" charset="2"/>
              <a:buChar char="Ø"/>
            </a:pPr>
            <a:r>
              <a:rPr lang="en-US" dirty="0" smtClean="0"/>
              <a:t> S</a:t>
            </a:r>
            <a:r>
              <a:rPr lang="en-US" dirty="0" smtClean="0"/>
              <a:t>imulates  peripherals  serial port</a:t>
            </a:r>
            <a:r>
              <a:rPr lang="en-US" dirty="0" smtClean="0"/>
              <a:t>, external I/O, timers, and interrupts</a:t>
            </a:r>
            <a:r>
              <a:rPr lang="en-US" dirty="0" smtClean="0"/>
              <a:t>.</a:t>
            </a:r>
          </a:p>
          <a:p>
            <a:pPr lvl="1">
              <a:buFont typeface="Wingdings" pitchFamily="2" charset="2"/>
              <a:buChar char="Ø"/>
            </a:pPr>
            <a:r>
              <a:rPr lang="en-US" dirty="0" smtClean="0"/>
              <a:t> S</a:t>
            </a:r>
            <a:r>
              <a:rPr lang="en-US" dirty="0" smtClean="0"/>
              <a:t>imulates </a:t>
            </a:r>
            <a:r>
              <a:rPr lang="en-US" dirty="0" smtClean="0"/>
              <a:t>up to 4GB of memory from which specific areas can be</a:t>
            </a:r>
          </a:p>
          <a:p>
            <a:pPr lvl="1"/>
            <a:r>
              <a:rPr lang="en-US" dirty="0" smtClean="0"/>
              <a:t>   mapped </a:t>
            </a:r>
            <a:r>
              <a:rPr lang="en-US" dirty="0" smtClean="0"/>
              <a:t>for reading, writing, executing, or a combination of </a:t>
            </a:r>
            <a:r>
              <a:rPr lang="en-US" dirty="0" smtClean="0"/>
              <a:t>these</a:t>
            </a:r>
          </a:p>
        </p:txBody>
      </p:sp>
      <p:sp>
        <p:nvSpPr>
          <p:cNvPr id="5" name="TextBox 4"/>
          <p:cNvSpPr txBox="1"/>
          <p:nvPr/>
        </p:nvSpPr>
        <p:spPr>
          <a:xfrm>
            <a:off x="147782" y="3886200"/>
            <a:ext cx="8815298" cy="2585323"/>
          </a:xfrm>
          <a:prstGeom prst="rect">
            <a:avLst/>
          </a:prstGeom>
          <a:noFill/>
          <a:ln>
            <a:solidFill>
              <a:schemeClr val="accent1"/>
            </a:solidFill>
          </a:ln>
        </p:spPr>
        <p:txBody>
          <a:bodyPr wrap="none" rtlCol="0">
            <a:spAutoFit/>
          </a:bodyPr>
          <a:lstStyle/>
          <a:p>
            <a:r>
              <a:rPr lang="en-US" dirty="0" smtClean="0"/>
              <a:t>When debugging your program, op-codes are interpreted and executed as their</a:t>
            </a:r>
          </a:p>
          <a:p>
            <a:r>
              <a:rPr lang="en-US" dirty="0" smtClean="0"/>
              <a:t>corresponding instructions would be. </a:t>
            </a:r>
            <a:r>
              <a:rPr lang="en-US" dirty="0" smtClean="0"/>
              <a:t>Can view </a:t>
            </a:r>
            <a:r>
              <a:rPr lang="en-US" dirty="0" smtClean="0"/>
              <a:t>program disassembly in mixed</a:t>
            </a:r>
          </a:p>
          <a:p>
            <a:r>
              <a:rPr lang="en-US" dirty="0" smtClean="0"/>
              <a:t>mode or in assembly code</a:t>
            </a:r>
            <a:r>
              <a:rPr lang="en-US" dirty="0" smtClean="0"/>
              <a:t>.</a:t>
            </a:r>
          </a:p>
          <a:p>
            <a:endParaRPr lang="en-US" dirty="0" smtClean="0"/>
          </a:p>
          <a:p>
            <a:r>
              <a:rPr lang="en-US" dirty="0" smtClean="0"/>
              <a:t>All registers and flags are updated as each instruction executes</a:t>
            </a:r>
            <a:r>
              <a:rPr lang="en-US" dirty="0" smtClean="0"/>
              <a:t>., </a:t>
            </a:r>
            <a:r>
              <a:rPr lang="en-US" dirty="0" smtClean="0"/>
              <a:t>affected</a:t>
            </a:r>
          </a:p>
          <a:p>
            <a:r>
              <a:rPr lang="en-US" dirty="0" smtClean="0"/>
              <a:t>registers are highlighted. </a:t>
            </a:r>
          </a:p>
          <a:p>
            <a:endParaRPr lang="en-US" dirty="0" smtClean="0"/>
          </a:p>
          <a:p>
            <a:r>
              <a:rPr lang="en-US" dirty="0" smtClean="0"/>
              <a:t>Instruction </a:t>
            </a:r>
            <a:r>
              <a:rPr lang="en-US" dirty="0" smtClean="0"/>
              <a:t>timings are accurately simulated so you can </a:t>
            </a:r>
            <a:r>
              <a:rPr lang="en-US" dirty="0" smtClean="0"/>
              <a:t>easily determine </a:t>
            </a:r>
            <a:r>
              <a:rPr lang="en-US" dirty="0" smtClean="0"/>
              <a:t>how long a </a:t>
            </a:r>
            <a:endParaRPr lang="en-US" dirty="0" smtClean="0"/>
          </a:p>
          <a:p>
            <a:r>
              <a:rPr lang="en-US" dirty="0" smtClean="0"/>
              <a:t>function </a:t>
            </a:r>
            <a:r>
              <a:rPr lang="en-US" dirty="0" smtClean="0"/>
              <a:t>or module takes to execute. Timing is cycle-accurate </a:t>
            </a:r>
            <a:r>
              <a:rPr lang="en-US" dirty="0" smtClean="0"/>
              <a:t>for  deterministic </a:t>
            </a:r>
            <a:r>
              <a:rPr lang="en-US" dirty="0" smtClean="0"/>
              <a:t>parts.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610600" cy="707886"/>
          </a:xfrm>
          <a:prstGeom prst="rect">
            <a:avLst/>
          </a:prstGeom>
          <a:noFill/>
        </p:spPr>
        <p:txBody>
          <a:bodyPr wrap="square" rtlCol="0">
            <a:spAutoFit/>
          </a:bodyPr>
          <a:lstStyle/>
          <a:p>
            <a:pPr algn="ctr"/>
            <a:r>
              <a:rPr lang="en-US" sz="4000" dirty="0" smtClean="0"/>
              <a:t>Simulator Capabilities</a:t>
            </a:r>
            <a:endParaRPr lang="en-US" sz="4000" dirty="0"/>
          </a:p>
        </p:txBody>
      </p:sp>
      <p:sp>
        <p:nvSpPr>
          <p:cNvPr id="3" name="TextBox 2"/>
          <p:cNvSpPr txBox="1"/>
          <p:nvPr/>
        </p:nvSpPr>
        <p:spPr>
          <a:xfrm>
            <a:off x="498230" y="1225065"/>
            <a:ext cx="8229600" cy="4247317"/>
          </a:xfrm>
          <a:prstGeom prst="rect">
            <a:avLst/>
          </a:prstGeom>
          <a:noFill/>
          <a:ln>
            <a:solidFill>
              <a:schemeClr val="accent1"/>
            </a:solidFill>
          </a:ln>
        </p:spPr>
        <p:txBody>
          <a:bodyPr wrap="square" rtlCol="0">
            <a:spAutoFit/>
          </a:bodyPr>
          <a:lstStyle/>
          <a:p>
            <a:r>
              <a:rPr lang="en-US" dirty="0" smtClean="0"/>
              <a:t> </a:t>
            </a:r>
            <a:r>
              <a:rPr lang="en-US" dirty="0" smtClean="0"/>
              <a:t>μVision5 </a:t>
            </a:r>
            <a:r>
              <a:rPr lang="en-US" dirty="0" smtClean="0"/>
              <a:t>configures </a:t>
            </a:r>
            <a:r>
              <a:rPr lang="en-US" dirty="0" smtClean="0"/>
              <a:t>the Simulator based on device selected  </a:t>
            </a:r>
            <a:r>
              <a:rPr lang="en-US" dirty="0" smtClean="0"/>
              <a:t>and selects the appropriate instruction set, timing, and </a:t>
            </a:r>
            <a:r>
              <a:rPr lang="en-US" dirty="0" smtClean="0"/>
              <a:t>peripherals. The </a:t>
            </a:r>
            <a:r>
              <a:rPr lang="en-US" dirty="0" smtClean="0"/>
              <a:t>μVision5 Simulator has the following capabilities</a:t>
            </a:r>
            <a:r>
              <a:rPr lang="en-US" dirty="0" smtClean="0"/>
              <a:t>:</a:t>
            </a:r>
          </a:p>
          <a:p>
            <a:endParaRPr lang="en-US" dirty="0" smtClean="0"/>
          </a:p>
          <a:p>
            <a:pPr>
              <a:buFont typeface="Wingdings" pitchFamily="2" charset="2"/>
              <a:buChar char="Ø"/>
            </a:pPr>
            <a:r>
              <a:rPr lang="en-US" dirty="0" smtClean="0"/>
              <a:t>Runs programs using the ARM7TM, ARM9TM, Thumb, Thumb2</a:t>
            </a:r>
            <a:r>
              <a:rPr lang="en-US" dirty="0" smtClean="0"/>
              <a:t>, (</a:t>
            </a:r>
            <a:r>
              <a:rPr lang="en-US" dirty="0" err="1" smtClean="0"/>
              <a:t>instr</a:t>
            </a:r>
            <a:r>
              <a:rPr lang="en-US" dirty="0" smtClean="0"/>
              <a:t>)</a:t>
            </a:r>
          </a:p>
          <a:p>
            <a:pPr>
              <a:buFont typeface="Wingdings" pitchFamily="2" charset="2"/>
              <a:buChar char="Ø"/>
            </a:pPr>
            <a:endParaRPr lang="en-US" dirty="0" smtClean="0"/>
          </a:p>
          <a:p>
            <a:pPr>
              <a:buFont typeface="Wingdings" pitchFamily="2" charset="2"/>
              <a:buChar char="Ø"/>
            </a:pPr>
            <a:r>
              <a:rPr lang="en-US" b="1" dirty="0" smtClean="0"/>
              <a:t>Is </a:t>
            </a:r>
            <a:r>
              <a:rPr lang="en-US" b="1" dirty="0" smtClean="0"/>
              <a:t>cycle-accurate </a:t>
            </a:r>
            <a:r>
              <a:rPr lang="en-US" dirty="0" smtClean="0"/>
              <a:t>and correctly simulates instructions and on-chip peripheral timing, </a:t>
            </a:r>
            <a:r>
              <a:rPr lang="en-US" dirty="0" smtClean="0"/>
              <a:t>where possible.</a:t>
            </a:r>
          </a:p>
          <a:p>
            <a:pPr>
              <a:buFont typeface="Wingdings" pitchFamily="2" charset="2"/>
              <a:buChar char="Ø"/>
            </a:pPr>
            <a:endParaRPr lang="en-US" dirty="0" smtClean="0"/>
          </a:p>
          <a:p>
            <a:pPr>
              <a:buFont typeface="Wingdings" pitchFamily="2" charset="2"/>
              <a:buChar char="Ø"/>
            </a:pPr>
            <a:r>
              <a:rPr lang="en-US" dirty="0" smtClean="0"/>
              <a:t> </a:t>
            </a:r>
            <a:r>
              <a:rPr lang="en-US" dirty="0" smtClean="0"/>
              <a:t>Simulates on-chip peripherals </a:t>
            </a:r>
            <a:r>
              <a:rPr lang="en-US" dirty="0" smtClean="0"/>
              <a:t>of ARM7TM</a:t>
            </a:r>
            <a:r>
              <a:rPr lang="en-US" dirty="0" smtClean="0"/>
              <a:t>, ARM9TM, </a:t>
            </a:r>
            <a:r>
              <a:rPr lang="en-US" dirty="0" smtClean="0"/>
              <a:t>and  Cortex-</a:t>
            </a:r>
            <a:r>
              <a:rPr lang="en-US" dirty="0" err="1" smtClean="0"/>
              <a:t>Mx</a:t>
            </a:r>
            <a:r>
              <a:rPr lang="en-US" dirty="0" smtClean="0"/>
              <a:t> </a:t>
            </a:r>
            <a:endParaRPr lang="en-US" dirty="0" smtClean="0"/>
          </a:p>
          <a:p>
            <a:pPr>
              <a:buFont typeface="Wingdings" pitchFamily="2" charset="2"/>
              <a:buChar char="Ø"/>
            </a:pPr>
            <a:endParaRPr lang="en-US" dirty="0" smtClean="0"/>
          </a:p>
          <a:p>
            <a:pPr>
              <a:buFont typeface="Wingdings" pitchFamily="2" charset="2"/>
              <a:buChar char="Ø"/>
            </a:pPr>
            <a:r>
              <a:rPr lang="en-US" dirty="0" smtClean="0"/>
              <a:t> </a:t>
            </a:r>
            <a:r>
              <a:rPr lang="en-US" dirty="0" smtClean="0"/>
              <a:t>Can provide external stimulus using the debugger C script language</a:t>
            </a:r>
            <a:r>
              <a:rPr lang="en-US" dirty="0" smtClean="0"/>
              <a:t>.</a:t>
            </a:r>
          </a:p>
          <a:p>
            <a:pPr>
              <a:buFont typeface="Wingdings" pitchFamily="2" charset="2"/>
              <a:buChar char="Ø"/>
            </a:pPr>
            <a:endParaRPr lang="en-US" dirty="0" smtClean="0"/>
          </a:p>
          <a:p>
            <a:pPr>
              <a:buFont typeface="Wingdings" pitchFamily="2" charset="2"/>
              <a:buChar char="Ø"/>
            </a:pPr>
            <a:r>
              <a:rPr lang="en-US" dirty="0" smtClean="0"/>
              <a:t>The μVision5 Debugger provides complete instruction set simulation for all </a:t>
            </a:r>
            <a:r>
              <a:rPr lang="en-US" dirty="0" smtClean="0"/>
              <a:t>ARM7TM, ARM9TM</a:t>
            </a:r>
            <a:r>
              <a:rPr lang="en-US" dirty="0" smtClean="0"/>
              <a:t>, Cortex-M3</a:t>
            </a:r>
            <a:r>
              <a:rPr lang="en-US" dirty="0" smtClean="0"/>
              <a:t>, </a:t>
            </a:r>
            <a:r>
              <a:rPr lang="en-US" dirty="0" smtClean="0"/>
              <a:t>devices</a:t>
            </a:r>
            <a:r>
              <a:rPr lang="en-US" dirty="0" smtClean="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0"/>
            <a:ext cx="8610600" cy="707886"/>
          </a:xfrm>
          <a:prstGeom prst="rect">
            <a:avLst/>
          </a:prstGeom>
          <a:noFill/>
        </p:spPr>
        <p:txBody>
          <a:bodyPr wrap="square" rtlCol="0">
            <a:spAutoFit/>
          </a:bodyPr>
          <a:lstStyle/>
          <a:p>
            <a:pPr algn="ctr"/>
            <a:r>
              <a:rPr lang="en-US" sz="4000" dirty="0" smtClean="0"/>
              <a:t>μVision5 Debug Architecture</a:t>
            </a:r>
            <a:endParaRPr lang="en-US" sz="4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3044</TotalTime>
  <Words>969</Words>
  <Application>Microsoft Office PowerPoint</Application>
  <PresentationFormat>On-screen Show (4:3)</PresentationFormat>
  <Paragraphs>144</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KEIL Development Environment</vt:lpstr>
      <vt:lpstr>Topics</vt:lpstr>
      <vt:lpstr>What is KEIL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Training Presentation</dc:title>
  <dc:creator>user</dc:creator>
  <cp:lastModifiedBy>user</cp:lastModifiedBy>
  <cp:revision>279</cp:revision>
  <dcterms:created xsi:type="dcterms:W3CDTF">2016-08-09T12:50:49Z</dcterms:created>
  <dcterms:modified xsi:type="dcterms:W3CDTF">2016-09-12T13:17:27Z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TC060888081033</vt:lpwstr>
  </property>
</Properties>
</file>