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42"/>
  </p:notesMasterIdLst>
  <p:sldIdLst>
    <p:sldId id="256" r:id="rId2"/>
    <p:sldId id="257" r:id="rId3"/>
    <p:sldId id="310" r:id="rId4"/>
    <p:sldId id="312" r:id="rId5"/>
    <p:sldId id="271" r:id="rId6"/>
    <p:sldId id="259" r:id="rId7"/>
    <p:sldId id="258" r:id="rId8"/>
    <p:sldId id="260" r:id="rId9"/>
    <p:sldId id="272" r:id="rId10"/>
    <p:sldId id="273" r:id="rId11"/>
    <p:sldId id="264" r:id="rId12"/>
    <p:sldId id="274" r:id="rId13"/>
    <p:sldId id="275" r:id="rId14"/>
    <p:sldId id="276" r:id="rId15"/>
    <p:sldId id="301" r:id="rId16"/>
    <p:sldId id="303" r:id="rId17"/>
    <p:sldId id="302" r:id="rId18"/>
    <p:sldId id="304" r:id="rId19"/>
    <p:sldId id="305" r:id="rId20"/>
    <p:sldId id="277" r:id="rId21"/>
    <p:sldId id="268" r:id="rId22"/>
    <p:sldId id="278" r:id="rId23"/>
    <p:sldId id="279" r:id="rId24"/>
    <p:sldId id="306" r:id="rId25"/>
    <p:sldId id="307" r:id="rId26"/>
    <p:sldId id="280" r:id="rId27"/>
    <p:sldId id="313" r:id="rId28"/>
    <p:sldId id="314" r:id="rId29"/>
    <p:sldId id="308" r:id="rId30"/>
    <p:sldId id="320" r:id="rId31"/>
    <p:sldId id="323" r:id="rId32"/>
    <p:sldId id="318" r:id="rId33"/>
    <p:sldId id="315" r:id="rId34"/>
    <p:sldId id="317" r:id="rId35"/>
    <p:sldId id="319" r:id="rId36"/>
    <p:sldId id="316" r:id="rId37"/>
    <p:sldId id="322" r:id="rId38"/>
    <p:sldId id="261" r:id="rId39"/>
    <p:sldId id="311" r:id="rId40"/>
    <p:sldId id="267" r:id="rId41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66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0432" autoAdjust="0"/>
  </p:normalViewPr>
  <p:slideViewPr>
    <p:cSldViewPr>
      <p:cViewPr varScale="1">
        <p:scale>
          <a:sx n="54" d="100"/>
          <a:sy n="54" d="100"/>
        </p:scale>
        <p:origin x="-9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4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2934886E-53AA-4CEE-913A-D801D6ABEC5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62E91-0E9F-4133-A30C-B64F96167B1B}" type="slidenum">
              <a:rPr lang="en-US"/>
              <a:pPr/>
              <a:t>1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Click to add notes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E227C-46A7-4177-AF2E-771EA99421AE}" type="slidenum">
              <a:rPr lang="en-US"/>
              <a:pPr/>
              <a:t>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•"/>
            </a:pPr>
            <a:r>
              <a:rPr lang="en-US"/>
              <a:t>How presentation will benefit audience: Adult learners are more interested in a subject if they know how or why it is important to them.</a:t>
            </a:r>
          </a:p>
          <a:p>
            <a:pPr lvl="1">
              <a:buFontTx/>
              <a:buChar char="•"/>
            </a:pPr>
            <a:r>
              <a:rPr lang="en-US"/>
              <a:t>Presenter’s level of expertise in the subject: Briefly state your credentials in this area, or explain why participants should listen to you.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4AA03-DE27-41AB-989F-F9B42A3759F9}" type="slidenum">
              <a:rPr lang="en-US"/>
              <a:pPr/>
              <a:t>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Lesson descriptions should be brief.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AAA0F-1B12-4C67-81B1-8A913621699E}" type="slidenum">
              <a:rPr lang="en-US"/>
              <a:pPr/>
              <a:t>7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Example objectives</a:t>
            </a:r>
          </a:p>
          <a:p>
            <a:r>
              <a:rPr lang="en-US"/>
              <a:t>At the end of this lesson, you will be able to:</a:t>
            </a:r>
          </a:p>
          <a:p>
            <a:pPr lvl="1">
              <a:buFontTx/>
              <a:buChar char="•"/>
            </a:pPr>
            <a:r>
              <a:rPr lang="en-US"/>
              <a:t>Save files to the team Web server.</a:t>
            </a:r>
          </a:p>
          <a:p>
            <a:pPr lvl="1">
              <a:buFontTx/>
              <a:buChar char="•"/>
            </a:pPr>
            <a:r>
              <a:rPr lang="en-US"/>
              <a:t>Move files to different locations on the team Web server.</a:t>
            </a:r>
          </a:p>
          <a:p>
            <a:pPr lvl="1">
              <a:buFontTx/>
              <a:buChar char="•"/>
            </a:pPr>
            <a:r>
              <a:rPr lang="en-US"/>
              <a:t>Share files on the team Web server.</a:t>
            </a:r>
          </a:p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4886E-53AA-4CEE-913A-D801D6ABEC5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B122-9659-4F40-BA48-631B5148962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7" name="Group 41" descr="decorative graphic made up of dots"/>
          <p:cNvGrpSpPr>
            <a:grpSpLocks/>
          </p:cNvGrpSpPr>
          <p:nvPr userDrawn="1"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8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BDF-52FA-4FC2-8B0E-0BFB70C3232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C57B-9B59-4224-94C5-851CD0C9692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27FF89C-FE5E-4276-A634-398D97C1C1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B1B9-C5A6-417D-B11B-03868D9D7F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08D3-76FD-4AAA-A076-002E861BD9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167F-84A4-4A07-BF96-53C3F841F2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D64E-23E7-4A81-A938-0BAD19953A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A57F-A887-4213-BAF6-DB00A91645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A326-E744-4276-B774-C022CB9FEE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FAC9-FE79-429F-9351-B894FF24ECF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CD61-D373-4BD5-BD51-CAA67B8424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5EDB6-C5F2-44F0-8D51-C75829AFEC7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csie.ncku.edu.tw/embedded/arm-exceptions.pdf" TargetMode="External"/><Relationship Id="rId2" Type="http://schemas.openxmlformats.org/officeDocument/2006/relationships/hyperlink" Target="http://stackoverflow.com/questions/801117/whats-the-difference-between-a-single-precision-and-double-precision-floating-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Cortex M4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Girish S Kumar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Stacks in ARM processor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Types of Stack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2133600"/>
            <a:ext cx="3657600" cy="1447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Ascending Stack: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 a push the stack pointer is incremented, </a:t>
            </a:r>
            <a:r>
              <a:rPr lang="en-US" dirty="0" err="1" smtClean="0">
                <a:solidFill>
                  <a:schemeClr val="tx1"/>
                </a:solidFill>
              </a:rPr>
              <a:t>i.e</a:t>
            </a:r>
            <a:r>
              <a:rPr lang="en-US" dirty="0" smtClean="0">
                <a:solidFill>
                  <a:schemeClr val="tx1"/>
                </a:solidFill>
              </a:rPr>
              <a:t> the stack grows towards higher address.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800" y="2133600"/>
            <a:ext cx="3657600" cy="1447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Descending Stack: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 a push the stack pointer is decremented, </a:t>
            </a:r>
            <a:r>
              <a:rPr lang="en-US" dirty="0" err="1" smtClean="0">
                <a:solidFill>
                  <a:schemeClr val="tx1"/>
                </a:solidFill>
              </a:rPr>
              <a:t>i.e</a:t>
            </a:r>
            <a:r>
              <a:rPr lang="en-US" dirty="0" smtClean="0">
                <a:solidFill>
                  <a:schemeClr val="tx1"/>
                </a:solidFill>
              </a:rPr>
              <a:t> the stack grows towards lower address.</a:t>
            </a:r>
          </a:p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6" idx="2"/>
            <a:endCxn id="3" idx="0"/>
          </p:cNvCxnSpPr>
          <p:nvPr/>
        </p:nvCxnSpPr>
        <p:spPr>
          <a:xfrm flipH="1">
            <a:off x="2438400" y="1417638"/>
            <a:ext cx="2133600" cy="715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4" idx="0"/>
          </p:cNvCxnSpPr>
          <p:nvPr/>
        </p:nvCxnSpPr>
        <p:spPr>
          <a:xfrm>
            <a:off x="4572000" y="1417638"/>
            <a:ext cx="2133600" cy="715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1000" y="4038600"/>
            <a:ext cx="1752600" cy="2590800"/>
          </a:xfrm>
          <a:prstGeom prst="rect">
            <a:avLst/>
          </a:prstGeom>
          <a:gradFill flip="none" rotWithShape="1">
            <a:gsLst>
              <a:gs pos="29000">
                <a:srgbClr val="FFFF00"/>
              </a:gs>
              <a:gs pos="6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>
                <a:solidFill>
                  <a:schemeClr val="tx1"/>
                </a:solidFill>
              </a:rPr>
              <a:t>Ascending Empty stack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Stack pointer points to the location in which the next item will be stored. A push will store the value, and increment the stack pointer.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4600" y="4038600"/>
            <a:ext cx="1752600" cy="2590800"/>
          </a:xfrm>
          <a:prstGeom prst="rect">
            <a:avLst/>
          </a:prstGeom>
          <a:gradFill flip="none" rotWithShape="1">
            <a:gsLst>
              <a:gs pos="43000">
                <a:schemeClr val="accent6">
                  <a:lumMod val="40000"/>
                  <a:lumOff val="60000"/>
                  <a:alpha val="6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Ascending Full Stack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Stack pointer points to the location in which the last item was stored. A push will increment the stack pointer and store the value.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53000" y="4038600"/>
            <a:ext cx="1752600" cy="2590800"/>
          </a:xfrm>
          <a:prstGeom prst="rect">
            <a:avLst/>
          </a:prstGeom>
          <a:gradFill flip="none" rotWithShape="1">
            <a:gsLst>
              <a:gs pos="29000">
                <a:srgbClr val="FFFF00"/>
              </a:gs>
              <a:gs pos="6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>
                <a:solidFill>
                  <a:srgbClr val="FF0000"/>
                </a:solidFill>
              </a:rPr>
              <a:t>Descending  Empty stack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Stack pointer points to the location in which the next item will be stored. A push will store the value, and increment the stack pointer.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Full stack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10400" y="4038600"/>
            <a:ext cx="1752600" cy="2590800"/>
          </a:xfrm>
          <a:prstGeom prst="rect">
            <a:avLst/>
          </a:prstGeom>
          <a:gradFill flip="none" rotWithShape="1">
            <a:gsLst>
              <a:gs pos="43000">
                <a:schemeClr val="accent6">
                  <a:lumMod val="40000"/>
                  <a:lumOff val="60000"/>
                  <a:alpha val="6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Descending Full Stack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Stack pointer points to the location in which the last item was stored. A push will increment the stack pointer and store the value</a:t>
            </a:r>
            <a:endParaRPr lang="en-US" sz="1600" b="1" u="sng" dirty="0" smtClean="0"/>
          </a:p>
        </p:txBody>
      </p:sp>
      <p:cxnSp>
        <p:nvCxnSpPr>
          <p:cNvPr id="15" name="Straight Arrow Connector 14"/>
          <p:cNvCxnSpPr>
            <a:stCxn id="3" idx="2"/>
          </p:cNvCxnSpPr>
          <p:nvPr/>
        </p:nvCxnSpPr>
        <p:spPr>
          <a:xfrm flipH="1">
            <a:off x="1295400" y="3581400"/>
            <a:ext cx="114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562600" y="3581400"/>
            <a:ext cx="114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2"/>
          </p:cNvCxnSpPr>
          <p:nvPr/>
        </p:nvCxnSpPr>
        <p:spPr>
          <a:xfrm>
            <a:off x="2438400" y="35814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858000" y="35814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118" y="1676400"/>
            <a:ext cx="88783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Cortex M4 uses a full descending stack. This means the stack pointer holds the </a:t>
            </a:r>
          </a:p>
          <a:p>
            <a:r>
              <a:rPr lang="en-US" dirty="0" smtClean="0"/>
              <a:t>  address of the last stacked item in memory.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processor implements two stacks, the </a:t>
            </a:r>
            <a:r>
              <a:rPr lang="en-US" i="1" dirty="0" smtClean="0"/>
              <a:t>main stack and the process </a:t>
            </a:r>
            <a:br>
              <a:rPr lang="en-US" i="1" dirty="0" smtClean="0"/>
            </a:br>
            <a:r>
              <a:rPr lang="en-US" i="1" dirty="0" smtClean="0"/>
              <a:t>stack, with a pointer for each </a:t>
            </a:r>
            <a:r>
              <a:rPr lang="en-US" dirty="0" smtClean="0"/>
              <a:t>held in independent registers,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48"/>
          <p:cNvSpPr txBox="1">
            <a:spLocks/>
          </p:cNvSpPr>
          <p:nvPr/>
        </p:nvSpPr>
        <p:spPr>
          <a:xfrm>
            <a:off x="76200" y="213360"/>
            <a:ext cx="4800600" cy="77724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Stack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on Cortex M4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429000"/>
          <a:ext cx="8229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32"/>
                <a:gridCol w="2377068"/>
                <a:gridCol w="1838093"/>
                <a:gridCol w="2810107"/>
              </a:tblGrid>
              <a:tr h="96520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Processor</a:t>
                      </a:r>
                    </a:p>
                    <a:p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to execute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</a:t>
                      </a:r>
                      <a:r>
                        <a:rPr lang="en-US" baseline="0" dirty="0" smtClean="0"/>
                        <a:t>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r>
                        <a:rPr lang="en-US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</a:tr>
              <a:tr h="96520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Privileged</a:t>
                      </a:r>
                      <a:r>
                        <a:rPr lang="en-US" baseline="0" dirty="0" smtClean="0"/>
                        <a:t> or Un privileged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stack or Main stack</a:t>
                      </a:r>
                    </a:p>
                    <a:p>
                      <a:r>
                        <a:rPr lang="en-US" dirty="0" smtClean="0"/>
                        <a:t>Based</a:t>
                      </a:r>
                      <a:r>
                        <a:rPr lang="en-US" baseline="0" dirty="0" smtClean="0"/>
                        <a:t> on CONTROL Register</a:t>
                      </a:r>
                      <a:endParaRPr lang="en-US" dirty="0"/>
                    </a:p>
                  </a:txBody>
                  <a:tcPr/>
                </a:tc>
              </a:tr>
              <a:tr h="965200">
                <a:tc>
                  <a:txBody>
                    <a:bodyPr/>
                    <a:lstStyle/>
                    <a:p>
                      <a:r>
                        <a:rPr lang="en-US" dirty="0" smtClean="0"/>
                        <a:t>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Always</a:t>
                      </a:r>
                      <a:r>
                        <a:rPr lang="en-US" baseline="0" dirty="0" smtClean="0"/>
                        <a:t> Privileged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Stack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713567" y="1301674"/>
            <a:ext cx="990600" cy="304800"/>
          </a:xfrm>
          <a:prstGeom prst="rect">
            <a:avLst/>
          </a:prstGeom>
          <a:gradFill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R13(SP)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8400" y="1298986"/>
            <a:ext cx="990600" cy="304800"/>
          </a:xfrm>
          <a:prstGeom prst="rect">
            <a:avLst/>
          </a:prstGeom>
          <a:gradFill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96200" y="1295400"/>
            <a:ext cx="990600" cy="304800"/>
          </a:xfrm>
          <a:prstGeom prst="rect">
            <a:avLst/>
          </a:prstGeom>
          <a:gradFill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8382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01000" y="8382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01000" y="6096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01000" y="3810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1200" y="6096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1200" y="3810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772400" y="5334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1"/>
          </p:cNvCxnSpPr>
          <p:nvPr/>
        </p:nvCxnSpPr>
        <p:spPr>
          <a:xfrm flipV="1">
            <a:off x="7772400" y="49530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3" idx="3"/>
          </p:cNvCxnSpPr>
          <p:nvPr/>
        </p:nvCxnSpPr>
        <p:spPr>
          <a:xfrm flipH="1">
            <a:off x="6781800" y="45720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0400" y="4572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87784" y="97808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Main Stack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915190" y="76200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Process stack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715000" y="1447800"/>
            <a:ext cx="457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8"/>
          <p:cNvSpPr txBox="1">
            <a:spLocks/>
          </p:cNvSpPr>
          <p:nvPr/>
        </p:nvSpPr>
        <p:spPr>
          <a:xfrm>
            <a:off x="457200" y="21336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CONTROL Register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48600" y="152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45018" y="4543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4972" y="7541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47228" y="10668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44553" y="1371600"/>
            <a:ext cx="990600" cy="304800"/>
          </a:xfrm>
          <a:prstGeom prst="rect">
            <a:avLst/>
          </a:prstGeom>
          <a:gradFill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506" y="1508760"/>
            <a:ext cx="7288214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The CONTROL is a 32 bit  register, that  controls the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Which stack used  at a given time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When the processor is in Thread mode  it decides the privilege level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Indicates whether the Floating point Unit  is  active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3032760"/>
          <a:ext cx="81534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371600"/>
                <a:gridCol w="5029200"/>
              </a:tblGrid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 …… 3</a:t>
                      </a:r>
                      <a:r>
                        <a:rPr lang="en-US" baseline="0" dirty="0" smtClean="0"/>
                        <a:t>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Reserved</a:t>
                      </a:r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= no floating-point context active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= floating-point context active.</a:t>
                      </a:r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SPSEL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= MSP is the current stack pointer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= PSP is the current stack pointer.</a:t>
                      </a:r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nPRIV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the Thread mode privilege level: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= privileged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= unprivileged.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8"/>
          <p:cNvSpPr txBox="1">
            <a:spLocks/>
          </p:cNvSpPr>
          <p:nvPr/>
        </p:nvSpPr>
        <p:spPr>
          <a:xfrm>
            <a:off x="457200" y="213360"/>
            <a:ext cx="8229600" cy="13106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 smtClean="0">
                <a:latin typeface="+mj-lt"/>
                <a:ea typeface="+mj-ea"/>
                <a:cs typeface="+mj-cs"/>
              </a:rPr>
              <a:t>Program Status Register (PSR) 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Cortex M4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5047" y="152400"/>
            <a:ext cx="990600" cy="304800"/>
          </a:xfrm>
          <a:prstGeom prst="rect">
            <a:avLst/>
          </a:prstGeom>
          <a:gradFill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01465" y="4543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01419" y="7541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3675" y="10668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01000" y="13716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1954" y="3352800"/>
          <a:ext cx="86106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  <a:gridCol w="3587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ICI/IT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ICI/IT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16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ISR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-60960" y="3779520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APSR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52830" y="4191000"/>
            <a:ext cx="551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EPSR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60960" y="4546684"/>
            <a:ext cx="4988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IPSR</a:t>
            </a:r>
            <a:endParaRPr lang="en-US" sz="105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62400" y="2743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24400" y="2743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38600" y="2819400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 Bits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167559"/>
            <a:ext cx="8229600" cy="120032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The APSR contains the status flags (N, C, V, and Z), the Greater Than or Equal flags (used by the SEL instruction), and an additional “sticky” Q flag used in saturation arithmetic, where sticky in this case means that the bit can only be cleared by explicitly writing a zero to it.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2743200"/>
          <a:ext cx="8001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800225"/>
                <a:gridCol w="46005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r>
                        <a:rPr lang="en-US" baseline="0" dirty="0" smtClean="0"/>
                        <a:t> Flag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Zero Flag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Carry or  Borrow Flag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Overflow</a:t>
                      </a:r>
                      <a:r>
                        <a:rPr lang="en-US" baseline="0" dirty="0" smtClean="0"/>
                        <a:t> Flag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DSP Overflow and Saturation Flag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26:20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19:16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GE[3:0]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Greater than or Equal flags  for 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instruction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15:0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48"/>
          <p:cNvSpPr txBox="1">
            <a:spLocks/>
          </p:cNvSpPr>
          <p:nvPr/>
        </p:nvSpPr>
        <p:spPr>
          <a:xfrm>
            <a:off x="457200" y="21336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APSR Bit assignments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6248400"/>
            <a:ext cx="481413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Program Status Register (APSR),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8"/>
          <p:cNvSpPr txBox="1">
            <a:spLocks/>
          </p:cNvSpPr>
          <p:nvPr/>
        </p:nvSpPr>
        <p:spPr>
          <a:xfrm>
            <a:off x="457200" y="213360"/>
            <a:ext cx="8229600" cy="8534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SEL Instruction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472" y="1371600"/>
            <a:ext cx="8776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SEL instruction:</a:t>
            </a:r>
          </a:p>
          <a:p>
            <a:r>
              <a:rPr lang="en-US" dirty="0" smtClean="0"/>
              <a:t>1. Reads the value of each bit of APSR.GE.</a:t>
            </a:r>
          </a:p>
          <a:p>
            <a:r>
              <a:rPr lang="en-US" dirty="0" smtClean="0"/>
              <a:t>2. Depending on the value of APSR.GE, assigns the destination register the value of</a:t>
            </a:r>
          </a:p>
          <a:p>
            <a:r>
              <a:rPr lang="en-US" dirty="0" smtClean="0"/>
              <a:t> either  the first or second operand register.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048000"/>
            <a:ext cx="7671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Examples</a:t>
            </a:r>
          </a:p>
          <a:p>
            <a:r>
              <a:rPr lang="en-US" dirty="0" smtClean="0"/>
              <a:t>SADD16 R0, R1, R2 ; Set GE bits based on result</a:t>
            </a:r>
          </a:p>
          <a:p>
            <a:r>
              <a:rPr lang="en-US" dirty="0" smtClean="0"/>
              <a:t>SEL R1, R0, R3 ; </a:t>
            </a:r>
            <a:r>
              <a:rPr lang="en-US" sz="1600" dirty="0" smtClean="0"/>
              <a:t>Select bytes from R0 or R3 and assign to </a:t>
            </a:r>
            <a:r>
              <a:rPr lang="en-US" sz="1600" dirty="0" err="1" smtClean="0"/>
              <a:t>to</a:t>
            </a:r>
            <a:r>
              <a:rPr lang="en-US" sz="1600" dirty="0" smtClean="0"/>
              <a:t> R1, based on GE.</a:t>
            </a: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413672"/>
            <a:ext cx="8077200" cy="64633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IPSR  contains only an exception number that is used in handling faults and other types of exceptions.</a:t>
            </a:r>
            <a:endParaRPr lang="en-US" dirty="0"/>
          </a:p>
        </p:txBody>
      </p:sp>
      <p:sp>
        <p:nvSpPr>
          <p:cNvPr id="5" name="Title 48"/>
          <p:cNvSpPr txBox="1">
            <a:spLocks/>
          </p:cNvSpPr>
          <p:nvPr/>
        </p:nvSpPr>
        <p:spPr>
          <a:xfrm>
            <a:off x="457200" y="213360"/>
            <a:ext cx="8229600" cy="62484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3600" dirty="0" smtClean="0"/>
              <a:t>Interrupt Program Status Register (IPSR)</a:t>
            </a:r>
            <a:endParaRPr lang="en-US" sz="66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7176" y="2193864"/>
          <a:ext cx="788384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3033713"/>
                <a:gridCol w="4011930"/>
              </a:tblGrid>
              <a:tr h="2987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[31:9]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[8:0]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ISR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is the number of the current exception: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= Thread mode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= Reserved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= NMI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=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HardFault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=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MemManage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=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BusFault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=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UsageFault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7-10 = Reserved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 =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SVCall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 = Reserved for Debug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 = Reserved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 =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PendSV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 =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SysTick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 = IRQ0.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n+15 = IRQ(n-1)a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515070"/>
            <a:ext cx="815340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Two fields contain the IF-THEN instruction status bits overlapped with the </a:t>
            </a:r>
          </a:p>
          <a:p>
            <a:r>
              <a:rPr lang="en-US" dirty="0" smtClean="0"/>
              <a:t>Interrupt-</a:t>
            </a:r>
            <a:r>
              <a:rPr lang="en-US" dirty="0" err="1" smtClean="0"/>
              <a:t>Continuable</a:t>
            </a:r>
            <a:r>
              <a:rPr lang="en-US" dirty="0" smtClean="0"/>
              <a:t> Instruction (ICI) bits,  PLUS the Thumb (T) bit</a:t>
            </a:r>
          </a:p>
        </p:txBody>
      </p:sp>
      <p:sp>
        <p:nvSpPr>
          <p:cNvPr id="3" name="Title 48"/>
          <p:cNvSpPr txBox="1">
            <a:spLocks/>
          </p:cNvSpPr>
          <p:nvPr/>
        </p:nvSpPr>
        <p:spPr>
          <a:xfrm>
            <a:off x="457200" y="213360"/>
            <a:ext cx="8229600" cy="115824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3600" dirty="0" smtClean="0"/>
              <a:t>Execution Program Status Register (EPSR)</a:t>
            </a:r>
            <a:endParaRPr lang="en-US" sz="66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362200"/>
          <a:ext cx="8001000" cy="4036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47800"/>
                <a:gridCol w="4724400"/>
              </a:tblGrid>
              <a:tr h="5660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56605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[31:27]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</a:tr>
              <a:tr h="566057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[26:25], [15:10]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Interruptible-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continuable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instruction bits</a:t>
                      </a:r>
                      <a:endParaRPr lang="en-US" dirty="0"/>
                    </a:p>
                  </a:txBody>
                  <a:tcPr/>
                </a:tc>
              </a:tr>
              <a:tr h="566057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[26:25], [15:10]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the execution state bits of the IT instruction. (To be discussed Later)</a:t>
                      </a:r>
                      <a:endParaRPr lang="en-US" dirty="0"/>
                    </a:p>
                  </a:txBody>
                  <a:tcPr/>
                </a:tc>
              </a:tr>
              <a:tr h="566057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Thumb state bit. (To be discussed Later)</a:t>
                      </a:r>
                      <a:endParaRPr lang="en-US" dirty="0" smtClean="0"/>
                    </a:p>
                  </a:txBody>
                  <a:tcPr/>
                </a:tc>
              </a:tr>
              <a:tr h="566057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[23:16]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</a:tr>
              <a:tr h="566057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[9:0]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057400"/>
            <a:ext cx="822205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When an interrupt occurs during the execution of an LDM, STM, PUSH, or POP instruction, and when</a:t>
            </a:r>
          </a:p>
          <a:p>
            <a:r>
              <a:rPr lang="en-US" sz="1400" dirty="0" smtClean="0"/>
              <a:t>an FPU is implemented an VLDM, VSTM, VPUSH, or VPOP instruction, the processor:</a:t>
            </a:r>
          </a:p>
          <a:p>
            <a:endParaRPr lang="en-US" sz="1400" dirty="0" smtClean="0"/>
          </a:p>
          <a:p>
            <a:r>
              <a:rPr lang="en-US" sz="1400" dirty="0" smtClean="0"/>
              <a:t>• stops the load multiple or store multiple instruction operation temporarily</a:t>
            </a:r>
          </a:p>
          <a:p>
            <a:r>
              <a:rPr lang="en-US" sz="1400" dirty="0" smtClean="0"/>
              <a:t>• stores the next register operand in the multiple operation to EPSR bits[15:12].</a:t>
            </a:r>
          </a:p>
          <a:p>
            <a:endParaRPr lang="en-US" sz="1400" dirty="0" smtClean="0"/>
          </a:p>
          <a:p>
            <a:r>
              <a:rPr lang="en-US" sz="1400" b="1" dirty="0" smtClean="0"/>
              <a:t>After servicing the interrupt, the processor:</a:t>
            </a:r>
          </a:p>
          <a:p>
            <a:r>
              <a:rPr lang="en-US" sz="1400" dirty="0" smtClean="0"/>
              <a:t>• returns to the register pointed to by bits[15:12]</a:t>
            </a:r>
          </a:p>
          <a:p>
            <a:r>
              <a:rPr lang="en-US" sz="1400" dirty="0" smtClean="0"/>
              <a:t>• resumes execution of the multiple load or store instruction.</a:t>
            </a:r>
          </a:p>
          <a:p>
            <a:endParaRPr lang="en-US" sz="1400" dirty="0" smtClean="0"/>
          </a:p>
          <a:p>
            <a:r>
              <a:rPr lang="en-US" sz="1400" dirty="0" smtClean="0"/>
              <a:t>When the EPSR holds ICI execution state, bits[26:25,11:10] are zero.</a:t>
            </a:r>
            <a:endParaRPr lang="en-US" sz="1400" dirty="0"/>
          </a:p>
        </p:txBody>
      </p:sp>
      <p:sp>
        <p:nvSpPr>
          <p:cNvPr id="3" name="Title 48"/>
          <p:cNvSpPr txBox="1">
            <a:spLocks/>
          </p:cNvSpPr>
          <p:nvPr/>
        </p:nvSpPr>
        <p:spPr>
          <a:xfrm>
            <a:off x="457200" y="213360"/>
            <a:ext cx="8229600" cy="115824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3600" dirty="0" smtClean="0"/>
              <a:t>What are </a:t>
            </a:r>
            <a:r>
              <a:rPr lang="en-US" sz="3600" b="1" i="1" dirty="0" smtClean="0"/>
              <a:t>Interruptible-</a:t>
            </a:r>
            <a:r>
              <a:rPr lang="en-US" sz="3600" b="1" i="1" dirty="0" err="1" smtClean="0"/>
              <a:t>continuable</a:t>
            </a:r>
            <a:r>
              <a:rPr lang="en-US" sz="3600" b="1" i="1" dirty="0" smtClean="0"/>
              <a:t> instructions</a:t>
            </a:r>
          </a:p>
          <a:p>
            <a:pPr algn="ctr"/>
            <a:r>
              <a:rPr lang="en-US" sz="3600" dirty="0" smtClean="0"/>
              <a:t> </a:t>
            </a:r>
            <a:endParaRPr lang="en-US" sz="66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Cortex M4 General 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A 32 Bit microcontroller 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It is designed to achieve</a:t>
            </a:r>
          </a:p>
          <a:p>
            <a:pPr lvl="2"/>
            <a:r>
              <a:rPr lang="en-US" sz="2100" dirty="0" smtClean="0">
                <a:solidFill>
                  <a:srgbClr val="002060"/>
                </a:solidFill>
              </a:rPr>
              <a:t>High code density, </a:t>
            </a:r>
          </a:p>
          <a:p>
            <a:pPr lvl="2"/>
            <a:r>
              <a:rPr lang="en-US" sz="2100" dirty="0" smtClean="0">
                <a:solidFill>
                  <a:srgbClr val="002060"/>
                </a:solidFill>
              </a:rPr>
              <a:t>Fast interrupt response times</a:t>
            </a:r>
          </a:p>
          <a:p>
            <a:pPr lvl="2"/>
            <a:r>
              <a:rPr lang="en-US" sz="2100" dirty="0" smtClean="0">
                <a:solidFill>
                  <a:srgbClr val="002060"/>
                </a:solidFill>
              </a:rPr>
              <a:t>Signal processing Algorithms</a:t>
            </a:r>
          </a:p>
          <a:p>
            <a:pPr lvl="2"/>
            <a:r>
              <a:rPr lang="en-US" sz="2000" dirty="0" smtClean="0">
                <a:solidFill>
                  <a:srgbClr val="002060"/>
                </a:solidFill>
              </a:rPr>
              <a:t>IEEE floating-point units</a:t>
            </a:r>
          </a:p>
          <a:p>
            <a:pPr lvl="2"/>
            <a:r>
              <a:rPr lang="en-US" sz="2000" dirty="0" smtClean="0">
                <a:solidFill>
                  <a:srgbClr val="002060"/>
                </a:solidFill>
              </a:rPr>
              <a:t>Real time Operating System support</a:t>
            </a:r>
          </a:p>
          <a:p>
            <a:pPr lvl="2"/>
            <a:r>
              <a:rPr lang="en-US" sz="2000" dirty="0" smtClean="0">
                <a:solidFill>
                  <a:srgbClr val="002060"/>
                </a:solidFill>
              </a:rPr>
              <a:t>Advance Trace Capabilities</a:t>
            </a:r>
            <a:endParaRPr lang="en-US" sz="2100" dirty="0" smtClean="0">
              <a:solidFill>
                <a:srgbClr val="002060"/>
              </a:solidFill>
            </a:endParaRPr>
          </a:p>
          <a:p>
            <a:pPr lvl="2"/>
            <a:endParaRPr lang="en-US" sz="2100" dirty="0" smtClean="0"/>
          </a:p>
          <a:p>
            <a:pPr lvl="2"/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8"/>
          <p:cNvSpPr txBox="1">
            <a:spLocks/>
          </p:cNvSpPr>
          <p:nvPr/>
        </p:nvSpPr>
        <p:spPr>
          <a:xfrm>
            <a:off x="457200" y="2819400"/>
            <a:ext cx="8229600" cy="13106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Exception Registers </a:t>
            </a:r>
            <a:r>
              <a:rPr lang="en-US" sz="4400" noProof="0" dirty="0" smtClean="0"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Cortex M4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18847" y="4343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5265" y="4645305"/>
            <a:ext cx="990600" cy="304800"/>
          </a:xfrm>
          <a:prstGeom prst="rect">
            <a:avLst/>
          </a:prstGeom>
          <a:gradFill flip="none" rotWithShape="1"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5219" y="4945156"/>
            <a:ext cx="990600" cy="304800"/>
          </a:xfrm>
          <a:prstGeom prst="rect">
            <a:avLst/>
          </a:prstGeom>
          <a:gradFill flip="none" rotWithShape="1"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7475" y="5257800"/>
            <a:ext cx="990600" cy="304800"/>
          </a:xfrm>
          <a:prstGeom prst="rect">
            <a:avLst/>
          </a:prstGeom>
          <a:gradFill flip="none" rotWithShape="1"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4800" y="55626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228600"/>
            <a:ext cx="69342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PRIMASK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48600" y="152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45018" y="454305"/>
            <a:ext cx="990600" cy="304800"/>
          </a:xfrm>
          <a:prstGeom prst="rect">
            <a:avLst/>
          </a:prstGeom>
          <a:gradFill flip="none" rotWithShape="1"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4972" y="7541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47228" y="10668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44553" y="13716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219200"/>
            <a:ext cx="7467600" cy="64633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The PRIMASK register prevents activation of all exceptions with configurable priority. 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2514600"/>
          <a:ext cx="6096000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2860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[31:1]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= no effect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= prevents the activation of all exceptions with configurable priority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FAULT MASK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28847" y="152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5265" y="4543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5219" y="754156"/>
            <a:ext cx="990600" cy="304800"/>
          </a:xfrm>
          <a:prstGeom prst="rect">
            <a:avLst/>
          </a:prstGeom>
          <a:gradFill flip="none" rotWithShape="1"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7475" y="10668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24800" y="13716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219201"/>
            <a:ext cx="7086600" cy="64633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The FAULTMASK register prevents activation of all exceptions except for </a:t>
            </a:r>
            <a:r>
              <a:rPr lang="en-US" i="1" dirty="0" smtClean="0"/>
              <a:t>Non-</a:t>
            </a:r>
            <a:r>
              <a:rPr lang="en-US" i="1" dirty="0" err="1" smtClean="0"/>
              <a:t>Maskable</a:t>
            </a:r>
            <a:r>
              <a:rPr lang="en-US" i="1" dirty="0" smtClean="0"/>
              <a:t>  Interrupt (NMI).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2514600"/>
          <a:ext cx="77724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35"/>
                <a:gridCol w="2914650"/>
                <a:gridCol w="32061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[31:1]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FAULTMASK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= no effect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= prevents the activation of all exceptions except for NMI.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BASEPRI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24800" y="152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21218" y="4543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1172" y="7541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3428" y="1066800"/>
            <a:ext cx="990600" cy="304800"/>
          </a:xfrm>
          <a:prstGeom prst="rect">
            <a:avLst/>
          </a:prstGeom>
          <a:gradFill flip="none" rotWithShape="1"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0753" y="13716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219201"/>
            <a:ext cx="7086600" cy="120032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The BASEPRI register defines the minimum priority for exception processing. When BASEPRI  is set to a nonzero value, it prevents the activation of all exceptions with the same or lower priority level as the BASEPRI value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9600" y="2895600"/>
          <a:ext cx="77724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35"/>
                <a:gridCol w="2914650"/>
                <a:gridCol w="32061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[31:1]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FAULTMASK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Priority mask bits: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 = no effect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Nonzero = defines the base priority for exception processing.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processor does not process any exception with a priority value greater than or equal to BASEPRI.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Register Summary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209040"/>
          <a:ext cx="6096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2192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 Privilege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[R0-R12]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Either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Privileged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Either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Either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Either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Privileged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Either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Privileged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Privileged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FAULTMASK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Privileged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BASEPRI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Privileged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457200" y="228600"/>
            <a:ext cx="7543800" cy="1295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What is IEEE Single Precision and Double Precision 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752600"/>
            <a:ext cx="8981946" cy="1754326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IEEE single precision floating point standard representation requires a 32 bit word</a:t>
            </a:r>
          </a:p>
          <a:p>
            <a:r>
              <a:rPr lang="en-US" dirty="0" smtClean="0"/>
              <a:t>which may be represented as numbered from 0 to 31, left to right.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 0</a:t>
            </a:r>
            <a:r>
              <a:rPr lang="en-US" baseline="30000" dirty="0" smtClean="0"/>
              <a:t>th</a:t>
            </a:r>
            <a:r>
              <a:rPr lang="en-US" dirty="0" smtClean="0"/>
              <a:t>  is the </a:t>
            </a:r>
            <a:r>
              <a:rPr lang="en-US" b="1" dirty="0" smtClean="0"/>
              <a:t>sign</a:t>
            </a:r>
            <a:r>
              <a:rPr lang="en-US" dirty="0" smtClean="0"/>
              <a:t> bit, S,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next eight bits [1:8]  are the </a:t>
            </a:r>
            <a:r>
              <a:rPr lang="en-US" b="1" dirty="0" smtClean="0"/>
              <a:t>exponent</a:t>
            </a:r>
            <a:r>
              <a:rPr lang="en-US" dirty="0" smtClean="0"/>
              <a:t> bits, 'E', and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final 23 bits are the </a:t>
            </a:r>
            <a:r>
              <a:rPr lang="en-US" b="1" dirty="0" smtClean="0"/>
              <a:t>fraction</a:t>
            </a:r>
            <a:r>
              <a:rPr lang="en-US" dirty="0" smtClean="0"/>
              <a:t> 'F':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472" y="4038600"/>
            <a:ext cx="9071714" cy="1754326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IEEE double precision floating point standard representation requires a 64 bit word</a:t>
            </a:r>
          </a:p>
          <a:p>
            <a:r>
              <a:rPr lang="en-US" dirty="0" smtClean="0"/>
              <a:t>which may be represented as numbered from 0 to 63, left to right.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first bit is the </a:t>
            </a:r>
            <a:r>
              <a:rPr lang="en-US" b="1" dirty="0" smtClean="0"/>
              <a:t>sign</a:t>
            </a:r>
            <a:r>
              <a:rPr lang="en-US" dirty="0" smtClean="0"/>
              <a:t> bit, S,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next eleven bits are the </a:t>
            </a:r>
            <a:r>
              <a:rPr lang="en-US" b="1" dirty="0" smtClean="0"/>
              <a:t>exponent</a:t>
            </a:r>
            <a:r>
              <a:rPr lang="en-US" dirty="0" smtClean="0"/>
              <a:t> bits, 'E', and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final 52 bits are the </a:t>
            </a:r>
            <a:r>
              <a:rPr lang="en-US" b="1" dirty="0" smtClean="0"/>
              <a:t>fraction</a:t>
            </a:r>
            <a:r>
              <a:rPr lang="en-US" dirty="0" smtClean="0"/>
              <a:t> 'F':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Floating Point Processing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46178" y="887504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7245" y="1208952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1781" y="153189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46792" y="18512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0422" y="2156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43168" y="2460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50428" y="27656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50489" y="3059349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52699" y="33752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52699" y="3680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57804" y="3984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52699" y="42896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52699" y="45944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52699" y="4899210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R13(SP)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62224" y="5204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R14 (LR)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62224" y="5508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R15(PC)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92497" y="49530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88915" y="52549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88869" y="55547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91125" y="5867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88450" y="61722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87706" y="4957482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03812" y="4984376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7658" y="5275730"/>
            <a:ext cx="1181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Banked Version</a:t>
            </a:r>
            <a:endParaRPr lang="en-US" sz="11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3788" y="891988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200" y="57912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4118" y="2765610"/>
            <a:ext cx="9412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General</a:t>
            </a:r>
          </a:p>
          <a:p>
            <a:r>
              <a:rPr lang="en-US" sz="1400" dirty="0" smtClean="0"/>
              <a:t>Purpose</a:t>
            </a:r>
          </a:p>
          <a:p>
            <a:r>
              <a:rPr lang="en-US" sz="1400" dirty="0" smtClean="0"/>
              <a:t>Registers</a:t>
            </a:r>
            <a:endParaRPr lang="en-US" sz="14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09600" y="99060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09600" y="35814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438400" y="3366247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438400" y="48768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01153" y="9144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14600" y="2057400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Registers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577714" y="3990201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High Registers</a:t>
            </a:r>
            <a:endParaRPr lang="en-US" sz="12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124200" y="9906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124200" y="2362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276600" y="3429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048000" y="4267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05600" y="49530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Program Status Register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801405" y="620000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Control  Register</a:t>
            </a:r>
            <a:endParaRPr lang="en-US" sz="12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00800" y="52578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416566" y="61722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705600" y="5257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620000" y="5867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59071" y="55626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Exception  Register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105400" y="4495800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Special  Purpose Registers</a:t>
            </a:r>
            <a:endParaRPr lang="en-US" b="1" u="sng" dirty="0"/>
          </a:p>
        </p:txBody>
      </p:sp>
      <p:cxnSp>
        <p:nvCxnSpPr>
          <p:cNvPr id="49" name="Straight Arrow Connector 48"/>
          <p:cNvCxnSpPr>
            <a:stCxn id="41" idx="1"/>
            <a:endCxn id="19" idx="3"/>
          </p:cNvCxnSpPr>
          <p:nvPr/>
        </p:nvCxnSpPr>
        <p:spPr>
          <a:xfrm flipH="1">
            <a:off x="6183097" y="5091500"/>
            <a:ext cx="522503" cy="13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1"/>
            <a:endCxn id="23" idx="3"/>
          </p:cNvCxnSpPr>
          <p:nvPr/>
        </p:nvCxnSpPr>
        <p:spPr>
          <a:xfrm flipH="1" flipV="1">
            <a:off x="6179050" y="6324600"/>
            <a:ext cx="622355" cy="139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04800" y="5934670"/>
            <a:ext cx="4572000" cy="92333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 smtClean="0"/>
              <a:t>32 single-precision floating-point registers (s0–s31) </a:t>
            </a:r>
            <a:r>
              <a:rPr lang="en-US" i="1" dirty="0" smtClean="0"/>
              <a:t>or 16 double-precision</a:t>
            </a:r>
          </a:p>
          <a:p>
            <a:r>
              <a:rPr lang="en-US" dirty="0" smtClean="0"/>
              <a:t>registers (d0–d15) </a:t>
            </a:r>
            <a:r>
              <a:rPr lang="en-US" i="1" dirty="0" smtClean="0"/>
              <a:t>or a mix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648200" y="10668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648200" y="13716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50472" y="1676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666392" y="198916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67536" y="326864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69808" y="3581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934200" y="10668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/>
          <p:cNvCxnSpPr>
            <a:stCxn id="58" idx="1"/>
            <a:endCxn id="58" idx="3"/>
          </p:cNvCxnSpPr>
          <p:nvPr/>
        </p:nvCxnSpPr>
        <p:spPr>
          <a:xfrm>
            <a:off x="6934200" y="1371600"/>
            <a:ext cx="990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934200" y="16764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934200" y="32766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D15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61" idx="2"/>
            <a:endCxn id="62" idx="0"/>
          </p:cNvCxnSpPr>
          <p:nvPr/>
        </p:nvCxnSpPr>
        <p:spPr>
          <a:xfrm>
            <a:off x="7429500" y="2286000"/>
            <a:ext cx="0" cy="990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5" idx="2"/>
            <a:endCxn id="56" idx="0"/>
          </p:cNvCxnSpPr>
          <p:nvPr/>
        </p:nvCxnSpPr>
        <p:spPr>
          <a:xfrm>
            <a:off x="5161692" y="2293960"/>
            <a:ext cx="1144" cy="9746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9" grpId="0"/>
      <p:bldP spid="35" grpId="0"/>
      <p:bldP spid="36" grpId="0"/>
      <p:bldP spid="41" grpId="0"/>
      <p:bldP spid="42" grpId="0"/>
      <p:bldP spid="47" grpId="0"/>
      <p:bldP spid="48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1" grpId="0" animBg="1"/>
      <p:bldP spid="6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Cortex M4 - Architecture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905000"/>
            <a:ext cx="7924800" cy="255454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4000" dirty="0" smtClean="0"/>
              <a:t>Programmer View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rgbClr val="FFFF00"/>
                </a:solidFill>
              </a:rPr>
              <a:t>Memory architecture.</a:t>
            </a:r>
          </a:p>
          <a:p>
            <a:pPr>
              <a:buFont typeface="Wingdings" pitchFamily="2" charset="2"/>
              <a:buChar char="v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Nested Vectored Interrupt Control.</a:t>
            </a:r>
          </a:p>
          <a:p>
            <a:pPr>
              <a:buFont typeface="Wingdings" pitchFamily="2" charset="2"/>
              <a:buChar char="v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Debug architecture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Memory Architecture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045488"/>
            <a:ext cx="8915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maximum searchable memory capacity in the Cortex -M4 system can be up to </a:t>
            </a:r>
          </a:p>
          <a:p>
            <a:r>
              <a:rPr lang="en-US" dirty="0" smtClean="0"/>
              <a:t>4 GB. The bus interface between the MCU and external memory is the</a:t>
            </a:r>
          </a:p>
          <a:p>
            <a:r>
              <a:rPr lang="en-US" dirty="0" smtClean="0"/>
              <a:t>Advanced High-performance Bus (AHB), which provides interfaces and connections to</a:t>
            </a:r>
          </a:p>
          <a:p>
            <a:r>
              <a:rPr lang="en-US" dirty="0" smtClean="0"/>
              <a:t>various 32/16/8-bit memory devices.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make memory access more effective he entire 4GB memory space  is divided into </a:t>
            </a:r>
          </a:p>
          <a:p>
            <a:r>
              <a:rPr lang="en-US" dirty="0" smtClean="0"/>
              <a:t>the different regions </a:t>
            </a:r>
            <a:r>
              <a:rPr lang="en-US" dirty="0" err="1" smtClean="0"/>
              <a:t>ith</a:t>
            </a:r>
            <a:r>
              <a:rPr lang="en-US" dirty="0" smtClean="0"/>
              <a:t> the help of the multiple bus interfaces processor can access </a:t>
            </a:r>
          </a:p>
          <a:p>
            <a:r>
              <a:rPr lang="en-US" dirty="0" smtClean="0"/>
              <a:t>different memory regions, such as from the  CODE region stored program codes to </a:t>
            </a:r>
          </a:p>
          <a:p>
            <a:r>
              <a:rPr lang="en-US" dirty="0" smtClean="0"/>
              <a:t>DATA region in the SRAM  or peripheral regions, simultaneously or at the same time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the ARM Cortex-M4 MCU, an optional unit, Memory Protection Unit (MPU), is</a:t>
            </a:r>
          </a:p>
          <a:p>
            <a:r>
              <a:rPr lang="en-US" dirty="0" smtClean="0"/>
              <a:t>provided to enable users to access different memory regions with certain permissions. The MPU is a programmable unit that defines access permissions for different regions. The MPU supports eight programmable regions. (</a:t>
            </a:r>
            <a:r>
              <a:rPr lang="en-US" b="1" dirty="0" smtClean="0"/>
              <a:t>Implementation Specific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0163" y="1066800"/>
            <a:ext cx="654367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57200" y="0"/>
            <a:ext cx="75438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Memory Map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Cortex-M4 Details</a:t>
            </a:r>
            <a:endParaRPr lang="en-US" sz="4000" dirty="0"/>
          </a:p>
        </p:txBody>
      </p:sp>
      <p:sp>
        <p:nvSpPr>
          <p:cNvPr id="3" name="Content Placeholder 6"/>
          <p:cNvSpPr txBox="1">
            <a:spLocks/>
          </p:cNvSpPr>
          <p:nvPr/>
        </p:nvSpPr>
        <p:spPr>
          <a:xfrm>
            <a:off x="457200" y="838200"/>
            <a:ext cx="8229600" cy="55626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32 Bit microcontroller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Can handle 32 bit, 16 bit and 8 –bit data effectively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Cortex-M4 does not include any memory but provides interfaces to external Flash and SRAMs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bit address bus lets us address 4GB of Memory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 Different regions are created memory space to  store system instructions and data, users instructions, data, and mapped peripheral device registers and related interfaces.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Cortex -M4 internally uses a 32 But bus based on AMBA standard, Advanced Microcontroller Bus Architecture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The main bus interface between the MCU and external components is the Advanced </a:t>
            </a:r>
            <a:r>
              <a:rPr lang="en-US" sz="2000" dirty="0" err="1" smtClean="0">
                <a:solidFill>
                  <a:srgbClr val="002060"/>
                </a:solidFill>
                <a:latin typeface="+mn-lt"/>
              </a:rPr>
              <a:t>Highperformance</a:t>
            </a:r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 Bus (AHB), which provides interfaces for memory and system bus as well as for peripheral devices.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A Nested Vectored Interrupt Controller (NVIC) is used to provide all supports and managements to the interrupts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2000" dirty="0" smtClean="0">
              <a:solidFill>
                <a:srgbClr val="002060"/>
              </a:solidFill>
              <a:latin typeface="+mn-lt"/>
            </a:endParaRP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0329" y="0"/>
            <a:ext cx="2470872" cy="676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013" y="966788"/>
            <a:ext cx="74199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Cortex M4 - Architecture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905000"/>
            <a:ext cx="7924800" cy="255454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4000" dirty="0" smtClean="0"/>
              <a:t>Programmer View</a:t>
            </a:r>
          </a:p>
          <a:p>
            <a:pPr>
              <a:buFont typeface="Wingdings" pitchFamily="2" charset="2"/>
              <a:buChar char="ü"/>
            </a:pPr>
            <a:r>
              <a:rPr lang="en-US" sz="4000" dirty="0" smtClean="0">
                <a:solidFill>
                  <a:schemeClr val="bg1"/>
                </a:solidFill>
              </a:rPr>
              <a:t>Memory architecture.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rgbClr val="FFFF00"/>
                </a:solidFill>
              </a:rPr>
              <a:t>Nested Vectored Interrupt Control.</a:t>
            </a:r>
          </a:p>
          <a:p>
            <a:pPr>
              <a:buFont typeface="Wingdings" pitchFamily="2" charset="2"/>
              <a:buChar char="v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Debug architecture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Nested Vectored Interrupt Control.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8534400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Nested Vectored Interrupt Controller (NVIC is used to handle and pre-process all  exceptions and interrupts, including makeable and unmask able interrupts,</a:t>
            </a:r>
          </a:p>
          <a:p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An exception or interrupt is first created by an interrupt source and sent to processor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Based on the mask register’s content and the interrupt priority level, CPU will  </a:t>
            </a:r>
          </a:p>
          <a:p>
            <a:pPr marL="342900" indent="-342900" algn="just"/>
            <a:r>
              <a:rPr lang="en-US" dirty="0" smtClean="0"/>
              <a:t>determine whether to response or process the interrupt request.</a:t>
            </a:r>
          </a:p>
          <a:p>
            <a:pPr marL="342900" indent="-342900" algn="just"/>
            <a:endParaRPr lang="en-US" dirty="0" smtClean="0"/>
          </a:p>
          <a:p>
            <a:pPr marL="342900" indent="-342900" algn="just">
              <a:buAutoNum type="arabicPeriod" startAt="3"/>
            </a:pPr>
            <a:r>
              <a:rPr lang="en-US" dirty="0" smtClean="0"/>
              <a:t>If the interrupt request is accepted, the associated hardware  will provide</a:t>
            </a:r>
          </a:p>
          <a:p>
            <a:pPr marL="342900" indent="-342900" algn="just"/>
            <a:r>
              <a:rPr lang="en-US" dirty="0" smtClean="0"/>
              <a:t>interrupt  related information, such as the interrupt source  and related Interrupt</a:t>
            </a:r>
          </a:p>
          <a:p>
            <a:pPr marL="342900" indent="-342900" algn="just"/>
            <a:r>
              <a:rPr lang="en-US" dirty="0" smtClean="0"/>
              <a:t> Service Routine  (ISR) entry point, in a Vector Table format.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 smtClean="0"/>
          </a:p>
          <a:p>
            <a:pPr marL="342900" indent="-342900" algn="just"/>
            <a:r>
              <a:rPr lang="en-US" dirty="0" smtClean="0"/>
              <a:t>4. Before the control can be transferred to the ISR, all related registers are pushed</a:t>
            </a:r>
          </a:p>
          <a:p>
            <a:pPr marL="342900" indent="-342900" algn="just"/>
            <a:r>
              <a:rPr lang="en-US" dirty="0" smtClean="0"/>
              <a:t> into   the stack to reserve their contents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 smtClean="0"/>
          </a:p>
          <a:p>
            <a:pPr marL="342900" indent="-342900" algn="just"/>
            <a:r>
              <a:rPr lang="en-US" dirty="0" smtClean="0"/>
              <a:t>5. Then the control will be directed to the entry point (entry address of the ISR) to</a:t>
            </a:r>
          </a:p>
          <a:p>
            <a:pPr marL="342900" indent="-342900" algn="just"/>
            <a:r>
              <a:rPr lang="en-US" dirty="0" smtClean="0"/>
              <a:t> run  the ISR to perform the required interrupt service.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Nested Vectored Interrupt Control.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905000"/>
            <a:ext cx="83820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5. After the ISR is done and before the control can be transferred back to the main  Program</a:t>
            </a:r>
          </a:p>
          <a:p>
            <a:endParaRPr lang="en-US" dirty="0" smtClean="0"/>
          </a:p>
          <a:p>
            <a:r>
              <a:rPr lang="en-US" dirty="0" smtClean="0"/>
              <a:t>6. All related registers pushed on to start , including the PC, are recovered by popping them back to the related registers</a:t>
            </a:r>
          </a:p>
          <a:p>
            <a:endParaRPr lang="en-US" dirty="0" smtClean="0"/>
          </a:p>
          <a:p>
            <a:r>
              <a:rPr lang="en-US" dirty="0" smtClean="0"/>
              <a:t>7. Then the control can be directed to the main program to continue executing the normal application codes based on the old PC content.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Cortex M4 - Architecture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905000"/>
            <a:ext cx="7924800" cy="255454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4000" dirty="0" smtClean="0"/>
              <a:t>Programmer View</a:t>
            </a:r>
          </a:p>
          <a:p>
            <a:pPr>
              <a:buFont typeface="Wingdings" pitchFamily="2" charset="2"/>
              <a:buChar char="ü"/>
            </a:pPr>
            <a:r>
              <a:rPr lang="en-US" sz="4000" dirty="0" smtClean="0">
                <a:solidFill>
                  <a:schemeClr val="bg1"/>
                </a:solidFill>
              </a:rPr>
              <a:t>Memory architecture.</a:t>
            </a:r>
          </a:p>
          <a:p>
            <a:pPr>
              <a:buFont typeface="Wingdings" pitchFamily="2" charset="2"/>
              <a:buChar char="ü"/>
            </a:pPr>
            <a:r>
              <a:rPr lang="en-US" sz="4000" dirty="0" smtClean="0">
                <a:solidFill>
                  <a:schemeClr val="bg1"/>
                </a:solidFill>
              </a:rPr>
              <a:t>Nested Vectored Interrupt Control.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rgbClr val="FFFF00"/>
                </a:solidFill>
              </a:rPr>
              <a:t>Debug architecture.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Debug Architecture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3783" y="914400"/>
            <a:ext cx="8020144" cy="49859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theARM</a:t>
            </a:r>
            <a:r>
              <a:rPr lang="en-US" dirty="0" smtClean="0"/>
              <a:t> Cortex-M4 system, two types of  interfaces to understand </a:t>
            </a:r>
          </a:p>
          <a:p>
            <a:r>
              <a:rPr lang="en-US" dirty="0" smtClean="0"/>
              <a:t>“WHAT IS HAPPENING INSIDE” </a:t>
            </a: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Debug</a:t>
            </a:r>
          </a:p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Trace.</a:t>
            </a:r>
          </a:p>
          <a:p>
            <a:r>
              <a:rPr lang="en-US" dirty="0" smtClean="0"/>
              <a:t>The </a:t>
            </a:r>
            <a:r>
              <a:rPr lang="en-US" b="1" u="sng" dirty="0" smtClean="0">
                <a:solidFill>
                  <a:srgbClr val="C00000"/>
                </a:solidFill>
              </a:rPr>
              <a:t>debug interface </a:t>
            </a:r>
            <a:r>
              <a:rPr lang="en-US" b="1" dirty="0" smtClean="0">
                <a:solidFill>
                  <a:srgbClr val="C00000"/>
                </a:solidFill>
              </a:rPr>
              <a:t>    </a:t>
            </a:r>
            <a:r>
              <a:rPr lang="en-US" dirty="0" smtClean="0"/>
              <a:t>to perform the </a:t>
            </a:r>
            <a:r>
              <a:rPr lang="en-US" b="1" u="sng" dirty="0" smtClean="0"/>
              <a:t>debug functions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Run Control of the processor allowing you to start and stop programs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 Single Step one source or assembler line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 Set breakpoints while the processor is running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 Read/write memory contents and peripheral registers on-the-fly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 Program internal and external Flash memory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u="sng" dirty="0" smtClean="0"/>
              <a:t>trace interface </a:t>
            </a:r>
            <a:r>
              <a:rPr lang="en-US" dirty="0" smtClean="0"/>
              <a:t>is </a:t>
            </a:r>
            <a:r>
              <a:rPr lang="en-US" b="1" u="sng" dirty="0" smtClean="0"/>
              <a:t>to collect dynamic information </a:t>
            </a:r>
            <a:r>
              <a:rPr lang="en-US" dirty="0" smtClean="0"/>
              <a:t>from the CPU as the</a:t>
            </a:r>
          </a:p>
          <a:p>
            <a:r>
              <a:rPr lang="en-US" dirty="0" smtClean="0"/>
              <a:t>system is running,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Data,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Event,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profiling or complete details of a user’s application program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600200"/>
            <a:ext cx="807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All Cortex-M3 and Cortex-M4 devices provide data and event trace.</a:t>
            </a:r>
          </a:p>
          <a:p>
            <a:endParaRPr lang="en-US" dirty="0" smtClean="0"/>
          </a:p>
          <a:p>
            <a:r>
              <a:rPr lang="en-US" dirty="0" smtClean="0"/>
              <a:t>Trace Window - Displays program flow by capturing timestamps, PC samples, exceptions, and Read/Write accesses.</a:t>
            </a:r>
          </a:p>
          <a:p>
            <a:r>
              <a:rPr lang="en-US" dirty="0" smtClean="0"/>
              <a:t>Debug Viewer - Displays the </a:t>
            </a:r>
            <a:r>
              <a:rPr lang="en-US" dirty="0" err="1" smtClean="0"/>
              <a:t>printf</a:t>
            </a:r>
            <a:r>
              <a:rPr lang="en-US" dirty="0" smtClean="0"/>
              <a:t>-style output of the Instrumented Trace (ITM) in a terminal window.</a:t>
            </a:r>
          </a:p>
          <a:p>
            <a:r>
              <a:rPr lang="en-US" dirty="0" smtClean="0"/>
              <a:t>Exceptions window - Displays statistical information about program exceptions and interrupts.</a:t>
            </a:r>
          </a:p>
          <a:p>
            <a:r>
              <a:rPr lang="en-US" dirty="0" smtClean="0"/>
              <a:t>Event Counters - Display real-time values of specific event counters providing performance indications.</a:t>
            </a:r>
          </a:p>
          <a:p>
            <a:r>
              <a:rPr lang="en-US" dirty="0" smtClean="0"/>
              <a:t>Logic Analyzer - Graphically displays variable changes in captured data trace.</a:t>
            </a:r>
          </a:p>
          <a:p>
            <a:r>
              <a:rPr lang="en-US" dirty="0" smtClean="0"/>
              <a:t>RTX Event Viewer - display RTX Kernel task switching events and statistics on a time scale.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0"/>
            <a:ext cx="8229600" cy="1447800"/>
          </a:xfrm>
          <a:prstGeom prst="rect">
            <a:avLst/>
          </a:prstGeom>
        </p:spPr>
        <p:txBody>
          <a:bodyPr/>
          <a:lstStyle/>
          <a:p>
            <a:pPr algn="ctr" eaLnBrk="1" fontAlgn="auto" hangingPunct="1">
              <a:spcAft>
                <a:spcPts val="0"/>
              </a:spcAft>
            </a:pPr>
            <a:r>
              <a:rPr lang="en-US" sz="4400" dirty="0" smtClean="0"/>
              <a:t>KEIL Real-Time Trace and Analysis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r>
              <a:rPr lang="en-US" dirty="0" smtClean="0"/>
              <a:t>Vector Table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4368" y="914400"/>
            <a:ext cx="8458200" cy="52322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The Cortex-M4 vector table is probably one of the larger departures from all previous ARM processor designs. Returning to the idea that </a:t>
            </a:r>
            <a:r>
              <a:rPr lang="en-US" sz="1400" i="1" dirty="0" smtClean="0"/>
              <a:t>addresses are stored in the </a:t>
            </a:r>
            <a:r>
              <a:rPr lang="en-US" sz="1400" dirty="0" smtClean="0"/>
              <a:t>vector table, rather than instructions,</a:t>
            </a: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1535824"/>
          <a:ext cx="7086601" cy="526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4795"/>
                <a:gridCol w="974408"/>
                <a:gridCol w="20373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Exception</a:t>
                      </a:r>
                      <a:r>
                        <a:rPr lang="en-US" sz="1400" baseline="0" dirty="0" smtClean="0"/>
                        <a:t>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Exception 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(Top of Stack)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------------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0x00000000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0x00000004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NMI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0x00000008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Hard Fault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0x0000000C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 management fault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0x00000010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Bus Fault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0x00000014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Usage Fault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0x00000018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 Call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0x0000002c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Debug monitor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0x00000030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Pend</a:t>
                      </a:r>
                      <a:r>
                        <a:rPr lang="en-US" sz="1400" baseline="0" dirty="0" smtClean="0"/>
                        <a:t> SV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0x00000038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 Tick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0x0000003c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Interrupts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 and</a:t>
                      </a:r>
                      <a:r>
                        <a:rPr lang="en-US" sz="1400" baseline="0" dirty="0" smtClean="0"/>
                        <a:t> above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0x00000040 and above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interrupt vector Controller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828800"/>
            <a:ext cx="87126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NVIC supports nesting (stacking) of interrupts, allowing an interrupt to be </a:t>
            </a:r>
          </a:p>
          <a:p>
            <a:r>
              <a:rPr lang="en-US" dirty="0" smtClean="0"/>
              <a:t>serviced earlier by exerting higher priority. It also supports dynamic </a:t>
            </a:r>
            <a:r>
              <a:rPr lang="en-US" dirty="0" err="1" smtClean="0"/>
              <a:t>reprioritisation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of interrupts. Priority levels can be changed by software during run time. Interrupts </a:t>
            </a:r>
          </a:p>
          <a:p>
            <a:r>
              <a:rPr lang="en-US" dirty="0" smtClean="0"/>
              <a:t>that are being serviced are blocked from further activation until the interrupt service </a:t>
            </a:r>
          </a:p>
          <a:p>
            <a:r>
              <a:rPr lang="en-US" dirty="0" smtClean="0"/>
              <a:t>routine is completed, so their priority can be changed without risk of accidental </a:t>
            </a:r>
          </a:p>
          <a:p>
            <a:r>
              <a:rPr lang="en-US" dirty="0" smtClean="0"/>
              <a:t>re-entry.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Cortex M4 - Architecture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905000"/>
            <a:ext cx="7924800" cy="255454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rgbClr val="FFFF00"/>
                </a:solidFill>
              </a:rPr>
              <a:t>Programmer View</a:t>
            </a:r>
          </a:p>
          <a:p>
            <a:pPr>
              <a:buFont typeface="Wingdings" pitchFamily="2" charset="2"/>
              <a:buChar char="v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Memory architecture.</a:t>
            </a:r>
          </a:p>
          <a:p>
            <a:pPr>
              <a:buFont typeface="Wingdings" pitchFamily="2" charset="2"/>
              <a:buChar char="v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Nested Vectored Interrupt Control.</a:t>
            </a:r>
          </a:p>
          <a:p>
            <a:pPr>
              <a:buFont typeface="Wingdings" pitchFamily="2" charset="2"/>
              <a:buChar char="v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Debug architecture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438400"/>
            <a:ext cx="769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1. http://stackoverflow.com/questions/801117/whats-the-difference-between-a-single-precision-and-double-precision-floating-p\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 NIVC :</a:t>
            </a:r>
            <a:r>
              <a:rPr lang="en-US" dirty="0" smtClean="0">
                <a:hlinkClick r:id="rId3"/>
              </a:rPr>
              <a:t>http://wiki.csie.ncku.edu.tw/embedded/arm-exceptions.pdf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5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Processor Modes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57200" y="13716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Cortex –M4 has two modes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/>
              <a:t>Thread Mode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/>
              <a:t>Handler  mode</a:t>
            </a:r>
            <a:endParaRPr lang="en-US" sz="3600" dirty="0"/>
          </a:p>
        </p:txBody>
      </p:sp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609600" y="3810000"/>
          <a:ext cx="77724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579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Processor</a:t>
                      </a:r>
                      <a:r>
                        <a:rPr lang="en-US" baseline="0" dirty="0" smtClean="0"/>
                        <a:t> Mode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r>
                        <a:rPr lang="en-US" baseline="0" dirty="0" smtClean="0"/>
                        <a:t> happens in this mode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User Application executes in this mode</a:t>
                      </a:r>
                      <a:r>
                        <a:rPr lang="en-US" baseline="0" dirty="0" smtClean="0"/>
                        <a:t>, when processor is RESET and completes the reset process, it automatically comes to Thread mode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Handler</a:t>
                      </a:r>
                      <a:r>
                        <a:rPr lang="en-US" baseline="0" dirty="0" smtClean="0"/>
                        <a:t>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Exceptions are</a:t>
                      </a:r>
                      <a:r>
                        <a:rPr lang="en-US" baseline="0" dirty="0" smtClean="0"/>
                        <a:t> handled in this mode, once the exception handling is completed it goes back to thread mode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Privileges in Mode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447800"/>
          <a:ext cx="77724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30"/>
                <a:gridCol w="2331720"/>
                <a:gridCol w="4857750"/>
              </a:tblGrid>
              <a:tr h="46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</a:t>
                      </a:r>
                      <a:r>
                        <a:rPr lang="en-US" baseline="0" dirty="0" smtClean="0"/>
                        <a:t>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can</a:t>
                      </a:r>
                      <a:r>
                        <a:rPr lang="en-US" baseline="0" dirty="0" smtClean="0"/>
                        <a:t> a program do in the mode</a:t>
                      </a:r>
                      <a:endParaRPr lang="en-US" dirty="0"/>
                    </a:p>
                  </a:txBody>
                  <a:tcPr/>
                </a:tc>
              </a:tr>
              <a:tr h="79904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Privileged</a:t>
                      </a:r>
                      <a:r>
                        <a:rPr lang="en-US" baseline="0" dirty="0" smtClean="0"/>
                        <a:t>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Restrictions – Full access to everything</a:t>
                      </a:r>
                      <a:endParaRPr lang="en-US" dirty="0"/>
                    </a:p>
                  </a:txBody>
                  <a:tcPr/>
                </a:tc>
              </a:tr>
              <a:tr h="3538619"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Unprivileged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A program in this mode</a:t>
                      </a:r>
                      <a:r>
                        <a:rPr lang="en-US" baseline="0" dirty="0" smtClean="0"/>
                        <a:t> has limited access the </a:t>
                      </a:r>
                      <a:r>
                        <a:rPr lang="en-US" baseline="0" dirty="0" err="1" smtClean="0"/>
                        <a:t>xPSR</a:t>
                      </a:r>
                      <a:r>
                        <a:rPr lang="en-US" baseline="0" dirty="0" smtClean="0"/>
                        <a:t> register or it flags through MRS and MSR instructions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Cannot access system timer, 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Nested Vectored Interrupt Controller (NVIC)</a:t>
                      </a:r>
                      <a:r>
                        <a:rPr lang="en-US" baseline="0" dirty="0" smtClean="0"/>
                        <a:t> , system control block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May  have restricted access to memory or peripherals.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Mode and Privileges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1905000"/>
            <a:ext cx="2590800" cy="2057400"/>
          </a:xfrm>
          <a:prstGeom prst="roundRect">
            <a:avLst/>
          </a:prstGeom>
          <a:gradFill flip="none" rotWithShape="1">
            <a:gsLst>
              <a:gs pos="0">
                <a:srgbClr val="FF0000">
                  <a:alpha val="67000"/>
                </a:srgbClr>
              </a:gs>
              <a:gs pos="9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Use of this mode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Exception Handling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Stack : Main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15840" y="1905000"/>
            <a:ext cx="2590800" cy="2057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87880" y="4084320"/>
            <a:ext cx="2590800" cy="2057400"/>
          </a:xfrm>
          <a:prstGeom prst="roundRect">
            <a:avLst/>
          </a:prstGeom>
          <a:gradFill flip="none" rotWithShape="1">
            <a:gsLst>
              <a:gs pos="0">
                <a:srgbClr val="00B0F0"/>
              </a:gs>
              <a:gs pos="99000">
                <a:schemeClr val="accent1">
                  <a:tint val="44500"/>
                  <a:satMod val="160000"/>
                </a:schemeClr>
              </a:gs>
              <a:gs pos="100000">
                <a:srgbClr val="00B0F0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rgbClr val="FF0000"/>
                </a:solidFill>
                <a:latin typeface="Arabic Typesetting" pitchFamily="66" charset="-78"/>
                <a:cs typeface="Arabic Typesetting" pitchFamily="66" charset="-78"/>
              </a:rPr>
              <a:t>Use of this mode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Applications  use this mode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Under special conditions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Stack</a:t>
            </a:r>
            <a:r>
              <a:rPr lang="en-US" dirty="0" smtClean="0">
                <a:solidFill>
                  <a:srgbClr val="7030A0"/>
                </a:solidFill>
              </a:rPr>
              <a:t> : Main or process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31080" y="4084320"/>
            <a:ext cx="2590800" cy="2057400"/>
          </a:xfrm>
          <a:prstGeom prst="roundRect">
            <a:avLst/>
          </a:prstGeom>
          <a:gradFill>
            <a:gsLst>
              <a:gs pos="0">
                <a:srgbClr val="92D050"/>
              </a:gs>
              <a:gs pos="9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rgbClr val="FF0000"/>
                </a:solidFill>
                <a:latin typeface="Arabic Typesetting" pitchFamily="66" charset="-78"/>
                <a:cs typeface="Arabic Typesetting" pitchFamily="66" charset="-78"/>
              </a:rPr>
              <a:t>Use of this mode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Applications  will be in this mode most of the time</a:t>
            </a:r>
            <a:br>
              <a:rPr lang="en-US" dirty="0" smtClean="0">
                <a:solidFill>
                  <a:srgbClr val="7030A0"/>
                </a:solidFill>
              </a:rPr>
            </a:br>
            <a:endParaRPr lang="en-US" dirty="0" smtClean="0">
              <a:solidFill>
                <a:srgbClr val="7030A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7030A0"/>
                </a:solidFill>
              </a:rPr>
              <a:t>Stack</a:t>
            </a:r>
            <a:r>
              <a:rPr lang="en-US" dirty="0" smtClean="0">
                <a:solidFill>
                  <a:srgbClr val="7030A0"/>
                </a:solidFill>
              </a:rPr>
              <a:t> : Main or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2590800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Handler</a:t>
            </a:r>
          </a:p>
          <a:p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" y="487680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</a:p>
          <a:p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12236" y="63362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Privileged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12192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12192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Privileged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0" y="63362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43800" y="472440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</a:p>
          <a:p>
            <a:r>
              <a:rPr lang="en-US" dirty="0" smtClean="0"/>
              <a:t>mode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66800" y="1371600"/>
            <a:ext cx="1066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1752600"/>
            <a:ext cx="16002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Processor mode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91400" y="1295400"/>
            <a:ext cx="16002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Privileges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676400" y="1752600"/>
            <a:ext cx="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76400" y="17526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4" grpId="0"/>
      <p:bldP spid="16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133600"/>
            <a:ext cx="7543800" cy="1295400"/>
          </a:xfrm>
        </p:spPr>
        <p:txBody>
          <a:bodyPr/>
          <a:lstStyle/>
          <a:p>
            <a:r>
              <a:rPr lang="en-US" dirty="0" smtClean="0"/>
              <a:t>Registers in Cortex-M4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346178" y="887504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47245" y="1208952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51781" y="153189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346792" y="18512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350422" y="2156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343168" y="2460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50428" y="27656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50489" y="3059349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52699" y="33752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352699" y="3680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357804" y="3984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352699" y="42896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52699" y="45944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352699" y="4899210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R13(SP)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362224" y="5204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R14 (LR)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362224" y="5508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R15(PC)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92497" y="49530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188915" y="52549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88869" y="55547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91125" y="5867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188450" y="61722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487706" y="4957482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03812" y="4984376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07658" y="5275730"/>
            <a:ext cx="1181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Banked Version</a:t>
            </a:r>
            <a:endParaRPr lang="en-US" sz="11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53788" y="891988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6200" y="57912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4118" y="2765610"/>
            <a:ext cx="9412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General</a:t>
            </a:r>
          </a:p>
          <a:p>
            <a:r>
              <a:rPr lang="en-US" sz="1400" dirty="0" smtClean="0"/>
              <a:t>Purpose</a:t>
            </a:r>
          </a:p>
          <a:p>
            <a:r>
              <a:rPr lang="en-US" sz="1400" dirty="0" smtClean="0"/>
              <a:t>Registers</a:t>
            </a:r>
            <a:endParaRPr lang="en-US" sz="1400" dirty="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609600" y="99060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09600" y="35814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438400" y="3366247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38400" y="48768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01153" y="9144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14600" y="2057400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Registers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2577714" y="3990201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High Registers</a:t>
            </a:r>
            <a:endParaRPr lang="en-US" sz="1200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3124200" y="9906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124200" y="2362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3276600" y="3429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048000" y="4267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705600" y="49530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Program Status Register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6801405" y="620000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Control  Register</a:t>
            </a:r>
            <a:endParaRPr lang="en-US" sz="12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6400800" y="52578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416566" y="61722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6705600" y="5257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620000" y="5867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459071" y="55626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Exception  Register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105400" y="4495800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Special  Purpose Registers</a:t>
            </a:r>
            <a:endParaRPr lang="en-US" b="1" u="sng" dirty="0"/>
          </a:p>
        </p:txBody>
      </p:sp>
      <p:cxnSp>
        <p:nvCxnSpPr>
          <p:cNvPr id="105" name="Straight Arrow Connector 104"/>
          <p:cNvCxnSpPr>
            <a:stCxn id="93" idx="1"/>
            <a:endCxn id="61" idx="3"/>
          </p:cNvCxnSpPr>
          <p:nvPr/>
        </p:nvCxnSpPr>
        <p:spPr>
          <a:xfrm flipH="1">
            <a:off x="6183097" y="5091500"/>
            <a:ext cx="522503" cy="13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4" idx="1"/>
            <a:endCxn id="65" idx="3"/>
          </p:cNvCxnSpPr>
          <p:nvPr/>
        </p:nvCxnSpPr>
        <p:spPr>
          <a:xfrm flipH="1" flipV="1">
            <a:off x="6179050" y="6324600"/>
            <a:ext cx="622355" cy="139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/>
      <p:bldP spid="72" grpId="0"/>
      <p:bldP spid="81" grpId="0"/>
      <p:bldP spid="82" grpId="0"/>
      <p:bldP spid="93" grpId="0"/>
      <p:bldP spid="94" grpId="0"/>
      <p:bldP spid="102" grpId="0"/>
      <p:bldP spid="10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2873</TotalTime>
  <Words>2653</Words>
  <Application>Microsoft Office PowerPoint</Application>
  <PresentationFormat>On-screen Show (4:3)</PresentationFormat>
  <Paragraphs>633</Paragraphs>
  <Slides>40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Cortex M4</vt:lpstr>
      <vt:lpstr>Cortex M4 General View</vt:lpstr>
      <vt:lpstr>Cortex-M4 Details</vt:lpstr>
      <vt:lpstr>Cortex M4 - Architecture</vt:lpstr>
      <vt:lpstr>Slide 5</vt:lpstr>
      <vt:lpstr>Privileges in Mode</vt:lpstr>
      <vt:lpstr>Processor Mode and Privileges</vt:lpstr>
      <vt:lpstr>Registers in Cortex-M4</vt:lpstr>
      <vt:lpstr>Slide 9</vt:lpstr>
      <vt:lpstr>Stacks in ARM processor</vt:lpstr>
      <vt:lpstr>Types of Stack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PRIMASK</vt:lpstr>
      <vt:lpstr>FAULT MASK</vt:lpstr>
      <vt:lpstr>Slide 23</vt:lpstr>
      <vt:lpstr>Slide 24</vt:lpstr>
      <vt:lpstr>Slide 25</vt:lpstr>
      <vt:lpstr>Slide 26</vt:lpstr>
      <vt:lpstr>Slide 27</vt:lpstr>
      <vt:lpstr>Memory Architecture</vt:lpstr>
      <vt:lpstr>Slide 29</vt:lpstr>
      <vt:lpstr>Slide 30</vt:lpstr>
      <vt:lpstr>Slide 31</vt:lpstr>
      <vt:lpstr>Slide 32</vt:lpstr>
      <vt:lpstr>Nested Vectored Interrupt Control.</vt:lpstr>
      <vt:lpstr>Nested Vectored Interrupt Control.</vt:lpstr>
      <vt:lpstr>Slide 35</vt:lpstr>
      <vt:lpstr>Debug Architecture</vt:lpstr>
      <vt:lpstr>Slide 37</vt:lpstr>
      <vt:lpstr>Vector Table</vt:lpstr>
      <vt:lpstr>Nested interrupt vector Controller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user</dc:creator>
  <cp:lastModifiedBy>user</cp:lastModifiedBy>
  <cp:revision>256</cp:revision>
  <dcterms:created xsi:type="dcterms:W3CDTF">2016-08-09T12:50:49Z</dcterms:created>
  <dcterms:modified xsi:type="dcterms:W3CDTF">2016-09-06T13:43:16Z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TC060888081033</vt:lpwstr>
  </property>
</Properties>
</file>