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8"/>
  </p:notesMasterIdLst>
  <p:sldIdLst>
    <p:sldId id="256" r:id="rId2"/>
    <p:sldId id="257" r:id="rId3"/>
    <p:sldId id="308" r:id="rId4"/>
    <p:sldId id="259" r:id="rId5"/>
    <p:sldId id="258" r:id="rId6"/>
    <p:sldId id="260" r:id="rId7"/>
    <p:sldId id="272" r:id="rId8"/>
    <p:sldId id="273" r:id="rId9"/>
    <p:sldId id="264" r:id="rId10"/>
    <p:sldId id="274" r:id="rId11"/>
    <p:sldId id="275" r:id="rId12"/>
    <p:sldId id="276" r:id="rId13"/>
    <p:sldId id="301" r:id="rId14"/>
    <p:sldId id="303" r:id="rId15"/>
    <p:sldId id="302" r:id="rId16"/>
    <p:sldId id="304" r:id="rId17"/>
    <p:sldId id="305" r:id="rId18"/>
    <p:sldId id="277" r:id="rId19"/>
    <p:sldId id="268" r:id="rId20"/>
    <p:sldId id="278" r:id="rId21"/>
    <p:sldId id="279" r:id="rId22"/>
    <p:sldId id="306" r:id="rId23"/>
    <p:sldId id="280" r:id="rId24"/>
    <p:sldId id="307" r:id="rId25"/>
    <p:sldId id="261" r:id="rId26"/>
    <p:sldId id="267" r:id="rId2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432" autoAdjust="0"/>
  </p:normalViewPr>
  <p:slideViewPr>
    <p:cSldViewPr>
      <p:cViewPr varScale="1">
        <p:scale>
          <a:sx n="57" d="100"/>
          <a:sy n="57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 for 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5"/>
          <p:cNvSpPr txBox="1">
            <a:spLocks/>
          </p:cNvSpPr>
          <p:nvPr/>
        </p:nvSpPr>
        <p:spPr>
          <a:xfrm>
            <a:off x="533400" y="2133600"/>
            <a:ext cx="8229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Load and Store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Instructions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5"/>
          <p:cNvSpPr txBox="1">
            <a:spLocks/>
          </p:cNvSpPr>
          <p:nvPr/>
        </p:nvSpPr>
        <p:spPr>
          <a:xfrm>
            <a:off x="533400" y="2133600"/>
            <a:ext cx="8229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Arithmetic Operations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DSP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5"/>
          <p:cNvSpPr txBox="1">
            <a:spLocks/>
          </p:cNvSpPr>
          <p:nvPr/>
        </p:nvSpPr>
        <p:spPr>
          <a:xfrm>
            <a:off x="533400" y="2133600"/>
            <a:ext cx="82296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Loops and Control Structures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Thumb-2 Instructions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6238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ARM instructions are always 32 Bit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Op Code and data is contained in this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To improve Code density ARM came out 16 bit  </a:t>
            </a:r>
          </a:p>
          <a:p>
            <a:r>
              <a:rPr lang="en-US" sz="2800" dirty="0" smtClean="0"/>
              <a:t>   instructions which  are a subset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Cortex M4 does not support ARM 32 bit instructions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Support only Thumb-2 – A combination of 32 bit </a:t>
            </a:r>
          </a:p>
          <a:p>
            <a:pPr lvl="1"/>
            <a:r>
              <a:rPr lang="en-US" sz="2800" dirty="0" smtClean="0"/>
              <a:t>   and 16 bit instructions</a:t>
            </a:r>
          </a:p>
          <a:p>
            <a:pPr lvl="1"/>
            <a:r>
              <a:rPr lang="en-US" sz="2800" dirty="0" smtClean="0"/>
              <a:t>  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PRESERVE8</a:t>
            </a:r>
          </a:p>
          <a:p>
            <a:r>
              <a:rPr lang="en-US" b="1" dirty="0" smtClean="0"/>
              <a:t>     THUMB</a:t>
            </a:r>
          </a:p>
          <a:p>
            <a:r>
              <a:rPr lang="en-US" b="1" dirty="0" smtClean="0"/>
              <a:t>     AREA </a:t>
            </a:r>
            <a:r>
              <a:rPr lang="en-US" dirty="0" smtClean="0"/>
              <a:t>    </a:t>
            </a:r>
            <a:r>
              <a:rPr lang="en-US" dirty="0" err="1" smtClean="0"/>
              <a:t>appcode</a:t>
            </a:r>
            <a:r>
              <a:rPr lang="en-US" dirty="0" smtClean="0"/>
              <a:t>, </a:t>
            </a:r>
            <a:r>
              <a:rPr lang="en-US" b="1" dirty="0" smtClean="0"/>
              <a:t>CODE, READONLY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EXPORT</a:t>
            </a:r>
            <a:r>
              <a:rPr lang="en-US" dirty="0" smtClean="0"/>
              <a:t> __main</a:t>
            </a:r>
          </a:p>
          <a:p>
            <a:r>
              <a:rPr lang="en-US" dirty="0" smtClean="0"/>
              <a:t>	 </a:t>
            </a:r>
            <a:r>
              <a:rPr lang="en-US" b="1" dirty="0" smtClean="0"/>
              <a:t>ENTRY </a:t>
            </a:r>
          </a:p>
          <a:p>
            <a:r>
              <a:rPr lang="en-US" b="1" dirty="0" smtClean="0"/>
              <a:t>__main  FUNCTION</a:t>
            </a:r>
            <a:r>
              <a:rPr lang="en-US" dirty="0" smtClean="0"/>
              <a:t>		 </a:t>
            </a:r>
          </a:p>
          <a:p>
            <a:r>
              <a:rPr lang="en-US" dirty="0" smtClean="0"/>
              <a:t>        MOV r0, #0x11 ; load initial value</a:t>
            </a:r>
          </a:p>
          <a:p>
            <a:r>
              <a:rPr lang="en-US" dirty="0" smtClean="0"/>
              <a:t>        LSL r1, r0, #1 ; shift 1 bit left</a:t>
            </a:r>
          </a:p>
          <a:p>
            <a:r>
              <a:rPr lang="en-US" dirty="0" smtClean="0"/>
              <a:t>        LSL r2, r1, #1 ; shift 1 bit left</a:t>
            </a:r>
          </a:p>
          <a:p>
            <a:r>
              <a:rPr lang="en-US" dirty="0" smtClean="0"/>
              <a:t>stop B stop ; stop program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ENDFUNC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Registers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PRESERVE8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THUMB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AREA</a:t>
            </a:r>
            <a:r>
              <a:rPr lang="en-US" dirty="0" smtClean="0"/>
              <a:t>     </a:t>
            </a:r>
            <a:r>
              <a:rPr lang="en-US" dirty="0" err="1" smtClean="0"/>
              <a:t>appcode</a:t>
            </a:r>
            <a:r>
              <a:rPr lang="en-US" dirty="0" smtClean="0"/>
              <a:t>, </a:t>
            </a:r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READONLY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EXPORT</a:t>
            </a:r>
            <a:r>
              <a:rPr lang="en-US" dirty="0" smtClean="0"/>
              <a:t> __main</a:t>
            </a:r>
          </a:p>
          <a:p>
            <a:r>
              <a:rPr lang="en-US" dirty="0" smtClean="0"/>
              <a:t>	 </a:t>
            </a:r>
            <a:r>
              <a:rPr lang="en-US" b="1" dirty="0" smtClean="0"/>
              <a:t>ENTRY </a:t>
            </a:r>
          </a:p>
          <a:p>
            <a:r>
              <a:rPr lang="en-US" dirty="0" smtClean="0"/>
              <a:t>__</a:t>
            </a:r>
            <a:r>
              <a:rPr lang="en-US" b="1" dirty="0" smtClean="0"/>
              <a:t>main  FUNCTION</a:t>
            </a:r>
            <a:r>
              <a:rPr lang="en-US" dirty="0" smtClean="0"/>
              <a:t>		 		</a:t>
            </a:r>
          </a:p>
          <a:p>
            <a:r>
              <a:rPr lang="en-US" dirty="0" smtClean="0"/>
              <a:t>         </a:t>
            </a:r>
            <a:r>
              <a:rPr lang="pt-BR" dirty="0" smtClean="0"/>
              <a:t>MOV  r0, #0x100</a:t>
            </a:r>
          </a:p>
          <a:p>
            <a:r>
              <a:rPr lang="pt-BR" dirty="0" smtClean="0"/>
              <a:t>         MOV  r1, #0x200</a:t>
            </a:r>
          </a:p>
          <a:p>
            <a:r>
              <a:rPr lang="pt-BR" dirty="0" smtClean="0"/>
              <a:t>         EOR r0, r0, r1 ; r0 XOR r1</a:t>
            </a:r>
          </a:p>
          <a:p>
            <a:r>
              <a:rPr lang="pt-BR" dirty="0" smtClean="0"/>
              <a:t>         EOR r1, r0, r1 ; r1 XOR r0</a:t>
            </a:r>
          </a:p>
          <a:p>
            <a:r>
              <a:rPr lang="pt-BR" dirty="0" smtClean="0"/>
              <a:t>         EOR r0, r0, r1 ; r0 XOR r1</a:t>
            </a:r>
            <a:endParaRPr lang="en-US" dirty="0" smtClean="0"/>
          </a:p>
          <a:p>
            <a:r>
              <a:rPr lang="en-US" dirty="0" smtClean="0"/>
              <a:t>stop B stop ; stop program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ENDFUNC</a:t>
            </a:r>
          </a:p>
          <a:p>
            <a:r>
              <a:rPr lang="en-US" b="1" dirty="0" smtClean="0"/>
              <a:t>     END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PRESERVE8</a:t>
            </a:r>
          </a:p>
          <a:p>
            <a:r>
              <a:rPr lang="en-US" b="1" dirty="0" smtClean="0"/>
              <a:t>     THUMB</a:t>
            </a:r>
          </a:p>
          <a:p>
            <a:r>
              <a:rPr lang="en-US" b="1" dirty="0" smtClean="0"/>
              <a:t>     AREA     </a:t>
            </a:r>
            <a:r>
              <a:rPr lang="en-US" dirty="0" smtClean="0"/>
              <a:t>factorial</a:t>
            </a:r>
            <a:r>
              <a:rPr lang="en-US" b="1" dirty="0" smtClean="0"/>
              <a:t>, CODE, READONLY</a:t>
            </a:r>
          </a:p>
          <a:p>
            <a:r>
              <a:rPr lang="en-US" b="1" dirty="0" smtClean="0"/>
              <a:t>     EXPORT __main</a:t>
            </a:r>
          </a:p>
          <a:p>
            <a:r>
              <a:rPr lang="en-US" b="1" dirty="0" smtClean="0"/>
              <a:t>     ENTRY </a:t>
            </a:r>
          </a:p>
          <a:p>
            <a:r>
              <a:rPr lang="en-US" b="1" dirty="0" smtClean="0"/>
              <a:t>__main  FUNCTION		 </a:t>
            </a:r>
          </a:p>
          <a:p>
            <a:r>
              <a:rPr lang="en-US" dirty="0" smtClean="0"/>
              <a:t>        MOV r6,#10 ; load n into r6</a:t>
            </a:r>
          </a:p>
          <a:p>
            <a:r>
              <a:rPr lang="en-US" dirty="0" smtClean="0"/>
              <a:t>        MOV r7,#1 ; if n = 0, at least n! = 1</a:t>
            </a:r>
          </a:p>
          <a:p>
            <a:r>
              <a:rPr lang="en-US" dirty="0" smtClean="0"/>
              <a:t>loop    CMP r6, #0</a:t>
            </a:r>
          </a:p>
          <a:p>
            <a:r>
              <a:rPr lang="en-US" dirty="0" smtClean="0"/>
              <a:t>        MULGT r7, r6, r7</a:t>
            </a:r>
          </a:p>
          <a:p>
            <a:r>
              <a:rPr lang="en-US" dirty="0" smtClean="0"/>
              <a:t>        SUBGT r6, r6, #1 ; decrement n</a:t>
            </a:r>
          </a:p>
          <a:p>
            <a:r>
              <a:rPr lang="en-US" dirty="0" smtClean="0"/>
              <a:t>        BGT loop ; do another </a:t>
            </a:r>
            <a:r>
              <a:rPr lang="en-US" dirty="0" err="1" smtClean="0"/>
              <a:t>mul</a:t>
            </a:r>
            <a:r>
              <a:rPr lang="en-US" dirty="0" smtClean="0"/>
              <a:t> if counter!= 0</a:t>
            </a:r>
          </a:p>
          <a:p>
            <a:r>
              <a:rPr lang="en-US" dirty="0" smtClean="0"/>
              <a:t>stop    B stop ; stop program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ENDFUNC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END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and integers Mix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29257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Structure of Assembly Language</a:t>
            </a:r>
            <a:br>
              <a:rPr lang="en-US" dirty="0" smtClean="0"/>
            </a:br>
            <a:r>
              <a:rPr lang="en-US" dirty="0" smtClean="0"/>
              <a:t>Programs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Assembler Rules and Directive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256</Words>
  <Application>Microsoft Office PowerPoint</Application>
  <PresentationFormat>On-screen Show (4:3)</PresentationFormat>
  <Paragraphs>80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Instructions for Cortex M4</vt:lpstr>
      <vt:lpstr>Thumb-2 Instructions set</vt:lpstr>
      <vt:lpstr>Slide 3</vt:lpstr>
      <vt:lpstr>Shifting Data</vt:lpstr>
      <vt:lpstr>Swapping Registers</vt:lpstr>
      <vt:lpstr>Factorial</vt:lpstr>
      <vt:lpstr>Floating Point Numbers</vt:lpstr>
      <vt:lpstr>Floating point and integers Mix</vt:lpstr>
      <vt:lpstr>Structure of Assembly Language Programs  Assembler Rules and Directive 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236</cp:revision>
  <dcterms:created xsi:type="dcterms:W3CDTF">2016-08-09T12:50:49Z</dcterms:created>
  <dcterms:modified xsi:type="dcterms:W3CDTF">2016-08-29T02:43:47Z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