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809" r:id="rId5"/>
    <p:sldId id="3322" r:id="rId6"/>
    <p:sldId id="3378" r:id="rId7"/>
    <p:sldId id="3334" r:id="rId8"/>
    <p:sldId id="3369" r:id="rId9"/>
    <p:sldId id="3335" r:id="rId10"/>
    <p:sldId id="3375" r:id="rId11"/>
    <p:sldId id="3344" r:id="rId12"/>
    <p:sldId id="3323" r:id="rId13"/>
    <p:sldId id="3376" r:id="rId14"/>
    <p:sldId id="3373" r:id="rId15"/>
    <p:sldId id="3374" r:id="rId16"/>
    <p:sldId id="3364" r:id="rId17"/>
    <p:sldId id="3377" r:id="rId18"/>
    <p:sldId id="3379" r:id="rId19"/>
    <p:sldId id="3360" r:id="rId20"/>
    <p:sldId id="3324" r:id="rId21"/>
  </p:sldIdLst>
  <p:sldSz cx="9144000" cy="6858000" type="letter"/>
  <p:notesSz cx="6858000" cy="92964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B7"/>
    <a:srgbClr val="66FFCC"/>
    <a:srgbClr val="FFFFF2"/>
    <a:srgbClr val="C00000"/>
    <a:srgbClr val="D05B05"/>
    <a:srgbClr val="648827"/>
    <a:srgbClr val="FF0000"/>
    <a:srgbClr val="E1E1FF"/>
    <a:srgbClr val="A5A5BC"/>
    <a:srgbClr val="D4E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88007" autoAdjust="0"/>
  </p:normalViewPr>
  <p:slideViewPr>
    <p:cSldViewPr snapToGrid="0">
      <p:cViewPr>
        <p:scale>
          <a:sx n="64" d="100"/>
          <a:sy n="64" d="100"/>
        </p:scale>
        <p:origin x="1050" y="48"/>
      </p:cViewPr>
      <p:guideLst>
        <p:guide orient="horz" pos="2160"/>
        <p:guide pos="2857"/>
      </p:guideLst>
    </p:cSldViewPr>
  </p:slideViewPr>
  <p:outlineViewPr>
    <p:cViewPr>
      <p:scale>
        <a:sx n="33" d="100"/>
        <a:sy n="33" d="100"/>
      </p:scale>
      <p:origin x="0" y="1230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010" y="165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21BA7-6FEC-4580-B34E-61F7646043D6}"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7873E494-609F-4580-AFE7-438D865B0883}">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rgbClr val="FF0000"/>
              </a:solidFill>
            </a:rPr>
            <a:t>IoT devices </a:t>
          </a:r>
        </a:p>
        <a:p>
          <a:pPr marL="0" marR="0" lvl="0" indent="0" defTabSz="914400" eaLnBrk="1" fontAlgn="auto" latinLnBrk="0" hangingPunct="1">
            <a:lnSpc>
              <a:spcPct val="100000"/>
            </a:lnSpc>
            <a:spcBef>
              <a:spcPts val="0"/>
            </a:spcBef>
            <a:spcAft>
              <a:spcPts val="0"/>
            </a:spcAft>
            <a:buClrTx/>
            <a:buSzTx/>
            <a:buFontTx/>
            <a:buNone/>
            <a:tabLst/>
            <a:defRPr/>
          </a:pPr>
          <a:endParaRPr lang="en-US" sz="1600" b="1" dirty="0">
            <a:solidFill>
              <a:srgbClr val="FF0000"/>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b="1" dirty="0">
              <a:solidFill>
                <a:srgbClr val="FF0000"/>
              </a:solidFill>
            </a:rPr>
            <a:t>Internet Connected Devices</a:t>
          </a:r>
        </a:p>
        <a:p>
          <a:pPr marL="0" lvl="0" defTabSz="622300">
            <a:lnSpc>
              <a:spcPct val="90000"/>
            </a:lnSpc>
            <a:spcBef>
              <a:spcPct val="0"/>
            </a:spcBef>
            <a:spcAft>
              <a:spcPct val="35000"/>
            </a:spcAft>
            <a:buNone/>
          </a:pPr>
          <a:endParaRPr lang="en-US" sz="1100" dirty="0">
            <a:solidFill>
              <a:srgbClr val="FF0000"/>
            </a:solidFill>
          </a:endParaRPr>
        </a:p>
      </dgm:t>
    </dgm:pt>
    <dgm:pt modelId="{C72A8DB7-F08D-43A9-A3FC-660244EBF556}" type="parTrans" cxnId="{B88BBFD6-47EB-44F7-BC3D-75592318BC02}">
      <dgm:prSet/>
      <dgm:spPr/>
      <dgm:t>
        <a:bodyPr/>
        <a:lstStyle/>
        <a:p>
          <a:endParaRPr lang="en-US"/>
        </a:p>
      </dgm:t>
    </dgm:pt>
    <dgm:pt modelId="{9DF80514-EB33-431D-B83A-206085B474A0}" type="sibTrans" cxnId="{B88BBFD6-47EB-44F7-BC3D-75592318BC02}">
      <dgm:prSet/>
      <dgm:spPr/>
      <dgm:t>
        <a:bodyPr/>
        <a:lstStyle/>
        <a:p>
          <a:endParaRPr lang="en-US"/>
        </a:p>
      </dgm:t>
    </dgm:pt>
    <dgm:pt modelId="{8AAE9823-D93A-4602-9B50-0E43D246170A}">
      <dgm:prSet phldrT="[Text]"/>
      <dgm:spPr/>
      <dgm:t>
        <a:bodyPr/>
        <a:lstStyle/>
        <a:p>
          <a:r>
            <a:rPr lang="en-US" b="1" dirty="0">
              <a:solidFill>
                <a:schemeClr val="tx2">
                  <a:lumMod val="60000"/>
                  <a:lumOff val="40000"/>
                </a:schemeClr>
              </a:solidFill>
            </a:rPr>
            <a:t>Home based devices</a:t>
          </a:r>
        </a:p>
      </dgm:t>
    </dgm:pt>
    <dgm:pt modelId="{4564C671-AD65-4E8B-BB0F-8096E9780B0D}" type="parTrans" cxnId="{4869E63A-4DA5-4303-A57E-B5AD0A6B30AC}">
      <dgm:prSet/>
      <dgm:spPr/>
      <dgm:t>
        <a:bodyPr/>
        <a:lstStyle/>
        <a:p>
          <a:endParaRPr lang="en-US"/>
        </a:p>
      </dgm:t>
    </dgm:pt>
    <dgm:pt modelId="{6067854A-A20D-4E87-ADF9-D9BA3BB2EC36}" type="sibTrans" cxnId="{4869E63A-4DA5-4303-A57E-B5AD0A6B30AC}">
      <dgm:prSet/>
      <dgm:spPr/>
      <dgm:t>
        <a:bodyPr/>
        <a:lstStyle/>
        <a:p>
          <a:endParaRPr lang="en-US"/>
        </a:p>
      </dgm:t>
    </dgm:pt>
    <dgm:pt modelId="{369EFE16-4B66-4F3C-AC38-ED85B25FD604}">
      <dgm:prSet phldrT="[Text]"/>
      <dgm:spPr/>
      <dgm:t>
        <a:bodyPr/>
        <a:lstStyle/>
        <a:p>
          <a:r>
            <a:rPr lang="en-US" b="1" dirty="0">
              <a:solidFill>
                <a:schemeClr val="tx2">
                  <a:lumMod val="60000"/>
                  <a:lumOff val="40000"/>
                </a:schemeClr>
              </a:solidFill>
            </a:rPr>
            <a:t>Hospitals &amp; </a:t>
          </a:r>
        </a:p>
        <a:p>
          <a:r>
            <a:rPr lang="en-US" b="1" dirty="0">
              <a:solidFill>
                <a:schemeClr val="tx2">
                  <a:lumMod val="60000"/>
                  <a:lumOff val="40000"/>
                </a:schemeClr>
              </a:solidFill>
            </a:rPr>
            <a:t>health care unit</a:t>
          </a:r>
        </a:p>
      </dgm:t>
    </dgm:pt>
    <dgm:pt modelId="{E5CDFCF5-4BBE-4ECD-B219-8233B9F3F34C}" type="parTrans" cxnId="{510B99B6-63D2-4F95-A366-157273C6BF20}">
      <dgm:prSet/>
      <dgm:spPr/>
      <dgm:t>
        <a:bodyPr/>
        <a:lstStyle/>
        <a:p>
          <a:endParaRPr lang="en-US"/>
        </a:p>
      </dgm:t>
    </dgm:pt>
    <dgm:pt modelId="{B6060FD8-0DFA-485D-84DD-1B379AC5F4FD}" type="sibTrans" cxnId="{510B99B6-63D2-4F95-A366-157273C6BF20}">
      <dgm:prSet/>
      <dgm:spPr/>
      <dgm:t>
        <a:bodyPr/>
        <a:lstStyle/>
        <a:p>
          <a:endParaRPr lang="en-US"/>
        </a:p>
      </dgm:t>
    </dgm:pt>
    <dgm:pt modelId="{4BEE5BF9-F91C-44D5-9DD3-09E130780E27}">
      <dgm:prSet phldrT="[Text]"/>
      <dgm:spPr/>
      <dgm:t>
        <a:bodyPr/>
        <a:lstStyle/>
        <a:p>
          <a:r>
            <a:rPr lang="en-US" dirty="0">
              <a:solidFill>
                <a:schemeClr val="tx2">
                  <a:lumMod val="60000"/>
                  <a:lumOff val="40000"/>
                </a:schemeClr>
              </a:solidFill>
            </a:rPr>
            <a:t>Space and </a:t>
          </a:r>
          <a:r>
            <a:rPr lang="en-US" dirty="0" err="1">
              <a:solidFill>
                <a:schemeClr val="tx2">
                  <a:lumMod val="60000"/>
                  <a:lumOff val="40000"/>
                </a:schemeClr>
              </a:solidFill>
            </a:rPr>
            <a:t>Defence</a:t>
          </a:r>
          <a:r>
            <a:rPr lang="en-US" dirty="0">
              <a:solidFill>
                <a:schemeClr val="tx2">
                  <a:lumMod val="60000"/>
                  <a:lumOff val="40000"/>
                </a:schemeClr>
              </a:solidFill>
            </a:rPr>
            <a:t> units</a:t>
          </a:r>
        </a:p>
      </dgm:t>
    </dgm:pt>
    <dgm:pt modelId="{D291D66C-6E73-4CBA-B151-F7DCD3141438}" type="parTrans" cxnId="{C539BDCF-C911-4AC2-B5EB-B81EA2819F8B}">
      <dgm:prSet/>
      <dgm:spPr/>
      <dgm:t>
        <a:bodyPr/>
        <a:lstStyle/>
        <a:p>
          <a:endParaRPr lang="en-US"/>
        </a:p>
      </dgm:t>
    </dgm:pt>
    <dgm:pt modelId="{00829D67-1B59-4310-8402-8A6CB8CE5977}" type="sibTrans" cxnId="{C539BDCF-C911-4AC2-B5EB-B81EA2819F8B}">
      <dgm:prSet/>
      <dgm:spPr/>
      <dgm:t>
        <a:bodyPr/>
        <a:lstStyle/>
        <a:p>
          <a:endParaRPr lang="en-US"/>
        </a:p>
      </dgm:t>
    </dgm:pt>
    <dgm:pt modelId="{7C37869B-B5EF-4229-8801-E83DC7E4C56A}">
      <dgm:prSet phldrT="[Text]"/>
      <dgm:spPr/>
      <dgm:t>
        <a:bodyPr/>
        <a:lstStyle/>
        <a:p>
          <a:r>
            <a:rPr lang="en-US" b="1" dirty="0">
              <a:solidFill>
                <a:schemeClr val="tx2">
                  <a:lumMod val="60000"/>
                  <a:lumOff val="40000"/>
                </a:schemeClr>
              </a:solidFill>
            </a:rPr>
            <a:t>Manufacturing Units</a:t>
          </a:r>
        </a:p>
      </dgm:t>
    </dgm:pt>
    <dgm:pt modelId="{8F3CD4E7-0905-49A3-9ECD-536CD75132F9}" type="parTrans" cxnId="{C2916B5B-8985-4AFB-9B1A-C7D7F0153B18}">
      <dgm:prSet/>
      <dgm:spPr/>
      <dgm:t>
        <a:bodyPr/>
        <a:lstStyle/>
        <a:p>
          <a:endParaRPr lang="en-US"/>
        </a:p>
      </dgm:t>
    </dgm:pt>
    <dgm:pt modelId="{B0033A1C-C0EF-418A-B68A-6923B63B7C89}" type="sibTrans" cxnId="{C2916B5B-8985-4AFB-9B1A-C7D7F0153B18}">
      <dgm:prSet/>
      <dgm:spPr/>
      <dgm:t>
        <a:bodyPr/>
        <a:lstStyle/>
        <a:p>
          <a:endParaRPr lang="en-US"/>
        </a:p>
      </dgm:t>
    </dgm:pt>
    <dgm:pt modelId="{AD5B50EE-1F4F-439F-838B-9143BE16152E}">
      <dgm:prSet phldrT="[Text]"/>
      <dgm:spPr/>
      <dgm:t>
        <a:bodyPr/>
        <a:lstStyle/>
        <a:p>
          <a:r>
            <a:rPr lang="en-US" b="1" dirty="0">
              <a:solidFill>
                <a:schemeClr val="tx2">
                  <a:lumMod val="60000"/>
                  <a:lumOff val="40000"/>
                </a:schemeClr>
              </a:solidFill>
            </a:rPr>
            <a:t>Banks and Insurance Companies</a:t>
          </a:r>
        </a:p>
      </dgm:t>
    </dgm:pt>
    <dgm:pt modelId="{2D138CBA-CDF3-4255-A617-F27D15F043E5}" type="parTrans" cxnId="{8813A71B-7BB4-4243-BE14-4D9706F8D241}">
      <dgm:prSet/>
      <dgm:spPr/>
      <dgm:t>
        <a:bodyPr/>
        <a:lstStyle/>
        <a:p>
          <a:endParaRPr lang="en-US"/>
        </a:p>
      </dgm:t>
    </dgm:pt>
    <dgm:pt modelId="{642F4F7C-228A-4E95-91CB-BEE7FC8B9FA2}" type="sibTrans" cxnId="{8813A71B-7BB4-4243-BE14-4D9706F8D241}">
      <dgm:prSet/>
      <dgm:spPr/>
      <dgm:t>
        <a:bodyPr/>
        <a:lstStyle/>
        <a:p>
          <a:endParaRPr lang="en-US"/>
        </a:p>
      </dgm:t>
    </dgm:pt>
    <dgm:pt modelId="{6652E9F9-F401-4EE5-8B85-771D80AA588D}">
      <dgm:prSet phldrT="[Text]"/>
      <dgm:spPr/>
      <dgm:t>
        <a:bodyPr/>
        <a:lstStyle/>
        <a:p>
          <a:r>
            <a:rPr lang="en-US" b="1" dirty="0">
              <a:solidFill>
                <a:schemeClr val="tx2">
                  <a:lumMod val="60000"/>
                  <a:lumOff val="40000"/>
                </a:schemeClr>
              </a:solidFill>
            </a:rPr>
            <a:t>Automobiles, Airlines  &amp; Aeronautics</a:t>
          </a:r>
        </a:p>
      </dgm:t>
    </dgm:pt>
    <dgm:pt modelId="{12A4F67F-FC4D-43C8-8186-F5926EE4DDCD}" type="parTrans" cxnId="{8722BF11-CDD3-451C-9035-0D13ECA82BDB}">
      <dgm:prSet/>
      <dgm:spPr/>
      <dgm:t>
        <a:bodyPr/>
        <a:lstStyle/>
        <a:p>
          <a:endParaRPr lang="en-US"/>
        </a:p>
      </dgm:t>
    </dgm:pt>
    <dgm:pt modelId="{E57C59EA-CF39-4526-8E50-F2CF97F53ED7}" type="sibTrans" cxnId="{8722BF11-CDD3-451C-9035-0D13ECA82BDB}">
      <dgm:prSet/>
      <dgm:spPr/>
      <dgm:t>
        <a:bodyPr/>
        <a:lstStyle/>
        <a:p>
          <a:endParaRPr lang="en-US"/>
        </a:p>
      </dgm:t>
    </dgm:pt>
    <dgm:pt modelId="{68680143-C170-46BF-9CC7-D5CB01D64677}" type="pres">
      <dgm:prSet presAssocID="{2D421BA7-6FEC-4580-B34E-61F7646043D6}" presName="Name0" presStyleCnt="0">
        <dgm:presLayoutVars>
          <dgm:chMax val="1"/>
          <dgm:chPref val="1"/>
          <dgm:dir/>
          <dgm:animOne val="branch"/>
          <dgm:animLvl val="lvl"/>
        </dgm:presLayoutVars>
      </dgm:prSet>
      <dgm:spPr/>
    </dgm:pt>
    <dgm:pt modelId="{5E8D9D39-5BD5-4C1D-86EB-6781DC9DC884}" type="pres">
      <dgm:prSet presAssocID="{7873E494-609F-4580-AFE7-438D865B0883}" presName="Parent" presStyleLbl="node0" presStyleIdx="0" presStyleCnt="1">
        <dgm:presLayoutVars>
          <dgm:chMax val="6"/>
          <dgm:chPref val="6"/>
        </dgm:presLayoutVars>
      </dgm:prSet>
      <dgm:spPr/>
    </dgm:pt>
    <dgm:pt modelId="{E622C827-3C3A-4E1E-82FB-D3C5735A86CB}" type="pres">
      <dgm:prSet presAssocID="{8AAE9823-D93A-4602-9B50-0E43D246170A}" presName="Accent1" presStyleCnt="0"/>
      <dgm:spPr/>
    </dgm:pt>
    <dgm:pt modelId="{9DC5BB47-04B4-4669-9846-7C8EE9E2ACE2}" type="pres">
      <dgm:prSet presAssocID="{8AAE9823-D93A-4602-9B50-0E43D246170A}" presName="Accent" presStyleLbl="bgShp" presStyleIdx="0" presStyleCnt="6"/>
      <dgm:spPr/>
    </dgm:pt>
    <dgm:pt modelId="{343E191A-9933-40DD-B3F9-6957459FB26F}" type="pres">
      <dgm:prSet presAssocID="{8AAE9823-D93A-4602-9B50-0E43D246170A}" presName="Child1" presStyleLbl="node1" presStyleIdx="0" presStyleCnt="6">
        <dgm:presLayoutVars>
          <dgm:chMax val="0"/>
          <dgm:chPref val="0"/>
          <dgm:bulletEnabled val="1"/>
        </dgm:presLayoutVars>
      </dgm:prSet>
      <dgm:spPr/>
    </dgm:pt>
    <dgm:pt modelId="{D8782748-4DCA-487C-BA84-46EBAB598E8A}" type="pres">
      <dgm:prSet presAssocID="{6652E9F9-F401-4EE5-8B85-771D80AA588D}" presName="Accent2" presStyleCnt="0"/>
      <dgm:spPr/>
    </dgm:pt>
    <dgm:pt modelId="{B96F7EF8-40B1-464B-86B0-D186DA480ABB}" type="pres">
      <dgm:prSet presAssocID="{6652E9F9-F401-4EE5-8B85-771D80AA588D}" presName="Accent" presStyleLbl="bgShp" presStyleIdx="1" presStyleCnt="6"/>
      <dgm:spPr/>
    </dgm:pt>
    <dgm:pt modelId="{3E5AAAE8-6B64-4455-9C2B-E223F97E8E3C}" type="pres">
      <dgm:prSet presAssocID="{6652E9F9-F401-4EE5-8B85-771D80AA588D}" presName="Child2" presStyleLbl="node1" presStyleIdx="1" presStyleCnt="6">
        <dgm:presLayoutVars>
          <dgm:chMax val="0"/>
          <dgm:chPref val="0"/>
          <dgm:bulletEnabled val="1"/>
        </dgm:presLayoutVars>
      </dgm:prSet>
      <dgm:spPr/>
    </dgm:pt>
    <dgm:pt modelId="{825E2D32-CDB0-48F9-8305-1408CDD77A41}" type="pres">
      <dgm:prSet presAssocID="{369EFE16-4B66-4F3C-AC38-ED85B25FD604}" presName="Accent3" presStyleCnt="0"/>
      <dgm:spPr/>
    </dgm:pt>
    <dgm:pt modelId="{471894AE-AFF1-4D8A-87BC-109A3CEF9E0B}" type="pres">
      <dgm:prSet presAssocID="{369EFE16-4B66-4F3C-AC38-ED85B25FD604}" presName="Accent" presStyleLbl="bgShp" presStyleIdx="2" presStyleCnt="6"/>
      <dgm:spPr/>
    </dgm:pt>
    <dgm:pt modelId="{F0B250C0-7510-4DDB-8341-FFCDE2F08286}" type="pres">
      <dgm:prSet presAssocID="{369EFE16-4B66-4F3C-AC38-ED85B25FD604}" presName="Child3" presStyleLbl="node1" presStyleIdx="2" presStyleCnt="6">
        <dgm:presLayoutVars>
          <dgm:chMax val="0"/>
          <dgm:chPref val="0"/>
          <dgm:bulletEnabled val="1"/>
        </dgm:presLayoutVars>
      </dgm:prSet>
      <dgm:spPr/>
    </dgm:pt>
    <dgm:pt modelId="{302CA78A-865B-42D2-BC4F-C7B2D96B33A5}" type="pres">
      <dgm:prSet presAssocID="{4BEE5BF9-F91C-44D5-9DD3-09E130780E27}" presName="Accent4" presStyleCnt="0"/>
      <dgm:spPr/>
    </dgm:pt>
    <dgm:pt modelId="{3D8413DB-5831-4FF6-A26C-4B552516F3B2}" type="pres">
      <dgm:prSet presAssocID="{4BEE5BF9-F91C-44D5-9DD3-09E130780E27}" presName="Accent" presStyleLbl="bgShp" presStyleIdx="3" presStyleCnt="6"/>
      <dgm:spPr/>
    </dgm:pt>
    <dgm:pt modelId="{0BA774C4-77B9-46FE-B0C8-5B95E280E5CC}" type="pres">
      <dgm:prSet presAssocID="{4BEE5BF9-F91C-44D5-9DD3-09E130780E27}" presName="Child4" presStyleLbl="node1" presStyleIdx="3" presStyleCnt="6">
        <dgm:presLayoutVars>
          <dgm:chMax val="0"/>
          <dgm:chPref val="0"/>
          <dgm:bulletEnabled val="1"/>
        </dgm:presLayoutVars>
      </dgm:prSet>
      <dgm:spPr/>
    </dgm:pt>
    <dgm:pt modelId="{1DC83EE3-72C0-40AC-B157-A5104E8B9308}" type="pres">
      <dgm:prSet presAssocID="{7C37869B-B5EF-4229-8801-E83DC7E4C56A}" presName="Accent5" presStyleCnt="0"/>
      <dgm:spPr/>
    </dgm:pt>
    <dgm:pt modelId="{C5A28C4C-FBE9-4CFB-B276-A2E15FE60FF6}" type="pres">
      <dgm:prSet presAssocID="{7C37869B-B5EF-4229-8801-E83DC7E4C56A}" presName="Accent" presStyleLbl="bgShp" presStyleIdx="4" presStyleCnt="6"/>
      <dgm:spPr/>
    </dgm:pt>
    <dgm:pt modelId="{9F10EB58-DE41-45D5-A58E-9440B5B80543}" type="pres">
      <dgm:prSet presAssocID="{7C37869B-B5EF-4229-8801-E83DC7E4C56A}" presName="Child5" presStyleLbl="node1" presStyleIdx="4" presStyleCnt="6">
        <dgm:presLayoutVars>
          <dgm:chMax val="0"/>
          <dgm:chPref val="0"/>
          <dgm:bulletEnabled val="1"/>
        </dgm:presLayoutVars>
      </dgm:prSet>
      <dgm:spPr/>
    </dgm:pt>
    <dgm:pt modelId="{EB1F7027-712F-42A5-B8EA-9996D13CEE77}" type="pres">
      <dgm:prSet presAssocID="{AD5B50EE-1F4F-439F-838B-9143BE16152E}" presName="Accent6" presStyleCnt="0"/>
      <dgm:spPr/>
    </dgm:pt>
    <dgm:pt modelId="{A3ADA781-65D4-47AF-BE8C-D03687C464FE}" type="pres">
      <dgm:prSet presAssocID="{AD5B50EE-1F4F-439F-838B-9143BE16152E}" presName="Accent" presStyleLbl="bgShp" presStyleIdx="5" presStyleCnt="6"/>
      <dgm:spPr/>
    </dgm:pt>
    <dgm:pt modelId="{981EEA51-FC14-4F83-8E36-4F453C12855B}" type="pres">
      <dgm:prSet presAssocID="{AD5B50EE-1F4F-439F-838B-9143BE16152E}" presName="Child6" presStyleLbl="node1" presStyleIdx="5" presStyleCnt="6">
        <dgm:presLayoutVars>
          <dgm:chMax val="0"/>
          <dgm:chPref val="0"/>
          <dgm:bulletEnabled val="1"/>
        </dgm:presLayoutVars>
      </dgm:prSet>
      <dgm:spPr/>
    </dgm:pt>
  </dgm:ptLst>
  <dgm:cxnLst>
    <dgm:cxn modelId="{8722BF11-CDD3-451C-9035-0D13ECA82BDB}" srcId="{7873E494-609F-4580-AFE7-438D865B0883}" destId="{6652E9F9-F401-4EE5-8B85-771D80AA588D}" srcOrd="1" destOrd="0" parTransId="{12A4F67F-FC4D-43C8-8186-F5926EE4DDCD}" sibTransId="{E57C59EA-CF39-4526-8E50-F2CF97F53ED7}"/>
    <dgm:cxn modelId="{F1D15317-DE53-43BA-AD54-D4B6B526EF7D}" type="presOf" srcId="{4BEE5BF9-F91C-44D5-9DD3-09E130780E27}" destId="{0BA774C4-77B9-46FE-B0C8-5B95E280E5CC}" srcOrd="0" destOrd="0" presId="urn:microsoft.com/office/officeart/2011/layout/HexagonRadial"/>
    <dgm:cxn modelId="{8813A71B-7BB4-4243-BE14-4D9706F8D241}" srcId="{7873E494-609F-4580-AFE7-438D865B0883}" destId="{AD5B50EE-1F4F-439F-838B-9143BE16152E}" srcOrd="5" destOrd="0" parTransId="{2D138CBA-CDF3-4255-A617-F27D15F043E5}" sibTransId="{642F4F7C-228A-4E95-91CB-BEE7FC8B9FA2}"/>
    <dgm:cxn modelId="{E7FA451C-01A6-4EBB-B0F8-CCB632331B6E}" type="presOf" srcId="{8AAE9823-D93A-4602-9B50-0E43D246170A}" destId="{343E191A-9933-40DD-B3F9-6957459FB26F}" srcOrd="0" destOrd="0" presId="urn:microsoft.com/office/officeart/2011/layout/HexagonRadial"/>
    <dgm:cxn modelId="{9025672A-76E3-4600-9D07-924879BE1FAD}" type="presOf" srcId="{369EFE16-4B66-4F3C-AC38-ED85B25FD604}" destId="{F0B250C0-7510-4DDB-8341-FFCDE2F08286}" srcOrd="0" destOrd="0" presId="urn:microsoft.com/office/officeart/2011/layout/HexagonRadial"/>
    <dgm:cxn modelId="{4869E63A-4DA5-4303-A57E-B5AD0A6B30AC}" srcId="{7873E494-609F-4580-AFE7-438D865B0883}" destId="{8AAE9823-D93A-4602-9B50-0E43D246170A}" srcOrd="0" destOrd="0" parTransId="{4564C671-AD65-4E8B-BB0F-8096E9780B0D}" sibTransId="{6067854A-A20D-4E87-ADF9-D9BA3BB2EC36}"/>
    <dgm:cxn modelId="{C2916B5B-8985-4AFB-9B1A-C7D7F0153B18}" srcId="{7873E494-609F-4580-AFE7-438D865B0883}" destId="{7C37869B-B5EF-4229-8801-E83DC7E4C56A}" srcOrd="4" destOrd="0" parTransId="{8F3CD4E7-0905-49A3-9ECD-536CD75132F9}" sibTransId="{B0033A1C-C0EF-418A-B68A-6923B63B7C89}"/>
    <dgm:cxn modelId="{DFF0DD5B-B5D3-4E9B-BD93-CBA428FBDE52}" type="presOf" srcId="{7C37869B-B5EF-4229-8801-E83DC7E4C56A}" destId="{9F10EB58-DE41-45D5-A58E-9440B5B80543}" srcOrd="0" destOrd="0" presId="urn:microsoft.com/office/officeart/2011/layout/HexagonRadial"/>
    <dgm:cxn modelId="{E051D7A3-1353-4C9D-94B3-DB1E69379D46}" type="presOf" srcId="{2D421BA7-6FEC-4580-B34E-61F7646043D6}" destId="{68680143-C170-46BF-9CC7-D5CB01D64677}" srcOrd="0" destOrd="0" presId="urn:microsoft.com/office/officeart/2011/layout/HexagonRadial"/>
    <dgm:cxn modelId="{510B99B6-63D2-4F95-A366-157273C6BF20}" srcId="{7873E494-609F-4580-AFE7-438D865B0883}" destId="{369EFE16-4B66-4F3C-AC38-ED85B25FD604}" srcOrd="2" destOrd="0" parTransId="{E5CDFCF5-4BBE-4ECD-B219-8233B9F3F34C}" sibTransId="{B6060FD8-0DFA-485D-84DD-1B379AC5F4FD}"/>
    <dgm:cxn modelId="{D74731BF-6A27-4075-A332-179620696A4D}" type="presOf" srcId="{6652E9F9-F401-4EE5-8B85-771D80AA588D}" destId="{3E5AAAE8-6B64-4455-9C2B-E223F97E8E3C}" srcOrd="0" destOrd="0" presId="urn:microsoft.com/office/officeart/2011/layout/HexagonRadial"/>
    <dgm:cxn modelId="{EA95FDC5-DCE2-4D19-AA86-0EA2A3905548}" type="presOf" srcId="{7873E494-609F-4580-AFE7-438D865B0883}" destId="{5E8D9D39-5BD5-4C1D-86EB-6781DC9DC884}" srcOrd="0" destOrd="0" presId="urn:microsoft.com/office/officeart/2011/layout/HexagonRadial"/>
    <dgm:cxn modelId="{140373C8-DB3F-48A3-A589-DB24CBB9F3C7}" type="presOf" srcId="{AD5B50EE-1F4F-439F-838B-9143BE16152E}" destId="{981EEA51-FC14-4F83-8E36-4F453C12855B}" srcOrd="0" destOrd="0" presId="urn:microsoft.com/office/officeart/2011/layout/HexagonRadial"/>
    <dgm:cxn modelId="{C539BDCF-C911-4AC2-B5EB-B81EA2819F8B}" srcId="{7873E494-609F-4580-AFE7-438D865B0883}" destId="{4BEE5BF9-F91C-44D5-9DD3-09E130780E27}" srcOrd="3" destOrd="0" parTransId="{D291D66C-6E73-4CBA-B151-F7DCD3141438}" sibTransId="{00829D67-1B59-4310-8402-8A6CB8CE5977}"/>
    <dgm:cxn modelId="{B88BBFD6-47EB-44F7-BC3D-75592318BC02}" srcId="{2D421BA7-6FEC-4580-B34E-61F7646043D6}" destId="{7873E494-609F-4580-AFE7-438D865B0883}" srcOrd="0" destOrd="0" parTransId="{C72A8DB7-F08D-43A9-A3FC-660244EBF556}" sibTransId="{9DF80514-EB33-431D-B83A-206085B474A0}"/>
    <dgm:cxn modelId="{2816A171-07C6-42D8-8E23-A0AD3D1DBD5A}" type="presParOf" srcId="{68680143-C170-46BF-9CC7-D5CB01D64677}" destId="{5E8D9D39-5BD5-4C1D-86EB-6781DC9DC884}" srcOrd="0" destOrd="0" presId="urn:microsoft.com/office/officeart/2011/layout/HexagonRadial"/>
    <dgm:cxn modelId="{53D545D0-C2C2-4BA1-9A57-8B6B7F7B879F}" type="presParOf" srcId="{68680143-C170-46BF-9CC7-D5CB01D64677}" destId="{E622C827-3C3A-4E1E-82FB-D3C5735A86CB}" srcOrd="1" destOrd="0" presId="urn:microsoft.com/office/officeart/2011/layout/HexagonRadial"/>
    <dgm:cxn modelId="{9E9FA0D6-70B8-4005-8843-8A6A89A3108B}" type="presParOf" srcId="{E622C827-3C3A-4E1E-82FB-D3C5735A86CB}" destId="{9DC5BB47-04B4-4669-9846-7C8EE9E2ACE2}" srcOrd="0" destOrd="0" presId="urn:microsoft.com/office/officeart/2011/layout/HexagonRadial"/>
    <dgm:cxn modelId="{F25D3239-6D28-40F3-865D-7455D02A7C50}" type="presParOf" srcId="{68680143-C170-46BF-9CC7-D5CB01D64677}" destId="{343E191A-9933-40DD-B3F9-6957459FB26F}" srcOrd="2" destOrd="0" presId="urn:microsoft.com/office/officeart/2011/layout/HexagonRadial"/>
    <dgm:cxn modelId="{9A782341-38AC-4898-97C4-C98EF2D9D1E6}" type="presParOf" srcId="{68680143-C170-46BF-9CC7-D5CB01D64677}" destId="{D8782748-4DCA-487C-BA84-46EBAB598E8A}" srcOrd="3" destOrd="0" presId="urn:microsoft.com/office/officeart/2011/layout/HexagonRadial"/>
    <dgm:cxn modelId="{CF07E3B5-6E70-4D2F-8AF4-4A6475035105}" type="presParOf" srcId="{D8782748-4DCA-487C-BA84-46EBAB598E8A}" destId="{B96F7EF8-40B1-464B-86B0-D186DA480ABB}" srcOrd="0" destOrd="0" presId="urn:microsoft.com/office/officeart/2011/layout/HexagonRadial"/>
    <dgm:cxn modelId="{3364BA86-8E3A-4574-A2A8-D9DCF86FC1B4}" type="presParOf" srcId="{68680143-C170-46BF-9CC7-D5CB01D64677}" destId="{3E5AAAE8-6B64-4455-9C2B-E223F97E8E3C}" srcOrd="4" destOrd="0" presId="urn:microsoft.com/office/officeart/2011/layout/HexagonRadial"/>
    <dgm:cxn modelId="{0F717517-A4F4-49C3-8169-704FFFF129AB}" type="presParOf" srcId="{68680143-C170-46BF-9CC7-D5CB01D64677}" destId="{825E2D32-CDB0-48F9-8305-1408CDD77A41}" srcOrd="5" destOrd="0" presId="urn:microsoft.com/office/officeart/2011/layout/HexagonRadial"/>
    <dgm:cxn modelId="{172C7701-2164-4440-824B-D9D3BF918B6B}" type="presParOf" srcId="{825E2D32-CDB0-48F9-8305-1408CDD77A41}" destId="{471894AE-AFF1-4D8A-87BC-109A3CEF9E0B}" srcOrd="0" destOrd="0" presId="urn:microsoft.com/office/officeart/2011/layout/HexagonRadial"/>
    <dgm:cxn modelId="{0375E80A-D53F-449D-9A8F-7F523D0E0F9D}" type="presParOf" srcId="{68680143-C170-46BF-9CC7-D5CB01D64677}" destId="{F0B250C0-7510-4DDB-8341-FFCDE2F08286}" srcOrd="6" destOrd="0" presId="urn:microsoft.com/office/officeart/2011/layout/HexagonRadial"/>
    <dgm:cxn modelId="{8005F435-DF95-48B7-8D36-E44556782AAA}" type="presParOf" srcId="{68680143-C170-46BF-9CC7-D5CB01D64677}" destId="{302CA78A-865B-42D2-BC4F-C7B2D96B33A5}" srcOrd="7" destOrd="0" presId="urn:microsoft.com/office/officeart/2011/layout/HexagonRadial"/>
    <dgm:cxn modelId="{D9552436-7CCC-46B3-87DF-1C8A14798218}" type="presParOf" srcId="{302CA78A-865B-42D2-BC4F-C7B2D96B33A5}" destId="{3D8413DB-5831-4FF6-A26C-4B552516F3B2}" srcOrd="0" destOrd="0" presId="urn:microsoft.com/office/officeart/2011/layout/HexagonRadial"/>
    <dgm:cxn modelId="{9DB6F294-EF93-48A9-9B78-668CF6BD2E04}" type="presParOf" srcId="{68680143-C170-46BF-9CC7-D5CB01D64677}" destId="{0BA774C4-77B9-46FE-B0C8-5B95E280E5CC}" srcOrd="8" destOrd="0" presId="urn:microsoft.com/office/officeart/2011/layout/HexagonRadial"/>
    <dgm:cxn modelId="{9B6342AB-4CBE-4FFA-9003-046A4C86F01A}" type="presParOf" srcId="{68680143-C170-46BF-9CC7-D5CB01D64677}" destId="{1DC83EE3-72C0-40AC-B157-A5104E8B9308}" srcOrd="9" destOrd="0" presId="urn:microsoft.com/office/officeart/2011/layout/HexagonRadial"/>
    <dgm:cxn modelId="{D471B1BB-7B13-40D5-8390-6ACDE46F136A}" type="presParOf" srcId="{1DC83EE3-72C0-40AC-B157-A5104E8B9308}" destId="{C5A28C4C-FBE9-4CFB-B276-A2E15FE60FF6}" srcOrd="0" destOrd="0" presId="urn:microsoft.com/office/officeart/2011/layout/HexagonRadial"/>
    <dgm:cxn modelId="{275F17AE-A655-4F20-B66B-431508A80DBE}" type="presParOf" srcId="{68680143-C170-46BF-9CC7-D5CB01D64677}" destId="{9F10EB58-DE41-45D5-A58E-9440B5B80543}" srcOrd="10" destOrd="0" presId="urn:microsoft.com/office/officeart/2011/layout/HexagonRadial"/>
    <dgm:cxn modelId="{B3C33145-D15E-440E-9A9A-ECD4B0A3232D}" type="presParOf" srcId="{68680143-C170-46BF-9CC7-D5CB01D64677}" destId="{EB1F7027-712F-42A5-B8EA-9996D13CEE77}" srcOrd="11" destOrd="0" presId="urn:microsoft.com/office/officeart/2011/layout/HexagonRadial"/>
    <dgm:cxn modelId="{925665E0-ED83-44BD-B628-185C6569D28D}" type="presParOf" srcId="{EB1F7027-712F-42A5-B8EA-9996D13CEE77}" destId="{A3ADA781-65D4-47AF-BE8C-D03687C464FE}" srcOrd="0" destOrd="0" presId="urn:microsoft.com/office/officeart/2011/layout/HexagonRadial"/>
    <dgm:cxn modelId="{E4A98F19-77EF-449F-BE97-F996F1C38F83}" type="presParOf" srcId="{68680143-C170-46BF-9CC7-D5CB01D64677}" destId="{981EEA51-FC14-4F83-8E36-4F453C12855B}" srcOrd="12" destOrd="0" presId="urn:microsoft.com/office/officeart/2011/layout/HexagonRadial"/>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D9D39-5BD5-4C1D-86EB-6781DC9DC884}">
      <dsp:nvSpPr>
        <dsp:cNvPr id="0" name=""/>
        <dsp:cNvSpPr/>
      </dsp:nvSpPr>
      <dsp:spPr>
        <a:xfrm>
          <a:off x="2552435" y="1502582"/>
          <a:ext cx="1909847" cy="1652095"/>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600" kern="1200" dirty="0">
              <a:solidFill>
                <a:srgbClr val="FF0000"/>
              </a:solidFill>
            </a:rPr>
            <a:t>IoT devices </a:t>
          </a:r>
        </a:p>
        <a:p>
          <a:pPr marL="0" marR="0" lvl="0" indent="0" algn="ctr" defTabSz="914400" eaLnBrk="1" fontAlgn="auto" latinLnBrk="0" hangingPunct="1">
            <a:lnSpc>
              <a:spcPct val="100000"/>
            </a:lnSpc>
            <a:spcBef>
              <a:spcPct val="0"/>
            </a:spcBef>
            <a:spcAft>
              <a:spcPts val="0"/>
            </a:spcAft>
            <a:buClrTx/>
            <a:buSzTx/>
            <a:buFontTx/>
            <a:buNone/>
            <a:tabLst/>
            <a:defRPr/>
          </a:pPr>
          <a:endParaRPr lang="en-US" sz="1600" b="1" kern="1200" dirty="0">
            <a:solidFill>
              <a:srgbClr val="FF0000"/>
            </a:solidFill>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sz="1600" b="1" kern="1200" dirty="0">
              <a:solidFill>
                <a:srgbClr val="FF0000"/>
              </a:solidFill>
            </a:rPr>
            <a:t>Internet Connected Devices</a:t>
          </a:r>
        </a:p>
        <a:p>
          <a:pPr marL="0" lvl="0" algn="ctr" defTabSz="622300">
            <a:lnSpc>
              <a:spcPct val="90000"/>
            </a:lnSpc>
            <a:spcBef>
              <a:spcPct val="0"/>
            </a:spcBef>
            <a:spcAft>
              <a:spcPct val="35000"/>
            </a:spcAft>
            <a:buNone/>
          </a:pPr>
          <a:endParaRPr lang="en-US" sz="1100" kern="1200" dirty="0">
            <a:solidFill>
              <a:srgbClr val="FF0000"/>
            </a:solidFill>
          </a:endParaRPr>
        </a:p>
      </dsp:txBody>
      <dsp:txXfrm>
        <a:off x="2868923" y="1776357"/>
        <a:ext cx="1276871" cy="1104545"/>
      </dsp:txXfrm>
    </dsp:sp>
    <dsp:sp modelId="{B96F7EF8-40B1-464B-86B0-D186DA480ABB}">
      <dsp:nvSpPr>
        <dsp:cNvPr id="0" name=""/>
        <dsp:cNvSpPr/>
      </dsp:nvSpPr>
      <dsp:spPr>
        <a:xfrm>
          <a:off x="3748367" y="712166"/>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3E191A-9933-40DD-B3F9-6957459FB26F}">
      <dsp:nvSpPr>
        <dsp:cNvPr id="0" name=""/>
        <dsp:cNvSpPr/>
      </dsp:nvSpPr>
      <dsp:spPr>
        <a:xfrm>
          <a:off x="2728360" y="0"/>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Home based devices</a:t>
          </a:r>
        </a:p>
      </dsp:txBody>
      <dsp:txXfrm>
        <a:off x="2987731" y="224387"/>
        <a:ext cx="1046364" cy="905226"/>
      </dsp:txXfrm>
    </dsp:sp>
    <dsp:sp modelId="{471894AE-AFF1-4D8A-87BC-109A3CEF9E0B}">
      <dsp:nvSpPr>
        <dsp:cNvPr id="0" name=""/>
        <dsp:cNvSpPr/>
      </dsp:nvSpPr>
      <dsp:spPr>
        <a:xfrm>
          <a:off x="4589339" y="1872871"/>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AAAE8-6B64-4455-9C2B-E223F97E8E3C}">
      <dsp:nvSpPr>
        <dsp:cNvPr id="0" name=""/>
        <dsp:cNvSpPr/>
      </dsp:nvSpPr>
      <dsp:spPr>
        <a:xfrm>
          <a:off x="4163744" y="832801"/>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Automobiles, Airlines  &amp; Aeronautics</a:t>
          </a:r>
        </a:p>
      </dsp:txBody>
      <dsp:txXfrm>
        <a:off x="4423115" y="1057188"/>
        <a:ext cx="1046364" cy="905226"/>
      </dsp:txXfrm>
    </dsp:sp>
    <dsp:sp modelId="{3D8413DB-5831-4FF6-A26C-4B552516F3B2}">
      <dsp:nvSpPr>
        <dsp:cNvPr id="0" name=""/>
        <dsp:cNvSpPr/>
      </dsp:nvSpPr>
      <dsp:spPr>
        <a:xfrm>
          <a:off x="4005145" y="3183089"/>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250C0-7510-4DDB-8341-FFCDE2F08286}">
      <dsp:nvSpPr>
        <dsp:cNvPr id="0" name=""/>
        <dsp:cNvSpPr/>
      </dsp:nvSpPr>
      <dsp:spPr>
        <a:xfrm>
          <a:off x="4163744" y="2469991"/>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Hospitals &amp; </a:t>
          </a:r>
        </a:p>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health care unit</a:t>
          </a:r>
        </a:p>
      </dsp:txBody>
      <dsp:txXfrm>
        <a:off x="4423115" y="2694378"/>
        <a:ext cx="1046364" cy="905226"/>
      </dsp:txXfrm>
    </dsp:sp>
    <dsp:sp modelId="{C5A28C4C-FBE9-4CFB-B276-A2E15FE60FF6}">
      <dsp:nvSpPr>
        <dsp:cNvPr id="0" name=""/>
        <dsp:cNvSpPr/>
      </dsp:nvSpPr>
      <dsp:spPr>
        <a:xfrm>
          <a:off x="2555989" y="3319094"/>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774C4-77B9-46FE-B0C8-5B95E280E5CC}">
      <dsp:nvSpPr>
        <dsp:cNvPr id="0" name=""/>
        <dsp:cNvSpPr/>
      </dsp:nvSpPr>
      <dsp:spPr>
        <a:xfrm>
          <a:off x="2728360" y="3303724"/>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2">
                  <a:lumMod val="60000"/>
                  <a:lumOff val="40000"/>
                </a:schemeClr>
              </a:solidFill>
            </a:rPr>
            <a:t>Space and </a:t>
          </a:r>
          <a:r>
            <a:rPr lang="en-US" sz="1100" kern="1200" dirty="0" err="1">
              <a:solidFill>
                <a:schemeClr val="tx2">
                  <a:lumMod val="60000"/>
                  <a:lumOff val="40000"/>
                </a:schemeClr>
              </a:solidFill>
            </a:rPr>
            <a:t>Defence</a:t>
          </a:r>
          <a:r>
            <a:rPr lang="en-US" sz="1100" kern="1200" dirty="0">
              <a:solidFill>
                <a:schemeClr val="tx2">
                  <a:lumMod val="60000"/>
                  <a:lumOff val="40000"/>
                </a:schemeClr>
              </a:solidFill>
            </a:rPr>
            <a:t> units</a:t>
          </a:r>
        </a:p>
      </dsp:txBody>
      <dsp:txXfrm>
        <a:off x="2987731" y="3528111"/>
        <a:ext cx="1046364" cy="905226"/>
      </dsp:txXfrm>
    </dsp:sp>
    <dsp:sp modelId="{A3ADA781-65D4-47AF-BE8C-D03687C464FE}">
      <dsp:nvSpPr>
        <dsp:cNvPr id="0" name=""/>
        <dsp:cNvSpPr/>
      </dsp:nvSpPr>
      <dsp:spPr>
        <a:xfrm>
          <a:off x="1701245" y="2158855"/>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0EB58-DE41-45D5-A58E-9440B5B80543}">
      <dsp:nvSpPr>
        <dsp:cNvPr id="0" name=""/>
        <dsp:cNvSpPr/>
      </dsp:nvSpPr>
      <dsp:spPr>
        <a:xfrm>
          <a:off x="1286312" y="2470923"/>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Manufacturing Units</a:t>
          </a:r>
        </a:p>
      </dsp:txBody>
      <dsp:txXfrm>
        <a:off x="1545683" y="2695310"/>
        <a:ext cx="1046364" cy="905226"/>
      </dsp:txXfrm>
    </dsp:sp>
    <dsp:sp modelId="{981EEA51-FC14-4F83-8E36-4F453C12855B}">
      <dsp:nvSpPr>
        <dsp:cNvPr id="0" name=""/>
        <dsp:cNvSpPr/>
      </dsp:nvSpPr>
      <dsp:spPr>
        <a:xfrm>
          <a:off x="1286312" y="830938"/>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Banks and Insurance Companies</a:t>
          </a:r>
        </a:p>
      </dsp:txBody>
      <dsp:txXfrm>
        <a:off x="1545683" y="1055325"/>
        <a:ext cx="1046364" cy="90522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0869" cy="463550"/>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algn="l" defTabSz="931849">
              <a:defRPr sz="1200"/>
            </a:lvl1pPr>
          </a:lstStyle>
          <a:p>
            <a:endParaRPr lang="en-US" dirty="0"/>
          </a:p>
        </p:txBody>
      </p:sp>
      <p:sp>
        <p:nvSpPr>
          <p:cNvPr id="19459" name="Rectangle 3"/>
          <p:cNvSpPr>
            <a:spLocks noGrp="1" noChangeArrowheads="1"/>
          </p:cNvSpPr>
          <p:nvPr>
            <p:ph type="dt" sz="quarter" idx="1"/>
          </p:nvPr>
        </p:nvSpPr>
        <p:spPr bwMode="auto">
          <a:xfrm>
            <a:off x="3887134" y="0"/>
            <a:ext cx="2970868" cy="463550"/>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algn="r" defTabSz="931849">
              <a:defRPr sz="1200"/>
            </a:lvl1pPr>
          </a:lstStyle>
          <a:p>
            <a:endParaRPr lang="en-US" dirty="0"/>
          </a:p>
        </p:txBody>
      </p:sp>
      <p:sp>
        <p:nvSpPr>
          <p:cNvPr id="19460" name="Rectangle 4"/>
          <p:cNvSpPr>
            <a:spLocks noGrp="1" noChangeArrowheads="1"/>
          </p:cNvSpPr>
          <p:nvPr>
            <p:ph type="ftr" sz="quarter" idx="2"/>
          </p:nvPr>
        </p:nvSpPr>
        <p:spPr bwMode="auto">
          <a:xfrm>
            <a:off x="0" y="8832851"/>
            <a:ext cx="2970869" cy="463550"/>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algn="l" defTabSz="931849">
              <a:defRPr sz="1200"/>
            </a:lvl1pPr>
          </a:lstStyle>
          <a:p>
            <a:r>
              <a:rPr lang="en-US"/>
              <a:t>Mirafra</a:t>
            </a:r>
            <a:endParaRPr lang="en-US" dirty="0"/>
          </a:p>
        </p:txBody>
      </p:sp>
      <p:sp>
        <p:nvSpPr>
          <p:cNvPr id="19461" name="Rectangle 5"/>
          <p:cNvSpPr>
            <a:spLocks noGrp="1" noChangeArrowheads="1"/>
          </p:cNvSpPr>
          <p:nvPr>
            <p:ph type="sldNum" sz="quarter" idx="3"/>
          </p:nvPr>
        </p:nvSpPr>
        <p:spPr bwMode="auto">
          <a:xfrm>
            <a:off x="3887134" y="8832851"/>
            <a:ext cx="2970868" cy="463550"/>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algn="r" defTabSz="931849">
              <a:defRPr sz="1200"/>
            </a:lvl1pPr>
          </a:lstStyle>
          <a:p>
            <a:fld id="{E83B766A-96F9-429B-B953-80BB4F8E5900}" type="slidenum">
              <a:rPr lang="en-US"/>
              <a:pPr/>
              <a:t>‹#›</a:t>
            </a:fld>
            <a:endParaRPr lang="en-US" dirty="0"/>
          </a:p>
        </p:txBody>
      </p:sp>
    </p:spTree>
    <p:extLst>
      <p:ext uri="{BB962C8B-B14F-4D97-AF65-F5344CB8AC3E}">
        <p14:creationId xmlns:p14="http://schemas.microsoft.com/office/powerpoint/2010/main" val="7982721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Rot="1" noChangeAspect="1" noChangeArrowheads="1" noTextEdit="1"/>
          </p:cNvSpPr>
          <p:nvPr>
            <p:ph type="sldImg" idx="2"/>
          </p:nvPr>
        </p:nvSpPr>
        <p:spPr bwMode="auto">
          <a:xfrm>
            <a:off x="254000" y="153988"/>
            <a:ext cx="6351588" cy="47656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04387" y="5078415"/>
            <a:ext cx="6249228" cy="3875087"/>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p>
            <a:pPr lvl="0"/>
            <a:r>
              <a:rPr lang="en-US"/>
              <a:t>Notes Text Time New Roman 12pt</a:t>
            </a:r>
          </a:p>
          <a:p>
            <a:pPr lvl="1"/>
            <a:r>
              <a:rPr lang="en-US"/>
              <a:t>Second level</a:t>
            </a:r>
          </a:p>
          <a:p>
            <a:pPr lvl="2"/>
            <a:r>
              <a:rPr lang="en-US"/>
              <a:t>Third level</a:t>
            </a:r>
          </a:p>
          <a:p>
            <a:pPr lvl="3"/>
            <a:r>
              <a:rPr lang="en-US"/>
              <a:t>Fourth level</a:t>
            </a:r>
          </a:p>
          <a:p>
            <a:pPr lvl="4"/>
            <a:r>
              <a:rPr lang="en-US"/>
              <a:t>Fifth level</a:t>
            </a:r>
          </a:p>
          <a:p>
            <a:pPr lvl="0"/>
            <a:endParaRPr lang="en-US"/>
          </a:p>
          <a:p>
            <a:pPr lvl="0"/>
            <a:r>
              <a:rPr lang="en-US"/>
              <a:t>Line Spacing is 0.9</a:t>
            </a:r>
          </a:p>
          <a:p>
            <a:pPr lvl="0"/>
            <a:r>
              <a:rPr lang="en-US"/>
              <a:t>Paragraph Spacing is 0.15</a:t>
            </a:r>
          </a:p>
          <a:p>
            <a:pPr lvl="0"/>
            <a:endParaRPr lang="en-US"/>
          </a:p>
          <a:p>
            <a:pPr lvl="0"/>
            <a:r>
              <a:rPr lang="en-US"/>
              <a:t>Commands are written in Courier New 12pt</a:t>
            </a:r>
          </a:p>
          <a:p>
            <a:pPr lvl="0"/>
            <a:endParaRPr lang="en-US"/>
          </a:p>
        </p:txBody>
      </p:sp>
      <p:sp>
        <p:nvSpPr>
          <p:cNvPr id="3080" name="notes_unit_title"/>
          <p:cNvSpPr>
            <a:spLocks noChangeArrowheads="1"/>
          </p:cNvSpPr>
          <p:nvPr/>
        </p:nvSpPr>
        <p:spPr bwMode="gray">
          <a:xfrm>
            <a:off x="259351" y="9065294"/>
            <a:ext cx="2393156" cy="122237"/>
          </a:xfrm>
          <a:prstGeom prst="rect">
            <a:avLst/>
          </a:prstGeom>
          <a:noFill/>
          <a:ln w="9525">
            <a:noFill/>
            <a:miter lim="800000"/>
            <a:headEnd/>
            <a:tailEnd/>
          </a:ln>
          <a:effectLst/>
        </p:spPr>
        <p:txBody>
          <a:bodyPr lIns="0" tIns="0" rIns="0" bIns="0">
            <a:spAutoFit/>
          </a:bodyPr>
          <a:lstStyle/>
          <a:p>
            <a:pPr algn="l" defTabSz="985824" eaLnBrk="0" hangingPunct="0"/>
            <a:r>
              <a:rPr lang="en-US" sz="800" dirty="0">
                <a:latin typeface="Arial" charset="0"/>
              </a:rPr>
              <a:t>UVM EA</a:t>
            </a:r>
            <a:r>
              <a:rPr lang="en-US" sz="800" baseline="0" dirty="0">
                <a:latin typeface="Arial" charset="0"/>
              </a:rPr>
              <a:t> Jump Start</a:t>
            </a:r>
            <a:endParaRPr lang="en-US" sz="800" dirty="0">
              <a:latin typeface="Arial" charset="0"/>
            </a:endParaRPr>
          </a:p>
        </p:txBody>
      </p:sp>
      <p:sp>
        <p:nvSpPr>
          <p:cNvPr id="3082" name="notes_unit_page_number"/>
          <p:cNvSpPr>
            <a:spLocks noChangeArrowheads="1"/>
          </p:cNvSpPr>
          <p:nvPr/>
        </p:nvSpPr>
        <p:spPr bwMode="gray">
          <a:xfrm>
            <a:off x="6069083" y="9065293"/>
            <a:ext cx="521804" cy="124650"/>
          </a:xfrm>
          <a:prstGeom prst="rect">
            <a:avLst/>
          </a:prstGeom>
          <a:noFill/>
          <a:ln w="9525">
            <a:noFill/>
            <a:miter lim="800000"/>
            <a:headEnd/>
            <a:tailEnd/>
          </a:ln>
          <a:effectLst/>
        </p:spPr>
        <p:txBody>
          <a:bodyPr lIns="0" tIns="0" rIns="0" bIns="0">
            <a:spAutoFit/>
          </a:bodyPr>
          <a:lstStyle/>
          <a:p>
            <a:pPr algn="r" defTabSz="966774" eaLnBrk="0" hangingPunct="0">
              <a:lnSpc>
                <a:spcPct val="90000"/>
              </a:lnSpc>
            </a:pPr>
            <a:fld id="{F6640AD9-C972-4BF3-ACB1-D6176CFB9FDA}" type="slidenum">
              <a:rPr lang="en-US" sz="900" b="1" smtClean="0">
                <a:latin typeface="Arial" charset="0"/>
              </a:rPr>
              <a:pPr algn="r" defTabSz="966774" eaLnBrk="0" hangingPunct="0">
                <a:lnSpc>
                  <a:spcPct val="90000"/>
                </a:lnSpc>
              </a:pPr>
              <a:t>‹#›</a:t>
            </a:fld>
            <a:endParaRPr lang="en-US" sz="900" b="1" dirty="0">
              <a:latin typeface="Arial" charset="0"/>
            </a:endParaRPr>
          </a:p>
        </p:txBody>
      </p:sp>
      <p:sp>
        <p:nvSpPr>
          <p:cNvPr id="3083" name="Line 11"/>
          <p:cNvSpPr>
            <a:spLocks noChangeShapeType="1"/>
          </p:cNvSpPr>
          <p:nvPr/>
        </p:nvSpPr>
        <p:spPr bwMode="gray">
          <a:xfrm>
            <a:off x="264008" y="9010650"/>
            <a:ext cx="6329984" cy="0"/>
          </a:xfrm>
          <a:prstGeom prst="line">
            <a:avLst/>
          </a:prstGeom>
          <a:noFill/>
          <a:ln w="19050">
            <a:solidFill>
              <a:schemeClr val="bg2"/>
            </a:solidFill>
            <a:round/>
            <a:headEnd/>
            <a:tailEnd/>
          </a:ln>
          <a:effectLst/>
        </p:spPr>
        <p:txBody>
          <a:bodyPr lIns="91439" tIns="45719" rIns="91439" bIns="45719"/>
          <a:lstStyle/>
          <a:p>
            <a:endParaRPr lang="en-US" dirty="0"/>
          </a:p>
        </p:txBody>
      </p:sp>
      <p:sp>
        <p:nvSpPr>
          <p:cNvPr id="3086" name="Text Box 14"/>
          <p:cNvSpPr txBox="1">
            <a:spLocks noChangeArrowheads="1"/>
          </p:cNvSpPr>
          <p:nvPr/>
        </p:nvSpPr>
        <p:spPr bwMode="auto">
          <a:xfrm>
            <a:off x="3554794" y="9091615"/>
            <a:ext cx="349422" cy="123111"/>
          </a:xfrm>
          <a:prstGeom prst="rect">
            <a:avLst/>
          </a:prstGeom>
          <a:noFill/>
          <a:ln w="28575">
            <a:noFill/>
            <a:miter lim="800000"/>
            <a:headEnd/>
            <a:tailEnd/>
          </a:ln>
          <a:effectLst/>
        </p:spPr>
        <p:txBody>
          <a:bodyPr lIns="0" tIns="0" rIns="0" bIns="0">
            <a:spAutoFit/>
          </a:bodyPr>
          <a:lstStyle/>
          <a:p>
            <a:pPr algn="l" defTabSz="931849" eaLnBrk="0" hangingPunct="0">
              <a:spcBef>
                <a:spcPct val="50000"/>
              </a:spcBef>
            </a:pPr>
            <a:r>
              <a:rPr lang="en-US" sz="800" b="1" dirty="0">
                <a:latin typeface="Arial" charset="0"/>
                <a:cs typeface="Arial" charset="0"/>
              </a:rPr>
              <a:t>© </a:t>
            </a:r>
            <a:r>
              <a:rPr lang="en-US" sz="800" b="1" dirty="0">
                <a:latin typeface="Arial" charset="0"/>
              </a:rPr>
              <a:t>2010</a:t>
            </a:r>
          </a:p>
        </p:txBody>
      </p:sp>
      <p:pic>
        <p:nvPicPr>
          <p:cNvPr id="3088" name="Picture 16" descr="synopsys_blk"/>
          <p:cNvPicPr>
            <a:picLocks noChangeAspect="1" noChangeArrowheads="1"/>
          </p:cNvPicPr>
          <p:nvPr/>
        </p:nvPicPr>
        <p:blipFill>
          <a:blip r:embed="rId2"/>
          <a:srcRect/>
          <a:stretch>
            <a:fillRect/>
          </a:stretch>
        </p:blipFill>
        <p:spPr bwMode="auto">
          <a:xfrm>
            <a:off x="2970870" y="9101140"/>
            <a:ext cx="512486" cy="117475"/>
          </a:xfrm>
          <a:prstGeom prst="rect">
            <a:avLst/>
          </a:prstGeom>
          <a:noFill/>
          <a:ln w="9525">
            <a:noFill/>
            <a:miter lim="800000"/>
            <a:headEnd/>
            <a:tailEnd/>
          </a:ln>
        </p:spPr>
      </p:pic>
    </p:spTree>
    <p:extLst>
      <p:ext uri="{BB962C8B-B14F-4D97-AF65-F5344CB8AC3E}">
        <p14:creationId xmlns:p14="http://schemas.microsoft.com/office/powerpoint/2010/main" val="3127068717"/>
      </p:ext>
    </p:extLst>
  </p:cSld>
  <p:clrMap bg1="lt1" tx1="dk1" bg2="lt2" tx2="dk2" accent1="accent1" accent2="accent2" accent3="accent3" accent4="accent4" accent5="accent5" accent6="accent6" hlink="hlink" folHlink="folHlink"/>
  <p:hf hdr="0" dt="0"/>
  <p:notesStyle>
    <a:lvl1pPr algn="l" defTabSz="230188" rtl="0" fontAlgn="base">
      <a:lnSpc>
        <a:spcPct val="90000"/>
      </a:lnSpc>
      <a:spcBef>
        <a:spcPct val="0"/>
      </a:spcBef>
      <a:spcAft>
        <a:spcPct val="15000"/>
      </a:spcAft>
      <a:buSzPct val="70000"/>
      <a:buFont typeface="Wingdings" pitchFamily="2" charset="2"/>
      <a:defRPr sz="1200" kern="1200">
        <a:solidFill>
          <a:schemeClr val="tx1"/>
        </a:solidFill>
        <a:latin typeface="Times New Roman" pitchFamily="18" charset="0"/>
        <a:ea typeface="+mn-ea"/>
        <a:cs typeface="+mn-cs"/>
      </a:defRPr>
    </a:lvl1pPr>
    <a:lvl2pPr marL="230188" indent="-1588" algn="l" defTabSz="230188" rtl="0" fontAlgn="base">
      <a:lnSpc>
        <a:spcPct val="90000"/>
      </a:lnSpc>
      <a:spcBef>
        <a:spcPct val="0"/>
      </a:spcBef>
      <a:spcAft>
        <a:spcPct val="15000"/>
      </a:spcAft>
      <a:defRPr sz="1200" kern="1200">
        <a:solidFill>
          <a:schemeClr val="tx1"/>
        </a:solidFill>
        <a:latin typeface="Times New Roman" pitchFamily="18" charset="0"/>
        <a:ea typeface="+mn-ea"/>
        <a:cs typeface="+mn-cs"/>
      </a:defRPr>
    </a:lvl2pPr>
    <a:lvl3pPr marL="458788" algn="l" defTabSz="230188" rtl="0" fontAlgn="base">
      <a:lnSpc>
        <a:spcPct val="90000"/>
      </a:lnSpc>
      <a:spcBef>
        <a:spcPct val="0"/>
      </a:spcBef>
      <a:spcAft>
        <a:spcPct val="15000"/>
      </a:spcAft>
      <a:defRPr sz="1200" kern="1200">
        <a:solidFill>
          <a:schemeClr val="tx1"/>
        </a:solidFill>
        <a:latin typeface="Times New Roman" pitchFamily="18" charset="0"/>
        <a:ea typeface="+mn-ea"/>
        <a:cs typeface="+mn-cs"/>
      </a:defRPr>
    </a:lvl3pPr>
    <a:lvl4pPr marL="688975" indent="-1588" algn="l" defTabSz="230188" rtl="0" fontAlgn="base">
      <a:lnSpc>
        <a:spcPct val="90000"/>
      </a:lnSpc>
      <a:spcBef>
        <a:spcPct val="0"/>
      </a:spcBef>
      <a:spcAft>
        <a:spcPct val="15000"/>
      </a:spcAft>
      <a:defRPr sz="1200" kern="1200">
        <a:solidFill>
          <a:schemeClr val="tx1"/>
        </a:solidFill>
        <a:latin typeface="Times New Roman" pitchFamily="18" charset="0"/>
        <a:ea typeface="+mn-ea"/>
        <a:cs typeface="+mn-cs"/>
      </a:defRPr>
    </a:lvl4pPr>
    <a:lvl5pPr marL="917575" algn="l" defTabSz="230188" rtl="0" fontAlgn="base">
      <a:lnSpc>
        <a:spcPct val="90000"/>
      </a:lnSpc>
      <a:spcBef>
        <a:spcPct val="0"/>
      </a:spcBef>
      <a:spcAft>
        <a:spcPct val="1500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9570" name="Rectangle 2"/>
          <p:cNvSpPr>
            <a:spLocks noGrp="1" noRot="1" noChangeAspect="1" noChangeArrowheads="1" noTextEdit="1"/>
          </p:cNvSpPr>
          <p:nvPr>
            <p:ph type="sldImg"/>
          </p:nvPr>
        </p:nvSpPr>
        <p:spPr>
          <a:ln/>
        </p:spPr>
      </p:sp>
      <p:sp>
        <p:nvSpPr>
          <p:cNvPr id="45895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0271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56771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0477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6499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59745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8302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4871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40099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61982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93063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93063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9306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0" y="1873250"/>
            <a:ext cx="9144000" cy="1143000"/>
          </a:xfrm>
        </p:spPr>
        <p:txBody>
          <a:bodyPr lIns="914400" tIns="0" rIns="182880" bIns="0"/>
          <a:lstStyle>
            <a:lvl1pPr>
              <a:defRPr/>
            </a:lvl1pPr>
          </a:lstStyle>
          <a:p>
            <a:r>
              <a:rPr lang="en-US"/>
              <a:t>Click to edit Master title style</a:t>
            </a:r>
          </a:p>
        </p:txBody>
      </p:sp>
      <p:sp>
        <p:nvSpPr>
          <p:cNvPr id="37891" name="Rectangle 3"/>
          <p:cNvSpPr>
            <a:spLocks noGrp="1" noChangeArrowheads="1"/>
          </p:cNvSpPr>
          <p:nvPr>
            <p:ph type="subTitle" idx="1"/>
          </p:nvPr>
        </p:nvSpPr>
        <p:spPr>
          <a:xfrm>
            <a:off x="2192338" y="3656013"/>
            <a:ext cx="6307137" cy="2741612"/>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4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4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400175"/>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00175"/>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B0F0">
            <a:alpha val="18000"/>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731838"/>
          </a:xfrm>
          <a:prstGeom prst="rect">
            <a:avLst/>
          </a:prstGeom>
          <a:solidFill>
            <a:srgbClr val="E7E7FF"/>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400175"/>
            <a:ext cx="8077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Body Text (Bullet is Wingdings, 80%, 24 point bold Arial, indent 0.4)</a:t>
            </a:r>
          </a:p>
          <a:p>
            <a:pPr lvl="1"/>
            <a:r>
              <a:rPr lang="en-US"/>
              <a:t>Second Level (Bullet is Wingdings, 70% of text; 22 point Arial, indent 0.5 and 0.8)</a:t>
            </a:r>
          </a:p>
          <a:p>
            <a:pPr lvl="2"/>
            <a:r>
              <a:rPr lang="en-US"/>
              <a:t>Third Level (Bullet is Wingdings, 60% of text; 20 point Arial, indent at 1.1 and 1.4.)</a:t>
            </a:r>
          </a:p>
        </p:txBody>
      </p:sp>
      <p:sp>
        <p:nvSpPr>
          <p:cNvPr id="1031" name="Rectangle 7"/>
          <p:cNvSpPr>
            <a:spLocks noChangeArrowheads="1"/>
          </p:cNvSpPr>
          <p:nvPr/>
        </p:nvSpPr>
        <p:spPr bwMode="auto">
          <a:xfrm>
            <a:off x="8594725" y="6492875"/>
            <a:ext cx="549275" cy="365125"/>
          </a:xfrm>
          <a:prstGeom prst="rect">
            <a:avLst/>
          </a:prstGeom>
          <a:noFill/>
          <a:ln w="9525">
            <a:noFill/>
            <a:miter lim="800000"/>
            <a:headEnd/>
            <a:tailEnd/>
          </a:ln>
          <a:effectLst/>
        </p:spPr>
        <p:txBody>
          <a:bodyPr lIns="0" tIns="0" rIns="0" bIns="0">
            <a:spAutoFit/>
          </a:bodyPr>
          <a:lstStyle/>
          <a:p>
            <a:pPr algn="l" eaLnBrk="0" hangingPunct="0"/>
            <a:fld id="{76A1F092-76D2-4AB2-BEFD-459363C4EE9C}" type="slidenum">
              <a:rPr lang="en-US" b="1">
                <a:solidFill>
                  <a:schemeClr val="tx2"/>
                </a:solidFill>
                <a:latin typeface="Arial" charset="0"/>
              </a:rPr>
              <a:pPr algn="l" eaLnBrk="0" hangingPunct="0"/>
              <a:t>‹#›</a:t>
            </a:fld>
            <a:endParaRPr lang="en-US" b="1" dirty="0">
              <a:solidFill>
                <a:schemeClr val="tx2"/>
              </a:solidFill>
              <a:latin typeface="Arial" charset="0"/>
            </a:endParaRPr>
          </a:p>
        </p:txBody>
      </p:sp>
      <p:sp>
        <p:nvSpPr>
          <p:cNvPr id="1033" name="Line 9"/>
          <p:cNvSpPr>
            <a:spLocks noChangeShapeType="1"/>
          </p:cNvSpPr>
          <p:nvPr/>
        </p:nvSpPr>
        <p:spPr bwMode="black">
          <a:xfrm>
            <a:off x="0" y="754063"/>
            <a:ext cx="9144000" cy="0"/>
          </a:xfrm>
          <a:prstGeom prst="line">
            <a:avLst/>
          </a:prstGeom>
          <a:noFill/>
          <a:ln w="63500">
            <a:solidFill>
              <a:srgbClr val="B9B9FF"/>
            </a:solidFill>
            <a:round/>
            <a:headEnd/>
            <a:tailEnd/>
          </a:ln>
          <a:effectLst/>
        </p:spPr>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171450" algn="l" rtl="0" fontAlgn="base">
        <a:spcBef>
          <a:spcPct val="0"/>
        </a:spcBef>
        <a:spcAft>
          <a:spcPct val="0"/>
        </a:spcAft>
        <a:defRPr sz="3200" b="1">
          <a:solidFill>
            <a:schemeClr val="tx2"/>
          </a:solidFill>
          <a:latin typeface="+mj-lt"/>
          <a:ea typeface="+mj-ea"/>
          <a:cs typeface="+mj-cs"/>
        </a:defRPr>
      </a:lvl1pPr>
      <a:lvl2pPr marL="171450" algn="l" rtl="0" fontAlgn="base">
        <a:spcBef>
          <a:spcPct val="0"/>
        </a:spcBef>
        <a:spcAft>
          <a:spcPct val="0"/>
        </a:spcAft>
        <a:defRPr sz="3200" b="1">
          <a:solidFill>
            <a:schemeClr val="tx2"/>
          </a:solidFill>
          <a:latin typeface="Arial" charset="0"/>
        </a:defRPr>
      </a:lvl2pPr>
      <a:lvl3pPr marL="171450" algn="l" rtl="0" fontAlgn="base">
        <a:spcBef>
          <a:spcPct val="0"/>
        </a:spcBef>
        <a:spcAft>
          <a:spcPct val="0"/>
        </a:spcAft>
        <a:defRPr sz="3200" b="1">
          <a:solidFill>
            <a:schemeClr val="tx2"/>
          </a:solidFill>
          <a:latin typeface="Arial" charset="0"/>
        </a:defRPr>
      </a:lvl3pPr>
      <a:lvl4pPr marL="171450" algn="l" rtl="0" fontAlgn="base">
        <a:spcBef>
          <a:spcPct val="0"/>
        </a:spcBef>
        <a:spcAft>
          <a:spcPct val="0"/>
        </a:spcAft>
        <a:defRPr sz="3200" b="1">
          <a:solidFill>
            <a:schemeClr val="tx2"/>
          </a:solidFill>
          <a:latin typeface="Arial" charset="0"/>
        </a:defRPr>
      </a:lvl4pPr>
      <a:lvl5pPr marL="171450" algn="l" rtl="0" fontAlgn="base">
        <a:spcBef>
          <a:spcPct val="0"/>
        </a:spcBef>
        <a:spcAft>
          <a:spcPct val="0"/>
        </a:spcAft>
        <a:defRPr sz="3200" b="1">
          <a:solidFill>
            <a:schemeClr val="tx2"/>
          </a:solidFill>
          <a:latin typeface="Arial" charset="0"/>
        </a:defRPr>
      </a:lvl5pPr>
      <a:lvl6pPr marL="628650" algn="l" rtl="0" fontAlgn="base">
        <a:spcBef>
          <a:spcPct val="0"/>
        </a:spcBef>
        <a:spcAft>
          <a:spcPct val="0"/>
        </a:spcAft>
        <a:defRPr sz="3200" b="1">
          <a:solidFill>
            <a:schemeClr val="tx2"/>
          </a:solidFill>
          <a:latin typeface="Arial" charset="0"/>
        </a:defRPr>
      </a:lvl6pPr>
      <a:lvl7pPr marL="1085850" algn="l" rtl="0" fontAlgn="base">
        <a:spcBef>
          <a:spcPct val="0"/>
        </a:spcBef>
        <a:spcAft>
          <a:spcPct val="0"/>
        </a:spcAft>
        <a:defRPr sz="3200" b="1">
          <a:solidFill>
            <a:schemeClr val="tx2"/>
          </a:solidFill>
          <a:latin typeface="Arial" charset="0"/>
        </a:defRPr>
      </a:lvl7pPr>
      <a:lvl8pPr marL="1543050" algn="l" rtl="0" fontAlgn="base">
        <a:spcBef>
          <a:spcPct val="0"/>
        </a:spcBef>
        <a:spcAft>
          <a:spcPct val="0"/>
        </a:spcAft>
        <a:defRPr sz="3200" b="1">
          <a:solidFill>
            <a:schemeClr val="tx2"/>
          </a:solidFill>
          <a:latin typeface="Arial" charset="0"/>
        </a:defRPr>
      </a:lvl8pPr>
      <a:lvl9pPr marL="2000250" algn="l" rtl="0" fontAlgn="base">
        <a:spcBef>
          <a:spcPct val="0"/>
        </a:spcBef>
        <a:spcAft>
          <a:spcPct val="0"/>
        </a:spcAft>
        <a:defRPr sz="3200" b="1">
          <a:solidFill>
            <a:schemeClr val="tx2"/>
          </a:solidFill>
          <a:latin typeface="Arial" charset="0"/>
        </a:defRPr>
      </a:lvl9pPr>
    </p:titleStyle>
    <p:bodyStyle>
      <a:lvl1pPr marL="342900" indent="-342900" algn="l" rtl="0" fontAlgn="base">
        <a:spcBef>
          <a:spcPct val="50000"/>
        </a:spcBef>
        <a:spcAft>
          <a:spcPct val="0"/>
        </a:spcAft>
        <a:buClr>
          <a:schemeClr val="tx2"/>
        </a:buClr>
        <a:buSzPct val="80000"/>
        <a:buFont typeface="Wingdings" pitchFamily="2" charset="2"/>
        <a:buChar char="n"/>
        <a:defRPr sz="2400" b="1">
          <a:solidFill>
            <a:schemeClr val="tx1"/>
          </a:solidFill>
          <a:latin typeface="+mn-lt"/>
          <a:ea typeface="+mn-ea"/>
          <a:cs typeface="+mn-cs"/>
        </a:defRPr>
      </a:lvl1pPr>
      <a:lvl2pPr marL="796925" indent="-339725" algn="l" rtl="0" fontAlgn="base">
        <a:lnSpc>
          <a:spcPct val="90000"/>
        </a:lnSpc>
        <a:spcBef>
          <a:spcPct val="35000"/>
        </a:spcBef>
        <a:spcAft>
          <a:spcPct val="0"/>
        </a:spcAft>
        <a:buSzPct val="70000"/>
        <a:buFont typeface="Wingdings" pitchFamily="2" charset="2"/>
        <a:buChar char="l"/>
        <a:defRPr sz="2200">
          <a:solidFill>
            <a:schemeClr val="tx1"/>
          </a:solidFill>
          <a:latin typeface="+mn-lt"/>
        </a:defRPr>
      </a:lvl2pPr>
      <a:lvl3pPr marL="1250950" indent="-223838" algn="l" rtl="0" fontAlgn="base">
        <a:lnSpc>
          <a:spcPct val="90000"/>
        </a:lnSpc>
        <a:spcBef>
          <a:spcPct val="35000"/>
        </a:spcBef>
        <a:spcAft>
          <a:spcPct val="0"/>
        </a:spcAft>
        <a:buSzPct val="60000"/>
        <a:buFont typeface="Wingdings" pitchFamily="2" charset="2"/>
        <a:buChar char="u"/>
        <a:defRPr sz="2000">
          <a:solidFill>
            <a:schemeClr val="tx1"/>
          </a:solidFill>
          <a:latin typeface="+mn-lt"/>
        </a:defRPr>
      </a:lvl3pPr>
      <a:lvl4pPr marL="1712913" indent="-228600" algn="l" rtl="0" fontAlgn="base">
        <a:spcBef>
          <a:spcPct val="20000"/>
        </a:spcBef>
        <a:spcAft>
          <a:spcPct val="0"/>
        </a:spcAft>
        <a:buChar char="–"/>
        <a:defRPr sz="2000">
          <a:solidFill>
            <a:schemeClr val="tx1"/>
          </a:solidFill>
          <a:latin typeface="Times New Roman" pitchFamily="18" charset="0"/>
        </a:defRPr>
      </a:lvl4pPr>
      <a:lvl5pPr marL="2057400" indent="-228600" algn="l" rtl="0" fontAlgn="base">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jpeg"/><Relationship Id="rId4" Type="http://schemas.openxmlformats.org/officeDocument/2006/relationships/image" Target="../media/image23.jpeg"/><Relationship Id="rId9" Type="http://schemas.openxmlformats.org/officeDocument/2006/relationships/image" Target="../media/image28.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3.jpeg"/><Relationship Id="rId5" Type="http://schemas.openxmlformats.org/officeDocument/2006/relationships/diagramLayout" Target="../diagrams/layout1.xml"/><Relationship Id="rId15" Type="http://schemas.openxmlformats.org/officeDocument/2006/relationships/image" Target="../media/image17.jpeg"/><Relationship Id="rId10" Type="http://schemas.openxmlformats.org/officeDocument/2006/relationships/image" Target="../media/image12.jpeg"/><Relationship Id="rId4" Type="http://schemas.openxmlformats.org/officeDocument/2006/relationships/diagramData" Target="../diagrams/data1.xml"/><Relationship Id="rId9" Type="http://schemas.openxmlformats.org/officeDocument/2006/relationships/image" Target="../media/image11.jpeg"/><Relationship Id="rId1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2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8550" name="Rectangle 6"/>
          <p:cNvSpPr>
            <a:spLocks noChangeArrowheads="1"/>
          </p:cNvSpPr>
          <p:nvPr/>
        </p:nvSpPr>
        <p:spPr bwMode="auto">
          <a:xfrm>
            <a:off x="0" y="1970096"/>
            <a:ext cx="8821737" cy="3902294"/>
          </a:xfrm>
          <a:prstGeom prst="rect">
            <a:avLst/>
          </a:prstGeom>
          <a:noFill/>
          <a:ln w="12700">
            <a:noFill/>
            <a:miter lim="800000"/>
            <a:headEnd type="none" w="sm" len="sm"/>
            <a:tailEnd type="none" w="sm" len="sm"/>
          </a:ln>
          <a:effectLst/>
        </p:spPr>
        <p:txBody>
          <a:bodyPr tIns="0" rIns="0" bIns="0" anchor="ctr"/>
          <a:lstStyle/>
          <a:p>
            <a:r>
              <a:rPr lang="en-US" altLang="en-US" sz="3200" b="1" dirty="0">
                <a:latin typeface="Andalus" panose="02020603050405020304" pitchFamily="18" charset="-78"/>
                <a:cs typeface="Andalus" panose="02020603050405020304" pitchFamily="18" charset="-78"/>
              </a:rPr>
              <a:t>An Overview of our training on</a:t>
            </a:r>
          </a:p>
          <a:p>
            <a:r>
              <a:rPr lang="en-US" altLang="en-US" sz="7200" b="1" dirty="0">
                <a:latin typeface="Andalus" panose="02020603050405020304" pitchFamily="18" charset="-78"/>
                <a:cs typeface="Andalus" panose="02020603050405020304" pitchFamily="18" charset="-78"/>
              </a:rPr>
              <a:t>Embedded System and Internet of Things</a:t>
            </a:r>
          </a:p>
        </p:txBody>
      </p:sp>
      <p:sp>
        <p:nvSpPr>
          <p:cNvPr id="4" name="Rectangle 3"/>
          <p:cNvSpPr>
            <a:spLocks noChangeArrowheads="1"/>
          </p:cNvSpPr>
          <p:nvPr/>
        </p:nvSpPr>
        <p:spPr bwMode="auto">
          <a:xfrm>
            <a:off x="664029" y="4154715"/>
            <a:ext cx="8001000" cy="1717675"/>
          </a:xfrm>
          <a:prstGeom prst="rect">
            <a:avLst/>
          </a:prstGeom>
          <a:noFill/>
          <a:ln w="9525">
            <a:noFill/>
            <a:miter lim="800000"/>
            <a:headEnd/>
            <a:tailEnd/>
          </a:ln>
        </p:spPr>
        <p:txBody>
          <a:bodyPr anchor="b"/>
          <a:lstStyle/>
          <a:p>
            <a:pPr>
              <a:spcBef>
                <a:spcPct val="20000"/>
              </a:spcBef>
              <a:buClr>
                <a:schemeClr val="tx2"/>
              </a:buClr>
              <a:buSzPct val="70000"/>
              <a:buFont typeface="Wingdings" pitchFamily="2" charset="2"/>
              <a:buNone/>
            </a:pPr>
            <a:endParaRPr lang="en-US" sz="3200" dirty="0">
              <a:solidFill>
                <a:schemeClr val="tx2"/>
              </a:solidFill>
            </a:endParaRPr>
          </a:p>
        </p:txBody>
      </p:sp>
      <p:pic>
        <p:nvPicPr>
          <p:cNvPr id="2" name="Picture 1"/>
          <p:cNvPicPr>
            <a:picLocks noChangeAspect="1"/>
          </p:cNvPicPr>
          <p:nvPr/>
        </p:nvPicPr>
        <p:blipFill>
          <a:blip r:embed="rId3"/>
          <a:stretch>
            <a:fillRect/>
          </a:stretch>
        </p:blipFill>
        <p:spPr>
          <a:xfrm>
            <a:off x="1937207" y="-120648"/>
            <a:ext cx="4911275" cy="935481"/>
          </a:xfrm>
          <a:prstGeom prst="rect">
            <a:avLst/>
          </a:prstGeom>
        </p:spPr>
      </p:pic>
      <p:pic>
        <p:nvPicPr>
          <p:cNvPr id="9218" name="Picture 2" descr="Image result for embedded system">
            <a:extLst>
              <a:ext uri="{FF2B5EF4-FFF2-40B4-BE49-F238E27FC236}">
                <a16:creationId xmlns:a16="http://schemas.microsoft.com/office/drawing/2014/main" id="{4DA32617-4D43-4947-BE4A-A5F836F6A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38" y="4706911"/>
            <a:ext cx="3032162" cy="2151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10251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BB48-6735-45EC-9462-278DEB11DCC9}"/>
              </a:ext>
            </a:extLst>
          </p:cNvPr>
          <p:cNvSpPr>
            <a:spLocks noGrp="1"/>
          </p:cNvSpPr>
          <p:nvPr>
            <p:ph type="title"/>
          </p:nvPr>
        </p:nvSpPr>
        <p:spPr>
          <a:xfrm>
            <a:off x="0" y="29978"/>
            <a:ext cx="9144000" cy="731838"/>
          </a:xfrm>
        </p:spPr>
        <p:txBody>
          <a:bodyPr/>
          <a:lstStyle/>
          <a:p>
            <a:r>
              <a:rPr lang="en-IN" dirty="0"/>
              <a:t>Architecture of an Embedded system</a:t>
            </a:r>
          </a:p>
        </p:txBody>
      </p:sp>
      <p:sp>
        <p:nvSpPr>
          <p:cNvPr id="37" name="Rectangle 36">
            <a:extLst>
              <a:ext uri="{FF2B5EF4-FFF2-40B4-BE49-F238E27FC236}">
                <a16:creationId xmlns:a16="http://schemas.microsoft.com/office/drawing/2014/main" id="{26096A22-FFA9-4328-B8C4-6D0D245904A0}"/>
              </a:ext>
            </a:extLst>
          </p:cNvPr>
          <p:cNvSpPr/>
          <p:nvPr/>
        </p:nvSpPr>
        <p:spPr>
          <a:xfrm>
            <a:off x="3286479" y="2823644"/>
            <a:ext cx="2787066" cy="1066696"/>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38" name="Rectangle 37">
            <a:extLst>
              <a:ext uri="{FF2B5EF4-FFF2-40B4-BE49-F238E27FC236}">
                <a16:creationId xmlns:a16="http://schemas.microsoft.com/office/drawing/2014/main" id="{4DF8B400-56DC-446A-ADBB-B6119E4C9B48}"/>
              </a:ext>
            </a:extLst>
          </p:cNvPr>
          <p:cNvSpPr/>
          <p:nvPr/>
        </p:nvSpPr>
        <p:spPr>
          <a:xfrm>
            <a:off x="1757423" y="858790"/>
            <a:ext cx="2364871" cy="1072614"/>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Memory</a:t>
            </a:r>
          </a:p>
          <a:p>
            <a:pPr algn="ctr"/>
            <a:r>
              <a:rPr lang="en-US" dirty="0"/>
              <a:t>(RAM)</a:t>
            </a:r>
            <a:endParaRPr lang="en-IN" dirty="0"/>
          </a:p>
        </p:txBody>
      </p:sp>
      <p:pic>
        <p:nvPicPr>
          <p:cNvPr id="39" name="Picture 9" descr="C:\Users\Admin\AppData\Local\Microsoft\Windows\Temporary Internet Files\Content.IE5\D45FKAQH\Bus_Network_Topology[1].png">
            <a:extLst>
              <a:ext uri="{FF2B5EF4-FFF2-40B4-BE49-F238E27FC236}">
                <a16:creationId xmlns:a16="http://schemas.microsoft.com/office/drawing/2014/main" id="{BBA2B4C8-842A-4F8D-96C9-A1D353CDED24}"/>
              </a:ext>
            </a:extLst>
          </p:cNvPr>
          <p:cNvPicPr>
            <a:picLocks noChangeAspect="1" noChangeArrowheads="1"/>
          </p:cNvPicPr>
          <p:nvPr/>
        </p:nvPicPr>
        <p:blipFill>
          <a:blip r:embed="rId2" cstate="print"/>
          <a:srcRect/>
          <a:stretch>
            <a:fillRect/>
          </a:stretch>
        </p:blipFill>
        <p:spPr bwMode="auto">
          <a:xfrm>
            <a:off x="113769" y="5233568"/>
            <a:ext cx="1643654" cy="1145930"/>
          </a:xfrm>
          <a:prstGeom prst="rect">
            <a:avLst/>
          </a:prstGeom>
          <a:noFill/>
        </p:spPr>
      </p:pic>
      <p:cxnSp>
        <p:nvCxnSpPr>
          <p:cNvPr id="40" name="Straight Arrow Connector 39">
            <a:extLst>
              <a:ext uri="{FF2B5EF4-FFF2-40B4-BE49-F238E27FC236}">
                <a16:creationId xmlns:a16="http://schemas.microsoft.com/office/drawing/2014/main" id="{2B48D71B-7465-46B2-BD0D-08DD0256FF22}"/>
              </a:ext>
            </a:extLst>
          </p:cNvPr>
          <p:cNvCxnSpPr>
            <a:cxnSpLocks/>
          </p:cNvCxnSpPr>
          <p:nvPr/>
        </p:nvCxnSpPr>
        <p:spPr>
          <a:xfrm>
            <a:off x="3450300" y="1931404"/>
            <a:ext cx="923229" cy="86709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B3D28CB-7880-4AF4-9628-AC6FADEBA09B}"/>
              </a:ext>
            </a:extLst>
          </p:cNvPr>
          <p:cNvCxnSpPr>
            <a:cxnSpLocks/>
          </p:cNvCxnSpPr>
          <p:nvPr/>
        </p:nvCxnSpPr>
        <p:spPr>
          <a:xfrm flipH="1">
            <a:off x="5218816" y="1828441"/>
            <a:ext cx="807435" cy="99449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53485-0345-416C-BA9F-30B1D3677A7B}"/>
              </a:ext>
            </a:extLst>
          </p:cNvPr>
          <p:cNvCxnSpPr>
            <a:cxnSpLocks/>
          </p:cNvCxnSpPr>
          <p:nvPr/>
        </p:nvCxnSpPr>
        <p:spPr>
          <a:xfrm flipH="1">
            <a:off x="7088467" y="3501008"/>
            <a:ext cx="3813"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8B85EFF-3754-4CE9-ABE2-71392DACBDA6}"/>
              </a:ext>
            </a:extLst>
          </p:cNvPr>
          <p:cNvCxnSpPr>
            <a:cxnSpLocks/>
          </p:cNvCxnSpPr>
          <p:nvPr/>
        </p:nvCxnSpPr>
        <p:spPr>
          <a:xfrm flipH="1" flipV="1">
            <a:off x="6512947" y="5486277"/>
            <a:ext cx="3269" cy="2469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DBCDFAD-3393-4CAC-B86D-142BA472EFC2}"/>
              </a:ext>
            </a:extLst>
          </p:cNvPr>
          <p:cNvSpPr txBox="1"/>
          <p:nvPr/>
        </p:nvSpPr>
        <p:spPr>
          <a:xfrm>
            <a:off x="5731897" y="979096"/>
            <a:ext cx="2038230" cy="430887"/>
          </a:xfrm>
          <a:prstGeom prst="rect">
            <a:avLst/>
          </a:prstGeom>
          <a:noFill/>
        </p:spPr>
        <p:txBody>
          <a:bodyPr wrap="square" rtlCol="0">
            <a:spAutoFit/>
          </a:bodyPr>
          <a:lstStyle/>
          <a:p>
            <a:r>
              <a:rPr lang="en-US" sz="1100" dirty="0"/>
              <a:t>Secondary Memory</a:t>
            </a:r>
          </a:p>
          <a:p>
            <a:r>
              <a:rPr lang="en-US" sz="1100" dirty="0"/>
              <a:t>Memory Card (16 GB, 32 GB etc)</a:t>
            </a:r>
            <a:endParaRPr lang="en-IN" sz="1100" dirty="0"/>
          </a:p>
        </p:txBody>
      </p:sp>
      <p:sp>
        <p:nvSpPr>
          <p:cNvPr id="45" name="TextBox 44">
            <a:extLst>
              <a:ext uri="{FF2B5EF4-FFF2-40B4-BE49-F238E27FC236}">
                <a16:creationId xmlns:a16="http://schemas.microsoft.com/office/drawing/2014/main" id="{F2A7749F-BE06-49E0-A84E-7DAA481059FE}"/>
              </a:ext>
            </a:extLst>
          </p:cNvPr>
          <p:cNvSpPr txBox="1"/>
          <p:nvPr/>
        </p:nvSpPr>
        <p:spPr>
          <a:xfrm>
            <a:off x="6880908" y="5847992"/>
            <a:ext cx="1220520" cy="261610"/>
          </a:xfrm>
          <a:prstGeom prst="rect">
            <a:avLst/>
          </a:prstGeom>
          <a:noFill/>
        </p:spPr>
        <p:txBody>
          <a:bodyPr wrap="square" rtlCol="0">
            <a:spAutoFit/>
          </a:bodyPr>
          <a:lstStyle/>
          <a:p>
            <a:r>
              <a:rPr lang="en-US" sz="1100" dirty="0"/>
              <a:t>Network Interface</a:t>
            </a:r>
            <a:endParaRPr lang="en-IN" sz="1100" dirty="0"/>
          </a:p>
        </p:txBody>
      </p:sp>
      <p:sp>
        <p:nvSpPr>
          <p:cNvPr id="46" name="Left-Right Arrow 15">
            <a:extLst>
              <a:ext uri="{FF2B5EF4-FFF2-40B4-BE49-F238E27FC236}">
                <a16:creationId xmlns:a16="http://schemas.microsoft.com/office/drawing/2014/main" id="{6539E8B0-C6EE-4820-974D-D9E11C58A37C}"/>
              </a:ext>
            </a:extLst>
          </p:cNvPr>
          <p:cNvSpPr/>
          <p:nvPr/>
        </p:nvSpPr>
        <p:spPr>
          <a:xfrm>
            <a:off x="2068063" y="5624523"/>
            <a:ext cx="4287794" cy="145458"/>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86135E0E-4D3F-4C27-918A-8963307C1DC6}"/>
              </a:ext>
            </a:extLst>
          </p:cNvPr>
          <p:cNvSpPr/>
          <p:nvPr/>
        </p:nvSpPr>
        <p:spPr>
          <a:xfrm>
            <a:off x="3071087" y="5838820"/>
            <a:ext cx="2952984"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rPr>
              <a:t>Embedded</a:t>
            </a:r>
            <a:endParaRPr lang="en-US" sz="4800" b="1" cap="none" spc="50" dirty="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endParaRPr>
          </a:p>
        </p:txBody>
      </p:sp>
      <p:pic>
        <p:nvPicPr>
          <p:cNvPr id="48" name="Picture 2" descr="C:\Users\Admin\AppData\Local\Microsoft\Windows\Temporary Internet Files\Content.IE5\T7TECUYH\keyboard-silhouette-2813-large[1].png">
            <a:extLst>
              <a:ext uri="{FF2B5EF4-FFF2-40B4-BE49-F238E27FC236}">
                <a16:creationId xmlns:a16="http://schemas.microsoft.com/office/drawing/2014/main" id="{42EBD3CF-CEE6-4EF3-915F-F0D54E796CB2}"/>
              </a:ext>
            </a:extLst>
          </p:cNvPr>
          <p:cNvPicPr>
            <a:picLocks noChangeAspect="1" noChangeArrowheads="1"/>
          </p:cNvPicPr>
          <p:nvPr/>
        </p:nvPicPr>
        <p:blipFill>
          <a:blip r:embed="rId3" cstate="print"/>
          <a:srcRect/>
          <a:stretch>
            <a:fillRect/>
          </a:stretch>
        </p:blipFill>
        <p:spPr bwMode="auto">
          <a:xfrm>
            <a:off x="1477960" y="2422522"/>
            <a:ext cx="604554" cy="428780"/>
          </a:xfrm>
          <a:prstGeom prst="rect">
            <a:avLst/>
          </a:prstGeom>
          <a:noFill/>
        </p:spPr>
      </p:pic>
      <p:pic>
        <p:nvPicPr>
          <p:cNvPr id="49" name="Picture 2" descr="C:\Users\Admin\AppData\Local\Microsoft\Windows\Temporary Internet Files\Content.IE5\DCACVMC0\large_366_SoilMoisture1-450[1].jpg">
            <a:extLst>
              <a:ext uri="{FF2B5EF4-FFF2-40B4-BE49-F238E27FC236}">
                <a16:creationId xmlns:a16="http://schemas.microsoft.com/office/drawing/2014/main" id="{D78BE202-8185-4CB7-BAA1-F8989F0C3342}"/>
              </a:ext>
            </a:extLst>
          </p:cNvPr>
          <p:cNvPicPr>
            <a:picLocks noChangeAspect="1" noChangeArrowheads="1"/>
          </p:cNvPicPr>
          <p:nvPr/>
        </p:nvPicPr>
        <p:blipFill>
          <a:blip r:embed="rId4" cstate="print"/>
          <a:srcRect/>
          <a:stretch>
            <a:fillRect/>
          </a:stretch>
        </p:blipFill>
        <p:spPr bwMode="auto">
          <a:xfrm>
            <a:off x="1477961" y="3070940"/>
            <a:ext cx="604760" cy="519544"/>
          </a:xfrm>
          <a:prstGeom prst="rect">
            <a:avLst/>
          </a:prstGeom>
          <a:noFill/>
        </p:spPr>
      </p:pic>
      <p:pic>
        <p:nvPicPr>
          <p:cNvPr id="50" name="Picture 3" descr="C:\Users\Admin\AppData\Local\Microsoft\Windows\Temporary Internet Files\Content.IE5\T7TECUYH\temperature-icon[1].png">
            <a:extLst>
              <a:ext uri="{FF2B5EF4-FFF2-40B4-BE49-F238E27FC236}">
                <a16:creationId xmlns:a16="http://schemas.microsoft.com/office/drawing/2014/main" id="{3B117EFA-BEAB-49E0-B1F9-895E20B8503E}"/>
              </a:ext>
            </a:extLst>
          </p:cNvPr>
          <p:cNvPicPr>
            <a:picLocks noChangeAspect="1" noChangeArrowheads="1"/>
          </p:cNvPicPr>
          <p:nvPr/>
        </p:nvPicPr>
        <p:blipFill>
          <a:blip r:embed="rId5" cstate="print"/>
          <a:srcRect/>
          <a:stretch>
            <a:fillRect/>
          </a:stretch>
        </p:blipFill>
        <p:spPr bwMode="auto">
          <a:xfrm>
            <a:off x="1406018" y="3719402"/>
            <a:ext cx="621926" cy="621926"/>
          </a:xfrm>
          <a:prstGeom prst="rect">
            <a:avLst/>
          </a:prstGeom>
          <a:noFill/>
        </p:spPr>
      </p:pic>
      <p:sp>
        <p:nvSpPr>
          <p:cNvPr id="51" name="Left Brace 50">
            <a:extLst>
              <a:ext uri="{FF2B5EF4-FFF2-40B4-BE49-F238E27FC236}">
                <a16:creationId xmlns:a16="http://schemas.microsoft.com/office/drawing/2014/main" id="{F46692C4-F82D-42EA-A810-7CD7C0C2B32C}"/>
              </a:ext>
            </a:extLst>
          </p:cNvPr>
          <p:cNvSpPr/>
          <p:nvPr/>
        </p:nvSpPr>
        <p:spPr>
          <a:xfrm>
            <a:off x="686019" y="2835405"/>
            <a:ext cx="643170" cy="11151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C3616405-38D6-4823-AE08-859D2D5BE6DA}"/>
              </a:ext>
            </a:extLst>
          </p:cNvPr>
          <p:cNvCxnSpPr>
            <a:cxnSpLocks/>
          </p:cNvCxnSpPr>
          <p:nvPr/>
        </p:nvCxnSpPr>
        <p:spPr>
          <a:xfrm>
            <a:off x="2122479" y="2725118"/>
            <a:ext cx="1116706" cy="18074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0393346-DA0D-4AA3-8548-3A6D7173FB42}"/>
              </a:ext>
            </a:extLst>
          </p:cNvPr>
          <p:cNvCxnSpPr>
            <a:cxnSpLocks/>
          </p:cNvCxnSpPr>
          <p:nvPr/>
        </p:nvCxnSpPr>
        <p:spPr>
          <a:xfrm flipH="1">
            <a:off x="2122479" y="3140969"/>
            <a:ext cx="1009362" cy="793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3AB30C4-E502-4A55-A6F9-3C1EF80D6857}"/>
              </a:ext>
            </a:extLst>
          </p:cNvPr>
          <p:cNvCxnSpPr>
            <a:cxnSpLocks/>
          </p:cNvCxnSpPr>
          <p:nvPr/>
        </p:nvCxnSpPr>
        <p:spPr>
          <a:xfrm flipH="1">
            <a:off x="1928890" y="3552571"/>
            <a:ext cx="1302812" cy="45703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5" name="Picture 5" descr="C:\Users\Admin\AppData\Local\Microsoft\Windows\Temporary Internet Files\Content.IE5\CWW9D739\1024px-Multitouch_screen.svg[1].png">
            <a:extLst>
              <a:ext uri="{FF2B5EF4-FFF2-40B4-BE49-F238E27FC236}">
                <a16:creationId xmlns:a16="http://schemas.microsoft.com/office/drawing/2014/main" id="{0F983328-0624-4070-B252-2D6839FFA228}"/>
              </a:ext>
            </a:extLst>
          </p:cNvPr>
          <p:cNvPicPr>
            <a:picLocks noChangeAspect="1" noChangeArrowheads="1"/>
          </p:cNvPicPr>
          <p:nvPr/>
        </p:nvPicPr>
        <p:blipFill>
          <a:blip r:embed="rId6" cstate="print"/>
          <a:srcRect/>
          <a:stretch>
            <a:fillRect/>
          </a:stretch>
        </p:blipFill>
        <p:spPr bwMode="auto">
          <a:xfrm>
            <a:off x="7096366" y="3143933"/>
            <a:ext cx="1071948" cy="777790"/>
          </a:xfrm>
          <a:prstGeom prst="rect">
            <a:avLst/>
          </a:prstGeom>
          <a:noFill/>
        </p:spPr>
      </p:pic>
      <p:pic>
        <p:nvPicPr>
          <p:cNvPr id="56" name="Picture 55" descr="C:\Users\Admin\AppData\Local\Microsoft\Windows\Temporary Internet Files\Content.IE5\BM4YNP21\radio_wireless_tower_cor_.svg_.med_[1].png">
            <a:extLst>
              <a:ext uri="{FF2B5EF4-FFF2-40B4-BE49-F238E27FC236}">
                <a16:creationId xmlns:a16="http://schemas.microsoft.com/office/drawing/2014/main" id="{07F07B7A-080E-407F-86D1-546B39DB6D22}"/>
              </a:ext>
            </a:extLst>
          </p:cNvPr>
          <p:cNvPicPr>
            <a:picLocks noChangeAspect="1" noChangeArrowheads="1"/>
          </p:cNvPicPr>
          <p:nvPr/>
        </p:nvPicPr>
        <p:blipFill>
          <a:blip r:embed="rId7" cstate="print"/>
          <a:srcRect/>
          <a:stretch>
            <a:fillRect/>
          </a:stretch>
        </p:blipFill>
        <p:spPr bwMode="auto">
          <a:xfrm>
            <a:off x="6446334" y="5303701"/>
            <a:ext cx="557922" cy="654190"/>
          </a:xfrm>
          <a:prstGeom prst="rect">
            <a:avLst/>
          </a:prstGeom>
          <a:noFill/>
        </p:spPr>
      </p:pic>
      <p:pic>
        <p:nvPicPr>
          <p:cNvPr id="57" name="Picture 2" descr="C:\Users\Admin\AppData\Local\Microsoft\Windows\Temporary Internet Files\Content.IE5\D45FKAQH\relais_offen[1].png">
            <a:extLst>
              <a:ext uri="{FF2B5EF4-FFF2-40B4-BE49-F238E27FC236}">
                <a16:creationId xmlns:a16="http://schemas.microsoft.com/office/drawing/2014/main" id="{E3B232F0-5D4A-4BDB-BF37-4D462E2C0C31}"/>
              </a:ext>
            </a:extLst>
          </p:cNvPr>
          <p:cNvPicPr>
            <a:picLocks noChangeAspect="1" noChangeArrowheads="1"/>
          </p:cNvPicPr>
          <p:nvPr/>
        </p:nvPicPr>
        <p:blipFill>
          <a:blip r:embed="rId8" cstate="print"/>
          <a:srcRect/>
          <a:stretch>
            <a:fillRect/>
          </a:stretch>
        </p:blipFill>
        <p:spPr bwMode="auto">
          <a:xfrm>
            <a:off x="6590616" y="2135477"/>
            <a:ext cx="627480" cy="687454"/>
          </a:xfrm>
          <a:prstGeom prst="rect">
            <a:avLst/>
          </a:prstGeom>
          <a:noFill/>
        </p:spPr>
      </p:pic>
      <p:cxnSp>
        <p:nvCxnSpPr>
          <p:cNvPr id="58" name="Straight Arrow Connector 57">
            <a:extLst>
              <a:ext uri="{FF2B5EF4-FFF2-40B4-BE49-F238E27FC236}">
                <a16:creationId xmlns:a16="http://schemas.microsoft.com/office/drawing/2014/main" id="{A786666A-FA2F-4D0F-AE1E-1562D60686E5}"/>
              </a:ext>
            </a:extLst>
          </p:cNvPr>
          <p:cNvCxnSpPr>
            <a:cxnSpLocks/>
          </p:cNvCxnSpPr>
          <p:nvPr/>
        </p:nvCxnSpPr>
        <p:spPr>
          <a:xfrm flipH="1">
            <a:off x="6113303" y="2725118"/>
            <a:ext cx="419841" cy="361483"/>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59" name="Picture 5" descr="C:\Users\Admin\AppData\Local\Microsoft\Windows\Temporary Internet Files\Content.IE5\D45FKAQH\stepper-motor[1].gif">
            <a:extLst>
              <a:ext uri="{FF2B5EF4-FFF2-40B4-BE49-F238E27FC236}">
                <a16:creationId xmlns:a16="http://schemas.microsoft.com/office/drawing/2014/main" id="{D78DD2F8-9E80-462B-9964-E91FF880FDBE}"/>
              </a:ext>
            </a:extLst>
          </p:cNvPr>
          <p:cNvPicPr>
            <a:picLocks noChangeAspect="1" noChangeArrowheads="1" noCrop="1"/>
          </p:cNvPicPr>
          <p:nvPr/>
        </p:nvPicPr>
        <p:blipFill>
          <a:blip r:embed="rId9" cstate="print"/>
          <a:srcRect/>
          <a:stretch>
            <a:fillRect/>
          </a:stretch>
        </p:blipFill>
        <p:spPr bwMode="auto">
          <a:xfrm>
            <a:off x="6806972" y="3935780"/>
            <a:ext cx="714632" cy="714632"/>
          </a:xfrm>
          <a:prstGeom prst="rect">
            <a:avLst/>
          </a:prstGeom>
          <a:noFill/>
        </p:spPr>
      </p:pic>
      <p:cxnSp>
        <p:nvCxnSpPr>
          <p:cNvPr id="60" name="Straight Arrow Connector 59">
            <a:extLst>
              <a:ext uri="{FF2B5EF4-FFF2-40B4-BE49-F238E27FC236}">
                <a16:creationId xmlns:a16="http://schemas.microsoft.com/office/drawing/2014/main" id="{747B3633-26C7-4603-81E7-6249C6AF908B}"/>
              </a:ext>
            </a:extLst>
          </p:cNvPr>
          <p:cNvCxnSpPr>
            <a:stCxn id="59" idx="1"/>
          </p:cNvCxnSpPr>
          <p:nvPr/>
        </p:nvCxnSpPr>
        <p:spPr>
          <a:xfrm flipH="1" flipV="1">
            <a:off x="6084168" y="3933056"/>
            <a:ext cx="722804" cy="360040"/>
          </a:xfrm>
          <a:prstGeom prst="straightConnector1">
            <a:avLst/>
          </a:prstGeom>
          <a:ln>
            <a:solidFill>
              <a:srgbClr val="FF0000"/>
            </a:solidFill>
            <a:headEnd type="stealth" w="med" len="lg"/>
            <a:tailEnd type="none"/>
          </a:ln>
        </p:spPr>
        <p:style>
          <a:lnRef idx="1">
            <a:schemeClr val="accent1"/>
          </a:lnRef>
          <a:fillRef idx="0">
            <a:schemeClr val="accent1"/>
          </a:fillRef>
          <a:effectRef idx="0">
            <a:schemeClr val="accent1"/>
          </a:effectRef>
          <a:fontRef idx="minor">
            <a:schemeClr val="tx1"/>
          </a:fontRef>
        </p:style>
      </p:cxnSp>
      <p:pic>
        <p:nvPicPr>
          <p:cNvPr id="61" name="Picture 6" descr="C:\Users\Admin\AppData\Local\Microsoft\Windows\Temporary Internet Files\Content.IE5\D45FKAQH\micro-sd-card[1].jpg">
            <a:extLst>
              <a:ext uri="{FF2B5EF4-FFF2-40B4-BE49-F238E27FC236}">
                <a16:creationId xmlns:a16="http://schemas.microsoft.com/office/drawing/2014/main" id="{2655FA99-329C-46D5-B1E2-042B40758E8B}"/>
              </a:ext>
            </a:extLst>
          </p:cNvPr>
          <p:cNvPicPr>
            <a:picLocks noChangeAspect="1" noChangeArrowheads="1"/>
          </p:cNvPicPr>
          <p:nvPr/>
        </p:nvPicPr>
        <p:blipFill>
          <a:blip r:embed="rId10" cstate="print"/>
          <a:srcRect/>
          <a:stretch>
            <a:fillRect/>
          </a:stretch>
        </p:blipFill>
        <p:spPr bwMode="auto">
          <a:xfrm>
            <a:off x="5943012" y="1342675"/>
            <a:ext cx="750364" cy="500242"/>
          </a:xfrm>
          <a:prstGeom prst="rect">
            <a:avLst/>
          </a:prstGeom>
          <a:noFill/>
        </p:spPr>
      </p:pic>
      <p:sp>
        <p:nvSpPr>
          <p:cNvPr id="62" name="Rectangle 61">
            <a:extLst>
              <a:ext uri="{FF2B5EF4-FFF2-40B4-BE49-F238E27FC236}">
                <a16:creationId xmlns:a16="http://schemas.microsoft.com/office/drawing/2014/main" id="{EB6C0155-50EE-49E1-829B-8DDAC2E65C53}"/>
              </a:ext>
            </a:extLst>
          </p:cNvPr>
          <p:cNvSpPr/>
          <p:nvPr/>
        </p:nvSpPr>
        <p:spPr>
          <a:xfrm>
            <a:off x="137697" y="2701707"/>
            <a:ext cx="615553" cy="1454586"/>
          </a:xfrm>
          <a:prstGeom prst="rect">
            <a:avLst/>
          </a:prstGeom>
          <a:noFill/>
        </p:spPr>
        <p:txBody>
          <a:bodyPr vert="vert" wrap="square" lIns="91440" tIns="45720" rIns="91440" bIns="45720">
            <a:spAutoFit/>
          </a:bodyPr>
          <a:lstStyle/>
          <a:p>
            <a:pPr algn="ctr"/>
            <a:r>
              <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3" name="TextBox 62">
            <a:extLst>
              <a:ext uri="{FF2B5EF4-FFF2-40B4-BE49-F238E27FC236}">
                <a16:creationId xmlns:a16="http://schemas.microsoft.com/office/drawing/2014/main" id="{83455C8C-29B1-492D-8ACD-001B83FE0FFA}"/>
              </a:ext>
            </a:extLst>
          </p:cNvPr>
          <p:cNvSpPr txBox="1"/>
          <p:nvPr/>
        </p:nvSpPr>
        <p:spPr>
          <a:xfrm>
            <a:off x="7168497" y="2131224"/>
            <a:ext cx="1104388" cy="430887"/>
          </a:xfrm>
          <a:prstGeom prst="rect">
            <a:avLst/>
          </a:prstGeom>
          <a:noFill/>
        </p:spPr>
        <p:txBody>
          <a:bodyPr wrap="square" rtlCol="0">
            <a:spAutoFit/>
          </a:bodyPr>
          <a:lstStyle/>
          <a:p>
            <a:pPr algn="ctr"/>
            <a:r>
              <a:rPr lang="en-US" sz="1100" dirty="0"/>
              <a:t>Electromagnetic</a:t>
            </a:r>
          </a:p>
          <a:p>
            <a:pPr algn="ctr"/>
            <a:r>
              <a:rPr lang="en-US" sz="1100" dirty="0"/>
              <a:t>Relay</a:t>
            </a:r>
            <a:endParaRPr lang="en-IN" sz="1100" dirty="0"/>
          </a:p>
        </p:txBody>
      </p:sp>
      <p:sp>
        <p:nvSpPr>
          <p:cNvPr id="64" name="TextBox 63">
            <a:extLst>
              <a:ext uri="{FF2B5EF4-FFF2-40B4-BE49-F238E27FC236}">
                <a16:creationId xmlns:a16="http://schemas.microsoft.com/office/drawing/2014/main" id="{0E9CEEC5-6F96-4CC0-A195-6C7327F1053A}"/>
              </a:ext>
            </a:extLst>
          </p:cNvPr>
          <p:cNvSpPr txBox="1"/>
          <p:nvPr/>
        </p:nvSpPr>
        <p:spPr>
          <a:xfrm>
            <a:off x="7526730" y="4291464"/>
            <a:ext cx="630306" cy="430887"/>
          </a:xfrm>
          <a:prstGeom prst="rect">
            <a:avLst/>
          </a:prstGeom>
          <a:noFill/>
        </p:spPr>
        <p:txBody>
          <a:bodyPr wrap="square" rtlCol="0">
            <a:spAutoFit/>
          </a:bodyPr>
          <a:lstStyle/>
          <a:p>
            <a:pPr algn="ctr"/>
            <a:r>
              <a:rPr lang="en-US" sz="1100" dirty="0"/>
              <a:t>Electric </a:t>
            </a:r>
          </a:p>
          <a:p>
            <a:pPr algn="ctr"/>
            <a:r>
              <a:rPr lang="en-US" sz="1100" dirty="0"/>
              <a:t>Motor</a:t>
            </a:r>
          </a:p>
        </p:txBody>
      </p:sp>
      <p:sp>
        <p:nvSpPr>
          <p:cNvPr id="65" name="TextBox 64">
            <a:extLst>
              <a:ext uri="{FF2B5EF4-FFF2-40B4-BE49-F238E27FC236}">
                <a16:creationId xmlns:a16="http://schemas.microsoft.com/office/drawing/2014/main" id="{B0E2FEA5-9A55-444A-9EEA-C50D429DC204}"/>
              </a:ext>
            </a:extLst>
          </p:cNvPr>
          <p:cNvSpPr txBox="1"/>
          <p:nvPr/>
        </p:nvSpPr>
        <p:spPr>
          <a:xfrm>
            <a:off x="8102970" y="3235221"/>
            <a:ext cx="676442" cy="577081"/>
          </a:xfrm>
          <a:prstGeom prst="rect">
            <a:avLst/>
          </a:prstGeom>
          <a:noFill/>
        </p:spPr>
        <p:txBody>
          <a:bodyPr wrap="square" rtlCol="0">
            <a:spAutoFit/>
          </a:bodyPr>
          <a:lstStyle/>
          <a:p>
            <a:r>
              <a:rPr lang="en-US" sz="1050" dirty="0"/>
              <a:t>Touch</a:t>
            </a:r>
          </a:p>
          <a:p>
            <a:r>
              <a:rPr lang="en-US" sz="1050" dirty="0"/>
              <a:t>Screen</a:t>
            </a:r>
          </a:p>
          <a:p>
            <a:r>
              <a:rPr lang="en-US" sz="1050" dirty="0"/>
              <a:t>LCD (I/O)</a:t>
            </a:r>
            <a:endParaRPr lang="en-IN" sz="1050" dirty="0"/>
          </a:p>
        </p:txBody>
      </p:sp>
      <p:pic>
        <p:nvPicPr>
          <p:cNvPr id="66" name="Picture 2" descr="https://camo.githubusercontent.com/1cbab2ee0fc2062201c7e4b7b5ad2fcf16d19570/687474703a2f2f692e696d6775722e636f6d2f4539764e4d6e712e706e67">
            <a:extLst>
              <a:ext uri="{FF2B5EF4-FFF2-40B4-BE49-F238E27FC236}">
                <a16:creationId xmlns:a16="http://schemas.microsoft.com/office/drawing/2014/main" id="{E9BAA1FA-A95B-4675-8671-CCAB4B2D8E7D}"/>
              </a:ext>
            </a:extLst>
          </p:cNvPr>
          <p:cNvPicPr>
            <a:picLocks noChangeAspect="1" noChangeArrowheads="1"/>
          </p:cNvPicPr>
          <p:nvPr/>
        </p:nvPicPr>
        <p:blipFill>
          <a:blip r:embed="rId11" cstate="print"/>
          <a:srcRect/>
          <a:stretch>
            <a:fillRect/>
          </a:stretch>
        </p:blipFill>
        <p:spPr bwMode="auto">
          <a:xfrm>
            <a:off x="3281031" y="4152994"/>
            <a:ext cx="1357802" cy="1027016"/>
          </a:xfrm>
          <a:prstGeom prst="rect">
            <a:avLst/>
          </a:prstGeom>
          <a:noFill/>
        </p:spPr>
      </p:pic>
      <p:sp>
        <p:nvSpPr>
          <p:cNvPr id="67" name="TextBox 66">
            <a:extLst>
              <a:ext uri="{FF2B5EF4-FFF2-40B4-BE49-F238E27FC236}">
                <a16:creationId xmlns:a16="http://schemas.microsoft.com/office/drawing/2014/main" id="{7BADBCD9-CC80-4693-B0B4-F64FB790F5B6}"/>
              </a:ext>
            </a:extLst>
          </p:cNvPr>
          <p:cNvSpPr txBox="1"/>
          <p:nvPr/>
        </p:nvSpPr>
        <p:spPr>
          <a:xfrm>
            <a:off x="4429926" y="5199920"/>
            <a:ext cx="509398" cy="261610"/>
          </a:xfrm>
          <a:prstGeom prst="rect">
            <a:avLst/>
          </a:prstGeom>
          <a:noFill/>
        </p:spPr>
        <p:txBody>
          <a:bodyPr wrap="square" rtlCol="0">
            <a:spAutoFit/>
          </a:bodyPr>
          <a:lstStyle/>
          <a:p>
            <a:r>
              <a:rPr lang="en-US" sz="1100" dirty="0"/>
              <a:t>Ports </a:t>
            </a:r>
            <a:endParaRPr lang="en-IN" sz="1100" dirty="0"/>
          </a:p>
        </p:txBody>
      </p:sp>
      <p:cxnSp>
        <p:nvCxnSpPr>
          <p:cNvPr id="70" name="Straight Arrow Connector 69">
            <a:extLst>
              <a:ext uri="{FF2B5EF4-FFF2-40B4-BE49-F238E27FC236}">
                <a16:creationId xmlns:a16="http://schemas.microsoft.com/office/drawing/2014/main" id="{E5C62A76-141D-4F5E-9ED4-0E72D2FF864B}"/>
              </a:ext>
            </a:extLst>
          </p:cNvPr>
          <p:cNvCxnSpPr>
            <a:cxnSpLocks/>
          </p:cNvCxnSpPr>
          <p:nvPr/>
        </p:nvCxnSpPr>
        <p:spPr>
          <a:xfrm flipH="1">
            <a:off x="6073545" y="3599054"/>
            <a:ext cx="1000620" cy="4905"/>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54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000" dirty="0">
                <a:latin typeface="Andalus" panose="02020603050405020304" pitchFamily="18" charset="-78"/>
                <a:cs typeface="Andalus" panose="02020603050405020304" pitchFamily="18" charset="-78"/>
              </a:rPr>
              <a:t>Embedded System Software development </a:t>
            </a:r>
            <a:br>
              <a:rPr lang="en-US" sz="2000" dirty="0">
                <a:latin typeface="Andalus" panose="02020603050405020304" pitchFamily="18" charset="-78"/>
                <a:cs typeface="Andalus" panose="02020603050405020304" pitchFamily="18" charset="-78"/>
              </a:rPr>
            </a:br>
            <a:r>
              <a:rPr lang="en-US" sz="2000" dirty="0">
                <a:latin typeface="Andalus" panose="02020603050405020304" pitchFamily="18" charset="-78"/>
                <a:cs typeface="Andalus" panose="02020603050405020304" pitchFamily="18" charset="-78"/>
              </a:rPr>
              <a:t>Ecosystem</a:t>
            </a:r>
            <a:endParaRPr lang="en-GB" sz="20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Oval 1">
            <a:extLst>
              <a:ext uri="{FF2B5EF4-FFF2-40B4-BE49-F238E27FC236}">
                <a16:creationId xmlns:a16="http://schemas.microsoft.com/office/drawing/2014/main" id="{79C4E8C7-7542-43A8-B97C-AF36F7609731}"/>
              </a:ext>
            </a:extLst>
          </p:cNvPr>
          <p:cNvSpPr/>
          <p:nvPr/>
        </p:nvSpPr>
        <p:spPr bwMode="auto">
          <a:xfrm>
            <a:off x="1933732" y="810396"/>
            <a:ext cx="3342806" cy="799412"/>
          </a:xfrm>
          <a:prstGeom prst="ellipse">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artDeco"/>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Embedded Hardware</a:t>
            </a:r>
            <a:endParaRPr kumimoji="0" lang="en-IN" sz="2400" b="0" i="0" u="none" strike="noStrike" cap="none" normalizeH="0" baseline="0" dirty="0">
              <a:ln>
                <a:noFill/>
              </a:ln>
              <a:solidFill>
                <a:schemeClr val="tx1"/>
              </a:solidFill>
              <a:effectLst/>
              <a:latin typeface="Times New Roman" pitchFamily="18" charset="0"/>
            </a:endParaRPr>
          </a:p>
        </p:txBody>
      </p:sp>
      <p:pic>
        <p:nvPicPr>
          <p:cNvPr id="6" name="Picture 2" descr="Image result for COmputer Hardware">
            <a:extLst>
              <a:ext uri="{FF2B5EF4-FFF2-40B4-BE49-F238E27FC236}">
                <a16:creationId xmlns:a16="http://schemas.microsoft.com/office/drawing/2014/main" id="{B3709AA9-9B52-45D6-8C84-95376C0586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731838"/>
            <a:ext cx="1518336" cy="91840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1AED8800-50D2-4BE4-B5BA-AF1FCEC42424}"/>
              </a:ext>
            </a:extLst>
          </p:cNvPr>
          <p:cNvSpPr/>
          <p:nvPr/>
        </p:nvSpPr>
        <p:spPr bwMode="auto">
          <a:xfrm>
            <a:off x="2008682" y="2290892"/>
            <a:ext cx="5126636" cy="1274164"/>
          </a:xfrm>
          <a:prstGeom prst="ellipse">
            <a:avLst/>
          </a:prstGeom>
          <a:gradFill>
            <a:gsLst>
              <a:gs pos="0">
                <a:srgbClr val="92D050"/>
              </a:gs>
              <a:gs pos="48000">
                <a:schemeClr val="accent5">
                  <a:lumMod val="97000"/>
                  <a:lumOff val="3000"/>
                </a:schemeClr>
              </a:gs>
              <a:gs pos="100000">
                <a:schemeClr val="accent5">
                  <a:lumMod val="60000"/>
                  <a:lumOff val="40000"/>
                </a:schemeClr>
              </a:gs>
            </a:gsLst>
            <a:lin ang="16200000" scaled="1"/>
          </a:gradFill>
          <a:ln w="9525" cap="flat" cmpd="sng" algn="ctr">
            <a:solidFill>
              <a:schemeClr val="tx1"/>
            </a:solidFill>
            <a:prstDash val="solid"/>
            <a:round/>
            <a:headEnd type="none" w="med" len="med"/>
            <a:tailEnd type="none" w="med" len="med"/>
          </a:ln>
          <a:effectLst/>
          <a:scene3d>
            <a:camera prst="orthographicFront"/>
            <a:lightRig rig="threePt" dir="t"/>
          </a:scene3d>
          <a:sp3d>
            <a:bevelT w="139700" h="139700" prst="divo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Software Development Tools</a:t>
            </a:r>
            <a:endParaRPr kumimoji="0" lang="en-IN" sz="2400" b="0" i="0" u="none" strike="noStrike" cap="none" normalizeH="0" baseline="0" dirty="0">
              <a:ln>
                <a:noFill/>
              </a:ln>
              <a:solidFill>
                <a:schemeClr val="tx1"/>
              </a:solidFill>
              <a:effectLst/>
              <a:latin typeface="Times New Roman" pitchFamily="18" charset="0"/>
            </a:endParaRPr>
          </a:p>
        </p:txBody>
      </p:sp>
      <p:sp>
        <p:nvSpPr>
          <p:cNvPr id="3" name="Rectangle: Rounded Corners 2">
            <a:extLst>
              <a:ext uri="{FF2B5EF4-FFF2-40B4-BE49-F238E27FC236}">
                <a16:creationId xmlns:a16="http://schemas.microsoft.com/office/drawing/2014/main" id="{C12DED22-DF78-4D8A-9283-CE83283840AA}"/>
              </a:ext>
            </a:extLst>
          </p:cNvPr>
          <p:cNvSpPr/>
          <p:nvPr/>
        </p:nvSpPr>
        <p:spPr bwMode="auto">
          <a:xfrm>
            <a:off x="201255" y="4197242"/>
            <a:ext cx="1394086" cy="959371"/>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Compliers</a:t>
            </a:r>
          </a:p>
        </p:txBody>
      </p:sp>
      <p:sp>
        <p:nvSpPr>
          <p:cNvPr id="9" name="Rectangle: Rounded Corners 8">
            <a:extLst>
              <a:ext uri="{FF2B5EF4-FFF2-40B4-BE49-F238E27FC236}">
                <a16:creationId xmlns:a16="http://schemas.microsoft.com/office/drawing/2014/main" id="{BDD42774-EA4F-4AEE-992E-DB832BD7E74E}"/>
              </a:ext>
            </a:extLst>
          </p:cNvPr>
          <p:cNvSpPr/>
          <p:nvPr/>
        </p:nvSpPr>
        <p:spPr bwMode="auto">
          <a:xfrm>
            <a:off x="2107086" y="4197238"/>
            <a:ext cx="1428201" cy="959375"/>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Assemblers</a:t>
            </a:r>
          </a:p>
        </p:txBody>
      </p:sp>
      <p:sp>
        <p:nvSpPr>
          <p:cNvPr id="10" name="Rectangle: Rounded Corners 9">
            <a:extLst>
              <a:ext uri="{FF2B5EF4-FFF2-40B4-BE49-F238E27FC236}">
                <a16:creationId xmlns:a16="http://schemas.microsoft.com/office/drawing/2014/main" id="{3747BF3A-99DE-4768-AE93-FA91F086CADF}"/>
              </a:ext>
            </a:extLst>
          </p:cNvPr>
          <p:cNvSpPr/>
          <p:nvPr/>
        </p:nvSpPr>
        <p:spPr bwMode="auto">
          <a:xfrm>
            <a:off x="3848337" y="4197238"/>
            <a:ext cx="1413211" cy="959375"/>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Debugger</a:t>
            </a:r>
          </a:p>
        </p:txBody>
      </p:sp>
      <p:sp>
        <p:nvSpPr>
          <p:cNvPr id="11" name="Rectangle: Rounded Corners 10">
            <a:extLst>
              <a:ext uri="{FF2B5EF4-FFF2-40B4-BE49-F238E27FC236}">
                <a16:creationId xmlns:a16="http://schemas.microsoft.com/office/drawing/2014/main" id="{0A016485-5D6B-43CD-B9C9-048260541127}"/>
              </a:ext>
            </a:extLst>
          </p:cNvPr>
          <p:cNvSpPr/>
          <p:nvPr/>
        </p:nvSpPr>
        <p:spPr bwMode="auto">
          <a:xfrm>
            <a:off x="7480090" y="5788799"/>
            <a:ext cx="1663909" cy="1109273"/>
          </a:xfrm>
          <a:prstGeom prst="roundRect">
            <a:avLst/>
          </a:prstGeom>
          <a:solidFill>
            <a:schemeClr val="bg1">
              <a:lumMod val="75000"/>
            </a:schemeClr>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Test  Bench</a:t>
            </a:r>
          </a:p>
        </p:txBody>
      </p:sp>
      <p:sp>
        <p:nvSpPr>
          <p:cNvPr id="12" name="Rectangle: Rounded Corners 11">
            <a:extLst>
              <a:ext uri="{FF2B5EF4-FFF2-40B4-BE49-F238E27FC236}">
                <a16:creationId xmlns:a16="http://schemas.microsoft.com/office/drawing/2014/main" id="{05C67512-839B-4FCB-A2AB-CE1274E74BA4}"/>
              </a:ext>
            </a:extLst>
          </p:cNvPr>
          <p:cNvSpPr/>
          <p:nvPr/>
        </p:nvSpPr>
        <p:spPr bwMode="auto">
          <a:xfrm>
            <a:off x="-35421" y="5748727"/>
            <a:ext cx="1663909" cy="1109273"/>
          </a:xfrm>
          <a:prstGeom prst="roundRect">
            <a:avLst/>
          </a:prstGeom>
          <a:solidFill>
            <a:schemeClr val="bg1">
              <a:lumMod val="75000"/>
            </a:schemeClr>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Sensor</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Simulator</a:t>
            </a:r>
          </a:p>
        </p:txBody>
      </p:sp>
      <p:sp>
        <p:nvSpPr>
          <p:cNvPr id="13" name="Rectangle: Rounded Corners 12">
            <a:extLst>
              <a:ext uri="{FF2B5EF4-FFF2-40B4-BE49-F238E27FC236}">
                <a16:creationId xmlns:a16="http://schemas.microsoft.com/office/drawing/2014/main" id="{D032AED6-B760-4D0D-A9E9-92090DB8649D}"/>
              </a:ext>
            </a:extLst>
          </p:cNvPr>
          <p:cNvSpPr/>
          <p:nvPr/>
        </p:nvSpPr>
        <p:spPr bwMode="auto">
          <a:xfrm>
            <a:off x="5638210" y="4197239"/>
            <a:ext cx="1402520" cy="959375"/>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Simulators</a:t>
            </a:r>
          </a:p>
        </p:txBody>
      </p:sp>
      <p:sp>
        <p:nvSpPr>
          <p:cNvPr id="14" name="Rectangle: Rounded Corners 13">
            <a:extLst>
              <a:ext uri="{FF2B5EF4-FFF2-40B4-BE49-F238E27FC236}">
                <a16:creationId xmlns:a16="http://schemas.microsoft.com/office/drawing/2014/main" id="{7EAEF5A7-F4A9-4115-BCFE-12E1AF59BE7C}"/>
              </a:ext>
            </a:extLst>
          </p:cNvPr>
          <p:cNvSpPr/>
          <p:nvPr/>
        </p:nvSpPr>
        <p:spPr bwMode="auto">
          <a:xfrm>
            <a:off x="7397637" y="4197240"/>
            <a:ext cx="1402520" cy="959375"/>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Interpreter</a:t>
            </a:r>
          </a:p>
        </p:txBody>
      </p:sp>
      <p:cxnSp>
        <p:nvCxnSpPr>
          <p:cNvPr id="16" name="Straight Arrow Connector 15">
            <a:extLst>
              <a:ext uri="{FF2B5EF4-FFF2-40B4-BE49-F238E27FC236}">
                <a16:creationId xmlns:a16="http://schemas.microsoft.com/office/drawing/2014/main" id="{F19CA5D6-86F1-4B6A-B7D8-D7D17F81EFFF}"/>
              </a:ext>
            </a:extLst>
          </p:cNvPr>
          <p:cNvCxnSpPr>
            <a:cxnSpLocks/>
          </p:cNvCxnSpPr>
          <p:nvPr/>
        </p:nvCxnSpPr>
        <p:spPr bwMode="auto">
          <a:xfrm flipH="1">
            <a:off x="4482533" y="3565056"/>
            <a:ext cx="44497" cy="6321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F2A068E5-424A-4275-A4D3-89147ECEE85E}"/>
              </a:ext>
            </a:extLst>
          </p:cNvPr>
          <p:cNvCxnSpPr>
            <a:stCxn id="7" idx="4"/>
            <a:endCxn id="3" idx="0"/>
          </p:cNvCxnSpPr>
          <p:nvPr/>
        </p:nvCxnSpPr>
        <p:spPr bwMode="auto">
          <a:xfrm flipH="1">
            <a:off x="898298" y="3565056"/>
            <a:ext cx="3673702" cy="6321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366B2E41-3AB0-43AB-B3F9-BFC799814776}"/>
              </a:ext>
            </a:extLst>
          </p:cNvPr>
          <p:cNvCxnSpPr>
            <a:stCxn id="7" idx="4"/>
            <a:endCxn id="9" idx="0"/>
          </p:cNvCxnSpPr>
          <p:nvPr/>
        </p:nvCxnSpPr>
        <p:spPr bwMode="auto">
          <a:xfrm flipH="1">
            <a:off x="2821187" y="3565056"/>
            <a:ext cx="1750813" cy="6321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78C25633-0723-49E4-B9CD-9EC608E38B3F}"/>
              </a:ext>
            </a:extLst>
          </p:cNvPr>
          <p:cNvCxnSpPr>
            <a:stCxn id="7" idx="4"/>
            <a:endCxn id="13" idx="0"/>
          </p:cNvCxnSpPr>
          <p:nvPr/>
        </p:nvCxnSpPr>
        <p:spPr bwMode="auto">
          <a:xfrm>
            <a:off x="4572000" y="3565056"/>
            <a:ext cx="1767470" cy="6321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BF387D7E-11D7-4D8E-8C9E-DCE2410F61A6}"/>
              </a:ext>
            </a:extLst>
          </p:cNvPr>
          <p:cNvCxnSpPr>
            <a:stCxn id="7" idx="4"/>
            <a:endCxn id="14" idx="0"/>
          </p:cNvCxnSpPr>
          <p:nvPr/>
        </p:nvCxnSpPr>
        <p:spPr bwMode="auto">
          <a:xfrm>
            <a:off x="4572000" y="3565056"/>
            <a:ext cx="3526897" cy="6321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4098" name="Picture 2" descr="Image result for laptops">
            <a:extLst>
              <a:ext uri="{FF2B5EF4-FFF2-40B4-BE49-F238E27FC236}">
                <a16:creationId xmlns:a16="http://schemas.microsoft.com/office/drawing/2014/main" id="{9136F6C5-5ED5-4501-812B-5C64312A0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5555954"/>
            <a:ext cx="1954871" cy="146700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Image result for Internet ">
            <a:extLst>
              <a:ext uri="{FF2B5EF4-FFF2-40B4-BE49-F238E27FC236}">
                <a16:creationId xmlns:a16="http://schemas.microsoft.com/office/drawing/2014/main" id="{69D0BCA8-2AF4-4A71-A582-729D3FEB402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2787" y="5685819"/>
            <a:ext cx="1367015" cy="8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260104"/>
      </p:ext>
    </p:extLst>
  </p:cSld>
  <p:clrMapOvr>
    <a:masterClrMapping/>
  </p:clrMapOvr>
  <p:transition advTm="6889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latin typeface="Andalus" panose="02020603050405020304" pitchFamily="18" charset="-78"/>
                <a:cs typeface="Andalus" panose="02020603050405020304" pitchFamily="18" charset="-78"/>
              </a:rPr>
              <a:t>How are sensor and actuators integrated</a:t>
            </a:r>
            <a:endParaRPr lang="en-GB" sz="24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Rectangle: Rounded Corners 1">
            <a:extLst>
              <a:ext uri="{FF2B5EF4-FFF2-40B4-BE49-F238E27FC236}">
                <a16:creationId xmlns:a16="http://schemas.microsoft.com/office/drawing/2014/main" id="{BDFB883E-6E4D-4933-A882-DCB0D5E524A2}"/>
              </a:ext>
            </a:extLst>
          </p:cNvPr>
          <p:cNvSpPr/>
          <p:nvPr/>
        </p:nvSpPr>
        <p:spPr bwMode="auto">
          <a:xfrm>
            <a:off x="2341743" y="1796841"/>
            <a:ext cx="2260237" cy="190573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Embedded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Computer</a:t>
            </a:r>
          </a:p>
        </p:txBody>
      </p:sp>
      <p:pic>
        <p:nvPicPr>
          <p:cNvPr id="6" name="Picture 2" descr="C:\Users\Admin\AppData\Local\Microsoft\Windows\Temporary Internet Files\Content.IE5\T7TECUYH\keyboard-silhouette-2813-large[1].png">
            <a:extLst>
              <a:ext uri="{FF2B5EF4-FFF2-40B4-BE49-F238E27FC236}">
                <a16:creationId xmlns:a16="http://schemas.microsoft.com/office/drawing/2014/main" id="{1F42D25A-E5D9-4E79-9562-2E808D6C5B7E}"/>
              </a:ext>
            </a:extLst>
          </p:cNvPr>
          <p:cNvPicPr>
            <a:picLocks noChangeAspect="1" noChangeArrowheads="1"/>
          </p:cNvPicPr>
          <p:nvPr/>
        </p:nvPicPr>
        <p:blipFill>
          <a:blip r:embed="rId4" cstate="print"/>
          <a:srcRect/>
          <a:stretch>
            <a:fillRect/>
          </a:stretch>
        </p:blipFill>
        <p:spPr bwMode="auto">
          <a:xfrm>
            <a:off x="608531" y="1796840"/>
            <a:ext cx="604554" cy="428780"/>
          </a:xfrm>
          <a:prstGeom prst="rect">
            <a:avLst/>
          </a:prstGeom>
          <a:noFill/>
        </p:spPr>
      </p:pic>
      <p:pic>
        <p:nvPicPr>
          <p:cNvPr id="7" name="Picture 2" descr="C:\Users\Admin\AppData\Local\Microsoft\Windows\Temporary Internet Files\Content.IE5\DCACVMC0\large_366_SoilMoisture1-450[1].jpg">
            <a:extLst>
              <a:ext uri="{FF2B5EF4-FFF2-40B4-BE49-F238E27FC236}">
                <a16:creationId xmlns:a16="http://schemas.microsoft.com/office/drawing/2014/main" id="{4B18C4E0-7A0A-454D-AB86-1FCEC65134FA}"/>
              </a:ext>
            </a:extLst>
          </p:cNvPr>
          <p:cNvPicPr>
            <a:picLocks noChangeAspect="1" noChangeArrowheads="1"/>
          </p:cNvPicPr>
          <p:nvPr/>
        </p:nvPicPr>
        <p:blipFill>
          <a:blip r:embed="rId5" cstate="print"/>
          <a:srcRect/>
          <a:stretch>
            <a:fillRect/>
          </a:stretch>
        </p:blipFill>
        <p:spPr bwMode="auto">
          <a:xfrm>
            <a:off x="608531" y="3030850"/>
            <a:ext cx="604760" cy="519544"/>
          </a:xfrm>
          <a:prstGeom prst="rect">
            <a:avLst/>
          </a:prstGeom>
          <a:noFill/>
        </p:spPr>
      </p:pic>
      <p:pic>
        <p:nvPicPr>
          <p:cNvPr id="9" name="Picture 3" descr="C:\Users\Admin\AppData\Local\Microsoft\Windows\Temporary Internet Files\Content.IE5\T7TECUYH\temperature-icon[1].png">
            <a:extLst>
              <a:ext uri="{FF2B5EF4-FFF2-40B4-BE49-F238E27FC236}">
                <a16:creationId xmlns:a16="http://schemas.microsoft.com/office/drawing/2014/main" id="{DE5A1B50-0303-4DAF-B0C0-56A83E56777D}"/>
              </a:ext>
            </a:extLst>
          </p:cNvPr>
          <p:cNvPicPr>
            <a:picLocks noChangeAspect="1" noChangeArrowheads="1"/>
          </p:cNvPicPr>
          <p:nvPr/>
        </p:nvPicPr>
        <p:blipFill>
          <a:blip r:embed="rId6" cstate="print"/>
          <a:srcRect/>
          <a:stretch>
            <a:fillRect/>
          </a:stretch>
        </p:blipFill>
        <p:spPr bwMode="auto">
          <a:xfrm>
            <a:off x="616633" y="4044661"/>
            <a:ext cx="621926" cy="621926"/>
          </a:xfrm>
          <a:prstGeom prst="rect">
            <a:avLst/>
          </a:prstGeom>
          <a:noFill/>
        </p:spPr>
      </p:pic>
      <p:sp>
        <p:nvSpPr>
          <p:cNvPr id="10" name="Explosion: 8 Points 9">
            <a:extLst>
              <a:ext uri="{FF2B5EF4-FFF2-40B4-BE49-F238E27FC236}">
                <a16:creationId xmlns:a16="http://schemas.microsoft.com/office/drawing/2014/main" id="{82BD66A1-9D7D-48F8-8DB4-6D26DFFDBD2D}"/>
              </a:ext>
            </a:extLst>
          </p:cNvPr>
          <p:cNvSpPr/>
          <p:nvPr/>
        </p:nvSpPr>
        <p:spPr bwMode="auto">
          <a:xfrm>
            <a:off x="4032355" y="3115693"/>
            <a:ext cx="4843006" cy="3944674"/>
          </a:xfrm>
          <a:prstGeom prst="irregularSeal1">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IN" sz="1400" dirty="0"/>
              <a:t>Sensors send data to </a:t>
            </a:r>
          </a:p>
          <a:p>
            <a:pPr algn="l"/>
            <a:r>
              <a:rPr lang="en-IN" sz="1400" dirty="0"/>
              <a:t>computer using various </a:t>
            </a:r>
          </a:p>
          <a:p>
            <a:pPr algn="l"/>
            <a:r>
              <a:rPr lang="en-IN" sz="1400" dirty="0"/>
              <a:t>protocols, just like key </a:t>
            </a:r>
          </a:p>
          <a:p>
            <a:pPr algn="l"/>
            <a:r>
              <a:rPr lang="en-IN" sz="1400" dirty="0"/>
              <a:t>board uses USB in case </a:t>
            </a:r>
          </a:p>
          <a:p>
            <a:pPr algn="l"/>
            <a:r>
              <a:rPr lang="en-IN" sz="1400" dirty="0"/>
              <a:t>of a desktop, sensors </a:t>
            </a:r>
          </a:p>
          <a:p>
            <a:pPr algn="l"/>
            <a:r>
              <a:rPr lang="en-IN" sz="1400" dirty="0"/>
              <a:t>using I2C, SPI, UART</a:t>
            </a:r>
          </a:p>
          <a:p>
            <a:pPr algn="l"/>
            <a:r>
              <a:rPr lang="en-IN" sz="1400" dirty="0"/>
              <a:t> etc to send data to Computer</a:t>
            </a:r>
          </a:p>
        </p:txBody>
      </p:sp>
      <p:cxnSp>
        <p:nvCxnSpPr>
          <p:cNvPr id="12" name="Straight Arrow Connector 11">
            <a:extLst>
              <a:ext uri="{FF2B5EF4-FFF2-40B4-BE49-F238E27FC236}">
                <a16:creationId xmlns:a16="http://schemas.microsoft.com/office/drawing/2014/main" id="{66700585-BFFC-4454-8510-035013DCC709}"/>
              </a:ext>
            </a:extLst>
          </p:cNvPr>
          <p:cNvCxnSpPr>
            <a:stCxn id="6" idx="3"/>
          </p:cNvCxnSpPr>
          <p:nvPr/>
        </p:nvCxnSpPr>
        <p:spPr bwMode="auto">
          <a:xfrm>
            <a:off x="1213085" y="2011230"/>
            <a:ext cx="1128658" cy="5670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E8085411-C096-4C02-9C7F-B39510E66BF9}"/>
              </a:ext>
            </a:extLst>
          </p:cNvPr>
          <p:cNvCxnSpPr>
            <a:cxnSpLocks/>
            <a:stCxn id="7" idx="3"/>
            <a:endCxn id="2" idx="1"/>
          </p:cNvCxnSpPr>
          <p:nvPr/>
        </p:nvCxnSpPr>
        <p:spPr bwMode="auto">
          <a:xfrm flipV="1">
            <a:off x="1213291" y="2749706"/>
            <a:ext cx="1128452" cy="5409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16A905D-6C42-46B0-ADC4-4CD9630273E2}"/>
              </a:ext>
            </a:extLst>
          </p:cNvPr>
          <p:cNvCxnSpPr>
            <a:cxnSpLocks/>
          </p:cNvCxnSpPr>
          <p:nvPr/>
        </p:nvCxnSpPr>
        <p:spPr bwMode="auto">
          <a:xfrm flipV="1">
            <a:off x="1084440" y="3332347"/>
            <a:ext cx="1257303" cy="919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49093650"/>
      </p:ext>
    </p:extLst>
  </p:cSld>
  <p:clrMapOvr>
    <a:masterClrMapping/>
  </p:clrMapOvr>
  <p:transition advTm="6889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latin typeface="Andalus" panose="02020603050405020304" pitchFamily="18" charset="-78"/>
                <a:cs typeface="Andalus" panose="02020603050405020304" pitchFamily="18" charset="-78"/>
              </a:rPr>
              <a:t>Embedded systems and Internet</a:t>
            </a:r>
            <a:endParaRPr lang="en-GB" sz="2800" dirty="0">
              <a:latin typeface="Andalus" panose="02020603050405020304" pitchFamily="18" charset="-78"/>
              <a:cs typeface="Andalus" panose="02020603050405020304" pitchFamily="18" charset="-78"/>
            </a:endParaRPr>
          </a:p>
        </p:txBody>
      </p:sp>
      <p:pic>
        <p:nvPicPr>
          <p:cNvPr id="2" name="Picture 1"/>
          <p:cNvPicPr>
            <a:picLocks noChangeAspect="1"/>
          </p:cNvPicPr>
          <p:nvPr/>
        </p:nvPicPr>
        <p:blipFill>
          <a:blip r:embed="rId3"/>
          <a:stretch>
            <a:fillRect/>
          </a:stretch>
        </p:blipFill>
        <p:spPr>
          <a:xfrm>
            <a:off x="6943724" y="0"/>
            <a:ext cx="2200275" cy="419100"/>
          </a:xfrm>
          <a:prstGeom prst="rect">
            <a:avLst/>
          </a:prstGeom>
        </p:spPr>
      </p:pic>
      <p:sp>
        <p:nvSpPr>
          <p:cNvPr id="3" name="TextBox 2">
            <a:extLst>
              <a:ext uri="{FF2B5EF4-FFF2-40B4-BE49-F238E27FC236}">
                <a16:creationId xmlns:a16="http://schemas.microsoft.com/office/drawing/2014/main" id="{FF98D227-ADA2-4B44-AE0A-CF3F6607ABB3}"/>
              </a:ext>
            </a:extLst>
          </p:cNvPr>
          <p:cNvSpPr txBox="1"/>
          <p:nvPr/>
        </p:nvSpPr>
        <p:spPr>
          <a:xfrm>
            <a:off x="90083" y="850435"/>
            <a:ext cx="3672590" cy="3139321"/>
          </a:xfrm>
          <a:prstGeom prst="rect">
            <a:avLst/>
          </a:prstGeom>
          <a:solidFill>
            <a:srgbClr val="66FFCC"/>
          </a:solidFill>
          <a:ln>
            <a:solidFill>
              <a:schemeClr val="tx1"/>
            </a:solidFill>
          </a:ln>
        </p:spPr>
        <p:txBody>
          <a:bodyPr wrap="square" rtlCol="0">
            <a:spAutoFit/>
          </a:bodyPr>
          <a:lstStyle/>
          <a:p>
            <a:pPr algn="just"/>
            <a:r>
              <a:rPr lang="en-IN" sz="1800" dirty="0"/>
              <a:t>With the evolution of Internet, desktop computer and not stand alone devices instead they are connected to internet  just like that almost every embedded computers are also connected to internet one way or other.</a:t>
            </a:r>
          </a:p>
          <a:p>
            <a:pPr algn="l"/>
            <a:endParaRPr lang="en-IN" sz="1800" dirty="0"/>
          </a:p>
          <a:p>
            <a:pPr algn="l"/>
            <a:r>
              <a:rPr lang="en-IN" sz="1800" dirty="0"/>
              <a:t>Software that runs on a embedded computer need to communicate with other computers and exchange data. </a:t>
            </a:r>
          </a:p>
        </p:txBody>
      </p:sp>
      <p:pic>
        <p:nvPicPr>
          <p:cNvPr id="8194" name="Picture 2" descr="Image result for ATM Swipe">
            <a:extLst>
              <a:ext uri="{FF2B5EF4-FFF2-40B4-BE49-F238E27FC236}">
                <a16:creationId xmlns:a16="http://schemas.microsoft.com/office/drawing/2014/main" id="{252AC2BB-EFBC-46AE-8071-500594CF7C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854" y="885462"/>
            <a:ext cx="1324913" cy="943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Image result for Bank">
            <a:extLst>
              <a:ext uri="{FF2B5EF4-FFF2-40B4-BE49-F238E27FC236}">
                <a16:creationId xmlns:a16="http://schemas.microsoft.com/office/drawing/2014/main" id="{7021556F-F4E0-4E1F-B4A3-E5AAF5B13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2518" y="5115794"/>
            <a:ext cx="1083600" cy="107996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Server">
            <a:extLst>
              <a:ext uri="{FF2B5EF4-FFF2-40B4-BE49-F238E27FC236}">
                <a16:creationId xmlns:a16="http://schemas.microsoft.com/office/drawing/2014/main" id="{A6A1E875-1CAC-4B37-BD75-070FDE61DA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6991" y="5056168"/>
            <a:ext cx="975471" cy="1199213"/>
          </a:xfrm>
          <a:prstGeom prst="rect">
            <a:avLst/>
          </a:prstGeom>
          <a:noFill/>
          <a:extLst>
            <a:ext uri="{909E8E84-426E-40DD-AFC4-6F175D3DCCD1}">
              <a14:hiddenFill xmlns:a14="http://schemas.microsoft.com/office/drawing/2010/main">
                <a:solidFill>
                  <a:srgbClr val="FFFFFF"/>
                </a:solidFill>
              </a14:hiddenFill>
            </a:ext>
          </a:extLst>
        </p:spPr>
      </p:pic>
      <p:sp>
        <p:nvSpPr>
          <p:cNvPr id="4" name="Lightning Bolt 3">
            <a:extLst>
              <a:ext uri="{FF2B5EF4-FFF2-40B4-BE49-F238E27FC236}">
                <a16:creationId xmlns:a16="http://schemas.microsoft.com/office/drawing/2014/main" id="{BA8CBE5B-9E88-4539-AF8C-BCBE3B02C841}"/>
              </a:ext>
            </a:extLst>
          </p:cNvPr>
          <p:cNvSpPr/>
          <p:nvPr/>
        </p:nvSpPr>
        <p:spPr bwMode="auto">
          <a:xfrm rot="16200000">
            <a:off x="5917919" y="2667423"/>
            <a:ext cx="2131881" cy="512784"/>
          </a:xfrm>
          <a:prstGeom prst="lightningBol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0" name="Lightning Bolt 9">
            <a:extLst>
              <a:ext uri="{FF2B5EF4-FFF2-40B4-BE49-F238E27FC236}">
                <a16:creationId xmlns:a16="http://schemas.microsoft.com/office/drawing/2014/main" id="{2AFBC2D3-0F3B-432E-BF95-944623A6A02A}"/>
              </a:ext>
            </a:extLst>
          </p:cNvPr>
          <p:cNvSpPr/>
          <p:nvPr/>
        </p:nvSpPr>
        <p:spPr bwMode="auto">
          <a:xfrm rot="5400000">
            <a:off x="5490584" y="3887269"/>
            <a:ext cx="2131881" cy="512784"/>
          </a:xfrm>
          <a:prstGeom prst="lightningBol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373841D3-904B-48C7-88D3-E6D03FD07E42}"/>
              </a:ext>
            </a:extLst>
          </p:cNvPr>
          <p:cNvSpPr txBox="1"/>
          <p:nvPr/>
        </p:nvSpPr>
        <p:spPr>
          <a:xfrm>
            <a:off x="109954" y="4108353"/>
            <a:ext cx="4427920" cy="2677656"/>
          </a:xfrm>
          <a:prstGeom prst="rect">
            <a:avLst/>
          </a:prstGeom>
          <a:solidFill>
            <a:srgbClr val="FFFFB7"/>
          </a:solidFill>
        </p:spPr>
        <p:txBody>
          <a:bodyPr wrap="square" rtlCol="0">
            <a:spAutoFit/>
          </a:bodyPr>
          <a:lstStyle/>
          <a:p>
            <a:pPr algn="l"/>
            <a:r>
              <a:rPr lang="en-IN" dirty="0"/>
              <a:t> </a:t>
            </a:r>
            <a:r>
              <a:rPr lang="en-IN" sz="1800" dirty="0"/>
              <a:t>This is good example of connected device/computer, or  Internet of Things (IoT)</a:t>
            </a:r>
          </a:p>
          <a:p>
            <a:pPr algn="l"/>
            <a:endParaRPr lang="en-IN" sz="1800" dirty="0"/>
          </a:p>
          <a:p>
            <a:pPr algn="l"/>
            <a:r>
              <a:rPr lang="en-IN" sz="1800" dirty="0"/>
              <a:t>Software engineers working on Embedded system need to know network programming so that they can develop network based application on Embedded  Devices. This is exactly what is covered under the topic of IoT.</a:t>
            </a:r>
          </a:p>
        </p:txBody>
      </p:sp>
      <p:pic>
        <p:nvPicPr>
          <p:cNvPr id="8198" name="Picture 6" descr="Image result for pointing finger">
            <a:extLst>
              <a:ext uri="{FF2B5EF4-FFF2-40B4-BE49-F238E27FC236}">
                <a16:creationId xmlns:a16="http://schemas.microsoft.com/office/drawing/2014/main" id="{7559F5BD-34C6-4F6B-A06D-EBC560746E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9838452">
            <a:off x="4498841" y="3160493"/>
            <a:ext cx="1492458" cy="102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804"/>
      </p:ext>
    </p:extLst>
  </p:cSld>
  <p:clrMapOvr>
    <a:masterClrMapping/>
  </p:clrMapOvr>
  <p:transition advTm="6889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E676-5F8D-49C9-A30C-A7CCC65E00DE}"/>
              </a:ext>
            </a:extLst>
          </p:cNvPr>
          <p:cNvSpPr>
            <a:spLocks noGrp="1"/>
          </p:cNvSpPr>
          <p:nvPr>
            <p:ph type="title"/>
          </p:nvPr>
        </p:nvSpPr>
        <p:spPr/>
        <p:txBody>
          <a:bodyPr/>
          <a:lstStyle/>
          <a:p>
            <a:r>
              <a:rPr lang="en-IN" dirty="0"/>
              <a:t>What about Hardware Knowledge ?</a:t>
            </a:r>
          </a:p>
        </p:txBody>
      </p:sp>
      <p:pic>
        <p:nvPicPr>
          <p:cNvPr id="3" name="Picture 2">
            <a:extLst>
              <a:ext uri="{FF2B5EF4-FFF2-40B4-BE49-F238E27FC236}">
                <a16:creationId xmlns:a16="http://schemas.microsoft.com/office/drawing/2014/main" id="{1E111CCD-BC9A-4651-BBC9-3360B9A73DCE}"/>
              </a:ext>
            </a:extLst>
          </p:cNvPr>
          <p:cNvPicPr>
            <a:picLocks noChangeAspect="1"/>
          </p:cNvPicPr>
          <p:nvPr/>
        </p:nvPicPr>
        <p:blipFill>
          <a:blip r:embed="rId2"/>
          <a:stretch>
            <a:fillRect/>
          </a:stretch>
        </p:blipFill>
        <p:spPr>
          <a:xfrm>
            <a:off x="6943724" y="0"/>
            <a:ext cx="2200275" cy="419100"/>
          </a:xfrm>
          <a:prstGeom prst="rect">
            <a:avLst/>
          </a:prstGeom>
        </p:spPr>
      </p:pic>
      <p:sp>
        <p:nvSpPr>
          <p:cNvPr id="4" name="Speech Bubble: Oval 3">
            <a:extLst>
              <a:ext uri="{FF2B5EF4-FFF2-40B4-BE49-F238E27FC236}">
                <a16:creationId xmlns:a16="http://schemas.microsoft.com/office/drawing/2014/main" id="{6310E912-5429-477B-A153-08F01877B40F}"/>
              </a:ext>
            </a:extLst>
          </p:cNvPr>
          <p:cNvSpPr/>
          <p:nvPr/>
        </p:nvSpPr>
        <p:spPr bwMode="auto">
          <a:xfrm>
            <a:off x="374756" y="1319135"/>
            <a:ext cx="3013022" cy="2128603"/>
          </a:xfrm>
          <a:prstGeom prst="wedgeEllipseCallou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Times New Roman" pitchFamily="18" charset="0"/>
              </a:rPr>
              <a:t>To what extend an embedded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Software engineer should know</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Times New Roman" pitchFamily="18" charset="0"/>
              </a:rPr>
              <a:t>About computer ha</a:t>
            </a:r>
            <a:r>
              <a:rPr lang="en-IN" sz="1800" dirty="0"/>
              <a:t>rdware ?</a:t>
            </a:r>
            <a:endParaRPr kumimoji="0" lang="en-IN" sz="1800" b="0" i="0" u="none" strike="noStrike" cap="none" normalizeH="0" baseline="0" dirty="0">
              <a:ln>
                <a:noFill/>
              </a:ln>
              <a:solidFill>
                <a:schemeClr val="tx1"/>
              </a:solidFill>
              <a:effectLst/>
              <a:latin typeface="Times New Roman" pitchFamily="18" charset="0"/>
            </a:endParaRPr>
          </a:p>
        </p:txBody>
      </p:sp>
      <p:pic>
        <p:nvPicPr>
          <p:cNvPr id="6146" name="Picture 2" descr="Image result for Thinking">
            <a:extLst>
              <a:ext uri="{FF2B5EF4-FFF2-40B4-BE49-F238E27FC236}">
                <a16:creationId xmlns:a16="http://schemas.microsoft.com/office/drawing/2014/main" id="{6023A9C7-0E49-498F-8D3B-61D58FDF94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367" y="3855154"/>
            <a:ext cx="1716373" cy="19309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answer">
            <a:extLst>
              <a:ext uri="{FF2B5EF4-FFF2-40B4-BE49-F238E27FC236}">
                <a16:creationId xmlns:a16="http://schemas.microsoft.com/office/drawing/2014/main" id="{902CB7F7-AE6F-40DB-B489-E6EF8AADC8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4353" y="4604659"/>
            <a:ext cx="1918741" cy="1918741"/>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Oval 5">
            <a:extLst>
              <a:ext uri="{FF2B5EF4-FFF2-40B4-BE49-F238E27FC236}">
                <a16:creationId xmlns:a16="http://schemas.microsoft.com/office/drawing/2014/main" id="{FAE90C7E-F18D-4C83-AF80-CD7D459E8141}"/>
              </a:ext>
            </a:extLst>
          </p:cNvPr>
          <p:cNvSpPr/>
          <p:nvPr/>
        </p:nvSpPr>
        <p:spPr bwMode="auto">
          <a:xfrm>
            <a:off x="4766873" y="2043397"/>
            <a:ext cx="3923204" cy="2248524"/>
          </a:xfrm>
          <a:prstGeom prst="wedgeEllipseCallout">
            <a:avLst/>
          </a:prstGeom>
          <a:gradFill>
            <a:gsLst>
              <a:gs pos="0">
                <a:srgbClr val="92D050"/>
              </a:gs>
              <a:gs pos="48000">
                <a:schemeClr val="accent5">
                  <a:lumMod val="97000"/>
                  <a:lumOff val="3000"/>
                </a:schemeClr>
              </a:gs>
              <a:gs pos="100000">
                <a:schemeClr val="accent5">
                  <a:lumMod val="60000"/>
                  <a:lumOff val="40000"/>
                </a:schemeClr>
              </a:gs>
            </a:gsLst>
            <a:lin ang="162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800" dirty="0"/>
              <a:t>Basic knowledge to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Understand the hardware</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 board,  Processor , memory map,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Ports etc is enough to start with</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However, Circuit level or chip level</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Knowledge is </a:t>
            </a:r>
            <a:r>
              <a:rPr lang="en-IN" sz="1800" b="1" u="sng" dirty="0"/>
              <a:t>not</a:t>
            </a:r>
            <a:r>
              <a:rPr lang="en-IN" sz="1800" dirty="0"/>
              <a:t> required </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04932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mage result for announcement">
            <a:extLst>
              <a:ext uri="{FF2B5EF4-FFF2-40B4-BE49-F238E27FC236}">
                <a16:creationId xmlns:a16="http://schemas.microsoft.com/office/drawing/2014/main" id="{A157CE86-C7C7-469D-8583-8D22401EE63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6" name="Picture 6" descr="Image of announcement clipart 0 announcements clipart">
            <a:extLst>
              <a:ext uri="{FF2B5EF4-FFF2-40B4-BE49-F238E27FC236}">
                <a16:creationId xmlns:a16="http://schemas.microsoft.com/office/drawing/2014/main" id="{782776D3-0C82-4CD5-BA36-5C96AA886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835" y="4347147"/>
            <a:ext cx="2195165" cy="2207614"/>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Oval 4">
            <a:extLst>
              <a:ext uri="{FF2B5EF4-FFF2-40B4-BE49-F238E27FC236}">
                <a16:creationId xmlns:a16="http://schemas.microsoft.com/office/drawing/2014/main" id="{C9788333-1D4B-4132-813C-7DFFB9375E2E}"/>
              </a:ext>
            </a:extLst>
          </p:cNvPr>
          <p:cNvSpPr/>
          <p:nvPr/>
        </p:nvSpPr>
        <p:spPr bwMode="auto">
          <a:xfrm>
            <a:off x="2686539" y="1184221"/>
            <a:ext cx="6247599" cy="2803161"/>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just"/>
            <a:r>
              <a:rPr lang="en-IN">
                <a:latin typeface="Bookman Old Style" panose="02050604050505020204" pitchFamily="18" charset="0"/>
                <a:ea typeface="Microsoft Himalaya" panose="01010100010101010101" pitchFamily="2" charset="0"/>
                <a:cs typeface="Microsoft Himalaya" panose="01010100010101010101" pitchFamily="2" charset="0"/>
              </a:rPr>
              <a:t>Taking these facts about an </a:t>
            </a:r>
          </a:p>
          <a:p>
            <a:pPr algn="just"/>
            <a:r>
              <a:rPr lang="en-IN">
                <a:latin typeface="Bookman Old Style" panose="02050604050505020204" pitchFamily="18" charset="0"/>
                <a:ea typeface="Microsoft Himalaya" panose="01010100010101010101" pitchFamily="2" charset="0"/>
                <a:cs typeface="Microsoft Himalaya" panose="01010100010101010101" pitchFamily="2" charset="0"/>
              </a:rPr>
              <a:t>Embedded system, we had </a:t>
            </a:r>
          </a:p>
          <a:p>
            <a:pPr algn="just"/>
            <a:r>
              <a:rPr lang="en-IN">
                <a:latin typeface="Bookman Old Style" panose="02050604050505020204" pitchFamily="18" charset="0"/>
                <a:ea typeface="Microsoft Himalaya" panose="01010100010101010101" pitchFamily="2" charset="0"/>
                <a:cs typeface="Microsoft Himalaya" panose="01010100010101010101" pitchFamily="2" charset="0"/>
              </a:rPr>
              <a:t>Designed the course contents and </a:t>
            </a:r>
          </a:p>
          <a:p>
            <a:pPr algn="just"/>
            <a:r>
              <a:rPr lang="en-IN">
                <a:latin typeface="Bookman Old Style" panose="02050604050505020204" pitchFamily="18" charset="0"/>
                <a:ea typeface="Microsoft Himalaya" panose="01010100010101010101" pitchFamily="2" charset="0"/>
                <a:cs typeface="Microsoft Himalaya" panose="01010100010101010101" pitchFamily="2" charset="0"/>
              </a:rPr>
              <a:t>Structure for you.</a:t>
            </a:r>
            <a:endParaRPr lang="en-IN" dirty="0">
              <a:latin typeface="Bookman Old Style" panose="02050604050505020204" pitchFamily="18"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3543968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Andalus" panose="02020603050405020304" pitchFamily="18" charset="-78"/>
                <a:cs typeface="Andalus" panose="02020603050405020304" pitchFamily="18" charset="-78"/>
              </a:rPr>
              <a:t>Course Overview</a:t>
            </a:r>
            <a:endParaRPr lang="en-GB" dirty="0">
              <a:latin typeface="Andalus" panose="02020603050405020304" pitchFamily="18" charset="-78"/>
              <a:cs typeface="Andalus" panose="02020603050405020304" pitchFamily="18" charset="-78"/>
            </a:endParaRPr>
          </a:p>
        </p:txBody>
      </p:sp>
      <p:pic>
        <p:nvPicPr>
          <p:cNvPr id="2" name="Picture 1"/>
          <p:cNvPicPr>
            <a:picLocks noChangeAspect="1"/>
          </p:cNvPicPr>
          <p:nvPr/>
        </p:nvPicPr>
        <p:blipFill>
          <a:blip r:embed="rId3"/>
          <a:stretch>
            <a:fillRect/>
          </a:stretch>
        </p:blipFill>
        <p:spPr>
          <a:xfrm>
            <a:off x="6943724" y="0"/>
            <a:ext cx="2200275" cy="419100"/>
          </a:xfrm>
          <a:prstGeom prst="rect">
            <a:avLst/>
          </a:prstGeom>
        </p:spPr>
      </p:pic>
      <p:sp>
        <p:nvSpPr>
          <p:cNvPr id="3" name="TextBox 2">
            <a:extLst>
              <a:ext uri="{FF2B5EF4-FFF2-40B4-BE49-F238E27FC236}">
                <a16:creationId xmlns:a16="http://schemas.microsoft.com/office/drawing/2014/main" id="{497497CE-CC8B-4CE4-B303-77D5173D8DA6}"/>
              </a:ext>
            </a:extLst>
          </p:cNvPr>
          <p:cNvSpPr txBox="1"/>
          <p:nvPr/>
        </p:nvSpPr>
        <p:spPr>
          <a:xfrm>
            <a:off x="257175" y="1185863"/>
            <a:ext cx="8629650" cy="5324535"/>
          </a:xfrm>
          <a:prstGeom prst="rect">
            <a:avLst/>
          </a:prstGeom>
          <a:noFill/>
        </p:spPr>
        <p:txBody>
          <a:bodyPr wrap="square" rtlCol="0">
            <a:spAutoFit/>
          </a:bodyPr>
          <a:lstStyle/>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Overview of Embedded System</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Refresher on  Analog and Digital system</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Architecture of Embedded and Desktop based system</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Operating System Fundamentals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Basic Concepts of Compilers, Assemblers and Interpreters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How to compile a small C-program on Embedded system</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C-Programming Fundamentals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Data Structures in C and its application</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Case studies in C Programming.</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Introduction of Object Oriented programming &amp; C++</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Real Time Operating Systems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Programming with Python.</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Protocols for Communication with peripherals </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Sensors and Actuators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Internet of Things (IoT) and computer networking.</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Interfacing embedded system with sensor and actuators </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ARM Processor Fundamentals based on –Cortex M series.</a:t>
            </a:r>
          </a:p>
        </p:txBody>
      </p:sp>
    </p:spTree>
    <p:extLst>
      <p:ext uri="{BB962C8B-B14F-4D97-AF65-F5344CB8AC3E}">
        <p14:creationId xmlns:p14="http://schemas.microsoft.com/office/powerpoint/2010/main" val="2636483534"/>
      </p:ext>
    </p:extLst>
  </p:cSld>
  <p:clrMapOvr>
    <a:masterClrMapping/>
  </p:clrMapOvr>
  <p:transition advTm="6889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2800" dirty="0">
                <a:latin typeface="Andalus" panose="02020603050405020304" pitchFamily="18" charset="-78"/>
                <a:cs typeface="Andalus" panose="02020603050405020304" pitchFamily="18" charset="-78"/>
              </a:rPr>
              <a:t>ARM processor fundamentals</a:t>
            </a: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3" name="TextBox 2">
            <a:extLst>
              <a:ext uri="{FF2B5EF4-FFF2-40B4-BE49-F238E27FC236}">
                <a16:creationId xmlns:a16="http://schemas.microsoft.com/office/drawing/2014/main" id="{0741BA55-5CFA-48C8-9DBC-F1904453EC2B}"/>
              </a:ext>
            </a:extLst>
          </p:cNvPr>
          <p:cNvSpPr txBox="1"/>
          <p:nvPr/>
        </p:nvSpPr>
        <p:spPr>
          <a:xfrm>
            <a:off x="119922" y="1259174"/>
            <a:ext cx="8754256" cy="4524315"/>
          </a:xfrm>
          <a:prstGeom prst="rect">
            <a:avLst/>
          </a:prstGeom>
          <a:noFill/>
        </p:spPr>
        <p:txBody>
          <a:bodyPr wrap="square" rtlCol="0">
            <a:spAutoFit/>
          </a:bodyPr>
          <a:lstStyle/>
          <a:p>
            <a:pPr marL="342900" indent="-342900" algn="l">
              <a:buFont typeface="Wingdings" panose="05000000000000000000" pitchFamily="2" charset="2"/>
              <a:buChar char="ü"/>
            </a:pPr>
            <a:r>
              <a:rPr lang="en-IN" dirty="0"/>
              <a:t>Basic Concepts of ARM Processor</a:t>
            </a:r>
          </a:p>
          <a:p>
            <a:pPr marL="342900" indent="-342900" algn="l">
              <a:buFont typeface="Wingdings" panose="05000000000000000000" pitchFamily="2" charset="2"/>
              <a:buChar char="ü"/>
            </a:pPr>
            <a:r>
              <a:rPr lang="en-IN" dirty="0"/>
              <a:t>Difference between various ARM cores like A –series R series M –series</a:t>
            </a:r>
          </a:p>
          <a:p>
            <a:pPr marL="342900" indent="-342900" algn="l">
              <a:buFont typeface="Wingdings" panose="05000000000000000000" pitchFamily="2" charset="2"/>
              <a:buChar char="ü"/>
            </a:pPr>
            <a:r>
              <a:rPr lang="en-IN" dirty="0"/>
              <a:t>Programmer view of Cortex-M4 which is widely used in embedded system</a:t>
            </a:r>
          </a:p>
          <a:p>
            <a:pPr marL="342900" indent="-342900" algn="l">
              <a:buFont typeface="Wingdings" panose="05000000000000000000" pitchFamily="2" charset="2"/>
              <a:buChar char="ü"/>
            </a:pPr>
            <a:r>
              <a:rPr lang="en-IN" dirty="0"/>
              <a:t>Memory Model of Cortex M4</a:t>
            </a:r>
          </a:p>
          <a:p>
            <a:pPr marL="342900" indent="-342900" algn="l">
              <a:buFont typeface="Wingdings" panose="05000000000000000000" pitchFamily="2" charset="2"/>
              <a:buChar char="ü"/>
            </a:pPr>
            <a:r>
              <a:rPr lang="en-IN" dirty="0"/>
              <a:t>Instruction Set Architecture of Cortex –M4</a:t>
            </a:r>
          </a:p>
          <a:p>
            <a:pPr marL="342900" indent="-342900" algn="l">
              <a:buFont typeface="Wingdings" panose="05000000000000000000" pitchFamily="2" charset="2"/>
              <a:buChar char="ü"/>
            </a:pPr>
            <a:r>
              <a:rPr lang="en-IN" dirty="0"/>
              <a:t>Hands-on with ARM </a:t>
            </a:r>
          </a:p>
          <a:p>
            <a:pPr marL="342900" indent="-342900" algn="l">
              <a:buFont typeface="Wingdings" panose="05000000000000000000" pitchFamily="2" charset="2"/>
              <a:buChar char="ü"/>
            </a:pPr>
            <a:r>
              <a:rPr lang="en-IN" dirty="0"/>
              <a:t>Comparison of Cortex M4 and Cortex A53.</a:t>
            </a:r>
          </a:p>
          <a:p>
            <a:pPr marL="342900" indent="-342900" algn="l">
              <a:buFont typeface="Wingdings" panose="05000000000000000000" pitchFamily="2" charset="2"/>
              <a:buChar char="ü"/>
            </a:pPr>
            <a:r>
              <a:rPr lang="en-IN" dirty="0"/>
              <a:t>Architecture of a embedded computer designed using ARM based CPU.</a:t>
            </a:r>
          </a:p>
          <a:p>
            <a:pPr algn="l"/>
            <a:endParaRPr lang="en-IN" dirty="0"/>
          </a:p>
        </p:txBody>
      </p:sp>
    </p:spTree>
    <p:extLst>
      <p:ext uri="{BB962C8B-B14F-4D97-AF65-F5344CB8AC3E}">
        <p14:creationId xmlns:p14="http://schemas.microsoft.com/office/powerpoint/2010/main" val="31059547"/>
      </p:ext>
    </p:extLst>
  </p:cSld>
  <p:clrMapOvr>
    <a:masterClrMapping/>
  </p:clrMapOvr>
  <p:transition advTm="6889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2000" dirty="0">
                <a:latin typeface="Andalus" panose="02020603050405020304" pitchFamily="18" charset="-78"/>
                <a:cs typeface="Andalus" panose="02020603050405020304" pitchFamily="18" charset="-78"/>
              </a:rPr>
              <a:t>Embedded Systems and IoT Training Overview</a:t>
            </a: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TextBox 1">
            <a:extLst>
              <a:ext uri="{FF2B5EF4-FFF2-40B4-BE49-F238E27FC236}">
                <a16:creationId xmlns:a16="http://schemas.microsoft.com/office/drawing/2014/main" id="{70751967-86AE-4AD1-B9A8-79C740675D2F}"/>
              </a:ext>
            </a:extLst>
          </p:cNvPr>
          <p:cNvSpPr txBox="1"/>
          <p:nvPr/>
        </p:nvSpPr>
        <p:spPr>
          <a:xfrm>
            <a:off x="114296" y="1174844"/>
            <a:ext cx="8486775" cy="3539430"/>
          </a:xfrm>
          <a:prstGeom prst="rect">
            <a:avLst/>
          </a:prstGeom>
          <a:noFill/>
        </p:spPr>
        <p:txBody>
          <a:bodyPr wrap="square" rtlCol="0">
            <a:spAutoFit/>
          </a:bodyPr>
          <a:lstStyle/>
          <a:p>
            <a:pPr marL="457200" indent="-457200" algn="just" eaLnBrk="0" hangingPunct="0">
              <a:buFont typeface="Arial" pitchFamily="34" charset="0"/>
              <a:buChar char="•"/>
              <a:defRPr/>
            </a:pPr>
            <a:r>
              <a:rPr lang="en-US" altLang="ko-KR" sz="3200" dirty="0" err="1">
                <a:latin typeface="Bell MT" panose="02020503060305020303" pitchFamily="18" charset="0"/>
                <a:ea typeface="굴림" charset="-127"/>
                <a:cs typeface="Andalus" panose="02020603050405020304" pitchFamily="18" charset="-78"/>
              </a:rPr>
              <a:t>VLSIGuru</a:t>
            </a:r>
            <a:r>
              <a:rPr lang="en-US" altLang="ko-KR" sz="3200" dirty="0">
                <a:latin typeface="Bell MT" panose="02020503060305020303" pitchFamily="18" charset="0"/>
                <a:ea typeface="굴림" charset="-127"/>
                <a:cs typeface="Andalus" panose="02020603050405020304" pitchFamily="18" charset="-78"/>
              </a:rPr>
              <a:t> Institute offers a 16 weeks /100 hours training in Embedded systems covering all important aspects of Embedded system software design and IoT, through Lectures which involves Technical discussions, Hand-on exercises, Projects,  Assignments. Mock interviews and model tests  etc.</a:t>
            </a:r>
          </a:p>
        </p:txBody>
      </p:sp>
    </p:spTree>
    <p:extLst>
      <p:ext uri="{BB962C8B-B14F-4D97-AF65-F5344CB8AC3E}">
        <p14:creationId xmlns:p14="http://schemas.microsoft.com/office/powerpoint/2010/main" val="493262107"/>
      </p:ext>
    </p:extLst>
  </p:cSld>
  <p:clrMapOvr>
    <a:masterClrMapping/>
  </p:clrMapOvr>
  <p:transition advTm="6889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CB8D-06AD-4F9C-8C1A-84391398B75D}"/>
              </a:ext>
            </a:extLst>
          </p:cNvPr>
          <p:cNvSpPr>
            <a:spLocks noGrp="1"/>
          </p:cNvSpPr>
          <p:nvPr>
            <p:ph type="title"/>
          </p:nvPr>
        </p:nvSpPr>
        <p:spPr/>
        <p:txBody>
          <a:bodyPr/>
          <a:lstStyle/>
          <a:p>
            <a:r>
              <a:rPr lang="en-IN" sz="2800" dirty="0"/>
              <a:t>What are the objective of this course</a:t>
            </a:r>
          </a:p>
        </p:txBody>
      </p:sp>
      <p:sp>
        <p:nvSpPr>
          <p:cNvPr id="3" name="TextBox 2">
            <a:extLst>
              <a:ext uri="{FF2B5EF4-FFF2-40B4-BE49-F238E27FC236}">
                <a16:creationId xmlns:a16="http://schemas.microsoft.com/office/drawing/2014/main" id="{E83F8D45-8AA6-4EDE-99C7-13CCB87236C8}"/>
              </a:ext>
            </a:extLst>
          </p:cNvPr>
          <p:cNvSpPr txBox="1"/>
          <p:nvPr/>
        </p:nvSpPr>
        <p:spPr>
          <a:xfrm>
            <a:off x="494676" y="1109275"/>
            <a:ext cx="8169639" cy="5262979"/>
          </a:xfrm>
          <a:prstGeom prst="rect">
            <a:avLst/>
          </a:prstGeom>
          <a:noFill/>
        </p:spPr>
        <p:txBody>
          <a:bodyPr wrap="square" rtlCol="0">
            <a:spAutoFit/>
          </a:bodyPr>
          <a:lstStyle/>
          <a:p>
            <a:pPr marL="342900" indent="-342900" algn="l">
              <a:buFont typeface="Wingdings" panose="05000000000000000000" pitchFamily="2" charset="2"/>
              <a:buChar char="ü"/>
            </a:pPr>
            <a:r>
              <a:rPr lang="en-IN" dirty="0"/>
              <a:t>Develop sound knowledge about Embedded system and IoT.</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r>
              <a:rPr lang="en-IN" dirty="0"/>
              <a:t>Understand the components of a Embedded system</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r>
              <a:rPr lang="en-IN" dirty="0"/>
              <a:t>To develop knowledge and skills that need to build embedded system software.</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r>
              <a:rPr lang="en-IN" dirty="0"/>
              <a:t>Develop skills to understand sensor and actuators</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r>
              <a:rPr lang="en-IN" dirty="0"/>
              <a:t>Develop sound knowledge of C and good programming skills, so that students can use this as a base and develop skills on any other computer language which is needed for embedded systems.</a:t>
            </a:r>
          </a:p>
          <a:p>
            <a:pPr marL="342900" indent="-342900" algn="l">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DBE3F63C-E8A1-407F-9905-FCAD8E9C4E9B}"/>
              </a:ext>
            </a:extLst>
          </p:cNvPr>
          <p:cNvPicPr>
            <a:picLocks noChangeAspect="1"/>
          </p:cNvPicPr>
          <p:nvPr/>
        </p:nvPicPr>
        <p:blipFill>
          <a:blip r:embed="rId2"/>
          <a:stretch>
            <a:fillRect/>
          </a:stretch>
        </p:blipFill>
        <p:spPr>
          <a:xfrm>
            <a:off x="6943724" y="0"/>
            <a:ext cx="2200275" cy="419100"/>
          </a:xfrm>
          <a:prstGeom prst="rect">
            <a:avLst/>
          </a:prstGeom>
        </p:spPr>
      </p:pic>
    </p:spTree>
    <p:extLst>
      <p:ext uri="{BB962C8B-B14F-4D97-AF65-F5344CB8AC3E}">
        <p14:creationId xmlns:p14="http://schemas.microsoft.com/office/powerpoint/2010/main" val="2633373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Andalus" panose="02020603050405020304" pitchFamily="18" charset="-78"/>
                <a:cs typeface="Andalus" panose="02020603050405020304" pitchFamily="18" charset="-78"/>
              </a:rPr>
              <a:t>Target Audience</a:t>
            </a:r>
            <a:endParaRPr lang="en-GB"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TextBox 1">
            <a:extLst>
              <a:ext uri="{FF2B5EF4-FFF2-40B4-BE49-F238E27FC236}">
                <a16:creationId xmlns:a16="http://schemas.microsoft.com/office/drawing/2014/main" id="{0AA8FA6B-D4A5-4240-8C4B-40CBAEA03AF5}"/>
              </a:ext>
            </a:extLst>
          </p:cNvPr>
          <p:cNvSpPr txBox="1"/>
          <p:nvPr/>
        </p:nvSpPr>
        <p:spPr>
          <a:xfrm>
            <a:off x="257175" y="1243013"/>
            <a:ext cx="8615363" cy="4893647"/>
          </a:xfrm>
          <a:prstGeom prst="rect">
            <a:avLst/>
          </a:prstGeom>
          <a:noFill/>
        </p:spPr>
        <p:txBody>
          <a:bodyPr wrap="square" rtlCol="0">
            <a:spAutoFit/>
          </a:bodyPr>
          <a:lstStyle/>
          <a:p>
            <a:pPr marL="457200" indent="-457200" algn="l" eaLnBrk="0" hangingPunct="0">
              <a:buFont typeface="Arial" pitchFamily="34" charset="0"/>
              <a:buChar char="•"/>
              <a:defRPr/>
            </a:pPr>
            <a:r>
              <a:rPr lang="en-US" altLang="ko-KR" dirty="0">
                <a:latin typeface="Bell MT" panose="02020503060305020303" pitchFamily="18" charset="0"/>
                <a:ea typeface="굴림" charset="-127"/>
                <a:cs typeface="Andalus" panose="02020603050405020304" pitchFamily="18" charset="-78"/>
              </a:rPr>
              <a:t>Students doing Master level courses, interested in learning embedded system and doing  IoT projects as a part of their course work.</a:t>
            </a:r>
          </a:p>
          <a:p>
            <a:pPr algn="l" eaLnBrk="0" hangingPunct="0">
              <a:defRPr/>
            </a:pPr>
            <a:endParaRPr lang="en-US" altLang="ko-KR" dirty="0">
              <a:latin typeface="Bell MT" panose="02020503060305020303" pitchFamily="18" charset="0"/>
              <a:ea typeface="굴림" charset="-127"/>
              <a:cs typeface="Andalus" panose="02020603050405020304" pitchFamily="18" charset="-78"/>
            </a:endParaRPr>
          </a:p>
          <a:p>
            <a:pPr marL="457200" indent="-457200" algn="l" eaLnBrk="0" hangingPunct="0">
              <a:buFont typeface="Arial" pitchFamily="34" charset="0"/>
              <a:buChar char="•"/>
              <a:defRPr/>
            </a:pPr>
            <a:r>
              <a:rPr lang="en-US" altLang="ko-KR" dirty="0">
                <a:latin typeface="Bell MT" panose="02020503060305020303" pitchFamily="18" charset="0"/>
                <a:ea typeface="굴림" charset="-127"/>
                <a:cs typeface="Andalus" panose="02020603050405020304" pitchFamily="18" charset="-78"/>
              </a:rPr>
              <a:t>Fresh graduates with engineering background who would like to augment their knowledge on IoT and embedded  system with hand-on practice.</a:t>
            </a:r>
          </a:p>
          <a:p>
            <a:pPr algn="l" eaLnBrk="0" hangingPunct="0">
              <a:defRPr/>
            </a:pPr>
            <a:endParaRPr lang="en-US" altLang="ko-KR" dirty="0">
              <a:latin typeface="Bell MT" panose="02020503060305020303" pitchFamily="18" charset="0"/>
              <a:ea typeface="굴림" charset="-127"/>
              <a:cs typeface="Andalus" panose="02020603050405020304" pitchFamily="18" charset="-78"/>
            </a:endParaRPr>
          </a:p>
          <a:p>
            <a:pPr marL="457200" indent="-457200" algn="l" eaLnBrk="0" hangingPunct="0">
              <a:buFont typeface="Arial" pitchFamily="34" charset="0"/>
              <a:buChar char="•"/>
              <a:defRPr/>
            </a:pPr>
            <a:r>
              <a:rPr lang="en-US" altLang="ko-KR" dirty="0">
                <a:latin typeface="Bell MT" panose="02020503060305020303" pitchFamily="18" charset="0"/>
                <a:ea typeface="굴림" charset="-127"/>
                <a:cs typeface="Andalus" panose="02020603050405020304" pitchFamily="18" charset="-78"/>
              </a:rPr>
              <a:t>Employed Software and Hardware professionals seeking new career opportunities in Embedded System or IoT. </a:t>
            </a:r>
          </a:p>
          <a:p>
            <a:pPr algn="l" eaLnBrk="0" hangingPunct="0">
              <a:defRPr/>
            </a:pPr>
            <a:endParaRPr lang="en-US" altLang="ko-KR" dirty="0">
              <a:latin typeface="Bell MT" panose="02020503060305020303" pitchFamily="18" charset="0"/>
              <a:ea typeface="굴림" charset="-127"/>
              <a:cs typeface="Andalus" panose="02020603050405020304" pitchFamily="18" charset="-78"/>
            </a:endParaRPr>
          </a:p>
          <a:p>
            <a:pPr marL="457200" indent="-457200" algn="l" eaLnBrk="0" hangingPunct="0">
              <a:buFont typeface="Arial" pitchFamily="34" charset="0"/>
              <a:buChar char="•"/>
              <a:defRPr/>
            </a:pPr>
            <a:r>
              <a:rPr lang="en-US" altLang="ko-KR" dirty="0">
                <a:latin typeface="Bell MT" panose="02020503060305020303" pitchFamily="18" charset="0"/>
                <a:ea typeface="굴림" charset="-127"/>
                <a:cs typeface="Andalus" panose="02020603050405020304" pitchFamily="18" charset="-78"/>
              </a:rPr>
              <a:t>Faculty/Staff from engineering and scientific institutions who is interesting in learning about Embedded systems and IoT.</a:t>
            </a:r>
          </a:p>
        </p:txBody>
      </p:sp>
    </p:spTree>
    <p:extLst>
      <p:ext uri="{BB962C8B-B14F-4D97-AF65-F5344CB8AC3E}">
        <p14:creationId xmlns:p14="http://schemas.microsoft.com/office/powerpoint/2010/main" val="80734837"/>
      </p:ext>
    </p:extLst>
  </p:cSld>
  <p:clrMapOvr>
    <a:masterClrMapping/>
  </p:clrMapOvr>
  <p:transition advTm="6889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Image result for Smart TV">
            <a:extLst>
              <a:ext uri="{FF2B5EF4-FFF2-40B4-BE49-F238E27FC236}">
                <a16:creationId xmlns:a16="http://schemas.microsoft.com/office/drawing/2014/main" id="{4427240C-E7FA-4AD9-9655-84A1E4D0A0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1021" y="3245878"/>
            <a:ext cx="3061958" cy="172235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GB" dirty="0">
                <a:latin typeface="Andalus" panose="02020603050405020304" pitchFamily="18" charset="-78"/>
                <a:cs typeface="Andalus" panose="02020603050405020304" pitchFamily="18" charset="-78"/>
              </a:rPr>
              <a:t>What is an embedded System </a:t>
            </a:r>
          </a:p>
        </p:txBody>
      </p:sp>
      <p:pic>
        <p:nvPicPr>
          <p:cNvPr id="4" name="Picture 3"/>
          <p:cNvPicPr>
            <a:picLocks noChangeAspect="1"/>
          </p:cNvPicPr>
          <p:nvPr/>
        </p:nvPicPr>
        <p:blipFill>
          <a:blip r:embed="rId4"/>
          <a:stretch>
            <a:fillRect/>
          </a:stretch>
        </p:blipFill>
        <p:spPr>
          <a:xfrm>
            <a:off x="6943724" y="0"/>
            <a:ext cx="2200275" cy="419100"/>
          </a:xfrm>
          <a:prstGeom prst="rect">
            <a:avLst/>
          </a:prstGeom>
        </p:spPr>
      </p:pic>
      <p:sp>
        <p:nvSpPr>
          <p:cNvPr id="2" name="AutoShape 2" descr="Image result for Drones">
            <a:extLst>
              <a:ext uri="{FF2B5EF4-FFF2-40B4-BE49-F238E27FC236}">
                <a16:creationId xmlns:a16="http://schemas.microsoft.com/office/drawing/2014/main" id="{8BB2BCA7-C245-4A0F-8E00-3B360B0A2BC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16D2DC8B-48F5-43E1-BC0B-1902FB01D358}"/>
              </a:ext>
            </a:extLst>
          </p:cNvPr>
          <p:cNvSpPr txBox="1"/>
          <p:nvPr/>
        </p:nvSpPr>
        <p:spPr>
          <a:xfrm>
            <a:off x="14283" y="800094"/>
            <a:ext cx="4370352" cy="6186309"/>
          </a:xfrm>
          <a:prstGeom prst="rect">
            <a:avLst/>
          </a:prstGeom>
          <a:noFill/>
        </p:spPr>
        <p:txBody>
          <a:bodyPr wrap="square" rtlCol="0">
            <a:spAutoFit/>
          </a:bodyPr>
          <a:lstStyle/>
          <a:p>
            <a:pPr algn="l"/>
            <a:r>
              <a:rPr lang="en-IN" sz="1800" dirty="0"/>
              <a:t>When a computer becomes a  part of another large system or when computer becomes one of the components of a system we call it as:</a:t>
            </a:r>
          </a:p>
          <a:p>
            <a:pPr algn="l"/>
            <a:r>
              <a:rPr lang="en-IN" sz="1800" b="1" dirty="0"/>
              <a:t>Embedded Computer </a:t>
            </a:r>
            <a:r>
              <a:rPr lang="en-IN" sz="1800" dirty="0"/>
              <a:t>or </a:t>
            </a:r>
            <a:r>
              <a:rPr lang="en-IN" sz="1800" b="1" dirty="0"/>
              <a:t>Embedded system</a:t>
            </a:r>
          </a:p>
          <a:p>
            <a:pPr algn="l"/>
            <a:endParaRPr lang="en-IN" sz="1800" dirty="0"/>
          </a:p>
          <a:p>
            <a:pPr algn="l"/>
            <a:r>
              <a:rPr lang="en-IN" sz="1800" dirty="0"/>
              <a:t>Laptops, Desktop and servers are not embedded computers.</a:t>
            </a:r>
          </a:p>
          <a:p>
            <a:pPr algn="l"/>
            <a:endParaRPr lang="en-IN" sz="1800" dirty="0"/>
          </a:p>
          <a:p>
            <a:pPr algn="l"/>
            <a:r>
              <a:rPr lang="en-IN" sz="1800" b="1" u="sng" dirty="0"/>
              <a:t>Computers fixed inside </a:t>
            </a:r>
          </a:p>
          <a:p>
            <a:pPr marL="285750" indent="-285750" algn="l">
              <a:buFont typeface="Wingdings" panose="05000000000000000000" pitchFamily="2" charset="2"/>
              <a:buChar char="ü"/>
            </a:pPr>
            <a:r>
              <a:rPr lang="en-IN" sz="1800" dirty="0"/>
              <a:t>Automobiles, </a:t>
            </a:r>
          </a:p>
          <a:p>
            <a:pPr marL="285750" indent="-285750" algn="l">
              <a:buFont typeface="Wingdings" panose="05000000000000000000" pitchFamily="2" charset="2"/>
              <a:buChar char="ü"/>
            </a:pPr>
            <a:r>
              <a:rPr lang="en-IN" sz="1800" dirty="0"/>
              <a:t>Microware oven, </a:t>
            </a:r>
          </a:p>
          <a:p>
            <a:pPr marL="285750" indent="-285750" algn="l">
              <a:buFont typeface="Wingdings" panose="05000000000000000000" pitchFamily="2" charset="2"/>
              <a:buChar char="ü"/>
            </a:pPr>
            <a:r>
              <a:rPr lang="en-IN" sz="1800" dirty="0"/>
              <a:t>Smart Watches, </a:t>
            </a:r>
          </a:p>
          <a:p>
            <a:pPr marL="285750" indent="-285750" algn="l">
              <a:buFont typeface="Wingdings" panose="05000000000000000000" pitchFamily="2" charset="2"/>
              <a:buChar char="ü"/>
            </a:pPr>
            <a:r>
              <a:rPr lang="en-IN" sz="1800" dirty="0"/>
              <a:t>Smart phones, </a:t>
            </a:r>
          </a:p>
          <a:p>
            <a:pPr marL="285750" indent="-285750" algn="l">
              <a:buFont typeface="Wingdings" panose="05000000000000000000" pitchFamily="2" charset="2"/>
              <a:buChar char="ü"/>
            </a:pPr>
            <a:r>
              <a:rPr lang="en-IN" sz="1800" dirty="0"/>
              <a:t>Robots, </a:t>
            </a:r>
          </a:p>
          <a:p>
            <a:pPr marL="285750" indent="-285750" algn="l">
              <a:buFont typeface="Wingdings" panose="05000000000000000000" pitchFamily="2" charset="2"/>
              <a:buChar char="ü"/>
            </a:pPr>
            <a:r>
              <a:rPr lang="en-IN" sz="1800" dirty="0"/>
              <a:t>Drones,  </a:t>
            </a:r>
          </a:p>
          <a:p>
            <a:pPr marL="285750" indent="-285750" algn="l">
              <a:buFont typeface="Wingdings" panose="05000000000000000000" pitchFamily="2" charset="2"/>
              <a:buChar char="ü"/>
            </a:pPr>
            <a:r>
              <a:rPr lang="en-IN" sz="1800" dirty="0"/>
              <a:t>Smart TVs </a:t>
            </a:r>
          </a:p>
          <a:p>
            <a:pPr marL="285750" indent="-285750" algn="l">
              <a:buFont typeface="Wingdings" panose="05000000000000000000" pitchFamily="2" charset="2"/>
              <a:buChar char="ü"/>
            </a:pPr>
            <a:r>
              <a:rPr lang="en-IN" sz="1800" dirty="0"/>
              <a:t>Manufacturing Equipment</a:t>
            </a:r>
          </a:p>
          <a:p>
            <a:pPr marL="285750" indent="-285750" algn="l">
              <a:buFont typeface="Wingdings" panose="05000000000000000000" pitchFamily="2" charset="2"/>
              <a:buChar char="ü"/>
            </a:pPr>
            <a:r>
              <a:rPr lang="en-IN" sz="1800" dirty="0"/>
              <a:t>Washing Machines</a:t>
            </a:r>
          </a:p>
          <a:p>
            <a:pPr marL="285750" indent="-285750" algn="l">
              <a:buFont typeface="Wingdings" panose="05000000000000000000" pitchFamily="2" charset="2"/>
              <a:buChar char="ü"/>
            </a:pPr>
            <a:r>
              <a:rPr lang="en-IN" sz="1800" dirty="0"/>
              <a:t>Fridges</a:t>
            </a:r>
          </a:p>
          <a:p>
            <a:pPr marL="285750" indent="-285750" algn="l">
              <a:buFont typeface="Wingdings" panose="05000000000000000000" pitchFamily="2" charset="2"/>
              <a:buChar char="ü"/>
            </a:pPr>
            <a:r>
              <a:rPr lang="en-IN" sz="1800" dirty="0"/>
              <a:t>Digital Camera</a:t>
            </a:r>
          </a:p>
          <a:p>
            <a:pPr marL="285750" indent="-285750" algn="l">
              <a:buFont typeface="Wingdings" panose="05000000000000000000" pitchFamily="2" charset="2"/>
              <a:buChar char="ü"/>
            </a:pPr>
            <a:r>
              <a:rPr lang="en-IN" sz="1800" dirty="0"/>
              <a:t>Aeronautics </a:t>
            </a:r>
          </a:p>
        </p:txBody>
      </p:sp>
      <p:pic>
        <p:nvPicPr>
          <p:cNvPr id="1028" name="Picture 4" descr="Image result for Drones">
            <a:extLst>
              <a:ext uri="{FF2B5EF4-FFF2-40B4-BE49-F238E27FC236}">
                <a16:creationId xmlns:a16="http://schemas.microsoft.com/office/drawing/2014/main" id="{C5A099B7-3434-4916-8E05-50804A0E8DB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4401" y="742945"/>
            <a:ext cx="1716832"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SMart watches">
            <a:extLst>
              <a:ext uri="{FF2B5EF4-FFF2-40B4-BE49-F238E27FC236}">
                <a16:creationId xmlns:a16="http://schemas.microsoft.com/office/drawing/2014/main" id="{1F638CBE-5C26-42C1-9187-DCD138D4123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3133" y="2140950"/>
            <a:ext cx="1587655" cy="893791"/>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6" name="Picture 12" descr="https://i1.wp.com/www.wlivenews.com/wp-content/uploads/2017/02/microwave-oven.jpg?resize=564%2C380">
            <a:extLst>
              <a:ext uri="{FF2B5EF4-FFF2-40B4-BE49-F238E27FC236}">
                <a16:creationId xmlns:a16="http://schemas.microsoft.com/office/drawing/2014/main" id="{7865278C-DE3D-4A6F-BBB9-DEF3249CF8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1021" y="4982112"/>
            <a:ext cx="2478857" cy="167015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moschip.com/wp-content/uploads/2017/02/Android-Connected-Car.jpg">
            <a:extLst>
              <a:ext uri="{FF2B5EF4-FFF2-40B4-BE49-F238E27FC236}">
                <a16:creationId xmlns:a16="http://schemas.microsoft.com/office/drawing/2014/main" id="{E93C7805-B26C-4E2D-B2F5-E0FB51A330F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2745" y="2459132"/>
            <a:ext cx="2686967" cy="148634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SEcurity Camera">
            <a:extLst>
              <a:ext uri="{FF2B5EF4-FFF2-40B4-BE49-F238E27FC236}">
                <a16:creationId xmlns:a16="http://schemas.microsoft.com/office/drawing/2014/main" id="{47656155-020C-4729-B86B-228EE4002A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0554" y="701526"/>
            <a:ext cx="2503446" cy="155681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Aero plane">
            <a:extLst>
              <a:ext uri="{FF2B5EF4-FFF2-40B4-BE49-F238E27FC236}">
                <a16:creationId xmlns:a16="http://schemas.microsoft.com/office/drawing/2014/main" id="{4F0010D1-E1CF-4381-BA4A-1AF8F9CCED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9637" y="4227904"/>
            <a:ext cx="2602630" cy="2602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594474"/>
      </p:ext>
    </p:extLst>
  </p:cSld>
  <p:clrMapOvr>
    <a:masterClrMapping/>
  </p:clrMapOvr>
  <p:transition advTm="6889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latin typeface="Andalus" panose="02020603050405020304" pitchFamily="18" charset="-78"/>
                <a:cs typeface="Andalus" panose="02020603050405020304" pitchFamily="18" charset="-78"/>
              </a:rPr>
              <a:t>What is the future of  embedded system ?</a:t>
            </a:r>
            <a:endParaRPr lang="en-GB" sz="24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TextBox 1">
            <a:extLst>
              <a:ext uri="{FF2B5EF4-FFF2-40B4-BE49-F238E27FC236}">
                <a16:creationId xmlns:a16="http://schemas.microsoft.com/office/drawing/2014/main" id="{B2C3B8F3-EF11-4820-8B0A-B89F10428485}"/>
              </a:ext>
            </a:extLst>
          </p:cNvPr>
          <p:cNvSpPr txBox="1"/>
          <p:nvPr/>
        </p:nvSpPr>
        <p:spPr>
          <a:xfrm>
            <a:off x="342901" y="842953"/>
            <a:ext cx="7986712" cy="830997"/>
          </a:xfrm>
          <a:prstGeom prst="rect">
            <a:avLst/>
          </a:prstGeom>
          <a:noFill/>
          <a:ln>
            <a:solidFill>
              <a:schemeClr val="tx1"/>
            </a:solidFill>
          </a:ln>
        </p:spPr>
        <p:txBody>
          <a:bodyPr wrap="square" rtlCol="0">
            <a:spAutoFit/>
          </a:bodyPr>
          <a:lstStyle/>
          <a:p>
            <a:r>
              <a:rPr lang="en-IN" dirty="0"/>
              <a:t>Computers are evolving everyday, and same with Embedded computers too. </a:t>
            </a:r>
          </a:p>
        </p:txBody>
      </p:sp>
      <p:graphicFrame>
        <p:nvGraphicFramePr>
          <p:cNvPr id="6" name="Diagram 5">
            <a:extLst>
              <a:ext uri="{FF2B5EF4-FFF2-40B4-BE49-F238E27FC236}">
                <a16:creationId xmlns:a16="http://schemas.microsoft.com/office/drawing/2014/main" id="{D064DA39-A44A-4ED4-9A31-D9FB1734852D}"/>
              </a:ext>
            </a:extLst>
          </p:cNvPr>
          <p:cNvGraphicFramePr/>
          <p:nvPr>
            <p:extLst>
              <p:ext uri="{D42A27DB-BD31-4B8C-83A1-F6EECF244321}">
                <p14:modId xmlns:p14="http://schemas.microsoft.com/office/powerpoint/2010/main" val="903038512"/>
              </p:ext>
            </p:extLst>
          </p:nvPr>
        </p:nvGraphicFramePr>
        <p:xfrm>
          <a:off x="942975" y="2200275"/>
          <a:ext cx="7015163" cy="46577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Image result for Hospitals">
            <a:extLst>
              <a:ext uri="{FF2B5EF4-FFF2-40B4-BE49-F238E27FC236}">
                <a16:creationId xmlns:a16="http://schemas.microsoft.com/office/drawing/2014/main" id="{B5490F13-9257-4103-8879-80FBC362387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70820" y="5281984"/>
            <a:ext cx="2769777" cy="15595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anufacturing units">
            <a:extLst>
              <a:ext uri="{FF2B5EF4-FFF2-40B4-BE49-F238E27FC236}">
                <a16:creationId xmlns:a16="http://schemas.microsoft.com/office/drawing/2014/main" id="{9036F7A4-B7FE-4A26-9CD6-0927C225B76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 y="5222642"/>
            <a:ext cx="2518351" cy="16189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eronautics">
            <a:extLst>
              <a:ext uri="{FF2B5EF4-FFF2-40B4-BE49-F238E27FC236}">
                <a16:creationId xmlns:a16="http://schemas.microsoft.com/office/drawing/2014/main" id="{423F7D6D-40A8-4068-97CF-12BE7E68DD3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09412" y="1855592"/>
            <a:ext cx="1034588" cy="6893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utomobiles">
            <a:extLst>
              <a:ext uri="{FF2B5EF4-FFF2-40B4-BE49-F238E27FC236}">
                <a16:creationId xmlns:a16="http://schemas.microsoft.com/office/drawing/2014/main" id="{B18386E4-07FE-495A-A372-57374CC4559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10045" y="2470583"/>
            <a:ext cx="1639136" cy="92201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Bank">
            <a:extLst>
              <a:ext uri="{FF2B5EF4-FFF2-40B4-BE49-F238E27FC236}">
                <a16:creationId xmlns:a16="http://schemas.microsoft.com/office/drawing/2014/main" id="{A2CDC75C-86CB-4944-B18B-C21B04917D1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00164" y="2312634"/>
            <a:ext cx="1083600" cy="10799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irline booking">
            <a:extLst>
              <a:ext uri="{FF2B5EF4-FFF2-40B4-BE49-F238E27FC236}">
                <a16:creationId xmlns:a16="http://schemas.microsoft.com/office/drawing/2014/main" id="{F609C7C8-1DF5-4D49-BB94-4F2A33DDA0C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20132" y="3426179"/>
            <a:ext cx="1409455" cy="10572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a:extLst>
              <a:ext uri="{FF2B5EF4-FFF2-40B4-BE49-F238E27FC236}">
                <a16:creationId xmlns:a16="http://schemas.microsoft.com/office/drawing/2014/main" id="{1E961B23-5D4A-4D12-860C-935D8CBCADD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86325" y="1734647"/>
            <a:ext cx="1327917" cy="88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196627"/>
      </p:ext>
    </p:extLst>
  </p:cSld>
  <p:clrMapOvr>
    <a:masterClrMapping/>
  </p:clrMapOvr>
  <p:transition advTm="6889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5882-35FF-4572-AF37-CF1EF1D0EEA2}"/>
              </a:ext>
            </a:extLst>
          </p:cNvPr>
          <p:cNvSpPr>
            <a:spLocks noGrp="1"/>
          </p:cNvSpPr>
          <p:nvPr>
            <p:ph type="title"/>
          </p:nvPr>
        </p:nvSpPr>
        <p:spPr/>
        <p:txBody>
          <a:bodyPr/>
          <a:lstStyle/>
          <a:p>
            <a:r>
              <a:rPr lang="en-IN" dirty="0"/>
              <a:t>The future …..</a:t>
            </a:r>
          </a:p>
        </p:txBody>
      </p:sp>
      <p:sp>
        <p:nvSpPr>
          <p:cNvPr id="4" name="Explosion: 14 Points 3">
            <a:extLst>
              <a:ext uri="{FF2B5EF4-FFF2-40B4-BE49-F238E27FC236}">
                <a16:creationId xmlns:a16="http://schemas.microsoft.com/office/drawing/2014/main" id="{8946202E-D669-402C-A1E7-C2A40B7F3623}"/>
              </a:ext>
            </a:extLst>
          </p:cNvPr>
          <p:cNvSpPr/>
          <p:nvPr/>
        </p:nvSpPr>
        <p:spPr bwMode="auto">
          <a:xfrm>
            <a:off x="0" y="871537"/>
            <a:ext cx="9143999" cy="5214937"/>
          </a:xfrm>
          <a:prstGeom prst="irregularSeal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t>It is expected  by 2020,  </a:t>
            </a:r>
          </a:p>
          <a:p>
            <a:r>
              <a:rPr lang="en-IN" dirty="0"/>
              <a:t>IoT  </a:t>
            </a:r>
          </a:p>
          <a:p>
            <a:r>
              <a:rPr lang="en-IN" dirty="0"/>
              <a:t>market spending will be of the size </a:t>
            </a:r>
          </a:p>
          <a:p>
            <a:r>
              <a:rPr lang="en-IN" dirty="0"/>
              <a:t>of </a:t>
            </a:r>
            <a:r>
              <a:rPr lang="en-IN" b="1" u="sng" dirty="0"/>
              <a:t>Three Trillion</a:t>
            </a:r>
          </a:p>
          <a:p>
            <a:r>
              <a:rPr kumimoji="0" lang="en-IN" sz="2400" b="0" i="0" u="none" strike="noStrike" cap="none" normalizeH="0" baseline="0" dirty="0">
                <a:ln>
                  <a:noFill/>
                </a:ln>
                <a:solidFill>
                  <a:schemeClr val="tx1"/>
                </a:solidFill>
                <a:effectLst/>
                <a:latin typeface="Times New Roman" pitchFamily="18" charset="0"/>
              </a:rPr>
              <a:t>Dollars</a:t>
            </a:r>
          </a:p>
        </p:txBody>
      </p:sp>
      <p:sp>
        <p:nvSpPr>
          <p:cNvPr id="5" name="Rectangle 4">
            <a:extLst>
              <a:ext uri="{FF2B5EF4-FFF2-40B4-BE49-F238E27FC236}">
                <a16:creationId xmlns:a16="http://schemas.microsoft.com/office/drawing/2014/main" id="{E0192636-14DE-4F3C-90AC-EB4E02595B2E}"/>
              </a:ext>
            </a:extLst>
          </p:cNvPr>
          <p:cNvSpPr/>
          <p:nvPr/>
        </p:nvSpPr>
        <p:spPr>
          <a:xfrm>
            <a:off x="326392" y="6211669"/>
            <a:ext cx="4517070" cy="646331"/>
          </a:xfrm>
          <a:prstGeom prst="rect">
            <a:avLst/>
          </a:prstGeom>
        </p:spPr>
        <p:txBody>
          <a:bodyPr wrap="none">
            <a:spAutoFit/>
          </a:bodyPr>
          <a:lstStyle/>
          <a:p>
            <a:r>
              <a:rPr lang="en-IN" sz="1800" dirty="0">
                <a:solidFill>
                  <a:srgbClr val="333333"/>
                </a:solidFill>
                <a:latin typeface="Helvetica Neue"/>
              </a:rPr>
              <a:t>Source: Gartner (January 2017)</a:t>
            </a:r>
          </a:p>
          <a:p>
            <a:r>
              <a:rPr lang="en-IN" sz="1800" dirty="0"/>
              <a:t>http://www.gartner.com/newsroom/id/3598917</a:t>
            </a:r>
          </a:p>
        </p:txBody>
      </p:sp>
      <p:pic>
        <p:nvPicPr>
          <p:cNvPr id="6" name="Picture 5">
            <a:extLst>
              <a:ext uri="{FF2B5EF4-FFF2-40B4-BE49-F238E27FC236}">
                <a16:creationId xmlns:a16="http://schemas.microsoft.com/office/drawing/2014/main" id="{1CDD8393-E9A1-4F5A-8558-BE90BD81674A}"/>
              </a:ext>
            </a:extLst>
          </p:cNvPr>
          <p:cNvPicPr>
            <a:picLocks noChangeAspect="1"/>
          </p:cNvPicPr>
          <p:nvPr/>
        </p:nvPicPr>
        <p:blipFill>
          <a:blip r:embed="rId2"/>
          <a:stretch>
            <a:fillRect/>
          </a:stretch>
        </p:blipFill>
        <p:spPr>
          <a:xfrm>
            <a:off x="6943724" y="0"/>
            <a:ext cx="2200275" cy="419100"/>
          </a:xfrm>
          <a:prstGeom prst="rect">
            <a:avLst/>
          </a:prstGeom>
        </p:spPr>
      </p:pic>
    </p:spTree>
    <p:extLst>
      <p:ext uri="{BB962C8B-B14F-4D97-AF65-F5344CB8AC3E}">
        <p14:creationId xmlns:p14="http://schemas.microsoft.com/office/powerpoint/2010/main" val="46670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latin typeface="Andalus" panose="02020603050405020304" pitchFamily="18" charset="-78"/>
                <a:cs typeface="Andalus" panose="02020603050405020304" pitchFamily="18" charset="-78"/>
              </a:rPr>
              <a:t>Key components of an Embedded system</a:t>
            </a:r>
            <a:endParaRPr lang="en-GB" sz="24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Rectangle: Rounded Corners 1">
            <a:extLst>
              <a:ext uri="{FF2B5EF4-FFF2-40B4-BE49-F238E27FC236}">
                <a16:creationId xmlns:a16="http://schemas.microsoft.com/office/drawing/2014/main" id="{C0F43938-450E-4831-9AC5-632979282CA5}"/>
              </a:ext>
            </a:extLst>
          </p:cNvPr>
          <p:cNvSpPr/>
          <p:nvPr/>
        </p:nvSpPr>
        <p:spPr bwMode="auto">
          <a:xfrm>
            <a:off x="1857375" y="1328738"/>
            <a:ext cx="5272088" cy="18002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Components of a Modern Embedded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System</a:t>
            </a:r>
          </a:p>
        </p:txBody>
      </p:sp>
      <p:sp>
        <p:nvSpPr>
          <p:cNvPr id="3" name="Rectangle: Rounded Corners 2">
            <a:extLst>
              <a:ext uri="{FF2B5EF4-FFF2-40B4-BE49-F238E27FC236}">
                <a16:creationId xmlns:a16="http://schemas.microsoft.com/office/drawing/2014/main" id="{565FF395-31C3-4505-98F5-BEF63630B4D0}"/>
              </a:ext>
            </a:extLst>
          </p:cNvPr>
          <p:cNvSpPr/>
          <p:nvPr/>
        </p:nvSpPr>
        <p:spPr bwMode="auto">
          <a:xfrm>
            <a:off x="263136" y="3947319"/>
            <a:ext cx="1943100" cy="13001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Hardware</a:t>
            </a:r>
          </a:p>
        </p:txBody>
      </p:sp>
      <p:sp>
        <p:nvSpPr>
          <p:cNvPr id="7" name="Rectangle: Rounded Corners 6">
            <a:extLst>
              <a:ext uri="{FF2B5EF4-FFF2-40B4-BE49-F238E27FC236}">
                <a16:creationId xmlns:a16="http://schemas.microsoft.com/office/drawing/2014/main" id="{23A071F9-A4C2-4745-81CB-883799DCE96E}"/>
              </a:ext>
            </a:extLst>
          </p:cNvPr>
          <p:cNvSpPr/>
          <p:nvPr/>
        </p:nvSpPr>
        <p:spPr bwMode="auto">
          <a:xfrm>
            <a:off x="3524258" y="3947318"/>
            <a:ext cx="1943100" cy="13001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Software</a:t>
            </a:r>
          </a:p>
        </p:txBody>
      </p:sp>
      <p:sp>
        <p:nvSpPr>
          <p:cNvPr id="8" name="Rectangle: Rounded Corners 7">
            <a:extLst>
              <a:ext uri="{FF2B5EF4-FFF2-40B4-BE49-F238E27FC236}">
                <a16:creationId xmlns:a16="http://schemas.microsoft.com/office/drawing/2014/main" id="{81AB50BB-B67B-4265-BEAF-542F88BF0207}"/>
              </a:ext>
            </a:extLst>
          </p:cNvPr>
          <p:cNvSpPr/>
          <p:nvPr/>
        </p:nvSpPr>
        <p:spPr bwMode="auto">
          <a:xfrm>
            <a:off x="6586539" y="4007644"/>
            <a:ext cx="1943100" cy="13001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Times New Roman"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Internet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Connectivity </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Times New Roman" pitchFamily="18" charset="0"/>
            </a:endParaRPr>
          </a:p>
        </p:txBody>
      </p:sp>
      <p:cxnSp>
        <p:nvCxnSpPr>
          <p:cNvPr id="9" name="Straight Arrow Connector 8">
            <a:extLst>
              <a:ext uri="{FF2B5EF4-FFF2-40B4-BE49-F238E27FC236}">
                <a16:creationId xmlns:a16="http://schemas.microsoft.com/office/drawing/2014/main" id="{3995AA32-FDA7-475A-A37E-DCB26ECC06A4}"/>
              </a:ext>
            </a:extLst>
          </p:cNvPr>
          <p:cNvCxnSpPr>
            <a:stCxn id="2" idx="2"/>
            <a:endCxn id="7" idx="0"/>
          </p:cNvCxnSpPr>
          <p:nvPr/>
        </p:nvCxnSpPr>
        <p:spPr bwMode="auto">
          <a:xfrm>
            <a:off x="4493419" y="3128963"/>
            <a:ext cx="2389" cy="818355"/>
          </a:xfrm>
          <a:prstGeom prst="straightConnector1">
            <a:avLst/>
          </a:prstGeom>
          <a:solidFill>
            <a:schemeClr val="accent1"/>
          </a:solidFill>
          <a:ln w="53975" cap="flat" cmpd="sng" algn="ctr">
            <a:solidFill>
              <a:schemeClr val="tx1"/>
            </a:solidFill>
            <a:prstDash val="solid"/>
            <a:round/>
            <a:headEnd type="none" w="med" len="med"/>
            <a:tailEnd type="triangle"/>
          </a:ln>
          <a:effectLst/>
        </p:spPr>
      </p:cxnSp>
      <p:sp>
        <p:nvSpPr>
          <p:cNvPr id="11" name="Freeform: Shape 10">
            <a:extLst>
              <a:ext uri="{FF2B5EF4-FFF2-40B4-BE49-F238E27FC236}">
                <a16:creationId xmlns:a16="http://schemas.microsoft.com/office/drawing/2014/main" id="{3C34ACD4-18EF-4829-8C99-78F9DFBA27C3}"/>
              </a:ext>
            </a:extLst>
          </p:cNvPr>
          <p:cNvSpPr/>
          <p:nvPr/>
        </p:nvSpPr>
        <p:spPr bwMode="auto">
          <a:xfrm>
            <a:off x="4514851" y="3128963"/>
            <a:ext cx="2843212" cy="878681"/>
          </a:xfrm>
          <a:custGeom>
            <a:avLst/>
            <a:gdLst>
              <a:gd name="connsiteX0" fmla="*/ 0 w 3563695"/>
              <a:gd name="connsiteY0" fmla="*/ 0 h 985837"/>
              <a:gd name="connsiteX1" fmla="*/ 3000375 w 3563695"/>
              <a:gd name="connsiteY1" fmla="*/ 614362 h 985837"/>
              <a:gd name="connsiteX2" fmla="*/ 3557588 w 3563695"/>
              <a:gd name="connsiteY2" fmla="*/ 985837 h 985837"/>
            </a:gdLst>
            <a:ahLst/>
            <a:cxnLst>
              <a:cxn ang="0">
                <a:pos x="connsiteX0" y="connsiteY0"/>
              </a:cxn>
              <a:cxn ang="0">
                <a:pos x="connsiteX1" y="connsiteY1"/>
              </a:cxn>
              <a:cxn ang="0">
                <a:pos x="connsiteX2" y="connsiteY2"/>
              </a:cxn>
            </a:cxnLst>
            <a:rect l="l" t="t" r="r" b="b"/>
            <a:pathLst>
              <a:path w="3563695" h="985837">
                <a:moveTo>
                  <a:pt x="0" y="0"/>
                </a:moveTo>
                <a:cubicBezTo>
                  <a:pt x="1203722" y="225028"/>
                  <a:pt x="2407444" y="450056"/>
                  <a:pt x="3000375" y="614362"/>
                </a:cubicBezTo>
                <a:cubicBezTo>
                  <a:pt x="3593306" y="778668"/>
                  <a:pt x="3575447" y="882252"/>
                  <a:pt x="3557588" y="985837"/>
                </a:cubicBezTo>
              </a:path>
            </a:pathLst>
          </a:custGeom>
          <a:noFill/>
          <a:ln w="53975" cap="flat" cmpd="sng" algn="ctr">
            <a:solidFill>
              <a:schemeClr val="tx1"/>
            </a:solidFill>
            <a:prstDash val="solid"/>
            <a:round/>
            <a:headEnd type="none" w="lg" len="lg"/>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2" name="Freeform: Shape 11">
            <a:extLst>
              <a:ext uri="{FF2B5EF4-FFF2-40B4-BE49-F238E27FC236}">
                <a16:creationId xmlns:a16="http://schemas.microsoft.com/office/drawing/2014/main" id="{4206C62A-0A30-4A7F-9788-96D1B3407469}"/>
              </a:ext>
            </a:extLst>
          </p:cNvPr>
          <p:cNvSpPr/>
          <p:nvPr/>
        </p:nvSpPr>
        <p:spPr bwMode="auto">
          <a:xfrm>
            <a:off x="1028700" y="3143250"/>
            <a:ext cx="3500438" cy="804069"/>
          </a:xfrm>
          <a:custGeom>
            <a:avLst/>
            <a:gdLst>
              <a:gd name="connsiteX0" fmla="*/ 3882514 w 3882514"/>
              <a:gd name="connsiteY0" fmla="*/ 0 h 551021"/>
              <a:gd name="connsiteX1" fmla="*/ 610676 w 3882514"/>
              <a:gd name="connsiteY1" fmla="*/ 185738 h 551021"/>
              <a:gd name="connsiteX2" fmla="*/ 39176 w 3882514"/>
              <a:gd name="connsiteY2" fmla="*/ 514350 h 551021"/>
              <a:gd name="connsiteX3" fmla="*/ 96326 w 3882514"/>
              <a:gd name="connsiteY3" fmla="*/ 528638 h 551021"/>
            </a:gdLst>
            <a:ahLst/>
            <a:cxnLst>
              <a:cxn ang="0">
                <a:pos x="connsiteX0" y="connsiteY0"/>
              </a:cxn>
              <a:cxn ang="0">
                <a:pos x="connsiteX1" y="connsiteY1"/>
              </a:cxn>
              <a:cxn ang="0">
                <a:pos x="connsiteX2" y="connsiteY2"/>
              </a:cxn>
              <a:cxn ang="0">
                <a:pos x="connsiteX3" y="connsiteY3"/>
              </a:cxn>
            </a:cxnLst>
            <a:rect l="l" t="t" r="r" b="b"/>
            <a:pathLst>
              <a:path w="3882514" h="551021">
                <a:moveTo>
                  <a:pt x="3882514" y="0"/>
                </a:moveTo>
                <a:cubicBezTo>
                  <a:pt x="2566873" y="50006"/>
                  <a:pt x="1251232" y="100013"/>
                  <a:pt x="610676" y="185738"/>
                </a:cubicBezTo>
                <a:cubicBezTo>
                  <a:pt x="-29880" y="271463"/>
                  <a:pt x="124901" y="457200"/>
                  <a:pt x="39176" y="514350"/>
                </a:cubicBezTo>
                <a:cubicBezTo>
                  <a:pt x="-46549" y="571500"/>
                  <a:pt x="24888" y="550069"/>
                  <a:pt x="96326" y="528638"/>
                </a:cubicBezTo>
              </a:path>
            </a:pathLst>
          </a:custGeom>
          <a:noFill/>
          <a:ln w="50800" cap="flat" cmpd="sng" algn="ctr">
            <a:solidFill>
              <a:schemeClr val="tx1"/>
            </a:solidFill>
            <a:prstDash val="solid"/>
            <a:round/>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pic>
        <p:nvPicPr>
          <p:cNvPr id="3074" name="Picture 2" descr="Image result for COmputer Hardware">
            <a:extLst>
              <a:ext uri="{FF2B5EF4-FFF2-40B4-BE49-F238E27FC236}">
                <a16:creationId xmlns:a16="http://schemas.microsoft.com/office/drawing/2014/main" id="{6C90279A-E540-4D58-AE5A-9E3D3670A1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 y="5247481"/>
            <a:ext cx="2733415" cy="16533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Internet ">
            <a:extLst>
              <a:ext uri="{FF2B5EF4-FFF2-40B4-BE49-F238E27FC236}">
                <a16:creationId xmlns:a16="http://schemas.microsoft.com/office/drawing/2014/main" id="{8EA746A7-9810-4221-BD5F-DAEF8AF0E4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6539" y="5307807"/>
            <a:ext cx="2551423" cy="15482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C - program">
            <a:extLst>
              <a:ext uri="{FF2B5EF4-FFF2-40B4-BE49-F238E27FC236}">
                <a16:creationId xmlns:a16="http://schemas.microsoft.com/office/drawing/2014/main" id="{4D5A1277-DDF6-44D2-9F6A-009511C87E5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7993" y="5247482"/>
            <a:ext cx="3162925" cy="159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699088"/>
      </p:ext>
    </p:extLst>
  </p:cSld>
  <p:clrMapOvr>
    <a:masterClrMapping/>
  </p:clrMapOvr>
  <p:transition advTm="6889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2800" dirty="0">
                <a:latin typeface="Andalus" panose="02020603050405020304" pitchFamily="18" charset="-78"/>
                <a:cs typeface="Andalus" panose="02020603050405020304" pitchFamily="18" charset="-78"/>
              </a:rPr>
              <a:t>Development of an embedded system</a:t>
            </a: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pic>
        <p:nvPicPr>
          <p:cNvPr id="6" name="Picture 2" descr="Image result for COmputer Hardware">
            <a:extLst>
              <a:ext uri="{FF2B5EF4-FFF2-40B4-BE49-F238E27FC236}">
                <a16:creationId xmlns:a16="http://schemas.microsoft.com/office/drawing/2014/main" id="{AD057C6F-423A-4D58-8369-11B0D6326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0" y="1050235"/>
            <a:ext cx="3162925" cy="19131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 - program">
            <a:extLst>
              <a:ext uri="{FF2B5EF4-FFF2-40B4-BE49-F238E27FC236}">
                <a16:creationId xmlns:a16="http://schemas.microsoft.com/office/drawing/2014/main" id="{E864EA84-B969-4973-8A5C-0F706086BD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42" y="3176417"/>
            <a:ext cx="3120611" cy="15749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Internet ">
            <a:extLst>
              <a:ext uri="{FF2B5EF4-FFF2-40B4-BE49-F238E27FC236}">
                <a16:creationId xmlns:a16="http://schemas.microsoft.com/office/drawing/2014/main" id="{32BFF38E-8E76-4E1F-8C7A-92206A57DF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964406"/>
            <a:ext cx="3120611" cy="1893594"/>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36F355CE-F40D-475D-B664-C9B8808C2B26}"/>
              </a:ext>
            </a:extLst>
          </p:cNvPr>
          <p:cNvSpPr/>
          <p:nvPr/>
        </p:nvSpPr>
        <p:spPr bwMode="auto">
          <a:xfrm>
            <a:off x="4242216" y="1050235"/>
            <a:ext cx="4392118" cy="191318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Times New Roman" pitchFamily="18" charset="0"/>
              </a:rPr>
              <a:t>Embedded Hard ware suppliers</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ST Micro electronics, Broadcom,</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Raspberry-Pi Foundation</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Times New Roman" pitchFamily="18" charset="0"/>
              </a:rPr>
              <a:t>Provides the needed hardware boards</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With in build networking capabilities</a:t>
            </a:r>
            <a:endParaRPr kumimoji="0" lang="en-IN" sz="1800" b="0" i="0" u="none" strike="noStrike" cap="none" normalizeH="0" baseline="0" dirty="0">
              <a:ln>
                <a:noFill/>
              </a:ln>
              <a:solidFill>
                <a:schemeClr val="tx1"/>
              </a:solidFill>
              <a:effectLst/>
              <a:latin typeface="Times New Roman" pitchFamily="18" charset="0"/>
            </a:endParaRPr>
          </a:p>
        </p:txBody>
      </p:sp>
      <p:sp>
        <p:nvSpPr>
          <p:cNvPr id="10" name="Oval 9">
            <a:extLst>
              <a:ext uri="{FF2B5EF4-FFF2-40B4-BE49-F238E27FC236}">
                <a16:creationId xmlns:a16="http://schemas.microsoft.com/office/drawing/2014/main" id="{6A48369E-7CA6-4CEF-ADF2-D0FE78C9ACA1}"/>
              </a:ext>
            </a:extLst>
          </p:cNvPr>
          <p:cNvSpPr/>
          <p:nvPr/>
        </p:nvSpPr>
        <p:spPr bwMode="auto">
          <a:xfrm>
            <a:off x="4290463" y="3281819"/>
            <a:ext cx="4631960" cy="1574994"/>
          </a:xfrm>
          <a:prstGeom prst="ellipse">
            <a:avLst/>
          </a:prstGeom>
          <a:gradFill>
            <a:gsLst>
              <a:gs pos="0">
                <a:schemeClr val="accent3"/>
              </a:gs>
              <a:gs pos="23000">
                <a:schemeClr val="accent5">
                  <a:lumMod val="89000"/>
                </a:schemeClr>
              </a:gs>
              <a:gs pos="69000">
                <a:schemeClr val="accent5">
                  <a:lumMod val="75000"/>
                </a:schemeClr>
              </a:gs>
              <a:gs pos="97000">
                <a:srgbClr val="FFFF00"/>
              </a:gs>
            </a:gsLst>
            <a:path path="circle">
              <a:fillToRect l="50000" t="50000" r="50000" b="50000"/>
            </a:path>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2000" dirty="0"/>
              <a:t>Software Engineers with Embedded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Times New Roman" pitchFamily="18" charset="0"/>
              </a:rPr>
              <a:t>Systems </a:t>
            </a:r>
            <a:r>
              <a:rPr lang="en-IN" sz="2000" dirty="0"/>
              <a:t>knowledge develops this</a:t>
            </a:r>
            <a:endParaRPr kumimoji="0" lang="en-IN" sz="2000" b="0" i="0" u="none" strike="noStrike" cap="none" normalizeH="0" baseline="0" dirty="0">
              <a:ln>
                <a:noFill/>
              </a:ln>
              <a:solidFill>
                <a:schemeClr val="tx1"/>
              </a:solidFill>
              <a:effectLst/>
              <a:latin typeface="Times New Roman" pitchFamily="18" charset="0"/>
            </a:endParaRPr>
          </a:p>
        </p:txBody>
      </p:sp>
      <p:sp>
        <p:nvSpPr>
          <p:cNvPr id="11" name="Oval 10">
            <a:extLst>
              <a:ext uri="{FF2B5EF4-FFF2-40B4-BE49-F238E27FC236}">
                <a16:creationId xmlns:a16="http://schemas.microsoft.com/office/drawing/2014/main" id="{FB06E7DE-6738-4454-A4F3-7FD01961FEEE}"/>
              </a:ext>
            </a:extLst>
          </p:cNvPr>
          <p:cNvSpPr/>
          <p:nvPr/>
        </p:nvSpPr>
        <p:spPr bwMode="auto">
          <a:xfrm>
            <a:off x="4122292" y="5172895"/>
            <a:ext cx="4950032" cy="1422777"/>
          </a:xfrm>
          <a:prstGeom prst="ellipse">
            <a:avLst/>
          </a:prstGeom>
          <a:gradFill>
            <a:gsLst>
              <a:gs pos="0">
                <a:schemeClr val="accent3"/>
              </a:gs>
              <a:gs pos="23000">
                <a:schemeClr val="accent5">
                  <a:lumMod val="89000"/>
                </a:schemeClr>
              </a:gs>
              <a:gs pos="69000">
                <a:schemeClr val="accent5">
                  <a:lumMod val="75000"/>
                </a:schemeClr>
              </a:gs>
              <a:gs pos="97000">
                <a:srgbClr val="FFFF00"/>
              </a:gs>
            </a:gsLst>
            <a:path path="circle">
              <a:fillToRect l="50000" t="50000" r="50000" b="50000"/>
            </a:path>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800" dirty="0"/>
              <a:t>Software engineers develop software with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Networking capabilities or that can talk to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Other computers over internet</a:t>
            </a:r>
          </a:p>
        </p:txBody>
      </p:sp>
      <p:sp>
        <p:nvSpPr>
          <p:cNvPr id="12" name="Arrow: Striped Right 11">
            <a:extLst>
              <a:ext uri="{FF2B5EF4-FFF2-40B4-BE49-F238E27FC236}">
                <a16:creationId xmlns:a16="http://schemas.microsoft.com/office/drawing/2014/main" id="{BD9DABE5-EE57-4764-A356-7DFCF66C87AA}"/>
              </a:ext>
            </a:extLst>
          </p:cNvPr>
          <p:cNvSpPr/>
          <p:nvPr/>
        </p:nvSpPr>
        <p:spPr bwMode="auto">
          <a:xfrm>
            <a:off x="3167454" y="1484487"/>
            <a:ext cx="967490" cy="1044681"/>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3" name="Arrow: Striped Right 12">
            <a:extLst>
              <a:ext uri="{FF2B5EF4-FFF2-40B4-BE49-F238E27FC236}">
                <a16:creationId xmlns:a16="http://schemas.microsoft.com/office/drawing/2014/main" id="{CF8F4990-68DE-4C9F-AF08-1369CFD938BE}"/>
              </a:ext>
            </a:extLst>
          </p:cNvPr>
          <p:cNvSpPr/>
          <p:nvPr/>
        </p:nvSpPr>
        <p:spPr bwMode="auto">
          <a:xfrm>
            <a:off x="3167453" y="3521808"/>
            <a:ext cx="915651" cy="1044681"/>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4" name="Arrow: Striped Right 13">
            <a:extLst>
              <a:ext uri="{FF2B5EF4-FFF2-40B4-BE49-F238E27FC236}">
                <a16:creationId xmlns:a16="http://schemas.microsoft.com/office/drawing/2014/main" id="{D5287FE6-A315-4230-920E-AFF6E29B4F91}"/>
              </a:ext>
            </a:extLst>
          </p:cNvPr>
          <p:cNvSpPr/>
          <p:nvPr/>
        </p:nvSpPr>
        <p:spPr bwMode="auto">
          <a:xfrm>
            <a:off x="3167453" y="5388862"/>
            <a:ext cx="915651" cy="1044681"/>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488418955"/>
      </p:ext>
    </p:extLst>
  </p:cSld>
  <p:clrMapOvr>
    <a:masterClrMapping/>
  </p:clrMapOvr>
  <p:transition advTm="68890"/>
</p:sld>
</file>

<file path=ppt/theme/theme1.xml><?xml version="1.0" encoding="utf-8"?>
<a:theme xmlns:a="http://schemas.openxmlformats.org/drawingml/2006/main" name="Default Design">
  <a:themeElements>
    <a:clrScheme name="">
      <a:dk1>
        <a:srgbClr val="000000"/>
      </a:dk1>
      <a:lt1>
        <a:srgbClr val="FFFFFF"/>
      </a:lt1>
      <a:dk2>
        <a:srgbClr val="000099"/>
      </a:dk2>
      <a:lt2>
        <a:srgbClr val="969696"/>
      </a:lt2>
      <a:accent1>
        <a:srgbClr val="E1E1FF"/>
      </a:accent1>
      <a:accent2>
        <a:srgbClr val="FFC993"/>
      </a:accent2>
      <a:accent3>
        <a:srgbClr val="FFFFFF"/>
      </a:accent3>
      <a:accent4>
        <a:srgbClr val="000000"/>
      </a:accent4>
      <a:accent5>
        <a:srgbClr val="EEEEFF"/>
      </a:accent5>
      <a:accent6>
        <a:srgbClr val="E7B685"/>
      </a:accent6>
      <a:hlink>
        <a:srgbClr val="0000FF"/>
      </a:hlink>
      <a:folHlink>
        <a:srgbClr val="FFFFA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lgn="l">
          <a:defRPr dirty="0" smtClean="0"/>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99"/>
      </a:dk2>
      <a:lt2>
        <a:srgbClr val="969696"/>
      </a:lt2>
      <a:accent1>
        <a:srgbClr val="E1E1FF"/>
      </a:accent1>
      <a:accent2>
        <a:srgbClr val="FFC993"/>
      </a:accent2>
      <a:accent3>
        <a:srgbClr val="FFFFFF"/>
      </a:accent3>
      <a:accent4>
        <a:srgbClr val="000000"/>
      </a:accent4>
      <a:accent5>
        <a:srgbClr val="EEEEFF"/>
      </a:accent5>
      <a:accent6>
        <a:srgbClr val="E7B685"/>
      </a:accent6>
      <a:hlink>
        <a:srgbClr val="0000FF"/>
      </a:hlink>
      <a:folHlink>
        <a:srgbClr val="FFFF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0A82903BD90F4C81280457F0594FD6" ma:contentTypeVersion="0" ma:contentTypeDescription="Create a new document." ma:contentTypeScope="" ma:versionID="44d1ecf884187d2f7bf9ed2154409e2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6C00B06-8ADE-4F13-8781-D30F93A1E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A406EE-2282-4FE8-9DF3-CCA10B70289D}">
  <ds:schemaRefs>
    <ds:schemaRef ds:uri="http://schemas.microsoft.com/sharepoint/v3/contenttype/forms"/>
  </ds:schemaRefs>
</ds:datastoreItem>
</file>

<file path=customXml/itemProps3.xml><?xml version="1.0" encoding="utf-8"?>
<ds:datastoreItem xmlns:ds="http://schemas.openxmlformats.org/officeDocument/2006/customXml" ds:itemID="{2BD72481-61C0-44B8-A0A9-F358CB67EBA0}">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Solstice</Template>
  <TotalTime>82415</TotalTime>
  <Words>903</Words>
  <Application>Microsoft Office PowerPoint</Application>
  <PresentationFormat>Letter Paper (8.5x11 in)</PresentationFormat>
  <Paragraphs>166</Paragraphs>
  <Slides>17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굴림</vt:lpstr>
      <vt:lpstr>Andalus</vt:lpstr>
      <vt:lpstr>Arial</vt:lpstr>
      <vt:lpstr>Bell MT</vt:lpstr>
      <vt:lpstr>Bookman Old Style</vt:lpstr>
      <vt:lpstr>Helvetica Neue</vt:lpstr>
      <vt:lpstr>Microsoft Himalaya</vt:lpstr>
      <vt:lpstr>Times New Roman</vt:lpstr>
      <vt:lpstr>Wingdings</vt:lpstr>
      <vt:lpstr>Default Design</vt:lpstr>
      <vt:lpstr>PowerPoint Presentation</vt:lpstr>
      <vt:lpstr>Embedded Systems and IoT Training Overview</vt:lpstr>
      <vt:lpstr>What are the objective of this course</vt:lpstr>
      <vt:lpstr>Target Audience</vt:lpstr>
      <vt:lpstr>What is an embedded System </vt:lpstr>
      <vt:lpstr>What is the future of  embedded system ?</vt:lpstr>
      <vt:lpstr>The future …..</vt:lpstr>
      <vt:lpstr>Key components of an Embedded system</vt:lpstr>
      <vt:lpstr>Development of an embedded system</vt:lpstr>
      <vt:lpstr>Architecture of an Embedded system</vt:lpstr>
      <vt:lpstr>Embedded System Software development  Ecosystem</vt:lpstr>
      <vt:lpstr>How are sensor and actuators integrated</vt:lpstr>
      <vt:lpstr>Embedded systems and Internet</vt:lpstr>
      <vt:lpstr>What about Hardware Knowledge ?</vt:lpstr>
      <vt:lpstr>PowerPoint Presentation</vt:lpstr>
      <vt:lpstr>Course Overview</vt:lpstr>
      <vt:lpstr>ARM processor fundamentals</vt:lpstr>
    </vt:vector>
  </TitlesOfParts>
  <Company>VLSIGuru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VLSIGuru Training Institute</dc:creator>
  <cp:lastModifiedBy>Girish Kumar</cp:lastModifiedBy>
  <cp:revision>4512</cp:revision>
  <cp:lastPrinted>2011-02-16T18:25:05Z</cp:lastPrinted>
  <dcterms:created xsi:type="dcterms:W3CDTF">2003-04-29T08:15:16Z</dcterms:created>
  <dcterms:modified xsi:type="dcterms:W3CDTF">2017-09-21T17:33:20Z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0x010100A40A82903BD90F4C81280457F0594FD6</vt:lpwstr>
  </property>
</Properties>
</file>