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9" r:id="rId6"/>
    <p:sldId id="289" r:id="rId7"/>
    <p:sldId id="257" r:id="rId8"/>
    <p:sldId id="261" r:id="rId9"/>
    <p:sldId id="262" r:id="rId10"/>
    <p:sldId id="263" r:id="rId11"/>
    <p:sldId id="264" r:id="rId12"/>
    <p:sldId id="273" r:id="rId13"/>
    <p:sldId id="283" r:id="rId14"/>
    <p:sldId id="274" r:id="rId15"/>
    <p:sldId id="276" r:id="rId16"/>
    <p:sldId id="267" r:id="rId17"/>
    <p:sldId id="277" r:id="rId18"/>
    <p:sldId id="282" r:id="rId19"/>
    <p:sldId id="265" r:id="rId20"/>
    <p:sldId id="278" r:id="rId21"/>
    <p:sldId id="266" r:id="rId22"/>
    <p:sldId id="285" r:id="rId23"/>
    <p:sldId id="287" r:id="rId24"/>
    <p:sldId id="272" r:id="rId25"/>
    <p:sldId id="286" r:id="rId26"/>
    <p:sldId id="268" r:id="rId27"/>
    <p:sldId id="288" r:id="rId28"/>
    <p:sldId id="269" r:id="rId29"/>
    <p:sldId id="281" r:id="rId30"/>
    <p:sldId id="290" r:id="rId31"/>
    <p:sldId id="284" r:id="rId32"/>
    <p:sldId id="280" r:id="rId33"/>
    <p:sldId id="270"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6" d="100"/>
          <a:sy n="66"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813-4C81-432B-ADE3-3C0E4491F2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A98EF0-54BA-4735-834E-004809EF76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2ED504-64BF-4204-A692-8BF174C96CCF}"/>
              </a:ext>
            </a:extLst>
          </p:cNvPr>
          <p:cNvSpPr>
            <a:spLocks noGrp="1"/>
          </p:cNvSpPr>
          <p:nvPr>
            <p:ph type="dt" sz="half" idx="10"/>
          </p:nvPr>
        </p:nvSpPr>
        <p:spPr/>
        <p:txBody>
          <a:bodyPr/>
          <a:lstStyle/>
          <a:p>
            <a:fld id="{0DE1E143-F64F-40ED-AC3B-BB91A2A44113}" type="datetimeFigureOut">
              <a:rPr lang="en-IN" smtClean="0"/>
              <a:t>26-01-2021</a:t>
            </a:fld>
            <a:endParaRPr lang="en-IN"/>
          </a:p>
        </p:txBody>
      </p:sp>
      <p:sp>
        <p:nvSpPr>
          <p:cNvPr id="5" name="Footer Placeholder 4">
            <a:extLst>
              <a:ext uri="{FF2B5EF4-FFF2-40B4-BE49-F238E27FC236}">
                <a16:creationId xmlns:a16="http://schemas.microsoft.com/office/drawing/2014/main" id="{C5F5D6CC-A91E-428B-98D8-A649117049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301EF-8EA1-4598-BE53-10600EF08CB8}"/>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268415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9594-8C4E-4172-A52E-61108BEE3E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C5E580-B261-4394-9C84-9380905367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822741-5BAC-4D94-9A20-E6028548BD70}"/>
              </a:ext>
            </a:extLst>
          </p:cNvPr>
          <p:cNvSpPr>
            <a:spLocks noGrp="1"/>
          </p:cNvSpPr>
          <p:nvPr>
            <p:ph type="dt" sz="half" idx="10"/>
          </p:nvPr>
        </p:nvSpPr>
        <p:spPr/>
        <p:txBody>
          <a:bodyPr/>
          <a:lstStyle/>
          <a:p>
            <a:fld id="{0DE1E143-F64F-40ED-AC3B-BB91A2A44113}" type="datetimeFigureOut">
              <a:rPr lang="en-IN" smtClean="0"/>
              <a:t>26-01-2021</a:t>
            </a:fld>
            <a:endParaRPr lang="en-IN"/>
          </a:p>
        </p:txBody>
      </p:sp>
      <p:sp>
        <p:nvSpPr>
          <p:cNvPr id="5" name="Footer Placeholder 4">
            <a:extLst>
              <a:ext uri="{FF2B5EF4-FFF2-40B4-BE49-F238E27FC236}">
                <a16:creationId xmlns:a16="http://schemas.microsoft.com/office/drawing/2014/main" id="{BC983C36-26AF-4B0C-B375-859CCC8C0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766EE-F069-46D4-896B-7C65B2AB7B7C}"/>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1459903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1B23D-1949-4900-BF17-8C1DE3D42A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784BC-B6B8-4810-8112-4C6541ED4D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A632E-15A7-4FEC-9875-E623859EF5C8}"/>
              </a:ext>
            </a:extLst>
          </p:cNvPr>
          <p:cNvSpPr>
            <a:spLocks noGrp="1"/>
          </p:cNvSpPr>
          <p:nvPr>
            <p:ph type="dt" sz="half" idx="10"/>
          </p:nvPr>
        </p:nvSpPr>
        <p:spPr/>
        <p:txBody>
          <a:bodyPr/>
          <a:lstStyle/>
          <a:p>
            <a:fld id="{0DE1E143-F64F-40ED-AC3B-BB91A2A44113}" type="datetimeFigureOut">
              <a:rPr lang="en-IN" smtClean="0"/>
              <a:t>26-01-2021</a:t>
            </a:fld>
            <a:endParaRPr lang="en-IN"/>
          </a:p>
        </p:txBody>
      </p:sp>
      <p:sp>
        <p:nvSpPr>
          <p:cNvPr id="5" name="Footer Placeholder 4">
            <a:extLst>
              <a:ext uri="{FF2B5EF4-FFF2-40B4-BE49-F238E27FC236}">
                <a16:creationId xmlns:a16="http://schemas.microsoft.com/office/drawing/2014/main" id="{352DA3CD-D7A9-4236-BF45-D86F0B90A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7C121-E153-4E8D-A4ED-2DC3B5B7E5BD}"/>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334109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E7D9-9F40-4BC5-A58A-963254813D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2610A4-672C-41B6-B309-E5B0C61D80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6E48F0-9F77-4970-8856-013DC3F04B7A}"/>
              </a:ext>
            </a:extLst>
          </p:cNvPr>
          <p:cNvSpPr>
            <a:spLocks noGrp="1"/>
          </p:cNvSpPr>
          <p:nvPr>
            <p:ph type="dt" sz="half" idx="10"/>
          </p:nvPr>
        </p:nvSpPr>
        <p:spPr/>
        <p:txBody>
          <a:bodyPr/>
          <a:lstStyle/>
          <a:p>
            <a:fld id="{0DE1E143-F64F-40ED-AC3B-BB91A2A44113}" type="datetimeFigureOut">
              <a:rPr lang="en-IN" smtClean="0"/>
              <a:t>26-01-2021</a:t>
            </a:fld>
            <a:endParaRPr lang="en-IN"/>
          </a:p>
        </p:txBody>
      </p:sp>
      <p:sp>
        <p:nvSpPr>
          <p:cNvPr id="5" name="Footer Placeholder 4">
            <a:extLst>
              <a:ext uri="{FF2B5EF4-FFF2-40B4-BE49-F238E27FC236}">
                <a16:creationId xmlns:a16="http://schemas.microsoft.com/office/drawing/2014/main" id="{1D5E6DF8-40C8-4238-870C-C354D3DA00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21AFB1-D7F2-4E79-B6C1-A4B90C17DD58}"/>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2290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65E7-58E0-4A03-957A-00C998D58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F55764-1DBC-4FE5-9EFC-7C987ABB4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157C8-72DD-4B84-B50C-9667431C4FE3}"/>
              </a:ext>
            </a:extLst>
          </p:cNvPr>
          <p:cNvSpPr>
            <a:spLocks noGrp="1"/>
          </p:cNvSpPr>
          <p:nvPr>
            <p:ph type="dt" sz="half" idx="10"/>
          </p:nvPr>
        </p:nvSpPr>
        <p:spPr/>
        <p:txBody>
          <a:bodyPr/>
          <a:lstStyle/>
          <a:p>
            <a:fld id="{0DE1E143-F64F-40ED-AC3B-BB91A2A44113}" type="datetimeFigureOut">
              <a:rPr lang="en-IN" smtClean="0"/>
              <a:t>26-01-2021</a:t>
            </a:fld>
            <a:endParaRPr lang="en-IN"/>
          </a:p>
        </p:txBody>
      </p:sp>
      <p:sp>
        <p:nvSpPr>
          <p:cNvPr id="5" name="Footer Placeholder 4">
            <a:extLst>
              <a:ext uri="{FF2B5EF4-FFF2-40B4-BE49-F238E27FC236}">
                <a16:creationId xmlns:a16="http://schemas.microsoft.com/office/drawing/2014/main" id="{ACAD9F66-B115-4CA3-BA79-AAB7FB21CB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2214B-49D7-4419-82EC-DB110FBBCE6E}"/>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414762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8B4D-F386-408F-A9FE-07B4A93DEB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2AF3C4-664B-43ED-9F25-73245378F3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CAF2E2-5520-40A8-88BA-D9EEDAF76E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E15263-616C-4632-9F50-C9D7092DE018}"/>
              </a:ext>
            </a:extLst>
          </p:cNvPr>
          <p:cNvSpPr>
            <a:spLocks noGrp="1"/>
          </p:cNvSpPr>
          <p:nvPr>
            <p:ph type="dt" sz="half" idx="10"/>
          </p:nvPr>
        </p:nvSpPr>
        <p:spPr/>
        <p:txBody>
          <a:bodyPr/>
          <a:lstStyle/>
          <a:p>
            <a:fld id="{0DE1E143-F64F-40ED-AC3B-BB91A2A44113}" type="datetimeFigureOut">
              <a:rPr lang="en-IN" smtClean="0"/>
              <a:t>26-01-2021</a:t>
            </a:fld>
            <a:endParaRPr lang="en-IN"/>
          </a:p>
        </p:txBody>
      </p:sp>
      <p:sp>
        <p:nvSpPr>
          <p:cNvPr id="6" name="Footer Placeholder 5">
            <a:extLst>
              <a:ext uri="{FF2B5EF4-FFF2-40B4-BE49-F238E27FC236}">
                <a16:creationId xmlns:a16="http://schemas.microsoft.com/office/drawing/2014/main" id="{76A207B7-9E66-4EBB-B9CA-885B780E7F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D6994E-782D-4938-ACB3-FFAD45DB9BA6}"/>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405418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2042-4232-4041-B6F3-2540276929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EEBFFF-1C4C-4357-AE8C-C72AD86038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75DC7-7FD9-41D1-A8DA-710DD4123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7822D8-CE77-4A88-9527-1AC0290BB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EE2322-49E0-49F3-A8DD-601027BBD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08D442-200D-4EBA-B6DC-41FF8745EA7E}"/>
              </a:ext>
            </a:extLst>
          </p:cNvPr>
          <p:cNvSpPr>
            <a:spLocks noGrp="1"/>
          </p:cNvSpPr>
          <p:nvPr>
            <p:ph type="dt" sz="half" idx="10"/>
          </p:nvPr>
        </p:nvSpPr>
        <p:spPr/>
        <p:txBody>
          <a:bodyPr/>
          <a:lstStyle/>
          <a:p>
            <a:fld id="{0DE1E143-F64F-40ED-AC3B-BB91A2A44113}" type="datetimeFigureOut">
              <a:rPr lang="en-IN" smtClean="0"/>
              <a:t>26-01-2021</a:t>
            </a:fld>
            <a:endParaRPr lang="en-IN"/>
          </a:p>
        </p:txBody>
      </p:sp>
      <p:sp>
        <p:nvSpPr>
          <p:cNvPr id="8" name="Footer Placeholder 7">
            <a:extLst>
              <a:ext uri="{FF2B5EF4-FFF2-40B4-BE49-F238E27FC236}">
                <a16:creationId xmlns:a16="http://schemas.microsoft.com/office/drawing/2014/main" id="{45A9CEDD-B263-4045-9DE5-B1A4444DD5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1AEF55-E62F-4387-BC27-41FC590B772C}"/>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268399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8313-E460-49B5-9560-43CFE314F8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2ACB80-CCDC-4EED-BDA6-49C7857938B3}"/>
              </a:ext>
            </a:extLst>
          </p:cNvPr>
          <p:cNvSpPr>
            <a:spLocks noGrp="1"/>
          </p:cNvSpPr>
          <p:nvPr>
            <p:ph type="dt" sz="half" idx="10"/>
          </p:nvPr>
        </p:nvSpPr>
        <p:spPr/>
        <p:txBody>
          <a:bodyPr/>
          <a:lstStyle/>
          <a:p>
            <a:fld id="{0DE1E143-F64F-40ED-AC3B-BB91A2A44113}" type="datetimeFigureOut">
              <a:rPr lang="en-IN" smtClean="0"/>
              <a:t>26-01-2021</a:t>
            </a:fld>
            <a:endParaRPr lang="en-IN"/>
          </a:p>
        </p:txBody>
      </p:sp>
      <p:sp>
        <p:nvSpPr>
          <p:cNvPr id="4" name="Footer Placeholder 3">
            <a:extLst>
              <a:ext uri="{FF2B5EF4-FFF2-40B4-BE49-F238E27FC236}">
                <a16:creationId xmlns:a16="http://schemas.microsoft.com/office/drawing/2014/main" id="{5D664841-A05B-4386-A482-233EDF432C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F839B1-B089-4E08-8AC5-228713A758C6}"/>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24767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5CF100-F926-4999-9015-175B799C88B5}"/>
              </a:ext>
            </a:extLst>
          </p:cNvPr>
          <p:cNvSpPr>
            <a:spLocks noGrp="1"/>
          </p:cNvSpPr>
          <p:nvPr>
            <p:ph type="dt" sz="half" idx="10"/>
          </p:nvPr>
        </p:nvSpPr>
        <p:spPr/>
        <p:txBody>
          <a:bodyPr/>
          <a:lstStyle/>
          <a:p>
            <a:fld id="{0DE1E143-F64F-40ED-AC3B-BB91A2A44113}" type="datetimeFigureOut">
              <a:rPr lang="en-IN" smtClean="0"/>
              <a:t>26-01-2021</a:t>
            </a:fld>
            <a:endParaRPr lang="en-IN"/>
          </a:p>
        </p:txBody>
      </p:sp>
      <p:sp>
        <p:nvSpPr>
          <p:cNvPr id="3" name="Footer Placeholder 2">
            <a:extLst>
              <a:ext uri="{FF2B5EF4-FFF2-40B4-BE49-F238E27FC236}">
                <a16:creationId xmlns:a16="http://schemas.microsoft.com/office/drawing/2014/main" id="{15F05687-A1C9-4B44-A7A7-4D4FDE6824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FA3F9C-0EFA-46C0-9F70-C92EE1F47291}"/>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118316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9D3E-E74C-4B31-87C8-2550EE655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B5EADC-ADE5-403E-BD3C-C74937351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5CD1CB-109E-4D3D-B7D7-F969AB06B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EB109-0E62-4E73-B29F-1CB99DE9043C}"/>
              </a:ext>
            </a:extLst>
          </p:cNvPr>
          <p:cNvSpPr>
            <a:spLocks noGrp="1"/>
          </p:cNvSpPr>
          <p:nvPr>
            <p:ph type="dt" sz="half" idx="10"/>
          </p:nvPr>
        </p:nvSpPr>
        <p:spPr/>
        <p:txBody>
          <a:bodyPr/>
          <a:lstStyle/>
          <a:p>
            <a:fld id="{0DE1E143-F64F-40ED-AC3B-BB91A2A44113}" type="datetimeFigureOut">
              <a:rPr lang="en-IN" smtClean="0"/>
              <a:t>26-01-2021</a:t>
            </a:fld>
            <a:endParaRPr lang="en-IN"/>
          </a:p>
        </p:txBody>
      </p:sp>
      <p:sp>
        <p:nvSpPr>
          <p:cNvPr id="6" name="Footer Placeholder 5">
            <a:extLst>
              <a:ext uri="{FF2B5EF4-FFF2-40B4-BE49-F238E27FC236}">
                <a16:creationId xmlns:a16="http://schemas.microsoft.com/office/drawing/2014/main" id="{18DA98A9-5CF0-4C8B-AED4-9944E7E501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36B56-7942-47D3-ABB9-671E953929BB}"/>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210004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DFF1-3C9B-4240-AE18-0EA7E6D77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4166C3-8C20-43BD-B717-90B82B515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18EBFA-77BF-4D4D-A239-DE020BCC7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62F6B-EC35-4E43-AFFC-7CF05A5D34F9}"/>
              </a:ext>
            </a:extLst>
          </p:cNvPr>
          <p:cNvSpPr>
            <a:spLocks noGrp="1"/>
          </p:cNvSpPr>
          <p:nvPr>
            <p:ph type="dt" sz="half" idx="10"/>
          </p:nvPr>
        </p:nvSpPr>
        <p:spPr/>
        <p:txBody>
          <a:bodyPr/>
          <a:lstStyle/>
          <a:p>
            <a:fld id="{0DE1E143-F64F-40ED-AC3B-BB91A2A44113}" type="datetimeFigureOut">
              <a:rPr lang="en-IN" smtClean="0"/>
              <a:t>26-01-2021</a:t>
            </a:fld>
            <a:endParaRPr lang="en-IN"/>
          </a:p>
        </p:txBody>
      </p:sp>
      <p:sp>
        <p:nvSpPr>
          <p:cNvPr id="6" name="Footer Placeholder 5">
            <a:extLst>
              <a:ext uri="{FF2B5EF4-FFF2-40B4-BE49-F238E27FC236}">
                <a16:creationId xmlns:a16="http://schemas.microsoft.com/office/drawing/2014/main" id="{E7B4B41D-F1C9-431D-83FC-C2BFD649E0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A3CD7E-9679-4756-90BB-CBA98470C9A3}"/>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126447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83883-2669-44E7-AA60-62AD9B56D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E92D55-3F73-4E6A-8C53-E6079DA7D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982741-69D0-46FA-B4A8-52A20124E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1E143-F64F-40ED-AC3B-BB91A2A44113}" type="datetimeFigureOut">
              <a:rPr lang="en-IN" smtClean="0"/>
              <a:t>26-01-2021</a:t>
            </a:fld>
            <a:endParaRPr lang="en-IN"/>
          </a:p>
        </p:txBody>
      </p:sp>
      <p:sp>
        <p:nvSpPr>
          <p:cNvPr id="5" name="Footer Placeholder 4">
            <a:extLst>
              <a:ext uri="{FF2B5EF4-FFF2-40B4-BE49-F238E27FC236}">
                <a16:creationId xmlns:a16="http://schemas.microsoft.com/office/drawing/2014/main" id="{98B39FC8-DF1A-45EA-A380-449F2512D5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E1ACB4-D17C-4789-BA17-AFC92B053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83D6C-A695-4241-B713-1C2097421F0C}" type="slidenum">
              <a:rPr lang="en-IN" smtClean="0"/>
              <a:t>‹#›</a:t>
            </a:fld>
            <a:endParaRPr lang="en-IN"/>
          </a:p>
        </p:txBody>
      </p:sp>
    </p:spTree>
    <p:extLst>
      <p:ext uri="{BB962C8B-B14F-4D97-AF65-F5344CB8AC3E}">
        <p14:creationId xmlns:p14="http://schemas.microsoft.com/office/powerpoint/2010/main" val="58117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Common_Era" TargetMode="External"/><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simple.wikipedia.org/w/index.php?title=Star_map&amp;action=edit&amp;redlink=1"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hyperlink" Target="https://www.facebook.com/kumarsgk/" TargetMode="Externa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Constellation#cite_note-auto-4" TargetMode="External"/><Relationship Id="rId2" Type="http://schemas.openxmlformats.org/officeDocument/2006/relationships/hyperlink" Target="https://en.wikipedia.org/wiki/International_Astronomical_Union" TargetMode="External"/><Relationship Id="rId1" Type="http://schemas.openxmlformats.org/officeDocument/2006/relationships/slideLayout" Target="../slideLayouts/slideLayout6.xml"/><Relationship Id="rId5" Type="http://schemas.openxmlformats.org/officeDocument/2006/relationships/hyperlink" Target="https://starchild.gsfc.nasa.gov/docs/StarChild/questions/88constellations.html" TargetMode="External"/><Relationship Id="rId4" Type="http://schemas.openxmlformats.org/officeDocument/2006/relationships/hyperlink" Target="https://en.wikipedia.org/wiki/Aratu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asd.gsfc.nasa.gov/blueshift/index.php/2015/07/22/how-many-stars-in-the-milky-way/" TargetMode="External"/><Relationship Id="rId2" Type="http://schemas.openxmlformats.org/officeDocument/2006/relationships/hyperlink" Target="https://www.nationalgeographic.com/science/space/universe/black-holes/" TargetMode="External"/><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ictured here is part of the captivating galaxy NGC 2525. Located nearly 70 million light-years from Earth, this galaxy is part of the constellation of Puppis in the southern hemisphere. Together with the Carina and the Vela constellations, it makes up an image of the Argo from ancient greek mythology.Â  On the left, a brilliant supernova is clearly visible in the image. The supernova is formally known as SN2018gv and was first spotted in mid-January 2018. The NASA/ESA Hubble Space Telescope captured the supernova in NGC 2525 as part of one of its major investigations; measuring the expansion rate of the Universe, which can help answer fundamental questions about our Universeâs very nature. Supernovae like this one can be used as cosmic tape measures, allowing astronomers to calculate the distance to their galaxies.Â  ESA/Hubble has now published a unique time-lapse of this galaxy and itâs fading supernova.">
            <a:extLst>
              <a:ext uri="{FF2B5EF4-FFF2-40B4-BE49-F238E27FC236}">
                <a16:creationId xmlns:a16="http://schemas.microsoft.com/office/drawing/2014/main" id="{021E88D5-84CD-4C07-A055-94476B51E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45" y="127236"/>
            <a:ext cx="11802793" cy="6603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2152CC-A28C-4202-95B8-5B92D0E08859}"/>
              </a:ext>
            </a:extLst>
          </p:cNvPr>
          <p:cNvSpPr txBox="1"/>
          <p:nvPr/>
        </p:nvSpPr>
        <p:spPr>
          <a:xfrm>
            <a:off x="5367129" y="3935896"/>
            <a:ext cx="5698435" cy="2554545"/>
          </a:xfrm>
          <a:prstGeom prst="rect">
            <a:avLst/>
          </a:prstGeom>
          <a:noFill/>
        </p:spPr>
        <p:txBody>
          <a:bodyPr wrap="square" rtlCol="0">
            <a:spAutoFit/>
          </a:bodyPr>
          <a:lstStyle/>
          <a:p>
            <a:pPr algn="r"/>
            <a:r>
              <a:rPr lang="en-US" sz="8000" dirty="0">
                <a:solidFill>
                  <a:srgbClr val="FFFF00"/>
                </a:solidFill>
                <a:latin typeface="Gabriola" panose="04040605051002020D02" pitchFamily="82" charset="0"/>
              </a:rPr>
              <a:t>Stargazing and Astronomy</a:t>
            </a:r>
            <a:endParaRPr lang="en-IN" sz="8000" dirty="0">
              <a:solidFill>
                <a:srgbClr val="FFFF00"/>
              </a:solidFill>
              <a:latin typeface="Gabriola" panose="04040605051002020D02" pitchFamily="82" charset="0"/>
            </a:endParaRPr>
          </a:p>
        </p:txBody>
      </p:sp>
    </p:spTree>
    <p:extLst>
      <p:ext uri="{BB962C8B-B14F-4D97-AF65-F5344CB8AC3E}">
        <p14:creationId xmlns:p14="http://schemas.microsoft.com/office/powerpoint/2010/main" val="1007554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320C2C17-B7BF-47C1-A310-BE25EAE5B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15" y="794825"/>
            <a:ext cx="4235801" cy="6063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A04F94-F5BE-439B-8129-C8918D61642E}"/>
              </a:ext>
            </a:extLst>
          </p:cNvPr>
          <p:cNvSpPr txBox="1"/>
          <p:nvPr/>
        </p:nvSpPr>
        <p:spPr>
          <a:xfrm>
            <a:off x="5201691" y="794825"/>
            <a:ext cx="6432952" cy="1569660"/>
          </a:xfrm>
          <a:prstGeom prst="rect">
            <a:avLst/>
          </a:prstGeom>
          <a:noFill/>
        </p:spPr>
        <p:txBody>
          <a:bodyPr wrap="square" rtlCol="0">
            <a:spAutoFit/>
          </a:bodyPr>
          <a:lstStyle/>
          <a:p>
            <a:pPr algn="just"/>
            <a:r>
              <a:rPr lang="en-US" sz="2400" dirty="0"/>
              <a:t>Aryabhata</a:t>
            </a:r>
            <a:r>
              <a:rPr lang="en-IN" sz="2400" b="0" i="0" dirty="0">
                <a:solidFill>
                  <a:srgbClr val="202122"/>
                </a:solidFill>
                <a:effectLst/>
                <a:latin typeface="Arial" panose="020B0604020202020204" pitchFamily="34" charset="0"/>
              </a:rPr>
              <a:t>(476–550 </a:t>
            </a:r>
            <a:r>
              <a:rPr lang="en-IN" sz="2400" b="0" i="0" u="none" strike="noStrike" dirty="0">
                <a:solidFill>
                  <a:srgbClr val="0B0080"/>
                </a:solidFill>
                <a:effectLst/>
                <a:latin typeface="Arial" panose="020B0604020202020204" pitchFamily="34" charset="0"/>
                <a:hlinkClick r:id="rId3" tooltip="Common Era"/>
              </a:rPr>
              <a:t>CE</a:t>
            </a:r>
            <a:r>
              <a:rPr lang="en-IN" sz="2400" b="0" i="0" dirty="0">
                <a:solidFill>
                  <a:srgbClr val="202122"/>
                </a:solidFill>
                <a:effectLst/>
                <a:latin typeface="Arial" panose="020B0604020202020204" pitchFamily="34" charset="0"/>
              </a:rPr>
              <a:t>)</a:t>
            </a:r>
            <a:r>
              <a:rPr lang="en-US" sz="2400" dirty="0"/>
              <a:t>  was the first of the Indian mathematician-astronomers from the  classical age of  Indian mathematics and  Indian astronomy.</a:t>
            </a:r>
          </a:p>
        </p:txBody>
      </p:sp>
      <p:sp>
        <p:nvSpPr>
          <p:cNvPr id="6" name="TextBox 5">
            <a:extLst>
              <a:ext uri="{FF2B5EF4-FFF2-40B4-BE49-F238E27FC236}">
                <a16:creationId xmlns:a16="http://schemas.microsoft.com/office/drawing/2014/main" id="{8C15A65F-067D-418A-98B5-9260518583B7}"/>
              </a:ext>
            </a:extLst>
          </p:cNvPr>
          <p:cNvSpPr txBox="1"/>
          <p:nvPr/>
        </p:nvSpPr>
        <p:spPr>
          <a:xfrm>
            <a:off x="5386257" y="2927144"/>
            <a:ext cx="6098344" cy="3416320"/>
          </a:xfrm>
          <a:prstGeom prst="rect">
            <a:avLst/>
          </a:prstGeom>
          <a:noFill/>
          <a:ln>
            <a:solidFill>
              <a:schemeClr val="accent1"/>
            </a:solidFill>
          </a:ln>
        </p:spPr>
        <p:txBody>
          <a:bodyPr wrap="square">
            <a:spAutoFit/>
          </a:bodyPr>
          <a:lstStyle/>
          <a:p>
            <a:pPr marL="285750" indent="-285750">
              <a:buFont typeface="Wingdings" panose="05000000000000000000" pitchFamily="2" charset="2"/>
              <a:buChar char="v"/>
            </a:pPr>
            <a:r>
              <a:rPr lang="en-IN" b="1" dirty="0"/>
              <a:t>Mathematics</a:t>
            </a:r>
          </a:p>
          <a:p>
            <a:pPr marL="742950" lvl="1" indent="-285750">
              <a:buFont typeface="Wingdings" panose="05000000000000000000" pitchFamily="2" charset="2"/>
              <a:buChar char="v"/>
            </a:pPr>
            <a:r>
              <a:rPr lang="en-IN" dirty="0"/>
              <a:t>Place value system and zero</a:t>
            </a:r>
          </a:p>
          <a:p>
            <a:pPr marL="742950" lvl="1" indent="-285750">
              <a:buFont typeface="Wingdings" panose="05000000000000000000" pitchFamily="2" charset="2"/>
              <a:buChar char="v"/>
            </a:pPr>
            <a:r>
              <a:rPr lang="en-IN" dirty="0"/>
              <a:t>Approximation of π</a:t>
            </a:r>
          </a:p>
          <a:p>
            <a:pPr marL="742950" lvl="1" indent="-285750">
              <a:buFont typeface="Wingdings" panose="05000000000000000000" pitchFamily="2" charset="2"/>
              <a:buChar char="v"/>
            </a:pPr>
            <a:r>
              <a:rPr lang="en-IN" dirty="0"/>
              <a:t>Trigonometry</a:t>
            </a:r>
          </a:p>
          <a:p>
            <a:pPr marL="742950" lvl="1" indent="-285750">
              <a:buFont typeface="Wingdings" panose="05000000000000000000" pitchFamily="2" charset="2"/>
              <a:buChar char="v"/>
            </a:pPr>
            <a:r>
              <a:rPr lang="en-IN" dirty="0"/>
              <a:t>Indeterminate equations</a:t>
            </a:r>
          </a:p>
          <a:p>
            <a:pPr marL="742950" lvl="1" indent="-285750">
              <a:buFont typeface="Wingdings" panose="05000000000000000000" pitchFamily="2" charset="2"/>
              <a:buChar char="v"/>
            </a:pPr>
            <a:r>
              <a:rPr lang="en-IN" dirty="0"/>
              <a:t>Algebra, Linear Equations</a:t>
            </a:r>
          </a:p>
          <a:p>
            <a:endParaRPr lang="en-IN" dirty="0"/>
          </a:p>
          <a:p>
            <a:pPr marL="285750" indent="-285750">
              <a:buFont typeface="Wingdings" panose="05000000000000000000" pitchFamily="2" charset="2"/>
              <a:buChar char="v"/>
            </a:pPr>
            <a:r>
              <a:rPr lang="en-IN" b="1" dirty="0"/>
              <a:t>Astronomy</a:t>
            </a:r>
          </a:p>
          <a:p>
            <a:pPr marL="742950" lvl="1" indent="-285750">
              <a:buFont typeface="Wingdings" panose="05000000000000000000" pitchFamily="2" charset="2"/>
              <a:buChar char="v"/>
            </a:pPr>
            <a:r>
              <a:rPr lang="en-IN" dirty="0"/>
              <a:t>Motions of the solar system</a:t>
            </a:r>
          </a:p>
          <a:p>
            <a:pPr marL="742950" lvl="1" indent="-285750">
              <a:buFont typeface="Wingdings" panose="05000000000000000000" pitchFamily="2" charset="2"/>
              <a:buChar char="v"/>
            </a:pPr>
            <a:r>
              <a:rPr lang="en-IN" dirty="0"/>
              <a:t>Eclipses</a:t>
            </a:r>
          </a:p>
          <a:p>
            <a:pPr marL="742950" lvl="1" indent="-285750">
              <a:buFont typeface="Wingdings" panose="05000000000000000000" pitchFamily="2" charset="2"/>
              <a:buChar char="v"/>
            </a:pPr>
            <a:r>
              <a:rPr lang="en-IN" dirty="0"/>
              <a:t>Sidereal periods</a:t>
            </a:r>
          </a:p>
          <a:p>
            <a:pPr marL="742950" lvl="1" indent="-285750">
              <a:buFont typeface="Wingdings" panose="05000000000000000000" pitchFamily="2" charset="2"/>
              <a:buChar char="v"/>
            </a:pPr>
            <a:r>
              <a:rPr lang="en-IN" dirty="0"/>
              <a:t>Heliocentrism</a:t>
            </a:r>
          </a:p>
        </p:txBody>
      </p:sp>
    </p:spTree>
    <p:extLst>
      <p:ext uri="{BB962C8B-B14F-4D97-AF65-F5344CB8AC3E}">
        <p14:creationId xmlns:p14="http://schemas.microsoft.com/office/powerpoint/2010/main" val="289848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544E-1D25-4174-B332-FAFC6E90404A}"/>
              </a:ext>
            </a:extLst>
          </p:cNvPr>
          <p:cNvSpPr>
            <a:spLocks noGrp="1"/>
          </p:cNvSpPr>
          <p:nvPr>
            <p:ph type="title"/>
          </p:nvPr>
        </p:nvSpPr>
        <p:spPr>
          <a:xfrm>
            <a:off x="182880" y="378558"/>
            <a:ext cx="8510954" cy="1325563"/>
          </a:xfrm>
        </p:spPr>
        <p:txBody>
          <a:bodyPr>
            <a:normAutofit/>
          </a:bodyPr>
          <a:lstStyle/>
          <a:p>
            <a:r>
              <a:rPr lang="en-US" sz="4800" dirty="0"/>
              <a:t>Naked eye Astronomy</a:t>
            </a:r>
            <a:endParaRPr lang="en-IN" sz="4800" dirty="0"/>
          </a:p>
        </p:txBody>
      </p:sp>
      <p:graphicFrame>
        <p:nvGraphicFramePr>
          <p:cNvPr id="3" name="Table 3">
            <a:extLst>
              <a:ext uri="{FF2B5EF4-FFF2-40B4-BE49-F238E27FC236}">
                <a16:creationId xmlns:a16="http://schemas.microsoft.com/office/drawing/2014/main" id="{AA9DE738-7EFD-4A75-A00E-271F2E5B6D72}"/>
              </a:ext>
            </a:extLst>
          </p:cNvPr>
          <p:cNvGraphicFramePr>
            <a:graphicFrameLocks noGrp="1"/>
          </p:cNvGraphicFramePr>
          <p:nvPr>
            <p:extLst>
              <p:ext uri="{D42A27DB-BD31-4B8C-83A1-F6EECF244321}">
                <p14:modId xmlns:p14="http://schemas.microsoft.com/office/powerpoint/2010/main" val="443700905"/>
              </p:ext>
            </p:extLst>
          </p:nvPr>
        </p:nvGraphicFramePr>
        <p:xfrm>
          <a:off x="126804" y="1962297"/>
          <a:ext cx="10052148" cy="4666566"/>
        </p:xfrm>
        <a:graphic>
          <a:graphicData uri="http://schemas.openxmlformats.org/drawingml/2006/table">
            <a:tbl>
              <a:tblPr firstRow="1" bandRow="1">
                <a:tableStyleId>{5C22544A-7EE6-4342-B048-85BDC9FD1C3A}</a:tableStyleId>
              </a:tblPr>
              <a:tblGrid>
                <a:gridCol w="710323">
                  <a:extLst>
                    <a:ext uri="{9D8B030D-6E8A-4147-A177-3AD203B41FA5}">
                      <a16:colId xmlns:a16="http://schemas.microsoft.com/office/drawing/2014/main" val="3618984542"/>
                    </a:ext>
                  </a:extLst>
                </a:gridCol>
                <a:gridCol w="1447895">
                  <a:extLst>
                    <a:ext uri="{9D8B030D-6E8A-4147-A177-3AD203B41FA5}">
                      <a16:colId xmlns:a16="http://schemas.microsoft.com/office/drawing/2014/main" val="159483952"/>
                    </a:ext>
                  </a:extLst>
                </a:gridCol>
                <a:gridCol w="1252025">
                  <a:extLst>
                    <a:ext uri="{9D8B030D-6E8A-4147-A177-3AD203B41FA5}">
                      <a16:colId xmlns:a16="http://schemas.microsoft.com/office/drawing/2014/main" val="4122537803"/>
                    </a:ext>
                  </a:extLst>
                </a:gridCol>
                <a:gridCol w="6641905">
                  <a:extLst>
                    <a:ext uri="{9D8B030D-6E8A-4147-A177-3AD203B41FA5}">
                      <a16:colId xmlns:a16="http://schemas.microsoft.com/office/drawing/2014/main" val="1197908629"/>
                    </a:ext>
                  </a:extLst>
                </a:gridCol>
              </a:tblGrid>
              <a:tr h="450166">
                <a:tc>
                  <a:txBody>
                    <a:bodyPr/>
                    <a:lstStyle/>
                    <a:p>
                      <a:r>
                        <a:rPr lang="en-US" sz="1800" dirty="0">
                          <a:latin typeface="+mn-lt"/>
                        </a:rPr>
                        <a:t>NO</a:t>
                      </a:r>
                      <a:endParaRPr lang="en-IN" sz="1800" dirty="0">
                        <a:latin typeface="+mn-lt"/>
                      </a:endParaRPr>
                    </a:p>
                  </a:txBody>
                  <a:tcPr/>
                </a:tc>
                <a:tc>
                  <a:txBody>
                    <a:bodyPr/>
                    <a:lstStyle/>
                    <a:p>
                      <a:r>
                        <a:rPr lang="en-US" sz="1800" dirty="0">
                          <a:latin typeface="+mn-lt"/>
                        </a:rPr>
                        <a:t>Name</a:t>
                      </a:r>
                      <a:endParaRPr lang="en-IN" sz="1800" dirty="0">
                        <a:latin typeface="+mn-lt"/>
                      </a:endParaRPr>
                    </a:p>
                  </a:txBody>
                  <a:tcPr/>
                </a:tc>
                <a:tc>
                  <a:txBody>
                    <a:bodyPr/>
                    <a:lstStyle/>
                    <a:p>
                      <a:r>
                        <a:rPr lang="en-US" sz="1800" dirty="0">
                          <a:latin typeface="+mn-lt"/>
                        </a:rPr>
                        <a:t>Period</a:t>
                      </a:r>
                      <a:endParaRPr lang="en-IN" sz="1800" dirty="0">
                        <a:latin typeface="+mn-lt"/>
                      </a:endParaRPr>
                    </a:p>
                  </a:txBody>
                  <a:tcPr/>
                </a:tc>
                <a:tc>
                  <a:txBody>
                    <a:bodyPr/>
                    <a:lstStyle/>
                    <a:p>
                      <a:r>
                        <a:rPr lang="en-US" sz="1800" dirty="0">
                          <a:latin typeface="+mn-lt"/>
                        </a:rPr>
                        <a:t>Contribution</a:t>
                      </a:r>
                      <a:endParaRPr lang="en-IN" sz="1800" dirty="0">
                        <a:latin typeface="+mn-lt"/>
                      </a:endParaRPr>
                    </a:p>
                  </a:txBody>
                  <a:tcPr/>
                </a:tc>
                <a:extLst>
                  <a:ext uri="{0D108BD9-81ED-4DB2-BD59-A6C34878D82A}">
                    <a16:rowId xmlns:a16="http://schemas.microsoft.com/office/drawing/2014/main" val="2132880971"/>
                  </a:ext>
                </a:extLst>
              </a:tr>
              <a:tr h="370840">
                <a:tc>
                  <a:txBody>
                    <a:bodyPr/>
                    <a:lstStyle/>
                    <a:p>
                      <a:r>
                        <a:rPr lang="en-US" sz="1800" dirty="0">
                          <a:latin typeface="+mn-lt"/>
                        </a:rPr>
                        <a:t>1</a:t>
                      </a:r>
                      <a:endParaRPr lang="en-IN" sz="1800" dirty="0">
                        <a:latin typeface="+mn-lt"/>
                      </a:endParaRPr>
                    </a:p>
                  </a:txBody>
                  <a:tcPr/>
                </a:tc>
                <a:tc>
                  <a:txBody>
                    <a:bodyPr/>
                    <a:lstStyle/>
                    <a:p>
                      <a:pPr marR="0" fontAlgn="t">
                        <a:spcBef>
                          <a:spcPts val="0"/>
                        </a:spcBef>
                        <a:spcAft>
                          <a:spcPts val="0"/>
                        </a:spcAft>
                      </a:pPr>
                      <a:r>
                        <a:rPr lang="en-IN" sz="1800" dirty="0">
                          <a:effectLst/>
                          <a:latin typeface="+mn-lt"/>
                        </a:rPr>
                        <a:t>Aryabhata</a:t>
                      </a:r>
                    </a:p>
                  </a:txBody>
                  <a:tcPr marL="50800" marR="50800" marT="50800" marB="50800"/>
                </a:tc>
                <a:tc>
                  <a:txBody>
                    <a:bodyPr/>
                    <a:lstStyle/>
                    <a:p>
                      <a:pPr fontAlgn="t"/>
                      <a:r>
                        <a:rPr lang="en-IN" sz="1800" b="0" i="0" kern="1200" dirty="0">
                          <a:solidFill>
                            <a:schemeClr val="dk1"/>
                          </a:solidFill>
                          <a:effectLst/>
                          <a:latin typeface="+mn-lt"/>
                          <a:ea typeface="+mn-ea"/>
                          <a:cs typeface="+mn-cs"/>
                        </a:rPr>
                        <a:t>476</a:t>
                      </a:r>
                      <a:r>
                        <a:rPr lang="en-US" sz="1800" b="0" i="0" kern="1200" dirty="0">
                          <a:solidFill>
                            <a:schemeClr val="dk1"/>
                          </a:solidFill>
                          <a:effectLst/>
                          <a:latin typeface="+mn-lt"/>
                          <a:ea typeface="+mn-ea"/>
                          <a:cs typeface="+mn-cs"/>
                        </a:rPr>
                        <a:t>–</a:t>
                      </a:r>
                      <a:r>
                        <a:rPr lang="en-IN" sz="1800" b="0" i="0" kern="1200" dirty="0">
                          <a:solidFill>
                            <a:schemeClr val="dk1"/>
                          </a:solidFill>
                          <a:effectLst/>
                          <a:latin typeface="+mn-lt"/>
                          <a:ea typeface="+mn-ea"/>
                          <a:cs typeface="+mn-cs"/>
                        </a:rPr>
                        <a:t>550 CE</a:t>
                      </a:r>
                      <a:endParaRPr lang="en-IN" sz="1800" dirty="0">
                        <a:effectLst/>
                        <a:latin typeface="+mn-lt"/>
                      </a:endParaRPr>
                    </a:p>
                  </a:txBody>
                  <a:tcPr marL="50800" marR="50800" marT="50800" marB="50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Aryabhata explicitly mentioned that the earth rotates about its axis, thereby causing what appears to be an apparent westward motion of the stars.</a:t>
                      </a:r>
                    </a:p>
                    <a:p>
                      <a:endParaRPr lang="en-IN" sz="1800" dirty="0">
                        <a:latin typeface="+mn-lt"/>
                      </a:endParaRPr>
                    </a:p>
                  </a:txBody>
                  <a:tcPr/>
                </a:tc>
                <a:extLst>
                  <a:ext uri="{0D108BD9-81ED-4DB2-BD59-A6C34878D82A}">
                    <a16:rowId xmlns:a16="http://schemas.microsoft.com/office/drawing/2014/main" val="1147161123"/>
                  </a:ext>
                </a:extLst>
              </a:tr>
              <a:tr h="370840">
                <a:tc>
                  <a:txBody>
                    <a:bodyPr/>
                    <a:lstStyle/>
                    <a:p>
                      <a:r>
                        <a:rPr lang="en-US" sz="1800" dirty="0">
                          <a:latin typeface="+mn-lt"/>
                        </a:rPr>
                        <a:t>2</a:t>
                      </a:r>
                      <a:endParaRPr lang="en-IN" sz="1800" dirty="0">
                        <a:latin typeface="+mn-lt"/>
                      </a:endParaRPr>
                    </a:p>
                  </a:txBody>
                  <a:tcPr/>
                </a:tc>
                <a:tc>
                  <a:txBody>
                    <a:bodyPr/>
                    <a:lstStyle/>
                    <a:p>
                      <a:r>
                        <a:rPr lang="en-IN" sz="1800" b="0" i="0" kern="1200" dirty="0" err="1">
                          <a:solidFill>
                            <a:schemeClr val="dk1"/>
                          </a:solidFill>
                          <a:effectLst/>
                          <a:latin typeface="+mn-lt"/>
                          <a:ea typeface="+mn-ea"/>
                          <a:cs typeface="+mn-cs"/>
                        </a:rPr>
                        <a:t>Varāhamihira</a:t>
                      </a:r>
                      <a:endParaRPr lang="en-IN" sz="1800" dirty="0">
                        <a:latin typeface="+mn-lt"/>
                      </a:endParaRPr>
                    </a:p>
                  </a:txBody>
                  <a:tcPr/>
                </a:tc>
                <a:tc>
                  <a:txBody>
                    <a:bodyPr/>
                    <a:lstStyle/>
                    <a:p>
                      <a:pPr marR="0" fontAlgn="t">
                        <a:spcBef>
                          <a:spcPts val="0"/>
                        </a:spcBef>
                        <a:spcAft>
                          <a:spcPts val="0"/>
                        </a:spcAft>
                      </a:pPr>
                      <a:r>
                        <a:rPr lang="en-IN" sz="1800" dirty="0">
                          <a:effectLst/>
                          <a:latin typeface="+mn-lt"/>
                        </a:rPr>
                        <a:t>505 CE</a:t>
                      </a:r>
                    </a:p>
                  </a:txBody>
                  <a:tcPr marL="50800" marR="50800" marT="50800" marB="50800"/>
                </a:tc>
                <a:tc>
                  <a:txBody>
                    <a:bodyPr/>
                    <a:lstStyle/>
                    <a:p>
                      <a:pPr fontAlgn="t"/>
                      <a:r>
                        <a:rPr lang="en-US" sz="1800" b="0" i="0" kern="1200" dirty="0" err="1">
                          <a:solidFill>
                            <a:schemeClr val="dk1"/>
                          </a:solidFill>
                          <a:effectLst/>
                          <a:latin typeface="+mn-lt"/>
                          <a:ea typeface="+mn-ea"/>
                          <a:cs typeface="+mn-cs"/>
                        </a:rPr>
                        <a:t>Varāhamihira</a:t>
                      </a:r>
                      <a:r>
                        <a:rPr lang="en-US" sz="1800" b="0" i="0" kern="1200" dirty="0">
                          <a:solidFill>
                            <a:schemeClr val="dk1"/>
                          </a:solidFill>
                          <a:effectLst/>
                          <a:latin typeface="+mn-lt"/>
                          <a:ea typeface="+mn-ea"/>
                          <a:cs typeface="+mn-cs"/>
                        </a:rPr>
                        <a:t> was an astronomer and mathematician who studied and Indian astronomy as well as the many principles of Greek, Egyptian, and Roman astronomical sciences. </a:t>
                      </a:r>
                      <a:endParaRPr lang="en-IN" sz="1800" dirty="0">
                        <a:effectLst/>
                        <a:latin typeface="+mn-lt"/>
                      </a:endParaRPr>
                    </a:p>
                  </a:txBody>
                  <a:tcPr marL="50800" marR="50800" marT="50800" marB="50800"/>
                </a:tc>
                <a:extLst>
                  <a:ext uri="{0D108BD9-81ED-4DB2-BD59-A6C34878D82A}">
                    <a16:rowId xmlns:a16="http://schemas.microsoft.com/office/drawing/2014/main" val="2037555520"/>
                  </a:ext>
                </a:extLst>
              </a:tr>
              <a:tr h="370840">
                <a:tc>
                  <a:txBody>
                    <a:bodyPr/>
                    <a:lstStyle/>
                    <a:p>
                      <a:r>
                        <a:rPr lang="en-US" sz="1800" dirty="0">
                          <a:latin typeface="+mn-lt"/>
                        </a:rPr>
                        <a:t>3</a:t>
                      </a:r>
                      <a:endParaRPr lang="en-IN" sz="1800" dirty="0">
                        <a:latin typeface="+mn-lt"/>
                      </a:endParaRPr>
                    </a:p>
                  </a:txBody>
                  <a:tcPr/>
                </a:tc>
                <a:tc>
                  <a:txBody>
                    <a:bodyPr/>
                    <a:lstStyle/>
                    <a:p>
                      <a:pPr marR="0" fontAlgn="t">
                        <a:spcBef>
                          <a:spcPts val="0"/>
                        </a:spcBef>
                        <a:spcAft>
                          <a:spcPts val="0"/>
                        </a:spcAft>
                      </a:pPr>
                      <a:r>
                        <a:rPr lang="en-IN" sz="1800" dirty="0" err="1">
                          <a:effectLst/>
                          <a:latin typeface="+mn-lt"/>
                        </a:rPr>
                        <a:t>Bhāskara</a:t>
                      </a:r>
                      <a:r>
                        <a:rPr lang="en-IN" sz="1800" dirty="0">
                          <a:effectLst/>
                          <a:latin typeface="+mn-lt"/>
                        </a:rPr>
                        <a:t> I</a:t>
                      </a:r>
                    </a:p>
                  </a:txBody>
                  <a:tcPr marL="50800" marR="50800" marT="50800" marB="50800"/>
                </a:tc>
                <a:tc>
                  <a:txBody>
                    <a:bodyPr/>
                    <a:lstStyle/>
                    <a:p>
                      <a:pPr fontAlgn="t"/>
                      <a:r>
                        <a:rPr lang="en-US" sz="1800" dirty="0">
                          <a:effectLst/>
                          <a:latin typeface="+mn-lt"/>
                        </a:rPr>
                        <a:t>629CE</a:t>
                      </a:r>
                      <a:endParaRPr lang="en-IN" sz="1800" dirty="0">
                        <a:effectLst/>
                        <a:latin typeface="+mn-lt"/>
                      </a:endParaRPr>
                    </a:p>
                  </a:txBody>
                  <a:tcPr marL="50800" marR="50800" marT="50800" marB="50800"/>
                </a:tc>
                <a:tc>
                  <a:txBody>
                    <a:bodyPr/>
                    <a:lstStyle/>
                    <a:p>
                      <a:r>
                        <a:rPr lang="en-US" sz="1800" b="0" i="0" kern="1200" dirty="0">
                          <a:solidFill>
                            <a:schemeClr val="dk1"/>
                          </a:solidFill>
                          <a:effectLst/>
                          <a:latin typeface="+mn-lt"/>
                          <a:ea typeface="+mn-ea"/>
                          <a:cs typeface="+mn-cs"/>
                        </a:rPr>
                        <a:t>Planetary longitudes, heliacal rising and setting of the planets, conjunctions among the planets and stars, solar and lunar eclipses, and the phases of the Moon are among the topics </a:t>
                      </a:r>
                      <a:r>
                        <a:rPr lang="en-US" sz="1800" b="0" i="0" kern="1200" dirty="0" err="1">
                          <a:solidFill>
                            <a:schemeClr val="dk1"/>
                          </a:solidFill>
                          <a:effectLst/>
                          <a:latin typeface="+mn-lt"/>
                          <a:ea typeface="+mn-ea"/>
                          <a:cs typeface="+mn-cs"/>
                        </a:rPr>
                        <a:t>Bhaskara</a:t>
                      </a:r>
                      <a:r>
                        <a:rPr lang="en-US" sz="1800" b="0" i="0" kern="1200" dirty="0">
                          <a:solidFill>
                            <a:schemeClr val="dk1"/>
                          </a:solidFill>
                          <a:effectLst/>
                          <a:latin typeface="+mn-lt"/>
                          <a:ea typeface="+mn-ea"/>
                          <a:cs typeface="+mn-cs"/>
                        </a:rPr>
                        <a:t> discusses in his astronomical treatises.</a:t>
                      </a:r>
                      <a:endParaRPr lang="en-IN" sz="1800" dirty="0">
                        <a:latin typeface="+mn-lt"/>
                      </a:endParaRPr>
                    </a:p>
                  </a:txBody>
                  <a:tcPr/>
                </a:tc>
                <a:extLst>
                  <a:ext uri="{0D108BD9-81ED-4DB2-BD59-A6C34878D82A}">
                    <a16:rowId xmlns:a16="http://schemas.microsoft.com/office/drawing/2014/main" val="1530597620"/>
                  </a:ext>
                </a:extLst>
              </a:tr>
              <a:tr h="370840">
                <a:tc>
                  <a:txBody>
                    <a:bodyPr/>
                    <a:lstStyle/>
                    <a:p>
                      <a:r>
                        <a:rPr lang="en-US" sz="1800" dirty="0">
                          <a:latin typeface="+mn-lt"/>
                        </a:rPr>
                        <a:t>4</a:t>
                      </a:r>
                      <a:endParaRPr lang="en-IN" sz="1800" dirty="0">
                        <a:latin typeface="+mn-lt"/>
                      </a:endParaRPr>
                    </a:p>
                  </a:txBody>
                  <a:tcPr/>
                </a:tc>
                <a:tc>
                  <a:txBody>
                    <a:bodyPr/>
                    <a:lstStyle/>
                    <a:p>
                      <a:r>
                        <a:rPr lang="en-IN" sz="1800" b="0" i="0" kern="1200" dirty="0">
                          <a:solidFill>
                            <a:schemeClr val="dk1"/>
                          </a:solidFill>
                          <a:effectLst/>
                          <a:latin typeface="+mn-lt"/>
                          <a:ea typeface="+mn-ea"/>
                          <a:cs typeface="+mn-cs"/>
                        </a:rPr>
                        <a:t>Brahmagupta</a:t>
                      </a:r>
                      <a:endParaRPr lang="en-IN" sz="1800" dirty="0">
                        <a:latin typeface="+mn-lt"/>
                      </a:endParaRPr>
                    </a:p>
                  </a:txBody>
                  <a:tcPr/>
                </a:tc>
                <a:tc>
                  <a:txBody>
                    <a:bodyPr/>
                    <a:lstStyle/>
                    <a:p>
                      <a:r>
                        <a:rPr lang="en-IN" sz="1800" b="0" i="0" kern="1200" dirty="0">
                          <a:solidFill>
                            <a:schemeClr val="dk1"/>
                          </a:solidFill>
                          <a:effectLst/>
                          <a:latin typeface="+mn-lt"/>
                          <a:ea typeface="+mn-ea"/>
                          <a:cs typeface="+mn-cs"/>
                        </a:rPr>
                        <a:t>598</a:t>
                      </a:r>
                      <a:r>
                        <a:rPr lang="en-US" sz="1800" b="0" i="0" kern="1200" dirty="0">
                          <a:solidFill>
                            <a:schemeClr val="dk1"/>
                          </a:solidFill>
                          <a:effectLst/>
                          <a:latin typeface="+mn-lt"/>
                          <a:ea typeface="+mn-ea"/>
                          <a:cs typeface="+mn-cs"/>
                        </a:rPr>
                        <a:t>–</a:t>
                      </a:r>
                      <a:r>
                        <a:rPr lang="en-IN" sz="1800" b="0" i="0" kern="1200" dirty="0">
                          <a:solidFill>
                            <a:schemeClr val="dk1"/>
                          </a:solidFill>
                          <a:effectLst/>
                          <a:latin typeface="+mn-lt"/>
                          <a:ea typeface="+mn-ea"/>
                          <a:cs typeface="+mn-cs"/>
                        </a:rPr>
                        <a:t>668 CE</a:t>
                      </a:r>
                      <a:endParaRPr lang="en-IN" sz="1800" dirty="0">
                        <a:latin typeface="+mn-lt"/>
                      </a:endParaRPr>
                    </a:p>
                  </a:txBody>
                  <a:tcPr/>
                </a:tc>
                <a:tc>
                  <a:txBody>
                    <a:bodyPr/>
                    <a:lstStyle/>
                    <a:p>
                      <a:pPr rtl="0" fontAlgn="ctr"/>
                      <a:r>
                        <a:rPr lang="en-US" sz="1800" b="0" i="0" kern="1200" dirty="0">
                          <a:solidFill>
                            <a:schemeClr val="dk1"/>
                          </a:solidFill>
                          <a:effectLst/>
                          <a:latin typeface="+mn-lt"/>
                          <a:ea typeface="+mn-ea"/>
                          <a:cs typeface="+mn-cs"/>
                        </a:rPr>
                        <a:t>calculated the instantaneous motion of a planet, gave correct equations for parallax, and some information related to the computation of eclipses. – In addition Gravity too</a:t>
                      </a:r>
                    </a:p>
                  </a:txBody>
                  <a:tcPr/>
                </a:tc>
                <a:extLst>
                  <a:ext uri="{0D108BD9-81ED-4DB2-BD59-A6C34878D82A}">
                    <a16:rowId xmlns:a16="http://schemas.microsoft.com/office/drawing/2014/main" val="2625247480"/>
                  </a:ext>
                </a:extLst>
              </a:tr>
            </a:tbl>
          </a:graphicData>
        </a:graphic>
      </p:graphicFrame>
      <p:sp>
        <p:nvSpPr>
          <p:cNvPr id="5" name="Thought Bubble: Cloud 4">
            <a:extLst>
              <a:ext uri="{FF2B5EF4-FFF2-40B4-BE49-F238E27FC236}">
                <a16:creationId xmlns:a16="http://schemas.microsoft.com/office/drawing/2014/main" id="{8EDC12A2-C5F3-435F-95FD-979B3292FB97}"/>
              </a:ext>
            </a:extLst>
          </p:cNvPr>
          <p:cNvSpPr/>
          <p:nvPr/>
        </p:nvSpPr>
        <p:spPr>
          <a:xfrm>
            <a:off x="9580098" y="365125"/>
            <a:ext cx="2236764" cy="1325563"/>
          </a:xfrm>
          <a:prstGeom prst="cloudCallou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Did with naked Eye alone</a:t>
            </a:r>
            <a:endParaRPr lang="en-IN" sz="2400" dirty="0"/>
          </a:p>
        </p:txBody>
      </p:sp>
    </p:spTree>
    <p:extLst>
      <p:ext uri="{BB962C8B-B14F-4D97-AF65-F5344CB8AC3E}">
        <p14:creationId xmlns:p14="http://schemas.microsoft.com/office/powerpoint/2010/main" val="148975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0417-6FD3-44F6-A035-8D73366C550A}"/>
              </a:ext>
            </a:extLst>
          </p:cNvPr>
          <p:cNvSpPr>
            <a:spLocks noGrp="1"/>
          </p:cNvSpPr>
          <p:nvPr>
            <p:ph type="title"/>
          </p:nvPr>
        </p:nvSpPr>
        <p:spPr>
          <a:xfrm>
            <a:off x="838200" y="365125"/>
            <a:ext cx="10515600" cy="929103"/>
          </a:xfrm>
        </p:spPr>
        <p:txBody>
          <a:bodyPr/>
          <a:lstStyle/>
          <a:p>
            <a:r>
              <a:rPr lang="en-US" dirty="0"/>
              <a:t>How do we do naked eye astronomy ?</a:t>
            </a:r>
            <a:endParaRPr lang="en-IN" dirty="0"/>
          </a:p>
        </p:txBody>
      </p:sp>
      <p:sp>
        <p:nvSpPr>
          <p:cNvPr id="3" name="TextBox 2">
            <a:extLst>
              <a:ext uri="{FF2B5EF4-FFF2-40B4-BE49-F238E27FC236}">
                <a16:creationId xmlns:a16="http://schemas.microsoft.com/office/drawing/2014/main" id="{E0925B25-4F98-46B6-91D1-CE43DE5121A0}"/>
              </a:ext>
            </a:extLst>
          </p:cNvPr>
          <p:cNvSpPr txBox="1"/>
          <p:nvPr/>
        </p:nvSpPr>
        <p:spPr>
          <a:xfrm>
            <a:off x="604910" y="1561514"/>
            <a:ext cx="11197883" cy="4801314"/>
          </a:xfrm>
          <a:prstGeom prst="rect">
            <a:avLst/>
          </a:prstGeom>
          <a:noFill/>
        </p:spPr>
        <p:txBody>
          <a:bodyPr wrap="square" rtlCol="0">
            <a:spAutoFit/>
          </a:bodyPr>
          <a:lstStyle/>
          <a:p>
            <a:r>
              <a:rPr lang="en-US" dirty="0"/>
              <a:t>Find an dark open area where you get  maximum view into sky like a</a:t>
            </a:r>
          </a:p>
          <a:p>
            <a:pPr marL="742950" lvl="1" indent="-285750">
              <a:buFont typeface="Wingdings" panose="05000000000000000000" pitchFamily="2" charset="2"/>
              <a:buChar char="Ø"/>
            </a:pPr>
            <a:r>
              <a:rPr lang="en-US" dirty="0"/>
              <a:t>Beach</a:t>
            </a:r>
          </a:p>
          <a:p>
            <a:pPr marL="742950" lvl="1" indent="-285750">
              <a:buFont typeface="Wingdings" panose="05000000000000000000" pitchFamily="2" charset="2"/>
              <a:buChar char="Ø"/>
            </a:pPr>
            <a:r>
              <a:rPr lang="en-US" dirty="0"/>
              <a:t>Near a lake</a:t>
            </a:r>
          </a:p>
          <a:p>
            <a:pPr marL="742950" lvl="1" indent="-285750">
              <a:buFont typeface="Wingdings" panose="05000000000000000000" pitchFamily="2" charset="2"/>
              <a:buChar char="Ø"/>
            </a:pPr>
            <a:r>
              <a:rPr lang="en-US" dirty="0"/>
              <a:t>Desert</a:t>
            </a:r>
          </a:p>
          <a:p>
            <a:pPr marL="742950" lvl="1" indent="-285750">
              <a:buFont typeface="Wingdings" panose="05000000000000000000" pitchFamily="2" charset="2"/>
              <a:buChar char="Ø"/>
            </a:pPr>
            <a:r>
              <a:rPr lang="en-US" dirty="0"/>
              <a:t>River sides</a:t>
            </a:r>
          </a:p>
          <a:p>
            <a:pPr marL="742950" lvl="1" indent="-285750">
              <a:buFont typeface="Wingdings" panose="05000000000000000000" pitchFamily="2" charset="2"/>
              <a:buChar char="Ø"/>
            </a:pPr>
            <a:r>
              <a:rPr lang="en-US" dirty="0"/>
              <a:t>Open terraces  (far away for urban areas)</a:t>
            </a:r>
          </a:p>
          <a:p>
            <a:r>
              <a:rPr lang="en-US" dirty="0"/>
              <a:t>You need a dark sky … with less electric lights around (Light pollution)</a:t>
            </a:r>
          </a:p>
          <a:p>
            <a:pPr marL="742950" lvl="1" indent="-285750">
              <a:buFont typeface="Wingdings" panose="05000000000000000000" pitchFamily="2" charset="2"/>
              <a:buChar char="Ø"/>
            </a:pPr>
            <a:r>
              <a:rPr lang="en-US" dirty="0"/>
              <a:t>Switch off all lights around (keep your eyes away from mobiles </a:t>
            </a:r>
            <a:r>
              <a:rPr lang="en-US" dirty="0" err="1"/>
              <a:t>etc</a:t>
            </a:r>
            <a:r>
              <a:rPr lang="en-US" dirty="0"/>
              <a:t>) </a:t>
            </a:r>
          </a:p>
          <a:p>
            <a:pPr marL="742950" lvl="1" indent="-285750">
              <a:buFont typeface="Wingdings" panose="05000000000000000000" pitchFamily="2" charset="2"/>
              <a:buChar char="Ø"/>
            </a:pPr>
            <a:r>
              <a:rPr lang="en-US" dirty="0"/>
              <a:t>Look up ward towards sky (arm chair, or flat bed </a:t>
            </a:r>
            <a:r>
              <a:rPr lang="en-US" dirty="0" err="1"/>
              <a:t>etc</a:t>
            </a:r>
            <a:r>
              <a:rPr lang="en-US" dirty="0"/>
              <a:t>)</a:t>
            </a:r>
          </a:p>
          <a:p>
            <a:pPr marL="742950" lvl="1" indent="-285750">
              <a:buFont typeface="Wingdings" panose="05000000000000000000" pitchFamily="2" charset="2"/>
              <a:buChar char="Ø"/>
            </a:pPr>
            <a:r>
              <a:rPr lang="en-US" dirty="0"/>
              <a:t>Close your eye for a minute or two (So your eyes are dark adapted)</a:t>
            </a:r>
          </a:p>
          <a:p>
            <a:pPr marL="742950" lvl="1" indent="-285750">
              <a:buFont typeface="Wingdings" panose="05000000000000000000" pitchFamily="2" charset="2"/>
              <a:buChar char="Ø"/>
            </a:pPr>
            <a:r>
              <a:rPr lang="en-US" dirty="0"/>
              <a:t>Now open your eye and look at the stars… you will see stars showing up one by one …</a:t>
            </a:r>
          </a:p>
          <a:p>
            <a:pPr marL="742950" lvl="1" indent="-285750">
              <a:buFont typeface="Wingdings" panose="05000000000000000000" pitchFamily="2" charset="2"/>
              <a:buChar char="Ø"/>
            </a:pPr>
            <a:r>
              <a:rPr lang="en-US" dirty="0"/>
              <a:t>In  5 minutes you will sky is filled with thousands of stars…</a:t>
            </a:r>
          </a:p>
          <a:p>
            <a:pPr marL="742950" lvl="1" indent="-285750">
              <a:buFont typeface="Wingdings" panose="05000000000000000000" pitchFamily="2" charset="2"/>
              <a:buChar char="Ø"/>
            </a:pPr>
            <a:r>
              <a:rPr lang="en-US" dirty="0"/>
              <a:t> The more you look at sky without looking at any bright objects like lamps/moon etc. </a:t>
            </a:r>
          </a:p>
          <a:p>
            <a:pPr marL="742950" lvl="1" indent="-285750">
              <a:buFont typeface="Wingdings" panose="05000000000000000000" pitchFamily="2" charset="2"/>
              <a:buChar char="Ø"/>
            </a:pPr>
            <a:r>
              <a:rPr lang="en-US" dirty="0"/>
              <a:t>You will start discovering more and more stars … one meteor occasionally  ..</a:t>
            </a:r>
          </a:p>
          <a:p>
            <a:pPr marL="742950" lvl="1" indent="-285750">
              <a:buFont typeface="Wingdings" panose="05000000000000000000" pitchFamily="2" charset="2"/>
              <a:buChar char="Ø"/>
            </a:pPr>
            <a:r>
              <a:rPr lang="en-US" dirty="0"/>
              <a:t>Compare with the print out of the star chart from internet .. Without anyone help you will able to see patterns what you see in star charts.</a:t>
            </a:r>
          </a:p>
          <a:p>
            <a:pPr marL="742950" lvl="1" indent="-285750">
              <a:buFont typeface="Wingdings" panose="05000000000000000000" pitchFamily="2" charset="2"/>
              <a:buChar char="Ø"/>
            </a:pPr>
            <a:r>
              <a:rPr lang="en-US" dirty="0"/>
              <a:t>You can see Planets, starts, galaxies constellations, meteors, comets and many sky objects… </a:t>
            </a:r>
          </a:p>
        </p:txBody>
      </p:sp>
    </p:spTree>
    <p:extLst>
      <p:ext uri="{BB962C8B-B14F-4D97-AF65-F5344CB8AC3E}">
        <p14:creationId xmlns:p14="http://schemas.microsoft.com/office/powerpoint/2010/main" val="145276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ye candy">
            <a:extLst>
              <a:ext uri="{FF2B5EF4-FFF2-40B4-BE49-F238E27FC236}">
                <a16:creationId xmlns:a16="http://schemas.microsoft.com/office/drawing/2014/main" id="{E4C52382-6620-4006-87F6-12218DC62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283124"/>
            <a:ext cx="8163804" cy="657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16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15B0-F8FF-4909-9423-2FDA84DA5782}"/>
              </a:ext>
            </a:extLst>
          </p:cNvPr>
          <p:cNvSpPr>
            <a:spLocks noGrp="1"/>
          </p:cNvSpPr>
          <p:nvPr>
            <p:ph type="title"/>
          </p:nvPr>
        </p:nvSpPr>
        <p:spPr>
          <a:xfrm>
            <a:off x="233289" y="199092"/>
            <a:ext cx="8264330" cy="619613"/>
          </a:xfrm>
        </p:spPr>
        <p:txBody>
          <a:bodyPr>
            <a:normAutofit fontScale="90000"/>
          </a:bodyPr>
          <a:lstStyle/>
          <a:p>
            <a:r>
              <a:rPr lang="en-US" dirty="0"/>
              <a:t>Equipment for naked eye photography </a:t>
            </a:r>
            <a:endParaRPr lang="en-IN" dirty="0"/>
          </a:p>
        </p:txBody>
      </p:sp>
      <p:pic>
        <p:nvPicPr>
          <p:cNvPr id="2050" name="Picture 2">
            <a:extLst>
              <a:ext uri="{FF2B5EF4-FFF2-40B4-BE49-F238E27FC236}">
                <a16:creationId xmlns:a16="http://schemas.microsoft.com/office/drawing/2014/main" id="{46699982-01CA-4F63-8A94-A0C902CEF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77" y="1413470"/>
            <a:ext cx="8264330" cy="50794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479975-9345-4E19-B29A-DC84447EB70E}"/>
              </a:ext>
            </a:extLst>
          </p:cNvPr>
          <p:cNvSpPr txBox="1"/>
          <p:nvPr/>
        </p:nvSpPr>
        <p:spPr>
          <a:xfrm>
            <a:off x="8961120" y="1230590"/>
            <a:ext cx="3080825" cy="5078313"/>
          </a:xfrm>
          <a:prstGeom prst="rect">
            <a:avLst/>
          </a:prstGeom>
          <a:noFill/>
        </p:spPr>
        <p:txBody>
          <a:bodyPr wrap="square" rtlCol="0">
            <a:spAutoFit/>
          </a:bodyPr>
          <a:lstStyle/>
          <a:p>
            <a:pPr algn="just"/>
            <a:r>
              <a:rPr lang="en-US" b="0" i="0" dirty="0">
                <a:solidFill>
                  <a:srgbClr val="404850"/>
                </a:solidFill>
                <a:effectLst/>
                <a:latin typeface="open_sansregular"/>
              </a:rPr>
              <a:t>Jantar Mantar (</a:t>
            </a:r>
            <a:r>
              <a:rPr lang="en-IN" b="0" i="0" dirty="0">
                <a:solidFill>
                  <a:srgbClr val="000000"/>
                </a:solidFill>
                <a:effectLst/>
                <a:latin typeface="Montserrat"/>
              </a:rPr>
              <a:t>1718) </a:t>
            </a:r>
            <a:r>
              <a:rPr lang="en-US" b="0" i="0" dirty="0">
                <a:solidFill>
                  <a:srgbClr val="404850"/>
                </a:solidFill>
                <a:effectLst/>
                <a:latin typeface="open_sansregular"/>
              </a:rPr>
              <a:t>, situated at Jaipur, is the largest stone observatory in the globe. Jantar Mantar is one of the five astronomical observatories constructed by the founder of Jaipur- Maharaja Jai Singh. The name 'Jantar Mantar' is taken from the Yantra Manta, a Sanskrit word that refers to instruments and formulae.</a:t>
            </a:r>
            <a:r>
              <a:rPr lang="en-US" b="0" i="0" dirty="0">
                <a:solidFill>
                  <a:srgbClr val="3B3B3B"/>
                </a:solidFill>
                <a:effectLst/>
                <a:latin typeface="Montserrat"/>
              </a:rPr>
              <a:t> </a:t>
            </a:r>
            <a:r>
              <a:rPr lang="en-US" dirty="0">
                <a:solidFill>
                  <a:srgbClr val="3B3B3B"/>
                </a:solidFill>
                <a:latin typeface="Montserrat"/>
              </a:rPr>
              <a:t>With</a:t>
            </a:r>
            <a:r>
              <a:rPr lang="en-US" b="0" i="0" dirty="0">
                <a:solidFill>
                  <a:srgbClr val="3B3B3B"/>
                </a:solidFill>
                <a:effectLst/>
                <a:latin typeface="Montserrat"/>
              </a:rPr>
              <a:t> so many instruments, the entire observatory extends to a land stretch of 18700 </a:t>
            </a:r>
            <a:r>
              <a:rPr lang="en-US" b="0" i="0" dirty="0" err="1">
                <a:solidFill>
                  <a:srgbClr val="3B3B3B"/>
                </a:solidFill>
                <a:effectLst/>
                <a:latin typeface="Montserrat"/>
              </a:rPr>
              <a:t>metres</a:t>
            </a:r>
            <a:r>
              <a:rPr lang="en-US" b="0" i="0" dirty="0">
                <a:solidFill>
                  <a:srgbClr val="3B3B3B"/>
                </a:solidFill>
                <a:effectLst/>
                <a:latin typeface="Montserrat"/>
              </a:rPr>
              <a:t>. Interestingly, some of the instruments available here are amongst the largest</a:t>
            </a:r>
            <a:endParaRPr lang="en-IN" dirty="0"/>
          </a:p>
        </p:txBody>
      </p:sp>
    </p:spTree>
    <p:extLst>
      <p:ext uri="{BB962C8B-B14F-4D97-AF65-F5344CB8AC3E}">
        <p14:creationId xmlns:p14="http://schemas.microsoft.com/office/powerpoint/2010/main" val="4051970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FA0071-2333-4DC4-A2D3-C76565047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36" y="306557"/>
            <a:ext cx="9651901" cy="64346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AAB990-F061-41FC-BFB3-88BE83E8D36A}"/>
              </a:ext>
            </a:extLst>
          </p:cNvPr>
          <p:cNvSpPr txBox="1"/>
          <p:nvPr/>
        </p:nvSpPr>
        <p:spPr>
          <a:xfrm>
            <a:off x="10128737" y="2959463"/>
            <a:ext cx="6098344" cy="307777"/>
          </a:xfrm>
          <a:prstGeom prst="rect">
            <a:avLst/>
          </a:prstGeom>
          <a:noFill/>
        </p:spPr>
        <p:txBody>
          <a:bodyPr wrap="square">
            <a:spAutoFit/>
          </a:bodyPr>
          <a:lstStyle/>
          <a:p>
            <a:r>
              <a:rPr lang="en-IN" sz="1400" b="0" i="0" dirty="0">
                <a:solidFill>
                  <a:srgbClr val="222222"/>
                </a:solidFill>
                <a:effectLst/>
                <a:latin typeface="Google Sans"/>
              </a:rPr>
              <a:t>26.9124° N, 75.7873° E</a:t>
            </a:r>
            <a:endParaRPr lang="en-IN" sz="1400" dirty="0"/>
          </a:p>
        </p:txBody>
      </p:sp>
    </p:spTree>
    <p:extLst>
      <p:ext uri="{BB962C8B-B14F-4D97-AF65-F5344CB8AC3E}">
        <p14:creationId xmlns:p14="http://schemas.microsoft.com/office/powerpoint/2010/main" val="4227967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CFBF-4491-4F99-8711-A75496FC026E}"/>
              </a:ext>
            </a:extLst>
          </p:cNvPr>
          <p:cNvSpPr>
            <a:spLocks noGrp="1"/>
          </p:cNvSpPr>
          <p:nvPr>
            <p:ph type="title"/>
          </p:nvPr>
        </p:nvSpPr>
        <p:spPr/>
        <p:txBody>
          <a:bodyPr/>
          <a:lstStyle/>
          <a:p>
            <a:r>
              <a:rPr lang="en-US" dirty="0"/>
              <a:t>Binocular Astronomy</a:t>
            </a:r>
            <a:endParaRPr lang="en-IN" dirty="0"/>
          </a:p>
        </p:txBody>
      </p:sp>
      <p:pic>
        <p:nvPicPr>
          <p:cNvPr id="1026" name="Picture 2">
            <a:extLst>
              <a:ext uri="{FF2B5EF4-FFF2-40B4-BE49-F238E27FC236}">
                <a16:creationId xmlns:a16="http://schemas.microsoft.com/office/drawing/2014/main" id="{0FDA33D6-F2CA-4CA6-8AD5-1A9365DF5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07" y="1894232"/>
            <a:ext cx="4622980" cy="29825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5F6F4E1-EDD7-4D61-804E-5CCB83E2A2C9}"/>
              </a:ext>
            </a:extLst>
          </p:cNvPr>
          <p:cNvSpPr txBox="1"/>
          <p:nvPr/>
        </p:nvSpPr>
        <p:spPr>
          <a:xfrm>
            <a:off x="7177916" y="365125"/>
            <a:ext cx="4175884" cy="1754326"/>
          </a:xfrm>
          <a:prstGeom prst="rect">
            <a:avLst/>
          </a:prstGeom>
          <a:noFill/>
        </p:spPr>
        <p:txBody>
          <a:bodyPr wrap="square" rtlCol="0">
            <a:spAutoFit/>
          </a:bodyPr>
          <a:lstStyle/>
          <a:p>
            <a:r>
              <a:rPr lang="en-US" dirty="0"/>
              <a:t>A Binocular shows more details and faint objects which otherwise cannot be seen with naked eye.</a:t>
            </a:r>
          </a:p>
          <a:p>
            <a:endParaRPr lang="en-US" dirty="0"/>
          </a:p>
          <a:p>
            <a:r>
              <a:rPr lang="en-US" dirty="0"/>
              <a:t>Binocular Very easy to use and portable device. </a:t>
            </a:r>
            <a:endParaRPr lang="en-IN" dirty="0"/>
          </a:p>
        </p:txBody>
      </p:sp>
      <p:pic>
        <p:nvPicPr>
          <p:cNvPr id="1028" name="Picture 4" descr="ez-binocular-mount-kit - Peterson Engineering astronomy product">
            <a:extLst>
              <a:ext uri="{FF2B5EF4-FFF2-40B4-BE49-F238E27FC236}">
                <a16:creationId xmlns:a16="http://schemas.microsoft.com/office/drawing/2014/main" id="{E686F61F-05BA-4D96-A22B-C8D6CECD7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9975" y="2505489"/>
            <a:ext cx="3933825"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D9450C-B484-473C-B2F5-459826C23782}"/>
              </a:ext>
            </a:extLst>
          </p:cNvPr>
          <p:cNvSpPr txBox="1"/>
          <p:nvPr/>
        </p:nvSpPr>
        <p:spPr>
          <a:xfrm>
            <a:off x="647907" y="5433391"/>
            <a:ext cx="5249310" cy="923330"/>
          </a:xfrm>
          <a:prstGeom prst="rect">
            <a:avLst/>
          </a:prstGeom>
          <a:noFill/>
        </p:spPr>
        <p:txBody>
          <a:bodyPr wrap="square" rtlCol="0">
            <a:spAutoFit/>
          </a:bodyPr>
          <a:lstStyle/>
          <a:p>
            <a:r>
              <a:rPr lang="en-US"/>
              <a:t>A 3D </a:t>
            </a:r>
            <a:r>
              <a:rPr lang="en-US" dirty="0"/>
              <a:t>view of the sky is visible</a:t>
            </a:r>
          </a:p>
          <a:p>
            <a:r>
              <a:rPr lang="en-US" dirty="0"/>
              <a:t>Some Bigger once can give you the feeling of looking through the window of space ship </a:t>
            </a:r>
            <a:endParaRPr lang="en-IN" dirty="0"/>
          </a:p>
        </p:txBody>
      </p:sp>
    </p:spTree>
    <p:extLst>
      <p:ext uri="{BB962C8B-B14F-4D97-AF65-F5344CB8AC3E}">
        <p14:creationId xmlns:p14="http://schemas.microsoft.com/office/powerpoint/2010/main" val="173428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EC66-F847-432F-A3A3-D72CF231D990}"/>
              </a:ext>
            </a:extLst>
          </p:cNvPr>
          <p:cNvSpPr>
            <a:spLocks noGrp="1"/>
          </p:cNvSpPr>
          <p:nvPr>
            <p:ph type="title"/>
          </p:nvPr>
        </p:nvSpPr>
        <p:spPr>
          <a:xfrm>
            <a:off x="1035147" y="365125"/>
            <a:ext cx="10515600" cy="732155"/>
          </a:xfrm>
        </p:spPr>
        <p:txBody>
          <a:bodyPr>
            <a:normAutofit fontScale="90000"/>
          </a:bodyPr>
          <a:lstStyle/>
          <a:p>
            <a:r>
              <a:rPr lang="en-US" dirty="0"/>
              <a:t>A Simple Binocular mount which you can make</a:t>
            </a:r>
            <a:endParaRPr lang="en-IN" dirty="0"/>
          </a:p>
        </p:txBody>
      </p:sp>
      <p:pic>
        <p:nvPicPr>
          <p:cNvPr id="2050" name="Picture 2" descr="Button Design Sky at Night Magazine Commissions">
            <a:extLst>
              <a:ext uri="{FF2B5EF4-FFF2-40B4-BE49-F238E27FC236}">
                <a16:creationId xmlns:a16="http://schemas.microsoft.com/office/drawing/2014/main" id="{ED87B3E4-0165-4437-9A4E-B45E05436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532" y="1671173"/>
            <a:ext cx="6428936" cy="4821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52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3346-DF8F-4D4C-9E0C-70D555E718E7}"/>
              </a:ext>
            </a:extLst>
          </p:cNvPr>
          <p:cNvSpPr>
            <a:spLocks noGrp="1"/>
          </p:cNvSpPr>
          <p:nvPr>
            <p:ph type="title"/>
          </p:nvPr>
        </p:nvSpPr>
        <p:spPr>
          <a:xfrm>
            <a:off x="334618" y="2737264"/>
            <a:ext cx="4330148" cy="1158875"/>
          </a:xfrm>
          <a:noFill/>
        </p:spPr>
        <p:txBody>
          <a:bodyPr/>
          <a:lstStyle/>
          <a:p>
            <a:r>
              <a:rPr lang="en-US" dirty="0"/>
              <a:t>Constellations</a:t>
            </a:r>
            <a:endParaRPr lang="en-IN" dirty="0"/>
          </a:p>
        </p:txBody>
      </p:sp>
      <p:pic>
        <p:nvPicPr>
          <p:cNvPr id="3" name="Picture 2" descr="Eye candy">
            <a:extLst>
              <a:ext uri="{FF2B5EF4-FFF2-40B4-BE49-F238E27FC236}">
                <a16:creationId xmlns:a16="http://schemas.microsoft.com/office/drawing/2014/main" id="{C4B3949B-3D20-48CF-B4CF-0E9463364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418" y="629478"/>
            <a:ext cx="6952145" cy="559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18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2D22-96B8-4633-B46E-8B9FDC8ADB9F}"/>
              </a:ext>
            </a:extLst>
          </p:cNvPr>
          <p:cNvSpPr>
            <a:spLocks noGrp="1"/>
          </p:cNvSpPr>
          <p:nvPr>
            <p:ph type="title"/>
          </p:nvPr>
        </p:nvSpPr>
        <p:spPr>
          <a:xfrm>
            <a:off x="500575" y="98465"/>
            <a:ext cx="10515600" cy="1325563"/>
          </a:xfrm>
        </p:spPr>
        <p:txBody>
          <a:bodyPr/>
          <a:lstStyle/>
          <a:p>
            <a:r>
              <a:rPr lang="en-US" dirty="0"/>
              <a:t>What are constellations ?</a:t>
            </a:r>
            <a:endParaRPr lang="en-IN" dirty="0"/>
          </a:p>
        </p:txBody>
      </p:sp>
      <p:sp>
        <p:nvSpPr>
          <p:cNvPr id="4" name="Rectangle: Rounded Corners 3">
            <a:extLst>
              <a:ext uri="{FF2B5EF4-FFF2-40B4-BE49-F238E27FC236}">
                <a16:creationId xmlns:a16="http://schemas.microsoft.com/office/drawing/2014/main" id="{9FC718B4-372A-43A3-BF01-54B21A7EF7E8}"/>
              </a:ext>
            </a:extLst>
          </p:cNvPr>
          <p:cNvSpPr/>
          <p:nvPr/>
        </p:nvSpPr>
        <p:spPr>
          <a:xfrm>
            <a:off x="8834511" y="886263"/>
            <a:ext cx="3094892" cy="3179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chemeClr val="bg1"/>
                </a:solidFill>
                <a:effectLst/>
                <a:latin typeface="Arial" panose="020B0604020202020204" pitchFamily="34" charset="0"/>
              </a:rPr>
              <a:t>No one knows who defined  or saw the constellations. Ancient civilizations, like the Mayans, </a:t>
            </a:r>
            <a:r>
              <a:rPr lang="en-US" dirty="0">
                <a:solidFill>
                  <a:schemeClr val="bg1"/>
                </a:solidFill>
                <a:latin typeface="Arial" panose="020B0604020202020204" pitchFamily="34" charset="0"/>
              </a:rPr>
              <a:t>Indian </a:t>
            </a:r>
            <a:r>
              <a:rPr lang="en-US" b="0" i="0" dirty="0">
                <a:solidFill>
                  <a:schemeClr val="bg1"/>
                </a:solidFill>
                <a:effectLst/>
                <a:latin typeface="Arial" panose="020B0604020202020204" pitchFamily="34" charset="0"/>
              </a:rPr>
              <a:t>drew their own </a:t>
            </a:r>
            <a:r>
              <a:rPr lang="en-US" b="0" i="0" u="none" strike="noStrike" dirty="0">
                <a:solidFill>
                  <a:schemeClr val="bg1"/>
                </a:solidFill>
                <a:effectLst/>
                <a:latin typeface="Arial" panose="020B0604020202020204" pitchFamily="34" charset="0"/>
                <a:hlinkClick r:id="rId2" tooltip="Star map (not yet started)">
                  <a:extLst>
                    <a:ext uri="{A12FA001-AC4F-418D-AE19-62706E023703}">
                      <ahyp:hlinkClr xmlns:ahyp="http://schemas.microsoft.com/office/drawing/2018/hyperlinkcolor" val="tx"/>
                    </a:ext>
                  </a:extLst>
                </a:hlinkClick>
              </a:rPr>
              <a:t>star maps</a:t>
            </a:r>
            <a:r>
              <a:rPr lang="en-US" b="0" i="0" dirty="0">
                <a:solidFill>
                  <a:schemeClr val="bg1"/>
                </a:solidFill>
                <a:effectLst/>
                <a:latin typeface="Arial" panose="020B0604020202020204" pitchFamily="34" charset="0"/>
              </a:rPr>
              <a:t> of the skies with their constellations</a:t>
            </a:r>
            <a:r>
              <a:rPr lang="en-US" dirty="0">
                <a:solidFill>
                  <a:schemeClr val="bg1"/>
                </a:solidFill>
                <a:latin typeface="Arial" panose="020B0604020202020204" pitchFamily="34" charset="0"/>
              </a:rPr>
              <a:t>.</a:t>
            </a:r>
            <a:endParaRPr lang="en-US" b="0" i="0" dirty="0">
              <a:solidFill>
                <a:schemeClr val="bg1"/>
              </a:solidFill>
              <a:effectLst/>
              <a:latin typeface="Arial" panose="020B0604020202020204" pitchFamily="34" charset="0"/>
            </a:endParaRPr>
          </a:p>
        </p:txBody>
      </p:sp>
      <p:sp>
        <p:nvSpPr>
          <p:cNvPr id="5" name="Oval 4">
            <a:extLst>
              <a:ext uri="{FF2B5EF4-FFF2-40B4-BE49-F238E27FC236}">
                <a16:creationId xmlns:a16="http://schemas.microsoft.com/office/drawing/2014/main" id="{EF8501F1-233B-499B-AA8E-A14636C8ED8C}"/>
              </a:ext>
            </a:extLst>
          </p:cNvPr>
          <p:cNvSpPr/>
          <p:nvPr/>
        </p:nvSpPr>
        <p:spPr>
          <a:xfrm>
            <a:off x="6700911" y="5456948"/>
            <a:ext cx="5257800" cy="1477328"/>
          </a:xfrm>
          <a:prstGeom prst="ellipse">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202122"/>
                </a:solidFill>
                <a:effectLst/>
                <a:latin typeface="Arial" panose="020B0604020202020204" pitchFamily="34" charset="0"/>
              </a:rPr>
              <a:t>Ptolemy</a:t>
            </a:r>
            <a:r>
              <a:rPr lang="en-US" dirty="0">
                <a:solidFill>
                  <a:srgbClr val="202122"/>
                </a:solidFill>
                <a:latin typeface="Arial" panose="020B0604020202020204" pitchFamily="34" charset="0"/>
              </a:rPr>
              <a:t>4</a:t>
            </a:r>
            <a:r>
              <a:rPr lang="en-US" b="0" i="0" dirty="0">
                <a:solidFill>
                  <a:srgbClr val="202122"/>
                </a:solidFill>
                <a:effectLst/>
                <a:latin typeface="Arial" panose="020B0604020202020204" pitchFamily="34" charset="0"/>
              </a:rPr>
              <a:t>8 constellations are still recognized by the IAU today, and the rest of the constellations were added later</a:t>
            </a:r>
          </a:p>
        </p:txBody>
      </p:sp>
      <p:sp>
        <p:nvSpPr>
          <p:cNvPr id="6" name="Explosion: 8 Points 5">
            <a:extLst>
              <a:ext uri="{FF2B5EF4-FFF2-40B4-BE49-F238E27FC236}">
                <a16:creationId xmlns:a16="http://schemas.microsoft.com/office/drawing/2014/main" id="{60A606B4-7F85-4B90-8424-7ACFF7DC06C8}"/>
              </a:ext>
            </a:extLst>
          </p:cNvPr>
          <p:cNvSpPr/>
          <p:nvPr/>
        </p:nvSpPr>
        <p:spPr>
          <a:xfrm>
            <a:off x="262597" y="1257189"/>
            <a:ext cx="8183880" cy="3949726"/>
          </a:xfrm>
          <a:prstGeom prst="irregularSeal1">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i="0" dirty="0">
                <a:solidFill>
                  <a:srgbClr val="202122"/>
                </a:solidFill>
                <a:effectLst/>
                <a:latin typeface="Arial" panose="020B0604020202020204" pitchFamily="34" charset="0"/>
              </a:rPr>
              <a:t>A </a:t>
            </a:r>
            <a:r>
              <a:rPr lang="en-US" sz="1600" b="1" i="0" dirty="0">
                <a:solidFill>
                  <a:srgbClr val="202122"/>
                </a:solidFill>
                <a:effectLst/>
                <a:latin typeface="Arial" panose="020B0604020202020204" pitchFamily="34" charset="0"/>
              </a:rPr>
              <a:t>constellation</a:t>
            </a:r>
            <a:r>
              <a:rPr lang="en-US" sz="1600" b="0" i="0" dirty="0">
                <a:solidFill>
                  <a:srgbClr val="202122"/>
                </a:solidFill>
                <a:effectLst/>
                <a:latin typeface="Arial" panose="020B0604020202020204" pitchFamily="34" charset="0"/>
              </a:rPr>
              <a:t> is a group of stars  which make up imaginary outline or pattern in the night sky . Usually they are said to represent an animal, some  person or creature in a shape. When seen, the group of stars seem to make a pattern.</a:t>
            </a:r>
            <a:endParaRPr lang="en-IN" sz="1600" dirty="0"/>
          </a:p>
        </p:txBody>
      </p:sp>
    </p:spTree>
    <p:extLst>
      <p:ext uri="{BB962C8B-B14F-4D97-AF65-F5344CB8AC3E}">
        <p14:creationId xmlns:p14="http://schemas.microsoft.com/office/powerpoint/2010/main" val="69346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481F-8073-43AA-AA35-482B7799FD74}"/>
              </a:ext>
            </a:extLst>
          </p:cNvPr>
          <p:cNvSpPr>
            <a:spLocks noGrp="1"/>
          </p:cNvSpPr>
          <p:nvPr>
            <p:ph type="title"/>
          </p:nvPr>
        </p:nvSpPr>
        <p:spPr>
          <a:xfrm>
            <a:off x="3849223" y="218449"/>
            <a:ext cx="4938595" cy="1033576"/>
          </a:xfrm>
        </p:spPr>
        <p:txBody>
          <a:bodyPr/>
          <a:lstStyle/>
          <a:p>
            <a:pPr algn="ctr"/>
            <a:r>
              <a:rPr lang="en-US" dirty="0"/>
              <a:t>About Me</a:t>
            </a:r>
            <a:endParaRPr lang="en-IN" dirty="0"/>
          </a:p>
        </p:txBody>
      </p:sp>
      <p:sp>
        <p:nvSpPr>
          <p:cNvPr id="7" name="TextBox 6">
            <a:extLst>
              <a:ext uri="{FF2B5EF4-FFF2-40B4-BE49-F238E27FC236}">
                <a16:creationId xmlns:a16="http://schemas.microsoft.com/office/drawing/2014/main" id="{B4F80952-E493-4EC5-94DD-DEA47C8929BE}"/>
              </a:ext>
            </a:extLst>
          </p:cNvPr>
          <p:cNvSpPr txBox="1"/>
          <p:nvPr/>
        </p:nvSpPr>
        <p:spPr>
          <a:xfrm>
            <a:off x="3849223" y="1359980"/>
            <a:ext cx="5253409" cy="1477328"/>
          </a:xfrm>
          <a:prstGeom prst="rect">
            <a:avLst/>
          </a:prstGeom>
          <a:noFill/>
        </p:spPr>
        <p:txBody>
          <a:bodyPr wrap="square" rtlCol="0">
            <a:spAutoFit/>
          </a:bodyPr>
          <a:lstStyle/>
          <a:p>
            <a:r>
              <a:rPr lang="en-IN" dirty="0"/>
              <a:t>My </a:t>
            </a:r>
            <a:r>
              <a:rPr lang="en-IN" dirty="0" err="1"/>
              <a:t>facebook</a:t>
            </a:r>
            <a:r>
              <a:rPr lang="en-IN" dirty="0"/>
              <a:t> Page: </a:t>
            </a:r>
            <a:r>
              <a:rPr lang="en-IN" dirty="0">
                <a:hlinkClick r:id="rId2"/>
              </a:rPr>
              <a:t>https://www.facebook.com/kumarsgk/</a:t>
            </a:r>
            <a:endParaRPr lang="en-IN" dirty="0"/>
          </a:p>
          <a:p>
            <a:r>
              <a:rPr lang="en-IN" dirty="0"/>
              <a:t>My </a:t>
            </a:r>
            <a:r>
              <a:rPr lang="en-IN" dirty="0" err="1"/>
              <a:t>Linkedin</a:t>
            </a:r>
            <a:r>
              <a:rPr lang="en-IN" dirty="0"/>
              <a:t> profile: https://www.linkedin.com/in/girishskumar/</a:t>
            </a:r>
          </a:p>
          <a:p>
            <a:r>
              <a:rPr lang="en-IN" dirty="0"/>
              <a:t> </a:t>
            </a:r>
          </a:p>
        </p:txBody>
      </p:sp>
      <p:pic>
        <p:nvPicPr>
          <p:cNvPr id="3076" name="Picture 4">
            <a:extLst>
              <a:ext uri="{FF2B5EF4-FFF2-40B4-BE49-F238E27FC236}">
                <a16:creationId xmlns:a16="http://schemas.microsoft.com/office/drawing/2014/main" id="{AF600D48-7D8E-4FCE-8A26-7B0497909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6543" y="218449"/>
            <a:ext cx="2797732" cy="322803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1498A74-5B3B-402E-B7D1-7027A19577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26" y="292672"/>
            <a:ext cx="3557587" cy="2667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may contain: night, text that says 'Lunar Eclipse 10-Jan-2020 After Eclipse Before Eclipse Penumbra forms on Moon Girish S Kumar'">
            <a:extLst>
              <a:ext uri="{FF2B5EF4-FFF2-40B4-BE49-F238E27FC236}">
                <a16:creationId xmlns:a16="http://schemas.microsoft.com/office/drawing/2014/main" id="{B5690AB3-4394-4D3B-9A20-BA8B889CB6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5515" y="4593102"/>
            <a:ext cx="4026485" cy="226489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1A52CC79-8635-4109-8711-B44D036D10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26" y="4300971"/>
            <a:ext cx="3557586" cy="245151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may contain: one or more people, plant, sky and outdoor">
            <a:extLst>
              <a:ext uri="{FF2B5EF4-FFF2-40B4-BE49-F238E27FC236}">
                <a16:creationId xmlns:a16="http://schemas.microsoft.com/office/drawing/2014/main" id="{D92F8250-EC8F-44B0-AD89-88C14D86D3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388" y="4573810"/>
            <a:ext cx="3455223" cy="230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112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36CF-0DF7-49BF-AD66-393A9E94CA14}"/>
              </a:ext>
            </a:extLst>
          </p:cNvPr>
          <p:cNvSpPr>
            <a:spLocks noGrp="1"/>
          </p:cNvSpPr>
          <p:nvPr>
            <p:ph type="title"/>
          </p:nvPr>
        </p:nvSpPr>
        <p:spPr/>
        <p:txBody>
          <a:bodyPr/>
          <a:lstStyle/>
          <a:p>
            <a:r>
              <a:rPr lang="en-US" dirty="0"/>
              <a:t>What is the use of the these constellation definitions</a:t>
            </a:r>
            <a:endParaRPr lang="en-IN" dirty="0"/>
          </a:p>
        </p:txBody>
      </p:sp>
      <p:sp>
        <p:nvSpPr>
          <p:cNvPr id="6" name="Oval 5">
            <a:extLst>
              <a:ext uri="{FF2B5EF4-FFF2-40B4-BE49-F238E27FC236}">
                <a16:creationId xmlns:a16="http://schemas.microsoft.com/office/drawing/2014/main" id="{1B8BB99E-8CFD-49A5-94A8-513E34001242}"/>
              </a:ext>
            </a:extLst>
          </p:cNvPr>
          <p:cNvSpPr/>
          <p:nvPr/>
        </p:nvSpPr>
        <p:spPr>
          <a:xfrm>
            <a:off x="241497" y="1832316"/>
            <a:ext cx="6822830" cy="1797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bg1"/>
                </a:solidFill>
                <a:effectLst/>
                <a:latin typeface="Arial" panose="020B0604020202020204" pitchFamily="34" charset="0"/>
              </a:rPr>
              <a:t>A general list of 88 constellations was produced for the </a:t>
            </a:r>
            <a:r>
              <a:rPr lang="en-US" sz="1600" b="0" i="0" u="none" strike="noStrike" dirty="0">
                <a:solidFill>
                  <a:schemeClr val="bg1"/>
                </a:solidFill>
                <a:effectLst/>
                <a:latin typeface="Arial" panose="020B0604020202020204" pitchFamily="34" charset="0"/>
                <a:hlinkClick r:id="rId2" tooltip="International Astronomical Union">
                  <a:extLst>
                    <a:ext uri="{A12FA001-AC4F-418D-AE19-62706E023703}">
                      <ahyp:hlinkClr xmlns:ahyp="http://schemas.microsoft.com/office/drawing/2018/hyperlinkcolor" val="tx"/>
                    </a:ext>
                  </a:extLst>
                </a:hlinkClick>
              </a:rPr>
              <a:t>International Astronomical Union</a:t>
            </a:r>
            <a:r>
              <a:rPr lang="en-US" sz="1600" b="0" i="0" dirty="0">
                <a:solidFill>
                  <a:schemeClr val="bg1"/>
                </a:solidFill>
                <a:effectLst/>
                <a:latin typeface="Arial" panose="020B0604020202020204" pitchFamily="34" charset="0"/>
              </a:rPr>
              <a:t> in 1922.</a:t>
            </a:r>
            <a:r>
              <a:rPr lang="en-US" sz="1600" b="0" i="0" u="none" strike="noStrike" baseline="30000"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[4]</a:t>
            </a:r>
            <a:r>
              <a:rPr lang="en-US" sz="1600" b="0" i="0" dirty="0">
                <a:solidFill>
                  <a:schemeClr val="bg1"/>
                </a:solidFill>
                <a:effectLst/>
                <a:latin typeface="Arial" panose="020B0604020202020204" pitchFamily="34" charset="0"/>
              </a:rPr>
              <a:t> It is roughly based on the traditional Greek constellations listed by Ptolemy in his </a:t>
            </a:r>
            <a:r>
              <a:rPr lang="en-US" sz="1600" b="0" i="1" dirty="0">
                <a:solidFill>
                  <a:schemeClr val="bg1"/>
                </a:solidFill>
                <a:effectLst/>
                <a:latin typeface="Arial" panose="020B0604020202020204" pitchFamily="34" charset="0"/>
              </a:rPr>
              <a:t>Almagest</a:t>
            </a:r>
            <a:r>
              <a:rPr lang="en-US" sz="1600" b="0" i="0" dirty="0">
                <a:solidFill>
                  <a:schemeClr val="bg1"/>
                </a:solidFill>
                <a:effectLst/>
                <a:latin typeface="Arial" panose="020B0604020202020204" pitchFamily="34" charset="0"/>
              </a:rPr>
              <a:t> in the 2nd century and </a:t>
            </a:r>
            <a:r>
              <a:rPr lang="en-US" sz="1600" b="0" i="0" u="none" strike="noStrike" dirty="0">
                <a:solidFill>
                  <a:schemeClr val="bg1"/>
                </a:solidFill>
                <a:effectLst/>
                <a:latin typeface="Arial" panose="020B0604020202020204" pitchFamily="34" charset="0"/>
                <a:hlinkClick r:id="rId4" tooltip="Aratus">
                  <a:extLst>
                    <a:ext uri="{A12FA001-AC4F-418D-AE19-62706E023703}">
                      <ahyp:hlinkClr xmlns:ahyp="http://schemas.microsoft.com/office/drawing/2018/hyperlinkcolor" val="tx"/>
                    </a:ext>
                  </a:extLst>
                </a:hlinkClick>
              </a:rPr>
              <a:t>Aratus</a:t>
            </a:r>
            <a:r>
              <a:rPr lang="en-US" sz="1600" b="0" i="0" dirty="0">
                <a:solidFill>
                  <a:schemeClr val="bg1"/>
                </a:solidFill>
                <a:effectLst/>
                <a:latin typeface="Arial" panose="020B0604020202020204" pitchFamily="34" charset="0"/>
              </a:rPr>
              <a:t>' work </a:t>
            </a:r>
            <a:r>
              <a:rPr lang="en-US" sz="1600" b="0" i="1" dirty="0">
                <a:solidFill>
                  <a:schemeClr val="bg1"/>
                </a:solidFill>
                <a:effectLst/>
                <a:latin typeface="Arial" panose="020B0604020202020204" pitchFamily="34" charset="0"/>
              </a:rPr>
              <a:t>Phenomena</a:t>
            </a:r>
            <a:r>
              <a:rPr lang="en-US" sz="1600" b="0" i="0" dirty="0">
                <a:solidFill>
                  <a:schemeClr val="bg1"/>
                </a:solidFill>
                <a:effectLst/>
                <a:latin typeface="Arial" panose="020B0604020202020204" pitchFamily="34" charset="0"/>
              </a:rPr>
              <a:t>, with early modern modifications and additions</a:t>
            </a:r>
            <a:endParaRPr lang="en-IN" sz="1600" dirty="0">
              <a:solidFill>
                <a:schemeClr val="bg1"/>
              </a:solidFill>
            </a:endParaRPr>
          </a:p>
        </p:txBody>
      </p:sp>
      <p:sp>
        <p:nvSpPr>
          <p:cNvPr id="7" name="Rectangle: Rounded Corners 6">
            <a:extLst>
              <a:ext uri="{FF2B5EF4-FFF2-40B4-BE49-F238E27FC236}">
                <a16:creationId xmlns:a16="http://schemas.microsoft.com/office/drawing/2014/main" id="{27A07867-7A54-4173-94BA-3FD00A675EE2}"/>
              </a:ext>
            </a:extLst>
          </p:cNvPr>
          <p:cNvSpPr/>
          <p:nvPr/>
        </p:nvSpPr>
        <p:spPr>
          <a:xfrm>
            <a:off x="8472829" y="2028947"/>
            <a:ext cx="3193366" cy="3665269"/>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A1A1A"/>
                </a:solidFill>
                <a:latin typeface="Georgia" panose="02040502050405020303" pitchFamily="18" charset="0"/>
              </a:rPr>
              <a:t>Co</a:t>
            </a:r>
            <a:r>
              <a:rPr lang="en-US" b="0" i="0" dirty="0">
                <a:solidFill>
                  <a:srgbClr val="1A1A1A"/>
                </a:solidFill>
                <a:effectLst/>
                <a:latin typeface="Georgia" panose="02040502050405020303" pitchFamily="18" charset="0"/>
              </a:rPr>
              <a:t>nstellations are useful in tracking artificial Satellites </a:t>
            </a:r>
            <a:r>
              <a:rPr lang="en-US" dirty="0">
                <a:solidFill>
                  <a:srgbClr val="1A1A1A"/>
                </a:solidFill>
                <a:latin typeface="Georgia" panose="02040502050405020303" pitchFamily="18" charset="0"/>
              </a:rPr>
              <a:t>a</a:t>
            </a:r>
            <a:r>
              <a:rPr lang="en-US" b="0" i="0" dirty="0">
                <a:solidFill>
                  <a:srgbClr val="1A1A1A"/>
                </a:solidFill>
                <a:effectLst/>
                <a:latin typeface="Georgia" panose="02040502050405020303" pitchFamily="18" charset="0"/>
              </a:rPr>
              <a:t>nd in assisting astronomers and navigators to locate certain stars.</a:t>
            </a:r>
            <a:endParaRPr lang="en-IN" dirty="0"/>
          </a:p>
        </p:txBody>
      </p:sp>
      <p:sp>
        <p:nvSpPr>
          <p:cNvPr id="8" name="Dodecagon 7">
            <a:extLst>
              <a:ext uri="{FF2B5EF4-FFF2-40B4-BE49-F238E27FC236}">
                <a16:creationId xmlns:a16="http://schemas.microsoft.com/office/drawing/2014/main" id="{4529D9B5-BB44-40D3-A7E5-C370C9EE4D9F}"/>
              </a:ext>
            </a:extLst>
          </p:cNvPr>
          <p:cNvSpPr/>
          <p:nvPr/>
        </p:nvSpPr>
        <p:spPr>
          <a:xfrm>
            <a:off x="838200" y="4895557"/>
            <a:ext cx="5478194" cy="1597318"/>
          </a:xfrm>
          <a:prstGeom prst="dodec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Constellation can be seen as specific area in sky … or sky is broken into 88 specific regions where you can see a particular pattern of stars.</a:t>
            </a:r>
            <a:endParaRPr lang="en-IN" dirty="0"/>
          </a:p>
        </p:txBody>
      </p:sp>
      <p:sp>
        <p:nvSpPr>
          <p:cNvPr id="9" name="TextBox 8">
            <a:extLst>
              <a:ext uri="{FF2B5EF4-FFF2-40B4-BE49-F238E27FC236}">
                <a16:creationId xmlns:a16="http://schemas.microsoft.com/office/drawing/2014/main" id="{3ADD45E6-6E5B-4C25-874B-8D8B2438310E}"/>
              </a:ext>
            </a:extLst>
          </p:cNvPr>
          <p:cNvSpPr txBox="1"/>
          <p:nvPr/>
        </p:nvSpPr>
        <p:spPr>
          <a:xfrm>
            <a:off x="6458858" y="6308209"/>
            <a:ext cx="6096000" cy="369332"/>
          </a:xfrm>
          <a:prstGeom prst="rect">
            <a:avLst/>
          </a:prstGeom>
          <a:noFill/>
        </p:spPr>
        <p:txBody>
          <a:bodyPr wrap="square">
            <a:spAutoFit/>
          </a:bodyPr>
          <a:lstStyle/>
          <a:p>
            <a:r>
              <a:rPr lang="en-US" dirty="0">
                <a:hlinkClick r:id="rId5"/>
              </a:rPr>
              <a:t>88 Officially Recognized Constellations (nasa.gov)</a:t>
            </a:r>
            <a:endParaRPr lang="en-IN" dirty="0"/>
          </a:p>
        </p:txBody>
      </p:sp>
    </p:spTree>
    <p:extLst>
      <p:ext uri="{BB962C8B-B14F-4D97-AF65-F5344CB8AC3E}">
        <p14:creationId xmlns:p14="http://schemas.microsoft.com/office/powerpoint/2010/main" val="4078788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C74A-8356-4A83-9679-EE190585AA38}"/>
              </a:ext>
            </a:extLst>
          </p:cNvPr>
          <p:cNvSpPr>
            <a:spLocks noGrp="1"/>
          </p:cNvSpPr>
          <p:nvPr>
            <p:ph type="title"/>
          </p:nvPr>
        </p:nvSpPr>
        <p:spPr/>
        <p:txBody>
          <a:bodyPr/>
          <a:lstStyle/>
          <a:p>
            <a:r>
              <a:rPr lang="en-US" dirty="0"/>
              <a:t>What are Zodiacs</a:t>
            </a:r>
            <a:endParaRPr lang="en-IN" dirty="0"/>
          </a:p>
        </p:txBody>
      </p:sp>
      <p:sp>
        <p:nvSpPr>
          <p:cNvPr id="3" name="TextBox 2">
            <a:extLst>
              <a:ext uri="{FF2B5EF4-FFF2-40B4-BE49-F238E27FC236}">
                <a16:creationId xmlns:a16="http://schemas.microsoft.com/office/drawing/2014/main" id="{D601F5AD-A625-4BEE-9030-C3999EC5B623}"/>
              </a:ext>
            </a:extLst>
          </p:cNvPr>
          <p:cNvSpPr txBox="1"/>
          <p:nvPr/>
        </p:nvSpPr>
        <p:spPr>
          <a:xfrm>
            <a:off x="330200" y="3016251"/>
            <a:ext cx="5765800" cy="2862322"/>
          </a:xfrm>
          <a:prstGeom prst="rect">
            <a:avLst/>
          </a:prstGeom>
          <a:noFill/>
        </p:spPr>
        <p:txBody>
          <a:bodyPr wrap="square" rtlCol="0">
            <a:spAutoFit/>
          </a:bodyPr>
          <a:lstStyle/>
          <a:p>
            <a:pPr algn="just"/>
            <a:r>
              <a:rPr lang="en-US" b="0" i="0" dirty="0">
                <a:solidFill>
                  <a:srgbClr val="393939"/>
                </a:solidFill>
                <a:effectLst/>
                <a:latin typeface="Graphik"/>
              </a:rPr>
              <a:t>Zodiac constellations are constellations that lie along the plane of the ecliptic. The ecliptic, or the apparent path of the Sun, is defined by the circular path of the Sun across the sky, as seen from Earth. In other words, the Sun appears to pass through these constellations over the course of a year.</a:t>
            </a:r>
          </a:p>
          <a:p>
            <a:pPr algn="just"/>
            <a:r>
              <a:rPr lang="en-US" b="0" i="0" dirty="0">
                <a:solidFill>
                  <a:srgbClr val="393939"/>
                </a:solidFill>
                <a:effectLst/>
                <a:latin typeface="Graphik"/>
              </a:rPr>
              <a:t>The passage of the Sun through the zodiac is a cycle that was used by ancient cultures to determine the time of year.  Most of the planets in the solar system have orbits that take them near the ecliptic plane, within about 8 degrees above or below.</a:t>
            </a:r>
          </a:p>
        </p:txBody>
      </p:sp>
      <p:sp>
        <p:nvSpPr>
          <p:cNvPr id="4" name="TextBox 3">
            <a:extLst>
              <a:ext uri="{FF2B5EF4-FFF2-40B4-BE49-F238E27FC236}">
                <a16:creationId xmlns:a16="http://schemas.microsoft.com/office/drawing/2014/main" id="{5DEFDAC8-361A-4593-9066-B9F3B5D9188B}"/>
              </a:ext>
            </a:extLst>
          </p:cNvPr>
          <p:cNvSpPr txBox="1"/>
          <p:nvPr/>
        </p:nvSpPr>
        <p:spPr>
          <a:xfrm>
            <a:off x="838200" y="1690688"/>
            <a:ext cx="10192657" cy="646331"/>
          </a:xfrm>
          <a:prstGeom prst="rect">
            <a:avLst/>
          </a:prstGeom>
          <a:noFill/>
        </p:spPr>
        <p:txBody>
          <a:bodyPr wrap="square" rtlCol="0">
            <a:spAutoFit/>
          </a:bodyPr>
          <a:lstStyle/>
          <a:p>
            <a:r>
              <a:rPr lang="en-IN" dirty="0"/>
              <a:t> Aries, Taurus, Gemini, Cancer, Leo, Virgo, Libra, Scorpius, Sagittarius, Capricornus, Aquarius and Pisces – Are know as the </a:t>
            </a:r>
            <a:r>
              <a:rPr lang="en-IN" dirty="0" err="1"/>
              <a:t>Zodicas</a:t>
            </a:r>
            <a:r>
              <a:rPr lang="en-IN" dirty="0"/>
              <a:t> or </a:t>
            </a:r>
            <a:r>
              <a:rPr lang="en-IN" b="1" dirty="0" err="1"/>
              <a:t>Zodic</a:t>
            </a:r>
            <a:r>
              <a:rPr lang="en-IN" dirty="0"/>
              <a:t> </a:t>
            </a:r>
            <a:r>
              <a:rPr lang="en-IN" b="1" i="0" dirty="0">
                <a:solidFill>
                  <a:srgbClr val="393939"/>
                </a:solidFill>
                <a:effectLst/>
                <a:latin typeface="Graphik"/>
              </a:rPr>
              <a:t>constellations </a:t>
            </a:r>
            <a:endParaRPr lang="en-IN" dirty="0"/>
          </a:p>
        </p:txBody>
      </p:sp>
      <p:sp>
        <p:nvSpPr>
          <p:cNvPr id="5" name="AutoShape 2" descr="constellations of the zodiac, 12 zodiac constellations">
            <a:extLst>
              <a:ext uri="{FF2B5EF4-FFF2-40B4-BE49-F238E27FC236}">
                <a16:creationId xmlns:a16="http://schemas.microsoft.com/office/drawing/2014/main" id="{C8B50CDF-4737-4056-B6EB-600B058E2E3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Star Constellations the Zodiac">
            <a:extLst>
              <a:ext uri="{FF2B5EF4-FFF2-40B4-BE49-F238E27FC236}">
                <a16:creationId xmlns:a16="http://schemas.microsoft.com/office/drawing/2014/main" id="{0E146FE5-CFC2-4E46-8801-2BD675E71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968" y="2100359"/>
            <a:ext cx="5312832" cy="425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81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307360-FD3C-4894-988F-DBE0C9F7D22D}"/>
              </a:ext>
            </a:extLst>
          </p:cNvPr>
          <p:cNvPicPr>
            <a:picLocks noChangeAspect="1"/>
          </p:cNvPicPr>
          <p:nvPr/>
        </p:nvPicPr>
        <p:blipFill>
          <a:blip r:embed="rId2"/>
          <a:stretch>
            <a:fillRect/>
          </a:stretch>
        </p:blipFill>
        <p:spPr>
          <a:xfrm>
            <a:off x="2191657" y="285889"/>
            <a:ext cx="8011885" cy="6415261"/>
          </a:xfrm>
          <a:prstGeom prst="rect">
            <a:avLst/>
          </a:prstGeom>
        </p:spPr>
      </p:pic>
    </p:spTree>
    <p:extLst>
      <p:ext uri="{BB962C8B-B14F-4D97-AF65-F5344CB8AC3E}">
        <p14:creationId xmlns:p14="http://schemas.microsoft.com/office/powerpoint/2010/main" val="3546794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E373-0253-4730-8372-944F80243308}"/>
              </a:ext>
            </a:extLst>
          </p:cNvPr>
          <p:cNvSpPr>
            <a:spLocks noGrp="1"/>
          </p:cNvSpPr>
          <p:nvPr>
            <p:ph type="title"/>
          </p:nvPr>
        </p:nvSpPr>
        <p:spPr>
          <a:xfrm>
            <a:off x="905330" y="1003753"/>
            <a:ext cx="4459514" cy="931291"/>
          </a:xfrm>
        </p:spPr>
        <p:txBody>
          <a:bodyPr>
            <a:normAutofit fontScale="90000"/>
          </a:bodyPr>
          <a:lstStyle/>
          <a:p>
            <a:r>
              <a:rPr lang="en-US" sz="6600" dirty="0"/>
              <a:t>Galaxies</a:t>
            </a:r>
            <a:endParaRPr lang="en-IN" sz="6600" dirty="0"/>
          </a:p>
        </p:txBody>
      </p:sp>
      <p:pic>
        <p:nvPicPr>
          <p:cNvPr id="5122" name="Picture 2" descr="Meet the Andromeda galaxy, the closest large spiral | Astronomy Essentials  | EarthSky">
            <a:extLst>
              <a:ext uri="{FF2B5EF4-FFF2-40B4-BE49-F238E27FC236}">
                <a16:creationId xmlns:a16="http://schemas.microsoft.com/office/drawing/2014/main" id="{FE3CC54C-CEFB-4A12-9269-72E396811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172" y="365125"/>
            <a:ext cx="5517563" cy="375194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f Andromeda Were Brighter, This is What You'd See — Wait But Why">
            <a:extLst>
              <a:ext uri="{FF2B5EF4-FFF2-40B4-BE49-F238E27FC236}">
                <a16:creationId xmlns:a16="http://schemas.microsoft.com/office/drawing/2014/main" id="{67A9EFF8-0466-4919-99EC-0FF7FC6A4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6" y="4010706"/>
            <a:ext cx="6386286" cy="284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188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8B6A-B28F-43EC-958E-CD355C3F7C1F}"/>
              </a:ext>
            </a:extLst>
          </p:cNvPr>
          <p:cNvSpPr>
            <a:spLocks noGrp="1"/>
          </p:cNvSpPr>
          <p:nvPr>
            <p:ph type="title"/>
          </p:nvPr>
        </p:nvSpPr>
        <p:spPr>
          <a:xfrm>
            <a:off x="752928" y="144908"/>
            <a:ext cx="10515600" cy="1325563"/>
          </a:xfrm>
        </p:spPr>
        <p:txBody>
          <a:bodyPr/>
          <a:lstStyle/>
          <a:p>
            <a:r>
              <a:rPr lang="en-US" dirty="0"/>
              <a:t>Galaxies</a:t>
            </a:r>
            <a:endParaRPr lang="en-IN" dirty="0"/>
          </a:p>
        </p:txBody>
      </p:sp>
      <p:sp>
        <p:nvSpPr>
          <p:cNvPr id="3" name="TextBox 2">
            <a:extLst>
              <a:ext uri="{FF2B5EF4-FFF2-40B4-BE49-F238E27FC236}">
                <a16:creationId xmlns:a16="http://schemas.microsoft.com/office/drawing/2014/main" id="{017F2644-A0E1-4128-99BA-AB6E9DEB6B8E}"/>
              </a:ext>
            </a:extLst>
          </p:cNvPr>
          <p:cNvSpPr txBox="1"/>
          <p:nvPr/>
        </p:nvSpPr>
        <p:spPr>
          <a:xfrm>
            <a:off x="752928" y="1250857"/>
            <a:ext cx="10686143" cy="1200329"/>
          </a:xfrm>
          <a:prstGeom prst="rect">
            <a:avLst/>
          </a:prstGeom>
          <a:noFill/>
        </p:spPr>
        <p:txBody>
          <a:bodyPr wrap="square" rtlCol="0">
            <a:spAutoFit/>
          </a:bodyPr>
          <a:lstStyle/>
          <a:p>
            <a:r>
              <a:rPr lang="en-US" b="0" i="0" dirty="0">
                <a:solidFill>
                  <a:srgbClr val="000000"/>
                </a:solidFill>
                <a:effectLst/>
                <a:latin typeface="Arial" panose="020B0604020202020204" pitchFamily="34" charset="0"/>
              </a:rPr>
              <a:t>A galaxy is a huge collection of gas, dust, and billions of stars and their solar systems, all held together by gravity.</a:t>
            </a:r>
            <a:r>
              <a:rPr lang="en-US" b="0" i="0" dirty="0">
                <a:solidFill>
                  <a:srgbClr val="333333"/>
                </a:solidFill>
                <a:effectLst/>
                <a:latin typeface="Georgia" panose="02040502050405020303" pitchFamily="18" charset="0"/>
              </a:rPr>
              <a:t> Nearly all large galaxies are thought to also contain </a:t>
            </a:r>
            <a:r>
              <a:rPr lang="en-US" b="0" i="0" u="none" strike="noStrike" dirty="0">
                <a:effectLst/>
                <a:latin typeface="Georgia" panose="02040502050405020303" pitchFamily="18" charset="0"/>
                <a:hlinkClick r:id="rId2"/>
              </a:rPr>
              <a:t>supermassive black holes</a:t>
            </a:r>
            <a:r>
              <a:rPr lang="en-US" b="0" i="0" dirty="0">
                <a:solidFill>
                  <a:srgbClr val="333333"/>
                </a:solidFill>
                <a:effectLst/>
                <a:latin typeface="Georgia" panose="02040502050405020303" pitchFamily="18" charset="0"/>
              </a:rPr>
              <a:t> at their centers. In our own galaxy, the Milky Way, the sun is just one of </a:t>
            </a:r>
            <a:r>
              <a:rPr lang="en-US" b="0" i="0" u="none" strike="noStrike" dirty="0">
                <a:effectLst/>
                <a:latin typeface="Georgia" panose="02040502050405020303" pitchFamily="18" charset="0"/>
                <a:hlinkClick r:id="rId3"/>
              </a:rPr>
              <a:t>about 100 to 400 billion stars</a:t>
            </a:r>
            <a:r>
              <a:rPr lang="en-US" b="0" i="0" dirty="0">
                <a:solidFill>
                  <a:srgbClr val="333333"/>
                </a:solidFill>
                <a:effectLst/>
                <a:latin typeface="Georgia" panose="02040502050405020303" pitchFamily="18" charset="0"/>
              </a:rPr>
              <a:t> that spin around Sagittarius A*, a supermassive black hole that contains as much mass as four million suns.</a:t>
            </a:r>
            <a:endParaRPr lang="en-IN" dirty="0"/>
          </a:p>
        </p:txBody>
      </p:sp>
      <p:pic>
        <p:nvPicPr>
          <p:cNvPr id="3074" name="Picture 2" descr="a diagram that shows that a planet is part of a solar system, and the solar system is part of a galaxy">
            <a:extLst>
              <a:ext uri="{FF2B5EF4-FFF2-40B4-BE49-F238E27FC236}">
                <a16:creationId xmlns:a16="http://schemas.microsoft.com/office/drawing/2014/main" id="{46E06A0C-F07D-4A06-B8FA-6362D48DE2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350" y="2882900"/>
            <a:ext cx="4762500" cy="36099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photo of the Milky Way seen from a dark desert. The dusty colors light up the sky.">
            <a:extLst>
              <a:ext uri="{FF2B5EF4-FFF2-40B4-BE49-F238E27FC236}">
                <a16:creationId xmlns:a16="http://schemas.microsoft.com/office/drawing/2014/main" id="{E3378654-593E-44EE-931B-23ACB9E08C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007" y="2557236"/>
            <a:ext cx="421005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559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5199127-B074-41E5-AC90-A929E169C77A}"/>
              </a:ext>
            </a:extLst>
          </p:cNvPr>
          <p:cNvSpPr/>
          <p:nvPr/>
        </p:nvSpPr>
        <p:spPr>
          <a:xfrm>
            <a:off x="8472368" y="5305"/>
            <a:ext cx="3707588" cy="3782919"/>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Arial" panose="020B0604020202020204" pitchFamily="34" charset="0"/>
              </a:rPr>
              <a:t>Some galaxies are spiral-shaped like ours. They have curved arms that make it look like a pinwheel. Other galaxies are smooth and oval shaped. They’re called elliptical galaxies. And there are also galaxies that aren’t spirals or ovals. They have irregular shapes and look like blobs. The light that we see from each of these galaxies comes from the stars inside it.</a:t>
            </a:r>
            <a:endParaRPr lang="en-IN" dirty="0"/>
          </a:p>
        </p:txBody>
      </p:sp>
      <p:sp>
        <p:nvSpPr>
          <p:cNvPr id="7" name="Rectangle: Rounded Corners 6">
            <a:extLst>
              <a:ext uri="{FF2B5EF4-FFF2-40B4-BE49-F238E27FC236}">
                <a16:creationId xmlns:a16="http://schemas.microsoft.com/office/drawing/2014/main" id="{D714EC01-6A10-49E4-AB75-495342E30652}"/>
              </a:ext>
            </a:extLst>
          </p:cNvPr>
          <p:cNvSpPr/>
          <p:nvPr/>
        </p:nvSpPr>
        <p:spPr>
          <a:xfrm>
            <a:off x="12044" y="2706914"/>
            <a:ext cx="3207658" cy="4151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000000"/>
                </a:solidFill>
                <a:effectLst/>
                <a:latin typeface="Arial" panose="020B0604020202020204" pitchFamily="34" charset="0"/>
              </a:rPr>
              <a:t>There are many galaxies besides ours, though. There are so many, we can’t even count them all yet! The </a:t>
            </a:r>
            <a:r>
              <a:rPr lang="en-US" b="0" i="1" dirty="0">
                <a:solidFill>
                  <a:srgbClr val="000000"/>
                </a:solidFill>
                <a:effectLst/>
                <a:latin typeface="Arial" panose="020B0604020202020204" pitchFamily="34" charset="0"/>
              </a:rPr>
              <a:t>Hubble Space Telescope</a:t>
            </a:r>
            <a:r>
              <a:rPr lang="en-US" b="0" i="0" dirty="0">
                <a:solidFill>
                  <a:srgbClr val="000000"/>
                </a:solidFill>
                <a:effectLst/>
                <a:latin typeface="Arial" panose="020B0604020202020204" pitchFamily="34" charset="0"/>
              </a:rPr>
              <a:t> looked at a small patch of space for 12 days and found 10,000 galaxies, of all sizes, shapes, and colors. Some scientists think there could be as many as </a:t>
            </a:r>
            <a:r>
              <a:rPr lang="en-US" b="0" i="1" dirty="0">
                <a:solidFill>
                  <a:srgbClr val="000000"/>
                </a:solidFill>
                <a:effectLst/>
                <a:latin typeface="Arial" panose="020B0604020202020204" pitchFamily="34" charset="0"/>
              </a:rPr>
              <a:t>one hundred billion</a:t>
            </a:r>
            <a:r>
              <a:rPr lang="en-US" b="0" i="0" dirty="0">
                <a:solidFill>
                  <a:srgbClr val="000000"/>
                </a:solidFill>
                <a:effectLst/>
                <a:latin typeface="Arial" panose="020B0604020202020204" pitchFamily="34" charset="0"/>
              </a:rPr>
              <a:t> galaxies in the universe.</a:t>
            </a:r>
            <a:endParaRPr lang="en-IN" dirty="0"/>
          </a:p>
        </p:txBody>
      </p:sp>
      <p:pic>
        <p:nvPicPr>
          <p:cNvPr id="4098" name="Picture 2" descr="A diagram of the different shapes of galaxies: spiral, elliptical, and irregular.">
            <a:extLst>
              <a:ext uri="{FF2B5EF4-FFF2-40B4-BE49-F238E27FC236}">
                <a16:creationId xmlns:a16="http://schemas.microsoft.com/office/drawing/2014/main" id="{A86015D5-DDFE-442E-882C-90561199F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912" y="3922717"/>
            <a:ext cx="3670471" cy="28409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 photo taken by the Hubble Space Telescope of thousands of small galaxies of all different shapes and colors.">
            <a:extLst>
              <a:ext uri="{FF2B5EF4-FFF2-40B4-BE49-F238E27FC236}">
                <a16:creationId xmlns:a16="http://schemas.microsoft.com/office/drawing/2014/main" id="{1C604489-E8DA-48E1-9FA0-E076C1BC1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884" y="232224"/>
            <a:ext cx="3727880" cy="354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548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D452-305E-4FE4-9756-18BB544424A3}"/>
              </a:ext>
            </a:extLst>
          </p:cNvPr>
          <p:cNvSpPr>
            <a:spLocks noGrp="1"/>
          </p:cNvSpPr>
          <p:nvPr>
            <p:ph type="title"/>
          </p:nvPr>
        </p:nvSpPr>
        <p:spPr>
          <a:xfrm>
            <a:off x="134257" y="0"/>
            <a:ext cx="10515600" cy="766989"/>
          </a:xfrm>
        </p:spPr>
        <p:txBody>
          <a:bodyPr/>
          <a:lstStyle/>
          <a:p>
            <a:r>
              <a:rPr lang="en-US" dirty="0"/>
              <a:t>What did Galileo do ?</a:t>
            </a:r>
            <a:endParaRPr lang="en-IN" dirty="0"/>
          </a:p>
        </p:txBody>
      </p:sp>
      <p:sp>
        <p:nvSpPr>
          <p:cNvPr id="3" name="TextBox 2">
            <a:extLst>
              <a:ext uri="{FF2B5EF4-FFF2-40B4-BE49-F238E27FC236}">
                <a16:creationId xmlns:a16="http://schemas.microsoft.com/office/drawing/2014/main" id="{E25B390D-16F5-403C-85B3-CC7E1F031057}"/>
              </a:ext>
            </a:extLst>
          </p:cNvPr>
          <p:cNvSpPr txBox="1"/>
          <p:nvPr/>
        </p:nvSpPr>
        <p:spPr>
          <a:xfrm>
            <a:off x="319314" y="972456"/>
            <a:ext cx="11219543" cy="2246769"/>
          </a:xfrm>
          <a:prstGeom prst="rect">
            <a:avLst/>
          </a:prstGeom>
          <a:noFill/>
        </p:spPr>
        <p:txBody>
          <a:bodyPr wrap="square" rtlCol="0">
            <a:spAutoFit/>
          </a:bodyPr>
          <a:lstStyle/>
          <a:p>
            <a:pPr algn="just"/>
            <a:r>
              <a:rPr lang="en-US" sz="2000" dirty="0"/>
              <a:t>Some time in  1610 …  (400 year back)</a:t>
            </a:r>
          </a:p>
          <a:p>
            <a:pPr algn="just"/>
            <a:r>
              <a:rPr lang="en-US" sz="2000" dirty="0" err="1"/>
              <a:t>Galielo</a:t>
            </a:r>
            <a:r>
              <a:rPr lang="en-US" sz="2000" dirty="0"/>
              <a:t> took two lenses  a convex lens and a concave lens... He kept one behind the other and adjusted the distance between the two and look through them….. Alternatively  Surprisingly when he held the concave lens closer to  one eye and looked, the objects which are far away looked closer and bigger… this is how first telescope was invented …. </a:t>
            </a:r>
          </a:p>
          <a:p>
            <a:pPr algn="just"/>
            <a:endParaRPr lang="en-US" sz="2000" dirty="0"/>
          </a:p>
          <a:p>
            <a:pPr algn="just"/>
            <a:r>
              <a:rPr lang="en-US" sz="2000" dirty="0"/>
              <a:t>Even today …. This is the method … used for making telescope except that the materials used has changed </a:t>
            </a:r>
            <a:endParaRPr lang="en-IN" sz="2000" dirty="0"/>
          </a:p>
        </p:txBody>
      </p:sp>
      <p:pic>
        <p:nvPicPr>
          <p:cNvPr id="5" name="Picture 4">
            <a:extLst>
              <a:ext uri="{FF2B5EF4-FFF2-40B4-BE49-F238E27FC236}">
                <a16:creationId xmlns:a16="http://schemas.microsoft.com/office/drawing/2014/main" id="{8B58A5DD-4883-411C-A641-36166DB2B2F9}"/>
              </a:ext>
            </a:extLst>
          </p:cNvPr>
          <p:cNvPicPr>
            <a:picLocks noChangeAspect="1"/>
          </p:cNvPicPr>
          <p:nvPr/>
        </p:nvPicPr>
        <p:blipFill>
          <a:blip r:embed="rId2"/>
          <a:stretch>
            <a:fillRect/>
          </a:stretch>
        </p:blipFill>
        <p:spPr>
          <a:xfrm>
            <a:off x="0" y="3219225"/>
            <a:ext cx="5196676" cy="3638775"/>
          </a:xfrm>
          <a:prstGeom prst="rect">
            <a:avLst/>
          </a:prstGeom>
        </p:spPr>
      </p:pic>
      <p:sp>
        <p:nvSpPr>
          <p:cNvPr id="6" name="Rectangle: Rounded Corners 5">
            <a:extLst>
              <a:ext uri="{FF2B5EF4-FFF2-40B4-BE49-F238E27FC236}">
                <a16:creationId xmlns:a16="http://schemas.microsoft.com/office/drawing/2014/main" id="{A2F4C553-9755-4EF7-8010-15F03C3C7F25}"/>
              </a:ext>
            </a:extLst>
          </p:cNvPr>
          <p:cNvSpPr/>
          <p:nvPr/>
        </p:nvSpPr>
        <p:spPr>
          <a:xfrm>
            <a:off x="6313715" y="3424692"/>
            <a:ext cx="5588000" cy="2990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solidFill>
                  <a:srgbClr val="333333"/>
                </a:solidFill>
                <a:effectLst/>
                <a:latin typeface="libre franklin"/>
              </a:rPr>
              <a:t>On January 7th, 1610, he turned his new 30 power telescope towards Jupiter, and found three small, bright “stars” near the planet. </a:t>
            </a:r>
            <a:endParaRPr lang="en-IN"/>
          </a:p>
        </p:txBody>
      </p:sp>
    </p:spTree>
    <p:extLst>
      <p:ext uri="{BB962C8B-B14F-4D97-AF65-F5344CB8AC3E}">
        <p14:creationId xmlns:p14="http://schemas.microsoft.com/office/powerpoint/2010/main" val="1971957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146" name="Picture 2" descr="A replica of the earliest surviving telescope attributed to Galileo Galilei, on display at the Griffith Observatory. Credit: Wikipedia Commons/Mike Dunn">
            <a:extLst>
              <a:ext uri="{FF2B5EF4-FFF2-40B4-BE49-F238E27FC236}">
                <a16:creationId xmlns:a16="http://schemas.microsoft.com/office/drawing/2014/main" id="{45016E7D-0F8D-4E41-90EE-FC7C41BEB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24500" cy="41433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ardinal Bellarmine had written in 1615 that the Copernican system could not be defended without &quot;a true physical demonstration that the sun does not circle the earth but the earth circles the sun&quot;. Galileo considered his theory of the tides to provide the required physical proof of the motion of the earth. This theory was so important to him that he originally intended to entitle his Dialogue on the Two Chief World Systems the Dialogue on the Ebb and Flow of the Sea. For Galileo, the tides were caused by the sloshing back and forth of water in the seas as a point on the Earth's surface sped up and slowed down because of the Earth's rotation on its axis and revolution around the Sun. He circulated his first account of the tides in 1616, addressed to Cardinal Orsini. His theory gave the first insight into the importance of the shapes of ocean basins in the size and timing of tides; he correctly accounted, for instance, for the negligible tides halfway along the Adriatic Sea compared to those at the ends. As a general account of the cause of tides, however, his theory was a failure. If this theory were correct, there would be only one high tide per day. Galileo and his contemporaries were aware of this inadequacy because there are two daily high tides at Venice instead of one, about twelve hours apart. Galileo dismissed this anomaly as the result of several secondary causes including the shape of the sea, its depth, and other factors. Against the assertion that Galileo was deceptive in making these arguments, Albert Einstein expressed the opinion that Galileo developed his &quot;fascinating arguments&quot; and accepted them uncritically out of a desire for physical proof of the motion of the Earth. Galileo dismissed the idea, held by his contemporary Johannes Kepler, that the moon caused the tides. He also refused to accept Kepler's elliptical orbits of the planets, considering the circle the &quot;perfect&quot; shape for planetary orbits.Cardinal Bellarmine had written in 1615 that the Copernican system could not be defended without &quot;a true physical demonstration that the sun does not circle the earth but the earth circles the sun&quot;. Galileo considered his theory of the tides to provide the required physical proof of the motion of the earth. This theory was so important to him that he originally intended to entitle his Dialogue on the Two Chief World Systems the Dialogue on the Ebb and Flow of the Sea. For Galileo, the tides were caused by the sloshing back and forth of water in the seas as a point on the Earth's surface sped up and slowed down because of the Earth's rotation on its axis and revolution around the Sun. He circulated his first account of the tides in 1616, addressed to Cardinal Orsini. His theory gave the first insight into the importance of the shapes of ocean basins in the size and timing of tides; he correctly accounted, for instance, for the negligible tides halfway along the Adriatic Sea compared to those at the ends. As a general account of the cause of tides, however, his theory was a failure. If this theory were correct, there would be only one high tide per day. Galileo and his contemporaries were aware of this inadequacy because there are two daily high tides at Venice instead of one, about twelve hours apart. Galileo dismissed this anomaly as the result of several secondary causes including the shape of the sea, its depth, and other factors. Against the assertion that Galileo was deceptive in making these arguments, Albert Einstein expressed the opinion that Galileo developed his &quot;fascinating arguments&quot; and accepted them uncritically out of a desire for physical proof of the motion of the Earth. Galileo dismissed the idea, held by his contemporary Johannes Kepler, that the moon caused the tides. He also refused to accept Kepler's elliptical orbits of the planets, considering the circle the &quot;perfect&quot; shape for planetary orbits.">
            <a:extLst>
              <a:ext uri="{FF2B5EF4-FFF2-40B4-BE49-F238E27FC236}">
                <a16:creationId xmlns:a16="http://schemas.microsoft.com/office/drawing/2014/main" id="{5E924A8F-A56D-4817-9ED0-D9F69E84D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12428"/>
            <a:ext cx="6096000" cy="4645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641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3806-C2B6-49D6-8E58-959173D1CE02}"/>
              </a:ext>
            </a:extLst>
          </p:cNvPr>
          <p:cNvSpPr>
            <a:spLocks noGrp="1"/>
          </p:cNvSpPr>
          <p:nvPr>
            <p:ph type="title"/>
          </p:nvPr>
        </p:nvSpPr>
        <p:spPr/>
        <p:txBody>
          <a:bodyPr/>
          <a:lstStyle/>
          <a:p>
            <a:r>
              <a:rPr lang="en-US" dirty="0"/>
              <a:t>Telescope Astronomy</a:t>
            </a:r>
            <a:endParaRPr lang="en-IN" dirty="0"/>
          </a:p>
        </p:txBody>
      </p:sp>
      <p:sp>
        <p:nvSpPr>
          <p:cNvPr id="3" name="TextBox 2">
            <a:extLst>
              <a:ext uri="{FF2B5EF4-FFF2-40B4-BE49-F238E27FC236}">
                <a16:creationId xmlns:a16="http://schemas.microsoft.com/office/drawing/2014/main" id="{45DAD702-E834-43A1-8A74-5A30DF92EA50}"/>
              </a:ext>
            </a:extLst>
          </p:cNvPr>
          <p:cNvSpPr txBox="1"/>
          <p:nvPr/>
        </p:nvSpPr>
        <p:spPr>
          <a:xfrm>
            <a:off x="838201" y="1690687"/>
            <a:ext cx="5577114" cy="2308324"/>
          </a:xfrm>
          <a:prstGeom prst="rect">
            <a:avLst/>
          </a:prstGeom>
          <a:noFill/>
        </p:spPr>
        <p:txBody>
          <a:bodyPr wrap="square" rtlCol="0">
            <a:spAutoFit/>
          </a:bodyPr>
          <a:lstStyle/>
          <a:p>
            <a:r>
              <a:rPr lang="en-US" dirty="0"/>
              <a:t>Invention of Telescope in 1610  has changed the way we looks at stars and planets…  Objects which are far away  can be seen with more clarity and details.</a:t>
            </a:r>
            <a:r>
              <a:rPr lang="en-IN" dirty="0"/>
              <a:t> Telescope underwent many modifications but the basic design remains the same</a:t>
            </a:r>
          </a:p>
          <a:p>
            <a:endParaRPr lang="en-IN" dirty="0"/>
          </a:p>
          <a:p>
            <a:pPr marL="342900" indent="-342900">
              <a:buAutoNum type="arabicPeriod"/>
            </a:pPr>
            <a:r>
              <a:rPr lang="en-IN" dirty="0"/>
              <a:t>Newtonian Telescope</a:t>
            </a:r>
          </a:p>
          <a:p>
            <a:pPr marL="342900" indent="-342900">
              <a:buFontTx/>
              <a:buAutoNum type="arabicPeriod"/>
            </a:pPr>
            <a:r>
              <a:rPr lang="en-IN" b="0" i="0" dirty="0">
                <a:solidFill>
                  <a:srgbClr val="000000"/>
                </a:solidFill>
                <a:effectLst/>
                <a:latin typeface="Linux Libertine"/>
              </a:rPr>
              <a:t>Schmidt–Cassegrain telescope</a:t>
            </a:r>
          </a:p>
        </p:txBody>
      </p:sp>
      <p:pic>
        <p:nvPicPr>
          <p:cNvPr id="9218" name="Picture 2">
            <a:extLst>
              <a:ext uri="{FF2B5EF4-FFF2-40B4-BE49-F238E27FC236}">
                <a16:creationId xmlns:a16="http://schemas.microsoft.com/office/drawing/2014/main" id="{FCD808E9-1FF8-4182-88B3-400266C2A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971" y="1105355"/>
            <a:ext cx="4051384" cy="352470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CAE5792-4EDD-457A-96D1-60AE3056F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65" y="4484692"/>
            <a:ext cx="6661986" cy="236718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CC6564A5-F7BE-4DCB-8ED0-EDFCA5160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971" y="4836357"/>
            <a:ext cx="3681150" cy="1656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861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3B9-A653-47A1-BD4F-575AB8D9C958}"/>
              </a:ext>
            </a:extLst>
          </p:cNvPr>
          <p:cNvSpPr>
            <a:spLocks noGrp="1"/>
          </p:cNvSpPr>
          <p:nvPr>
            <p:ph type="title"/>
          </p:nvPr>
        </p:nvSpPr>
        <p:spPr/>
        <p:txBody>
          <a:bodyPr/>
          <a:lstStyle/>
          <a:p>
            <a:r>
              <a:rPr lang="en-US" dirty="0"/>
              <a:t>How you can build a telescope of you own </a:t>
            </a:r>
            <a:endParaRPr lang="en-IN" dirty="0"/>
          </a:p>
        </p:txBody>
      </p:sp>
      <p:sp>
        <p:nvSpPr>
          <p:cNvPr id="3" name="TextBox 2">
            <a:extLst>
              <a:ext uri="{FF2B5EF4-FFF2-40B4-BE49-F238E27FC236}">
                <a16:creationId xmlns:a16="http://schemas.microsoft.com/office/drawing/2014/main" id="{1CC9D020-DE31-4DD9-98F8-A91454F08EAA}"/>
              </a:ext>
            </a:extLst>
          </p:cNvPr>
          <p:cNvSpPr txBox="1"/>
          <p:nvPr/>
        </p:nvSpPr>
        <p:spPr>
          <a:xfrm>
            <a:off x="838200" y="1690688"/>
            <a:ext cx="10515600" cy="3970318"/>
          </a:xfrm>
          <a:prstGeom prst="rect">
            <a:avLst/>
          </a:prstGeom>
          <a:noFill/>
        </p:spPr>
        <p:txBody>
          <a:bodyPr wrap="square" rtlCol="0">
            <a:spAutoFit/>
          </a:bodyPr>
          <a:lstStyle/>
          <a:p>
            <a:pPr algn="l">
              <a:buFont typeface="Arial" panose="020B0604020202020204" pitchFamily="34" charset="0"/>
              <a:buChar char="•"/>
            </a:pPr>
            <a:r>
              <a:rPr lang="en-US" sz="2800" b="1" dirty="0">
                <a:solidFill>
                  <a:srgbClr val="212529"/>
                </a:solidFill>
                <a:latin typeface="-apple-system"/>
              </a:rPr>
              <a:t>T</a:t>
            </a:r>
            <a:r>
              <a:rPr lang="en-US" sz="2800" b="1" i="0" dirty="0">
                <a:solidFill>
                  <a:srgbClr val="212529"/>
                </a:solidFill>
                <a:effectLst/>
                <a:latin typeface="-apple-system"/>
              </a:rPr>
              <a:t>wo magnifying glasses</a:t>
            </a:r>
            <a:r>
              <a:rPr lang="en-US" sz="2800" b="0" i="0" dirty="0">
                <a:solidFill>
                  <a:srgbClr val="212529"/>
                </a:solidFill>
                <a:effectLst/>
                <a:latin typeface="-apple-system"/>
              </a:rPr>
              <a:t> - perhaps  30 cm Focal length and another one 5 cm focal length.</a:t>
            </a:r>
          </a:p>
          <a:p>
            <a:pPr algn="l">
              <a:buFont typeface="Arial" panose="020B0604020202020204" pitchFamily="34" charset="0"/>
              <a:buChar char="•"/>
            </a:pPr>
            <a:r>
              <a:rPr lang="en-US" sz="2800" b="1" dirty="0">
                <a:solidFill>
                  <a:srgbClr val="212529"/>
                </a:solidFill>
                <a:latin typeface="-apple-system"/>
              </a:rPr>
              <a:t>A</a:t>
            </a:r>
            <a:r>
              <a:rPr lang="en-US" sz="2800" b="1" i="0" dirty="0">
                <a:solidFill>
                  <a:srgbClr val="212529"/>
                </a:solidFill>
                <a:effectLst/>
                <a:latin typeface="-apple-system"/>
              </a:rPr>
              <a:t> cardboard tube</a:t>
            </a:r>
            <a:r>
              <a:rPr lang="en-US" sz="2800" b="0" i="0" dirty="0">
                <a:solidFill>
                  <a:srgbClr val="212529"/>
                </a:solidFill>
                <a:effectLst/>
                <a:latin typeface="-apple-system"/>
              </a:rPr>
              <a:t> - paper towel roll or gift-wrapping paper roll (it helps if it is long)</a:t>
            </a:r>
          </a:p>
          <a:p>
            <a:pPr algn="l">
              <a:buFont typeface="Arial" panose="020B0604020202020204" pitchFamily="34" charset="0"/>
              <a:buChar char="•"/>
            </a:pPr>
            <a:r>
              <a:rPr lang="en-US" sz="2800" b="1" dirty="0">
                <a:solidFill>
                  <a:srgbClr val="212529"/>
                </a:solidFill>
                <a:latin typeface="-apple-system"/>
              </a:rPr>
              <a:t>D</a:t>
            </a:r>
            <a:r>
              <a:rPr lang="en-US" sz="2800" b="1" i="0" dirty="0">
                <a:solidFill>
                  <a:srgbClr val="212529"/>
                </a:solidFill>
                <a:effectLst/>
                <a:latin typeface="-apple-system"/>
              </a:rPr>
              <a:t>uct tape</a:t>
            </a:r>
            <a:endParaRPr lang="en-US" sz="2800" b="0" i="0" dirty="0">
              <a:solidFill>
                <a:srgbClr val="212529"/>
              </a:solidFill>
              <a:effectLst/>
              <a:latin typeface="-apple-system"/>
            </a:endParaRPr>
          </a:p>
          <a:p>
            <a:pPr algn="l">
              <a:buFont typeface="Arial" panose="020B0604020202020204" pitchFamily="34" charset="0"/>
              <a:buChar char="•"/>
            </a:pPr>
            <a:r>
              <a:rPr lang="en-US" sz="2800" b="1" dirty="0">
                <a:solidFill>
                  <a:srgbClr val="212529"/>
                </a:solidFill>
                <a:latin typeface="-apple-system"/>
              </a:rPr>
              <a:t>S</a:t>
            </a:r>
            <a:r>
              <a:rPr lang="en-US" sz="2800" b="1" i="0" dirty="0">
                <a:solidFill>
                  <a:srgbClr val="212529"/>
                </a:solidFill>
                <a:effectLst/>
                <a:latin typeface="-apple-system"/>
              </a:rPr>
              <a:t>cissors</a:t>
            </a:r>
            <a:endParaRPr lang="en-US" sz="2800" b="0" i="0" dirty="0">
              <a:solidFill>
                <a:srgbClr val="212529"/>
              </a:solidFill>
              <a:effectLst/>
              <a:latin typeface="-apple-system"/>
            </a:endParaRPr>
          </a:p>
          <a:p>
            <a:pPr algn="l">
              <a:buFont typeface="Arial" panose="020B0604020202020204" pitchFamily="34" charset="0"/>
              <a:buChar char="•"/>
            </a:pPr>
            <a:r>
              <a:rPr lang="en-US" sz="2800" b="1" dirty="0">
                <a:solidFill>
                  <a:srgbClr val="212529"/>
                </a:solidFill>
                <a:latin typeface="-apple-system"/>
              </a:rPr>
              <a:t>A</a:t>
            </a:r>
            <a:r>
              <a:rPr lang="en-US" sz="2800" b="1" i="0" dirty="0">
                <a:solidFill>
                  <a:srgbClr val="212529"/>
                </a:solidFill>
                <a:effectLst/>
                <a:latin typeface="-apple-system"/>
              </a:rPr>
              <a:t> ruler, yard stick, or tape measure</a:t>
            </a:r>
            <a:endParaRPr lang="en-US" sz="2800" b="0" i="0" dirty="0">
              <a:solidFill>
                <a:srgbClr val="212529"/>
              </a:solidFill>
              <a:effectLst/>
              <a:latin typeface="-apple-system"/>
            </a:endParaRPr>
          </a:p>
          <a:p>
            <a:pPr algn="l">
              <a:buFont typeface="Arial" panose="020B0604020202020204" pitchFamily="34" charset="0"/>
              <a:buChar char="•"/>
            </a:pPr>
            <a:r>
              <a:rPr lang="en-US" sz="2800" b="1" dirty="0">
                <a:solidFill>
                  <a:srgbClr val="212529"/>
                </a:solidFill>
                <a:latin typeface="-apple-system"/>
              </a:rPr>
              <a:t>S</a:t>
            </a:r>
            <a:r>
              <a:rPr lang="en-US" sz="2800" b="1" i="0" dirty="0">
                <a:solidFill>
                  <a:srgbClr val="212529"/>
                </a:solidFill>
                <a:effectLst/>
                <a:latin typeface="-apple-system"/>
              </a:rPr>
              <a:t>heet of printed paper</a:t>
            </a:r>
            <a:r>
              <a:rPr lang="en-US" sz="2800" b="0" i="0" dirty="0">
                <a:solidFill>
                  <a:srgbClr val="212529"/>
                </a:solidFill>
                <a:effectLst/>
                <a:latin typeface="-apple-system"/>
              </a:rPr>
              <a:t> - newspaper or magazine will do</a:t>
            </a:r>
          </a:p>
          <a:p>
            <a:endParaRPr lang="en-IN" sz="2800" dirty="0"/>
          </a:p>
        </p:txBody>
      </p:sp>
    </p:spTree>
    <p:extLst>
      <p:ext uri="{BB962C8B-B14F-4D97-AF65-F5344CB8AC3E}">
        <p14:creationId xmlns:p14="http://schemas.microsoft.com/office/powerpoint/2010/main" val="426757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1E9A-58BD-4CEC-9F23-206E744D2A8F}"/>
              </a:ext>
            </a:extLst>
          </p:cNvPr>
          <p:cNvSpPr>
            <a:spLocks noGrp="1"/>
          </p:cNvSpPr>
          <p:nvPr>
            <p:ph type="title"/>
          </p:nvPr>
        </p:nvSpPr>
        <p:spPr/>
        <p:txBody>
          <a:bodyPr/>
          <a:lstStyle/>
          <a:p>
            <a:pPr algn="ctr"/>
            <a:r>
              <a:rPr lang="en-US" dirty="0"/>
              <a:t>Motivation ?</a:t>
            </a:r>
            <a:endParaRPr lang="en-IN" dirty="0"/>
          </a:p>
        </p:txBody>
      </p:sp>
      <p:sp>
        <p:nvSpPr>
          <p:cNvPr id="3" name="Rectangle 2">
            <a:extLst>
              <a:ext uri="{FF2B5EF4-FFF2-40B4-BE49-F238E27FC236}">
                <a16:creationId xmlns:a16="http://schemas.microsoft.com/office/drawing/2014/main" id="{982B3699-2CE5-4AA2-A2B0-827825EAAD95}"/>
              </a:ext>
            </a:extLst>
          </p:cNvPr>
          <p:cNvSpPr/>
          <p:nvPr/>
        </p:nvSpPr>
        <p:spPr>
          <a:xfrm>
            <a:off x="1188252" y="1690688"/>
            <a:ext cx="8999580" cy="43396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3800" b="1" dirty="0">
                <a:ln/>
                <a:solidFill>
                  <a:schemeClr val="accent4"/>
                </a:solidFill>
              </a:rPr>
              <a:t>Nothing but</a:t>
            </a:r>
          </a:p>
          <a:p>
            <a:pPr algn="ctr"/>
            <a:r>
              <a:rPr lang="en-US" sz="13800" b="1" dirty="0">
                <a:ln/>
                <a:solidFill>
                  <a:schemeClr val="accent4"/>
                </a:solidFill>
              </a:rPr>
              <a:t>Curiosity </a:t>
            </a:r>
            <a:endParaRPr lang="en-US" sz="13800" b="1" cap="none" spc="0" dirty="0">
              <a:ln/>
              <a:solidFill>
                <a:schemeClr val="accent4"/>
              </a:solidFill>
              <a:effectLst/>
            </a:endParaRPr>
          </a:p>
        </p:txBody>
      </p:sp>
    </p:spTree>
    <p:extLst>
      <p:ext uri="{BB962C8B-B14F-4D97-AF65-F5344CB8AC3E}">
        <p14:creationId xmlns:p14="http://schemas.microsoft.com/office/powerpoint/2010/main" val="3573557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194" name="Picture 2" descr="Paper binoculars model. Paper telescope model. Learn making of paper binoculars How to make binoculars or telescope">
            <a:extLst>
              <a:ext uri="{FF2B5EF4-FFF2-40B4-BE49-F238E27FC236}">
                <a16:creationId xmlns:a16="http://schemas.microsoft.com/office/drawing/2014/main" id="{3F1587C0-B6B0-47F8-90EE-5EE1A477C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7" y="1417637"/>
            <a:ext cx="12192000" cy="544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07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41E4-9AB9-43DE-8992-487251C0B069}"/>
              </a:ext>
            </a:extLst>
          </p:cNvPr>
          <p:cNvSpPr>
            <a:spLocks noGrp="1"/>
          </p:cNvSpPr>
          <p:nvPr>
            <p:ph type="title"/>
          </p:nvPr>
        </p:nvSpPr>
        <p:spPr/>
        <p:txBody>
          <a:bodyPr/>
          <a:lstStyle/>
          <a:p>
            <a:r>
              <a:rPr lang="en-US" dirty="0"/>
              <a:t>How you can get your way through the sky</a:t>
            </a:r>
            <a:endParaRPr lang="en-IN" dirty="0"/>
          </a:p>
        </p:txBody>
      </p:sp>
    </p:spTree>
    <p:extLst>
      <p:ext uri="{BB962C8B-B14F-4D97-AF65-F5344CB8AC3E}">
        <p14:creationId xmlns:p14="http://schemas.microsoft.com/office/powerpoint/2010/main" val="665339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8DD6-3506-4D45-B7C4-86772C1AC161}"/>
              </a:ext>
            </a:extLst>
          </p:cNvPr>
          <p:cNvSpPr>
            <a:spLocks noGrp="1"/>
          </p:cNvSpPr>
          <p:nvPr>
            <p:ph type="title"/>
          </p:nvPr>
        </p:nvSpPr>
        <p:spPr>
          <a:xfrm>
            <a:off x="601393" y="908826"/>
            <a:ext cx="3931655" cy="625053"/>
          </a:xfrm>
        </p:spPr>
        <p:txBody>
          <a:bodyPr>
            <a:normAutofit fontScale="90000"/>
          </a:bodyPr>
          <a:lstStyle/>
          <a:p>
            <a:r>
              <a:rPr lang="en-US" dirty="0"/>
              <a:t>Practical Application of Astronomy </a:t>
            </a:r>
            <a:endParaRPr lang="en-IN" dirty="0"/>
          </a:p>
        </p:txBody>
      </p:sp>
      <p:pic>
        <p:nvPicPr>
          <p:cNvPr id="3074" name="Picture 2" descr="Marine Navigation Using Planetary Ephemerides - MATLAB &amp; Simulink">
            <a:extLst>
              <a:ext uri="{FF2B5EF4-FFF2-40B4-BE49-F238E27FC236}">
                <a16:creationId xmlns:a16="http://schemas.microsoft.com/office/drawing/2014/main" id="{0ACA7E17-4680-4DF8-8F1B-11F26494D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393" y="3049270"/>
            <a:ext cx="4304506" cy="34436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asics of Marine Navigation - Van Isle Marina">
            <a:extLst>
              <a:ext uri="{FF2B5EF4-FFF2-40B4-BE49-F238E27FC236}">
                <a16:creationId xmlns:a16="http://schemas.microsoft.com/office/drawing/2014/main" id="{60671E2B-6909-4C19-8945-C877B9F35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777" y="97732"/>
            <a:ext cx="4138303" cy="21657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ee the source image">
            <a:extLst>
              <a:ext uri="{FF2B5EF4-FFF2-40B4-BE49-F238E27FC236}">
                <a16:creationId xmlns:a16="http://schemas.microsoft.com/office/drawing/2014/main" id="{639DD9AD-5855-4071-94D7-AB5D99961E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475" y="2797333"/>
            <a:ext cx="5263303" cy="394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647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6261-C297-4AD5-AB2A-DB0512DEC495}"/>
              </a:ext>
            </a:extLst>
          </p:cNvPr>
          <p:cNvSpPr>
            <a:spLocks noGrp="1"/>
          </p:cNvSpPr>
          <p:nvPr>
            <p:ph type="title"/>
          </p:nvPr>
        </p:nvSpPr>
        <p:spPr/>
        <p:txBody>
          <a:bodyPr/>
          <a:lstStyle/>
          <a:p>
            <a:r>
              <a:rPr lang="en-US" dirty="0"/>
              <a:t>Radio Astronomy</a:t>
            </a:r>
            <a:endParaRPr lang="en-IN" dirty="0"/>
          </a:p>
        </p:txBody>
      </p:sp>
    </p:spTree>
    <p:extLst>
      <p:ext uri="{BB962C8B-B14F-4D97-AF65-F5344CB8AC3E}">
        <p14:creationId xmlns:p14="http://schemas.microsoft.com/office/powerpoint/2010/main" val="68317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921D-B54B-406E-9C99-4FF99BCBF213}"/>
              </a:ext>
            </a:extLst>
          </p:cNvPr>
          <p:cNvSpPr>
            <a:spLocks noGrp="1"/>
          </p:cNvSpPr>
          <p:nvPr>
            <p:ph type="title"/>
          </p:nvPr>
        </p:nvSpPr>
        <p:spPr/>
        <p:txBody>
          <a:bodyPr/>
          <a:lstStyle/>
          <a:p>
            <a:r>
              <a:rPr lang="en-US" dirty="0"/>
              <a:t>Day time Astronomy</a:t>
            </a:r>
            <a:endParaRPr lang="en-IN" dirty="0"/>
          </a:p>
        </p:txBody>
      </p:sp>
    </p:spTree>
    <p:extLst>
      <p:ext uri="{BB962C8B-B14F-4D97-AF65-F5344CB8AC3E}">
        <p14:creationId xmlns:p14="http://schemas.microsoft.com/office/powerpoint/2010/main" val="306833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30D0-E3FD-43FB-84DA-CDB658AE0DF9}"/>
              </a:ext>
            </a:extLst>
          </p:cNvPr>
          <p:cNvSpPr>
            <a:spLocks noGrp="1"/>
          </p:cNvSpPr>
          <p:nvPr>
            <p:ph type="title"/>
          </p:nvPr>
        </p:nvSpPr>
        <p:spPr/>
        <p:txBody>
          <a:bodyPr/>
          <a:lstStyle/>
          <a:p>
            <a:pPr algn="ctr"/>
            <a:r>
              <a:rPr lang="en-US" dirty="0"/>
              <a:t>How did I start with Astronomy ?</a:t>
            </a:r>
            <a:endParaRPr lang="en-IN" dirty="0"/>
          </a:p>
        </p:txBody>
      </p:sp>
      <p:sp>
        <p:nvSpPr>
          <p:cNvPr id="3" name="Rectangle 2">
            <a:extLst>
              <a:ext uri="{FF2B5EF4-FFF2-40B4-BE49-F238E27FC236}">
                <a16:creationId xmlns:a16="http://schemas.microsoft.com/office/drawing/2014/main" id="{A0FFA74E-1847-4B9B-A68B-A5AF8F205233}"/>
              </a:ext>
            </a:extLst>
          </p:cNvPr>
          <p:cNvSpPr/>
          <p:nvPr/>
        </p:nvSpPr>
        <p:spPr>
          <a:xfrm>
            <a:off x="658350" y="1690688"/>
            <a:ext cx="11149337" cy="4247317"/>
          </a:xfrm>
          <a:prstGeom prst="rect">
            <a:avLst/>
          </a:prstGeom>
          <a:noFill/>
        </p:spPr>
        <p:txBody>
          <a:bodyPr wrap="square" lIns="91440" tIns="45720" rIns="91440" bIns="45720">
            <a:spAutoFit/>
          </a:bodyPr>
          <a:lstStyle/>
          <a:p>
            <a:r>
              <a:rPr lang="en-US" sz="5400" dirty="0">
                <a:ln w="0"/>
                <a:solidFill>
                  <a:schemeClr val="tx1">
                    <a:lumMod val="85000"/>
                    <a:lumOff val="15000"/>
                  </a:schemeClr>
                </a:solidFill>
                <a:effectLst>
                  <a:reflection blurRad="6350" stA="53000" endA="300" endPos="35500" dir="5400000" sy="-90000" algn="bl" rotWithShape="0"/>
                </a:effectLst>
              </a:rPr>
              <a:t>There were many drivers</a:t>
            </a:r>
          </a:p>
          <a:p>
            <a:pPr marL="685800" indent="-685800">
              <a:buFont typeface="Wingdings" panose="05000000000000000000" pitchFamily="2" charset="2"/>
              <a:buChar char="v"/>
            </a:pPr>
            <a:r>
              <a:rPr lang="en-US" sz="5400" b="0" cap="none" spc="0" dirty="0">
                <a:ln w="0"/>
                <a:solidFill>
                  <a:schemeClr val="tx1">
                    <a:lumMod val="85000"/>
                    <a:lumOff val="15000"/>
                  </a:schemeClr>
                </a:solidFill>
                <a:effectLst>
                  <a:reflection blurRad="6350" stA="53000" endA="300" endPos="35500" dir="5400000" sy="-90000" algn="bl" rotWithShape="0"/>
                </a:effectLst>
              </a:rPr>
              <a:t>Navigation based on Stars</a:t>
            </a:r>
          </a:p>
          <a:p>
            <a:pPr marL="685800" indent="-685800">
              <a:buFont typeface="Wingdings" panose="05000000000000000000" pitchFamily="2" charset="2"/>
              <a:buChar char="v"/>
            </a:pPr>
            <a:r>
              <a:rPr lang="en-US" sz="5400" dirty="0">
                <a:ln w="0"/>
                <a:solidFill>
                  <a:schemeClr val="tx1">
                    <a:lumMod val="85000"/>
                    <a:lumOff val="15000"/>
                  </a:schemeClr>
                </a:solidFill>
                <a:effectLst>
                  <a:reflection blurRad="6350" stA="53000" endA="300" endPos="35500" dir="5400000" sy="-90000" algn="bl" rotWithShape="0"/>
                </a:effectLst>
              </a:rPr>
              <a:t>Halley’s Comet in 1986</a:t>
            </a:r>
          </a:p>
          <a:p>
            <a:pPr marL="685800" indent="-685800">
              <a:buFont typeface="Wingdings" panose="05000000000000000000" pitchFamily="2" charset="2"/>
              <a:buChar char="v"/>
            </a:pPr>
            <a:r>
              <a:rPr lang="en-US" sz="5400" b="0" cap="none" spc="0" dirty="0">
                <a:ln w="0"/>
                <a:solidFill>
                  <a:schemeClr val="tx1">
                    <a:lumMod val="85000"/>
                    <a:lumOff val="15000"/>
                  </a:schemeClr>
                </a:solidFill>
                <a:effectLst>
                  <a:reflection blurRad="6350" stA="53000" endA="300" endPos="35500" dir="5400000" sy="-90000" algn="bl" rotWithShape="0"/>
                </a:effectLst>
              </a:rPr>
              <a:t>To See the surface of moon</a:t>
            </a:r>
          </a:p>
          <a:p>
            <a:pPr marL="685800" indent="-685800">
              <a:buFont typeface="Wingdings" panose="05000000000000000000" pitchFamily="2" charset="2"/>
              <a:buChar char="v"/>
            </a:pPr>
            <a:r>
              <a:rPr lang="en-US" sz="5400" dirty="0">
                <a:ln w="0"/>
                <a:solidFill>
                  <a:schemeClr val="tx1">
                    <a:lumMod val="85000"/>
                    <a:lumOff val="15000"/>
                  </a:schemeClr>
                </a:solidFill>
                <a:effectLst>
                  <a:reflection blurRad="6350" stA="53000" endA="300" endPos="35500" dir="5400000" sy="-90000" algn="bl" rotWithShape="0"/>
                </a:effectLst>
              </a:rPr>
              <a:t>Question about origin of Universe</a:t>
            </a:r>
            <a:endParaRPr lang="en-US" sz="5400" b="0" cap="none" spc="0" dirty="0">
              <a:ln w="0"/>
              <a:solidFill>
                <a:schemeClr val="tx1">
                  <a:lumMod val="85000"/>
                  <a:lumOff val="1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95196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9F6B885-7FBA-4183-A765-070915228EE5}"/>
              </a:ext>
            </a:extLst>
          </p:cNvPr>
          <p:cNvSpPr txBox="1">
            <a:spLocks/>
          </p:cNvSpPr>
          <p:nvPr/>
        </p:nvSpPr>
        <p:spPr>
          <a:xfrm>
            <a:off x="990600" y="829441"/>
            <a:ext cx="10515600" cy="7017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Today we will learn about…</a:t>
            </a:r>
            <a:endParaRPr lang="en-IN" dirty="0"/>
          </a:p>
        </p:txBody>
      </p:sp>
      <p:sp>
        <p:nvSpPr>
          <p:cNvPr id="4" name="TextBox 3">
            <a:extLst>
              <a:ext uri="{FF2B5EF4-FFF2-40B4-BE49-F238E27FC236}">
                <a16:creationId xmlns:a16="http://schemas.microsoft.com/office/drawing/2014/main" id="{1BF7B952-D0D6-4577-8699-E5ABFA1F9BDD}"/>
              </a:ext>
            </a:extLst>
          </p:cNvPr>
          <p:cNvSpPr txBox="1"/>
          <p:nvPr/>
        </p:nvSpPr>
        <p:spPr>
          <a:xfrm>
            <a:off x="1444487" y="2014330"/>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How I started astronomy</a:t>
            </a:r>
            <a:endParaRPr lang="en-IN" dirty="0"/>
          </a:p>
        </p:txBody>
      </p:sp>
      <p:sp>
        <p:nvSpPr>
          <p:cNvPr id="7" name="TextBox 6">
            <a:extLst>
              <a:ext uri="{FF2B5EF4-FFF2-40B4-BE49-F238E27FC236}">
                <a16:creationId xmlns:a16="http://schemas.microsoft.com/office/drawing/2014/main" id="{771BD5FB-0259-4A77-9D0A-8E0AC98514A9}"/>
              </a:ext>
            </a:extLst>
          </p:cNvPr>
          <p:cNvSpPr txBox="1"/>
          <p:nvPr/>
        </p:nvSpPr>
        <p:spPr>
          <a:xfrm>
            <a:off x="1444486" y="2358022"/>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How does one start with astronomy </a:t>
            </a:r>
            <a:endParaRPr lang="en-IN" dirty="0"/>
          </a:p>
        </p:txBody>
      </p:sp>
      <p:sp>
        <p:nvSpPr>
          <p:cNvPr id="8" name="TextBox 7">
            <a:extLst>
              <a:ext uri="{FF2B5EF4-FFF2-40B4-BE49-F238E27FC236}">
                <a16:creationId xmlns:a16="http://schemas.microsoft.com/office/drawing/2014/main" id="{BDEF67D3-CDA9-45A6-B523-4458108B7885}"/>
              </a:ext>
            </a:extLst>
          </p:cNvPr>
          <p:cNvSpPr txBox="1"/>
          <p:nvPr/>
        </p:nvSpPr>
        <p:spPr>
          <a:xfrm>
            <a:off x="1444482" y="2698674"/>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Naked eye astronomy </a:t>
            </a:r>
            <a:endParaRPr lang="en-IN" dirty="0"/>
          </a:p>
        </p:txBody>
      </p:sp>
      <p:sp>
        <p:nvSpPr>
          <p:cNvPr id="9" name="TextBox 8">
            <a:extLst>
              <a:ext uri="{FF2B5EF4-FFF2-40B4-BE49-F238E27FC236}">
                <a16:creationId xmlns:a16="http://schemas.microsoft.com/office/drawing/2014/main" id="{55BE91CB-DB52-4ABC-95BF-974380DB04FF}"/>
              </a:ext>
            </a:extLst>
          </p:cNvPr>
          <p:cNvSpPr txBox="1"/>
          <p:nvPr/>
        </p:nvSpPr>
        <p:spPr>
          <a:xfrm>
            <a:off x="1444484" y="4030479"/>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Galaxies</a:t>
            </a:r>
            <a:endParaRPr lang="en-IN" dirty="0"/>
          </a:p>
        </p:txBody>
      </p:sp>
      <p:sp>
        <p:nvSpPr>
          <p:cNvPr id="10" name="TextBox 9">
            <a:extLst>
              <a:ext uri="{FF2B5EF4-FFF2-40B4-BE49-F238E27FC236}">
                <a16:creationId xmlns:a16="http://schemas.microsoft.com/office/drawing/2014/main" id="{9A69FB21-565A-487B-B6EE-634F44834D84}"/>
              </a:ext>
            </a:extLst>
          </p:cNvPr>
          <p:cNvSpPr txBox="1"/>
          <p:nvPr/>
        </p:nvSpPr>
        <p:spPr>
          <a:xfrm>
            <a:off x="1444486" y="3389098"/>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Constellations </a:t>
            </a:r>
            <a:endParaRPr lang="en-IN" dirty="0"/>
          </a:p>
        </p:txBody>
      </p:sp>
      <p:sp>
        <p:nvSpPr>
          <p:cNvPr id="11" name="TextBox 10">
            <a:extLst>
              <a:ext uri="{FF2B5EF4-FFF2-40B4-BE49-F238E27FC236}">
                <a16:creationId xmlns:a16="http://schemas.microsoft.com/office/drawing/2014/main" id="{DA0C8BFC-4811-4915-BB8C-5122A2513FB3}"/>
              </a:ext>
            </a:extLst>
          </p:cNvPr>
          <p:cNvSpPr txBox="1"/>
          <p:nvPr/>
        </p:nvSpPr>
        <p:spPr>
          <a:xfrm>
            <a:off x="1444486" y="3732790"/>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Zodiacs </a:t>
            </a:r>
            <a:endParaRPr lang="en-IN" dirty="0"/>
          </a:p>
        </p:txBody>
      </p:sp>
      <p:sp>
        <p:nvSpPr>
          <p:cNvPr id="12" name="TextBox 11">
            <a:extLst>
              <a:ext uri="{FF2B5EF4-FFF2-40B4-BE49-F238E27FC236}">
                <a16:creationId xmlns:a16="http://schemas.microsoft.com/office/drawing/2014/main" id="{E32E0728-5F3C-4F2B-9A56-E43086E9F504}"/>
              </a:ext>
            </a:extLst>
          </p:cNvPr>
          <p:cNvSpPr txBox="1"/>
          <p:nvPr/>
        </p:nvSpPr>
        <p:spPr>
          <a:xfrm>
            <a:off x="1444485" y="3032586"/>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Binocular astronomy </a:t>
            </a:r>
            <a:endParaRPr lang="en-IN" dirty="0"/>
          </a:p>
        </p:txBody>
      </p:sp>
      <p:sp>
        <p:nvSpPr>
          <p:cNvPr id="13" name="TextBox 12">
            <a:extLst>
              <a:ext uri="{FF2B5EF4-FFF2-40B4-BE49-F238E27FC236}">
                <a16:creationId xmlns:a16="http://schemas.microsoft.com/office/drawing/2014/main" id="{5026A130-4005-4D39-8887-8553DD4D226D}"/>
              </a:ext>
            </a:extLst>
          </p:cNvPr>
          <p:cNvSpPr txBox="1"/>
          <p:nvPr/>
        </p:nvSpPr>
        <p:spPr>
          <a:xfrm>
            <a:off x="1444482" y="4387794"/>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What did Galileo do</a:t>
            </a:r>
            <a:endParaRPr lang="en-IN" dirty="0"/>
          </a:p>
        </p:txBody>
      </p:sp>
      <p:sp>
        <p:nvSpPr>
          <p:cNvPr id="14" name="TextBox 13">
            <a:extLst>
              <a:ext uri="{FF2B5EF4-FFF2-40B4-BE49-F238E27FC236}">
                <a16:creationId xmlns:a16="http://schemas.microsoft.com/office/drawing/2014/main" id="{2D2165E9-D94E-4440-8F05-FD75ED26DACE}"/>
              </a:ext>
            </a:extLst>
          </p:cNvPr>
          <p:cNvSpPr txBox="1"/>
          <p:nvPr/>
        </p:nvSpPr>
        <p:spPr>
          <a:xfrm>
            <a:off x="1444482" y="4757126"/>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Telescope astronomy  </a:t>
            </a:r>
            <a:endParaRPr lang="en-IN" dirty="0"/>
          </a:p>
        </p:txBody>
      </p:sp>
      <p:sp>
        <p:nvSpPr>
          <p:cNvPr id="15" name="TextBox 14">
            <a:extLst>
              <a:ext uri="{FF2B5EF4-FFF2-40B4-BE49-F238E27FC236}">
                <a16:creationId xmlns:a16="http://schemas.microsoft.com/office/drawing/2014/main" id="{053B9461-A768-44A8-A2B6-3AF1189AA225}"/>
              </a:ext>
            </a:extLst>
          </p:cNvPr>
          <p:cNvSpPr txBox="1"/>
          <p:nvPr/>
        </p:nvSpPr>
        <p:spPr>
          <a:xfrm>
            <a:off x="1444482" y="5126458"/>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Practical uses of astronomy</a:t>
            </a:r>
            <a:endParaRPr lang="en-IN" dirty="0"/>
          </a:p>
        </p:txBody>
      </p:sp>
      <p:sp>
        <p:nvSpPr>
          <p:cNvPr id="16" name="TextBox 15">
            <a:extLst>
              <a:ext uri="{FF2B5EF4-FFF2-40B4-BE49-F238E27FC236}">
                <a16:creationId xmlns:a16="http://schemas.microsoft.com/office/drawing/2014/main" id="{36FC3FD4-EDF7-41FB-B6A3-E0832175A9A0}"/>
              </a:ext>
            </a:extLst>
          </p:cNvPr>
          <p:cNvSpPr txBox="1"/>
          <p:nvPr/>
        </p:nvSpPr>
        <p:spPr>
          <a:xfrm>
            <a:off x="1444482" y="5534933"/>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Radio astronomy</a:t>
            </a:r>
            <a:endParaRPr lang="en-IN" dirty="0"/>
          </a:p>
        </p:txBody>
      </p:sp>
      <p:sp>
        <p:nvSpPr>
          <p:cNvPr id="17" name="TextBox 16">
            <a:extLst>
              <a:ext uri="{FF2B5EF4-FFF2-40B4-BE49-F238E27FC236}">
                <a16:creationId xmlns:a16="http://schemas.microsoft.com/office/drawing/2014/main" id="{8981246D-DC0E-4577-A592-DD62050D2D9B}"/>
              </a:ext>
            </a:extLst>
          </p:cNvPr>
          <p:cNvSpPr txBox="1"/>
          <p:nvPr/>
        </p:nvSpPr>
        <p:spPr>
          <a:xfrm>
            <a:off x="1444482" y="5908463"/>
            <a:ext cx="74212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Day time astronomy</a:t>
            </a:r>
            <a:endParaRPr lang="en-IN" dirty="0"/>
          </a:p>
        </p:txBody>
      </p:sp>
    </p:spTree>
    <p:extLst>
      <p:ext uri="{BB962C8B-B14F-4D97-AF65-F5344CB8AC3E}">
        <p14:creationId xmlns:p14="http://schemas.microsoft.com/office/powerpoint/2010/main" val="33727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765D-7631-46AE-9FA4-B67F04C0FF09}"/>
              </a:ext>
            </a:extLst>
          </p:cNvPr>
          <p:cNvSpPr>
            <a:spLocks noGrp="1"/>
          </p:cNvSpPr>
          <p:nvPr>
            <p:ph type="title"/>
          </p:nvPr>
        </p:nvSpPr>
        <p:spPr>
          <a:xfrm>
            <a:off x="838200" y="365126"/>
            <a:ext cx="10515600" cy="607331"/>
          </a:xfrm>
        </p:spPr>
        <p:txBody>
          <a:bodyPr>
            <a:normAutofit fontScale="90000"/>
          </a:bodyPr>
          <a:lstStyle/>
          <a:p>
            <a:pPr algn="ctr"/>
            <a:r>
              <a:rPr lang="en-US" dirty="0"/>
              <a:t>What I do </a:t>
            </a:r>
            <a:r>
              <a:rPr lang="en-US" b="1" dirty="0"/>
              <a:t>NOT</a:t>
            </a:r>
            <a:r>
              <a:rPr lang="en-US" dirty="0"/>
              <a:t> plan to cover</a:t>
            </a:r>
            <a:endParaRPr lang="en-IN" dirty="0"/>
          </a:p>
        </p:txBody>
      </p:sp>
      <p:sp>
        <p:nvSpPr>
          <p:cNvPr id="3" name="Rectangle 2">
            <a:extLst>
              <a:ext uri="{FF2B5EF4-FFF2-40B4-BE49-F238E27FC236}">
                <a16:creationId xmlns:a16="http://schemas.microsoft.com/office/drawing/2014/main" id="{A0A5B120-035D-4E03-B43F-8D13A82DE1AC}"/>
              </a:ext>
            </a:extLst>
          </p:cNvPr>
          <p:cNvSpPr/>
          <p:nvPr/>
        </p:nvSpPr>
        <p:spPr>
          <a:xfrm>
            <a:off x="838200" y="1248230"/>
            <a:ext cx="10236200" cy="4862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X </a:t>
            </a:r>
            <a:r>
              <a:rPr lang="en-US" sz="3600" strike="sngStrike" dirty="0"/>
              <a:t>Aliens and Alien Spaceship</a:t>
            </a:r>
          </a:p>
          <a:p>
            <a:r>
              <a:rPr lang="en-US" sz="3600" dirty="0"/>
              <a:t>X </a:t>
            </a:r>
            <a:r>
              <a:rPr lang="en-US" sz="3600" strike="sngStrike" dirty="0"/>
              <a:t>Extra Terrestrial Life &amp; Intelligence  </a:t>
            </a:r>
          </a:p>
          <a:p>
            <a:r>
              <a:rPr lang="en-US" sz="3600" dirty="0"/>
              <a:t>X </a:t>
            </a:r>
            <a:r>
              <a:rPr lang="en-US" sz="3600" strike="sngStrike" dirty="0"/>
              <a:t>Theoretical Physics / Astronomy/Science</a:t>
            </a:r>
          </a:p>
          <a:p>
            <a:r>
              <a:rPr lang="en-US" sz="3600" dirty="0"/>
              <a:t>X </a:t>
            </a:r>
            <a:r>
              <a:rPr lang="en-US" sz="3600" strike="sngStrike" dirty="0"/>
              <a:t>Science Fiction books and stories</a:t>
            </a:r>
          </a:p>
          <a:p>
            <a:r>
              <a:rPr lang="en-US" sz="3600" dirty="0"/>
              <a:t>X </a:t>
            </a:r>
            <a:r>
              <a:rPr lang="en-US" sz="3600" strike="sngStrike" dirty="0"/>
              <a:t>Philosophical Discussions, Debates, Quiz  about Astronomy and Physics </a:t>
            </a:r>
          </a:p>
          <a:p>
            <a:endParaRPr lang="en-US" sz="3600" dirty="0"/>
          </a:p>
          <a:p>
            <a:pPr marL="285750" indent="-285750">
              <a:buFont typeface="Wingdings" panose="05000000000000000000" pitchFamily="2" charset="2"/>
              <a:buChar char="v"/>
            </a:pPr>
            <a:endParaRPr lang="en-IN" sz="3600" dirty="0"/>
          </a:p>
        </p:txBody>
      </p:sp>
    </p:spTree>
    <p:extLst>
      <p:ext uri="{BB962C8B-B14F-4D97-AF65-F5344CB8AC3E}">
        <p14:creationId xmlns:p14="http://schemas.microsoft.com/office/powerpoint/2010/main" val="3983144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0" name="Picture 2" descr="Eight planets await">
            <a:extLst>
              <a:ext uri="{FF2B5EF4-FFF2-40B4-BE49-F238E27FC236}">
                <a16:creationId xmlns:a16="http://schemas.microsoft.com/office/drawing/2014/main" id="{0A1B0BD6-09EE-48A9-8DF7-4DB9D42F0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96" y="581318"/>
            <a:ext cx="6258316" cy="33576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0A17A6-0239-4DBE-89A0-AB066F99F62A}"/>
              </a:ext>
            </a:extLst>
          </p:cNvPr>
          <p:cNvSpPr txBox="1"/>
          <p:nvPr/>
        </p:nvSpPr>
        <p:spPr>
          <a:xfrm>
            <a:off x="3700777" y="4486913"/>
            <a:ext cx="8491223" cy="1938992"/>
          </a:xfrm>
          <a:prstGeom prst="rect">
            <a:avLst/>
          </a:prstGeom>
          <a:noFill/>
        </p:spPr>
        <p:txBody>
          <a:bodyPr wrap="square" rtlCol="0">
            <a:spAutoFit/>
          </a:bodyPr>
          <a:lstStyle/>
          <a:p>
            <a:r>
              <a:rPr lang="en-US" sz="6000" dirty="0">
                <a:latin typeface="Freestyle Script" panose="030804020302050B0404" pitchFamily="66" charset="0"/>
              </a:rPr>
              <a:t>How does one start with Astronomy ?</a:t>
            </a:r>
          </a:p>
          <a:p>
            <a:r>
              <a:rPr lang="en-US" sz="6000" dirty="0">
                <a:latin typeface="Freestyle Script" panose="030804020302050B0404" pitchFamily="66" charset="0"/>
              </a:rPr>
              <a:t>Where does one start from ?</a:t>
            </a:r>
          </a:p>
        </p:txBody>
      </p:sp>
    </p:spTree>
    <p:extLst>
      <p:ext uri="{BB962C8B-B14F-4D97-AF65-F5344CB8AC3E}">
        <p14:creationId xmlns:p14="http://schemas.microsoft.com/office/powerpoint/2010/main" val="69271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0F2C-208B-4AB8-B5DF-7124F9102B5D}"/>
              </a:ext>
            </a:extLst>
          </p:cNvPr>
          <p:cNvSpPr>
            <a:spLocks noGrp="1"/>
          </p:cNvSpPr>
          <p:nvPr>
            <p:ph type="title"/>
          </p:nvPr>
        </p:nvSpPr>
        <p:spPr>
          <a:xfrm>
            <a:off x="373966" y="857494"/>
            <a:ext cx="10515600" cy="2026383"/>
          </a:xfrm>
        </p:spPr>
        <p:txBody>
          <a:bodyPr>
            <a:normAutofit/>
          </a:bodyPr>
          <a:lstStyle/>
          <a:p>
            <a:r>
              <a:rPr lang="en-US" dirty="0"/>
              <a:t>Universe is an Ocean with no borders… </a:t>
            </a:r>
            <a:br>
              <a:rPr lang="en-US" dirty="0"/>
            </a:br>
            <a:r>
              <a:rPr lang="en-US" dirty="0"/>
              <a:t>Spread out into infinite space .. </a:t>
            </a:r>
            <a:br>
              <a:rPr lang="en-US" dirty="0"/>
            </a:br>
            <a:r>
              <a:rPr lang="en-US" dirty="0"/>
              <a:t>No beginning  …….No ends …</a:t>
            </a:r>
            <a:endParaRPr lang="en-IN" dirty="0"/>
          </a:p>
        </p:txBody>
      </p:sp>
      <p:sp>
        <p:nvSpPr>
          <p:cNvPr id="3" name="TextBox 2">
            <a:extLst>
              <a:ext uri="{FF2B5EF4-FFF2-40B4-BE49-F238E27FC236}">
                <a16:creationId xmlns:a16="http://schemas.microsoft.com/office/drawing/2014/main" id="{A0AC6A69-FC43-4CFD-8137-8A6124586252}"/>
              </a:ext>
            </a:extLst>
          </p:cNvPr>
          <p:cNvSpPr txBox="1"/>
          <p:nvPr/>
        </p:nvSpPr>
        <p:spPr>
          <a:xfrm>
            <a:off x="4811150" y="5303520"/>
            <a:ext cx="7343336" cy="954107"/>
          </a:xfrm>
          <a:prstGeom prst="rect">
            <a:avLst/>
          </a:prstGeom>
          <a:noFill/>
        </p:spPr>
        <p:txBody>
          <a:bodyPr wrap="square" rtlCol="0">
            <a:spAutoFit/>
          </a:bodyPr>
          <a:lstStyle/>
          <a:p>
            <a:r>
              <a:rPr lang="en-US" sz="2800" dirty="0"/>
              <a:t>You start from a point….  Where you mind craves for…. </a:t>
            </a:r>
            <a:endParaRPr lang="en-IN" sz="2800" dirty="0"/>
          </a:p>
        </p:txBody>
      </p:sp>
      <p:sp>
        <p:nvSpPr>
          <p:cNvPr id="4" name="TextBox 3">
            <a:extLst>
              <a:ext uri="{FF2B5EF4-FFF2-40B4-BE49-F238E27FC236}">
                <a16:creationId xmlns:a16="http://schemas.microsoft.com/office/drawing/2014/main" id="{D9B6FA81-46AC-4133-BC61-332D2B872366}"/>
              </a:ext>
            </a:extLst>
          </p:cNvPr>
          <p:cNvSpPr txBox="1"/>
          <p:nvPr/>
        </p:nvSpPr>
        <p:spPr>
          <a:xfrm>
            <a:off x="420858" y="3629464"/>
            <a:ext cx="3953021" cy="646331"/>
          </a:xfrm>
          <a:prstGeom prst="rect">
            <a:avLst/>
          </a:prstGeom>
          <a:noFill/>
        </p:spPr>
        <p:txBody>
          <a:bodyPr wrap="square" rtlCol="0">
            <a:spAutoFit/>
          </a:bodyPr>
          <a:lstStyle/>
          <a:p>
            <a:r>
              <a:rPr lang="en-US" dirty="0"/>
              <a:t>So there is no correct or wrong answer for this question </a:t>
            </a:r>
            <a:endParaRPr lang="en-IN" dirty="0"/>
          </a:p>
        </p:txBody>
      </p:sp>
    </p:spTree>
    <p:extLst>
      <p:ext uri="{BB962C8B-B14F-4D97-AF65-F5344CB8AC3E}">
        <p14:creationId xmlns:p14="http://schemas.microsoft.com/office/powerpoint/2010/main" val="276297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F682-9B41-497F-A401-E0320609C16D}"/>
              </a:ext>
            </a:extLst>
          </p:cNvPr>
          <p:cNvSpPr>
            <a:spLocks noGrp="1"/>
          </p:cNvSpPr>
          <p:nvPr>
            <p:ph type="title"/>
          </p:nvPr>
        </p:nvSpPr>
        <p:spPr/>
        <p:txBody>
          <a:bodyPr/>
          <a:lstStyle/>
          <a:p>
            <a:pPr algn="ctr"/>
            <a:r>
              <a:rPr lang="en-US" dirty="0"/>
              <a:t>What kind of equipment &amp; tool do I need, to start with  ?</a:t>
            </a:r>
            <a:endParaRPr lang="en-IN" dirty="0"/>
          </a:p>
        </p:txBody>
      </p:sp>
      <p:sp>
        <p:nvSpPr>
          <p:cNvPr id="3" name="TextBox 2">
            <a:extLst>
              <a:ext uri="{FF2B5EF4-FFF2-40B4-BE49-F238E27FC236}">
                <a16:creationId xmlns:a16="http://schemas.microsoft.com/office/drawing/2014/main" id="{15E56A23-2C34-4831-91A8-E2277F56C4EF}"/>
              </a:ext>
            </a:extLst>
          </p:cNvPr>
          <p:cNvSpPr txBox="1"/>
          <p:nvPr/>
        </p:nvSpPr>
        <p:spPr>
          <a:xfrm>
            <a:off x="6728167" y="4184551"/>
            <a:ext cx="5233181" cy="2308324"/>
          </a:xfrm>
          <a:prstGeom prst="rect">
            <a:avLst/>
          </a:prstGeom>
          <a:noFill/>
        </p:spPr>
        <p:txBody>
          <a:bodyPr wrap="square" rtlCol="0">
            <a:spAutoFit/>
          </a:bodyPr>
          <a:lstStyle/>
          <a:p>
            <a:pPr marL="285750" indent="-285750">
              <a:buFont typeface="Wingdings" panose="05000000000000000000" pitchFamily="2" charset="2"/>
              <a:buChar char="ü"/>
            </a:pPr>
            <a:r>
              <a:rPr lang="en-US" sz="4800" dirty="0"/>
              <a:t>A Curious Mind</a:t>
            </a:r>
          </a:p>
          <a:p>
            <a:pPr marL="285750" indent="-285750">
              <a:buFont typeface="Wingdings" panose="05000000000000000000" pitchFamily="2" charset="2"/>
              <a:buChar char="ü"/>
            </a:pPr>
            <a:r>
              <a:rPr lang="en-US" sz="4800" dirty="0"/>
              <a:t>Determination </a:t>
            </a:r>
          </a:p>
          <a:p>
            <a:pPr marL="285750" indent="-285750">
              <a:buFont typeface="Wingdings" panose="05000000000000000000" pitchFamily="2" charset="2"/>
              <a:buChar char="ü"/>
            </a:pPr>
            <a:r>
              <a:rPr lang="en-US" sz="4800" dirty="0"/>
              <a:t>A pair of eyes</a:t>
            </a:r>
          </a:p>
        </p:txBody>
      </p:sp>
      <p:pic>
        <p:nvPicPr>
          <p:cNvPr id="5122" name="Picture 2" descr="Encouraging curiosity in kids">
            <a:extLst>
              <a:ext uri="{FF2B5EF4-FFF2-40B4-BE49-F238E27FC236}">
                <a16:creationId xmlns:a16="http://schemas.microsoft.com/office/drawing/2014/main" id="{3BEA9B46-82F0-486F-926C-9018198F1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27" y="3510161"/>
            <a:ext cx="5465300" cy="27326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urturing Your Child's Curiosity | Confessions of a Dr. Mom">
            <a:extLst>
              <a:ext uri="{FF2B5EF4-FFF2-40B4-BE49-F238E27FC236}">
                <a16:creationId xmlns:a16="http://schemas.microsoft.com/office/drawing/2014/main" id="{21792910-B90E-45F6-9A30-147221B15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703" y="1201836"/>
            <a:ext cx="3203623" cy="25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47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3064</TotalTime>
  <Words>1648</Words>
  <Application>Microsoft Office PowerPoint</Application>
  <PresentationFormat>Widescreen</PresentationFormat>
  <Paragraphs>145</Paragraphs>
  <Slides>34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34</vt:i4>
      </vt:variant>
    </vt:vector>
  </HeadingPairs>
  <TitlesOfParts>
    <vt:vector size="49" baseType="lpstr">
      <vt:lpstr>-apple-system</vt:lpstr>
      <vt:lpstr>Arial</vt:lpstr>
      <vt:lpstr>Calibri</vt:lpstr>
      <vt:lpstr>Calibri Light</vt:lpstr>
      <vt:lpstr>Freestyle Script</vt:lpstr>
      <vt:lpstr>Gabriola</vt:lpstr>
      <vt:lpstr>Georgia</vt:lpstr>
      <vt:lpstr>Google Sans</vt:lpstr>
      <vt:lpstr>Graphik</vt:lpstr>
      <vt:lpstr>libre franklin</vt:lpstr>
      <vt:lpstr>Linux Libertine</vt:lpstr>
      <vt:lpstr>Montserrat</vt:lpstr>
      <vt:lpstr>open_sansregular</vt:lpstr>
      <vt:lpstr>Wingdings</vt:lpstr>
      <vt:lpstr>Office Theme</vt:lpstr>
      <vt:lpstr>PowerPoint Presentation</vt:lpstr>
      <vt:lpstr>About Me</vt:lpstr>
      <vt:lpstr>Motivation ?</vt:lpstr>
      <vt:lpstr>How did I start with Astronomy ?</vt:lpstr>
      <vt:lpstr>PowerPoint Presentation</vt:lpstr>
      <vt:lpstr>What I do NOT plan to cover</vt:lpstr>
      <vt:lpstr>PowerPoint Presentation</vt:lpstr>
      <vt:lpstr>Universe is an Ocean with no borders…  Spread out into infinite space ..  No beginning  …….No ends …</vt:lpstr>
      <vt:lpstr>What kind of equipment &amp; tool do I need, to start with  ?</vt:lpstr>
      <vt:lpstr>PowerPoint Presentation</vt:lpstr>
      <vt:lpstr>Naked eye Astronomy</vt:lpstr>
      <vt:lpstr>How do we do naked eye astronomy ?</vt:lpstr>
      <vt:lpstr>PowerPoint Presentation</vt:lpstr>
      <vt:lpstr>Equipment for naked eye photography </vt:lpstr>
      <vt:lpstr>PowerPoint Presentation</vt:lpstr>
      <vt:lpstr>Binocular Astronomy</vt:lpstr>
      <vt:lpstr>A Simple Binocular mount which you can make</vt:lpstr>
      <vt:lpstr>Constellations</vt:lpstr>
      <vt:lpstr>What are constellations ?</vt:lpstr>
      <vt:lpstr>What is the use of the these constellation definitions</vt:lpstr>
      <vt:lpstr>What are Zodiacs</vt:lpstr>
      <vt:lpstr>PowerPoint Presentation</vt:lpstr>
      <vt:lpstr>Galaxies</vt:lpstr>
      <vt:lpstr>Galaxies</vt:lpstr>
      <vt:lpstr>PowerPoint Presentation</vt:lpstr>
      <vt:lpstr>What did Galileo do ?</vt:lpstr>
      <vt:lpstr>PowerPoint Presentation</vt:lpstr>
      <vt:lpstr>Telescope Astronomy</vt:lpstr>
      <vt:lpstr>How you can build a telescope of you own </vt:lpstr>
      <vt:lpstr>PowerPoint Presentation</vt:lpstr>
      <vt:lpstr>How you can get your way through the sky</vt:lpstr>
      <vt:lpstr>Practical Application of Astronomy </vt:lpstr>
      <vt:lpstr>Radio Astronomy</vt:lpstr>
      <vt:lpstr>Day time Astronomy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Kumar</dc:creator>
  <cp:lastModifiedBy>Girish Kumar</cp:lastModifiedBy>
  <cp:revision>51</cp:revision>
  <dcterms:created xsi:type="dcterms:W3CDTF">2021-01-21T15:52:23Z</dcterms:created>
  <dcterms:modified xsi:type="dcterms:W3CDTF">2021-01-26T11:29:24Z</dcterms:modified>
</cp:coreProperties>
</file>