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57" r:id="rId6"/>
    <p:sldId id="261" r:id="rId7"/>
    <p:sldId id="262" r:id="rId8"/>
    <p:sldId id="263" r:id="rId9"/>
    <p:sldId id="264" r:id="rId10"/>
    <p:sldId id="273" r:id="rId11"/>
    <p:sldId id="275" r:id="rId12"/>
    <p:sldId id="274" r:id="rId13"/>
    <p:sldId id="276" r:id="rId14"/>
    <p:sldId id="267" r:id="rId15"/>
    <p:sldId id="277" r:id="rId16"/>
    <p:sldId id="265" r:id="rId17"/>
    <p:sldId id="266" r:id="rId18"/>
    <p:sldId id="272" r:id="rId19"/>
    <p:sldId id="268" r:id="rId20"/>
    <p:sldId id="269" r:id="rId21"/>
    <p:sldId id="270" r:id="rId22"/>
    <p:sldId id="27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0" autoAdjust="0"/>
    <p:restoredTop sz="94660"/>
  </p:normalViewPr>
  <p:slideViewPr>
    <p:cSldViewPr snapToGrid="0">
      <p:cViewPr varScale="1">
        <p:scale>
          <a:sx n="68" d="100"/>
          <a:sy n="68" d="100"/>
        </p:scale>
        <p:origin x="9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15813-4C81-432B-ADE3-3C0E4491F2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EA98EF0-54BA-4735-834E-004809EF76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C2ED504-64BF-4204-A692-8BF174C96CCF}"/>
              </a:ext>
            </a:extLst>
          </p:cNvPr>
          <p:cNvSpPr>
            <a:spLocks noGrp="1"/>
          </p:cNvSpPr>
          <p:nvPr>
            <p:ph type="dt" sz="half" idx="10"/>
          </p:nvPr>
        </p:nvSpPr>
        <p:spPr/>
        <p:txBody>
          <a:bodyPr/>
          <a:lstStyle/>
          <a:p>
            <a:fld id="{0DE1E143-F64F-40ED-AC3B-BB91A2A44113}" type="datetimeFigureOut">
              <a:rPr lang="en-IN" smtClean="0"/>
              <a:t>25-01-2021</a:t>
            </a:fld>
            <a:endParaRPr lang="en-IN"/>
          </a:p>
        </p:txBody>
      </p:sp>
      <p:sp>
        <p:nvSpPr>
          <p:cNvPr id="5" name="Footer Placeholder 4">
            <a:extLst>
              <a:ext uri="{FF2B5EF4-FFF2-40B4-BE49-F238E27FC236}">
                <a16:creationId xmlns:a16="http://schemas.microsoft.com/office/drawing/2014/main" id="{C5F5D6CC-A91E-428B-98D8-A649117049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3301EF-8EA1-4598-BE53-10600EF08CB8}"/>
              </a:ext>
            </a:extLst>
          </p:cNvPr>
          <p:cNvSpPr>
            <a:spLocks noGrp="1"/>
          </p:cNvSpPr>
          <p:nvPr>
            <p:ph type="sldNum" sz="quarter" idx="12"/>
          </p:nvPr>
        </p:nvSpPr>
        <p:spPr/>
        <p:txBody>
          <a:bodyPr/>
          <a:lstStyle/>
          <a:p>
            <a:fld id="{98683D6C-A695-4241-B713-1C2097421F0C}" type="slidenum">
              <a:rPr lang="en-IN" smtClean="0"/>
              <a:t>‹#›</a:t>
            </a:fld>
            <a:endParaRPr lang="en-IN"/>
          </a:p>
        </p:txBody>
      </p:sp>
    </p:spTree>
    <p:extLst>
      <p:ext uri="{BB962C8B-B14F-4D97-AF65-F5344CB8AC3E}">
        <p14:creationId xmlns:p14="http://schemas.microsoft.com/office/powerpoint/2010/main" val="2684151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39594-8C4E-4172-A52E-61108BEE3E4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9C5E580-B261-4394-9C84-9380905367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822741-5BAC-4D94-9A20-E6028548BD70}"/>
              </a:ext>
            </a:extLst>
          </p:cNvPr>
          <p:cNvSpPr>
            <a:spLocks noGrp="1"/>
          </p:cNvSpPr>
          <p:nvPr>
            <p:ph type="dt" sz="half" idx="10"/>
          </p:nvPr>
        </p:nvSpPr>
        <p:spPr/>
        <p:txBody>
          <a:bodyPr/>
          <a:lstStyle/>
          <a:p>
            <a:fld id="{0DE1E143-F64F-40ED-AC3B-BB91A2A44113}" type="datetimeFigureOut">
              <a:rPr lang="en-IN" smtClean="0"/>
              <a:t>25-01-2021</a:t>
            </a:fld>
            <a:endParaRPr lang="en-IN"/>
          </a:p>
        </p:txBody>
      </p:sp>
      <p:sp>
        <p:nvSpPr>
          <p:cNvPr id="5" name="Footer Placeholder 4">
            <a:extLst>
              <a:ext uri="{FF2B5EF4-FFF2-40B4-BE49-F238E27FC236}">
                <a16:creationId xmlns:a16="http://schemas.microsoft.com/office/drawing/2014/main" id="{BC983C36-26AF-4B0C-B375-859CCC8C05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2766EE-F069-46D4-896B-7C65B2AB7B7C}"/>
              </a:ext>
            </a:extLst>
          </p:cNvPr>
          <p:cNvSpPr>
            <a:spLocks noGrp="1"/>
          </p:cNvSpPr>
          <p:nvPr>
            <p:ph type="sldNum" sz="quarter" idx="12"/>
          </p:nvPr>
        </p:nvSpPr>
        <p:spPr/>
        <p:txBody>
          <a:bodyPr/>
          <a:lstStyle/>
          <a:p>
            <a:fld id="{98683D6C-A695-4241-B713-1C2097421F0C}" type="slidenum">
              <a:rPr lang="en-IN" smtClean="0"/>
              <a:t>‹#›</a:t>
            </a:fld>
            <a:endParaRPr lang="en-IN"/>
          </a:p>
        </p:txBody>
      </p:sp>
    </p:spTree>
    <p:extLst>
      <p:ext uri="{BB962C8B-B14F-4D97-AF65-F5344CB8AC3E}">
        <p14:creationId xmlns:p14="http://schemas.microsoft.com/office/powerpoint/2010/main" val="1459903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21B23D-1949-4900-BF17-8C1DE3D42AF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A9784BC-B6B8-4810-8112-4C6541ED4D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4A632E-15A7-4FEC-9875-E623859EF5C8}"/>
              </a:ext>
            </a:extLst>
          </p:cNvPr>
          <p:cNvSpPr>
            <a:spLocks noGrp="1"/>
          </p:cNvSpPr>
          <p:nvPr>
            <p:ph type="dt" sz="half" idx="10"/>
          </p:nvPr>
        </p:nvSpPr>
        <p:spPr/>
        <p:txBody>
          <a:bodyPr/>
          <a:lstStyle/>
          <a:p>
            <a:fld id="{0DE1E143-F64F-40ED-AC3B-BB91A2A44113}" type="datetimeFigureOut">
              <a:rPr lang="en-IN" smtClean="0"/>
              <a:t>25-01-2021</a:t>
            </a:fld>
            <a:endParaRPr lang="en-IN"/>
          </a:p>
        </p:txBody>
      </p:sp>
      <p:sp>
        <p:nvSpPr>
          <p:cNvPr id="5" name="Footer Placeholder 4">
            <a:extLst>
              <a:ext uri="{FF2B5EF4-FFF2-40B4-BE49-F238E27FC236}">
                <a16:creationId xmlns:a16="http://schemas.microsoft.com/office/drawing/2014/main" id="{352DA3CD-D7A9-4236-BF45-D86F0B90AE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C7C121-E153-4E8D-A4ED-2DC3B5B7E5BD}"/>
              </a:ext>
            </a:extLst>
          </p:cNvPr>
          <p:cNvSpPr>
            <a:spLocks noGrp="1"/>
          </p:cNvSpPr>
          <p:nvPr>
            <p:ph type="sldNum" sz="quarter" idx="12"/>
          </p:nvPr>
        </p:nvSpPr>
        <p:spPr/>
        <p:txBody>
          <a:bodyPr/>
          <a:lstStyle/>
          <a:p>
            <a:fld id="{98683D6C-A695-4241-B713-1C2097421F0C}" type="slidenum">
              <a:rPr lang="en-IN" smtClean="0"/>
              <a:t>‹#›</a:t>
            </a:fld>
            <a:endParaRPr lang="en-IN"/>
          </a:p>
        </p:txBody>
      </p:sp>
    </p:spTree>
    <p:extLst>
      <p:ext uri="{BB962C8B-B14F-4D97-AF65-F5344CB8AC3E}">
        <p14:creationId xmlns:p14="http://schemas.microsoft.com/office/powerpoint/2010/main" val="3341099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4E7D9-9F40-4BC5-A58A-963254813DD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12610A4-672C-41B6-B309-E5B0C61D80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6E48F0-9F77-4970-8856-013DC3F04B7A}"/>
              </a:ext>
            </a:extLst>
          </p:cNvPr>
          <p:cNvSpPr>
            <a:spLocks noGrp="1"/>
          </p:cNvSpPr>
          <p:nvPr>
            <p:ph type="dt" sz="half" idx="10"/>
          </p:nvPr>
        </p:nvSpPr>
        <p:spPr/>
        <p:txBody>
          <a:bodyPr/>
          <a:lstStyle/>
          <a:p>
            <a:fld id="{0DE1E143-F64F-40ED-AC3B-BB91A2A44113}" type="datetimeFigureOut">
              <a:rPr lang="en-IN" smtClean="0"/>
              <a:t>25-01-2021</a:t>
            </a:fld>
            <a:endParaRPr lang="en-IN"/>
          </a:p>
        </p:txBody>
      </p:sp>
      <p:sp>
        <p:nvSpPr>
          <p:cNvPr id="5" name="Footer Placeholder 4">
            <a:extLst>
              <a:ext uri="{FF2B5EF4-FFF2-40B4-BE49-F238E27FC236}">
                <a16:creationId xmlns:a16="http://schemas.microsoft.com/office/drawing/2014/main" id="{1D5E6DF8-40C8-4238-870C-C354D3DA00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21AFB1-D7F2-4E79-B6C1-A4B90C17DD58}"/>
              </a:ext>
            </a:extLst>
          </p:cNvPr>
          <p:cNvSpPr>
            <a:spLocks noGrp="1"/>
          </p:cNvSpPr>
          <p:nvPr>
            <p:ph type="sldNum" sz="quarter" idx="12"/>
          </p:nvPr>
        </p:nvSpPr>
        <p:spPr/>
        <p:txBody>
          <a:bodyPr/>
          <a:lstStyle/>
          <a:p>
            <a:fld id="{98683D6C-A695-4241-B713-1C2097421F0C}" type="slidenum">
              <a:rPr lang="en-IN" smtClean="0"/>
              <a:t>‹#›</a:t>
            </a:fld>
            <a:endParaRPr lang="en-IN"/>
          </a:p>
        </p:txBody>
      </p:sp>
    </p:spTree>
    <p:extLst>
      <p:ext uri="{BB962C8B-B14F-4D97-AF65-F5344CB8AC3E}">
        <p14:creationId xmlns:p14="http://schemas.microsoft.com/office/powerpoint/2010/main" val="22907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465E7-58E0-4A03-957A-00C998D58C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DF55764-1DBC-4FE5-9EFC-7C987ABB47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3157C8-72DD-4B84-B50C-9667431C4FE3}"/>
              </a:ext>
            </a:extLst>
          </p:cNvPr>
          <p:cNvSpPr>
            <a:spLocks noGrp="1"/>
          </p:cNvSpPr>
          <p:nvPr>
            <p:ph type="dt" sz="half" idx="10"/>
          </p:nvPr>
        </p:nvSpPr>
        <p:spPr/>
        <p:txBody>
          <a:bodyPr/>
          <a:lstStyle/>
          <a:p>
            <a:fld id="{0DE1E143-F64F-40ED-AC3B-BB91A2A44113}" type="datetimeFigureOut">
              <a:rPr lang="en-IN" smtClean="0"/>
              <a:t>25-01-2021</a:t>
            </a:fld>
            <a:endParaRPr lang="en-IN"/>
          </a:p>
        </p:txBody>
      </p:sp>
      <p:sp>
        <p:nvSpPr>
          <p:cNvPr id="5" name="Footer Placeholder 4">
            <a:extLst>
              <a:ext uri="{FF2B5EF4-FFF2-40B4-BE49-F238E27FC236}">
                <a16:creationId xmlns:a16="http://schemas.microsoft.com/office/drawing/2014/main" id="{ACAD9F66-B115-4CA3-BA79-AAB7FB21CB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72214B-49D7-4419-82EC-DB110FBBCE6E}"/>
              </a:ext>
            </a:extLst>
          </p:cNvPr>
          <p:cNvSpPr>
            <a:spLocks noGrp="1"/>
          </p:cNvSpPr>
          <p:nvPr>
            <p:ph type="sldNum" sz="quarter" idx="12"/>
          </p:nvPr>
        </p:nvSpPr>
        <p:spPr/>
        <p:txBody>
          <a:bodyPr/>
          <a:lstStyle/>
          <a:p>
            <a:fld id="{98683D6C-A695-4241-B713-1C2097421F0C}" type="slidenum">
              <a:rPr lang="en-IN" smtClean="0"/>
              <a:t>‹#›</a:t>
            </a:fld>
            <a:endParaRPr lang="en-IN"/>
          </a:p>
        </p:txBody>
      </p:sp>
    </p:spTree>
    <p:extLst>
      <p:ext uri="{BB962C8B-B14F-4D97-AF65-F5344CB8AC3E}">
        <p14:creationId xmlns:p14="http://schemas.microsoft.com/office/powerpoint/2010/main" val="4147623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D8B4D-F386-408F-A9FE-07B4A93DEBB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52AF3C4-664B-43ED-9F25-73245378F3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6CAF2E2-5520-40A8-88BA-D9EEDAF76E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BE15263-616C-4632-9F50-C9D7092DE018}"/>
              </a:ext>
            </a:extLst>
          </p:cNvPr>
          <p:cNvSpPr>
            <a:spLocks noGrp="1"/>
          </p:cNvSpPr>
          <p:nvPr>
            <p:ph type="dt" sz="half" idx="10"/>
          </p:nvPr>
        </p:nvSpPr>
        <p:spPr/>
        <p:txBody>
          <a:bodyPr/>
          <a:lstStyle/>
          <a:p>
            <a:fld id="{0DE1E143-F64F-40ED-AC3B-BB91A2A44113}" type="datetimeFigureOut">
              <a:rPr lang="en-IN" smtClean="0"/>
              <a:t>25-01-2021</a:t>
            </a:fld>
            <a:endParaRPr lang="en-IN"/>
          </a:p>
        </p:txBody>
      </p:sp>
      <p:sp>
        <p:nvSpPr>
          <p:cNvPr id="6" name="Footer Placeholder 5">
            <a:extLst>
              <a:ext uri="{FF2B5EF4-FFF2-40B4-BE49-F238E27FC236}">
                <a16:creationId xmlns:a16="http://schemas.microsoft.com/office/drawing/2014/main" id="{76A207B7-9E66-4EBB-B9CA-885B780E7F5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AD6994E-782D-4938-ACB3-FFAD45DB9BA6}"/>
              </a:ext>
            </a:extLst>
          </p:cNvPr>
          <p:cNvSpPr>
            <a:spLocks noGrp="1"/>
          </p:cNvSpPr>
          <p:nvPr>
            <p:ph type="sldNum" sz="quarter" idx="12"/>
          </p:nvPr>
        </p:nvSpPr>
        <p:spPr/>
        <p:txBody>
          <a:bodyPr/>
          <a:lstStyle/>
          <a:p>
            <a:fld id="{98683D6C-A695-4241-B713-1C2097421F0C}" type="slidenum">
              <a:rPr lang="en-IN" smtClean="0"/>
              <a:t>‹#›</a:t>
            </a:fld>
            <a:endParaRPr lang="en-IN"/>
          </a:p>
        </p:txBody>
      </p:sp>
    </p:spTree>
    <p:extLst>
      <p:ext uri="{BB962C8B-B14F-4D97-AF65-F5344CB8AC3E}">
        <p14:creationId xmlns:p14="http://schemas.microsoft.com/office/powerpoint/2010/main" val="4054181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F2042-4232-4041-B6F3-25402769299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8EEBFFF-1C4C-4357-AE8C-C72AD86038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6475DC7-7FD9-41D1-A8DA-710DD41236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B7822D8-CE77-4A88-9527-1AC0290BBD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EE2322-49E0-49F3-A8DD-601027BBDF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C08D442-200D-4EBA-B6DC-41FF8745EA7E}"/>
              </a:ext>
            </a:extLst>
          </p:cNvPr>
          <p:cNvSpPr>
            <a:spLocks noGrp="1"/>
          </p:cNvSpPr>
          <p:nvPr>
            <p:ph type="dt" sz="half" idx="10"/>
          </p:nvPr>
        </p:nvSpPr>
        <p:spPr/>
        <p:txBody>
          <a:bodyPr/>
          <a:lstStyle/>
          <a:p>
            <a:fld id="{0DE1E143-F64F-40ED-AC3B-BB91A2A44113}" type="datetimeFigureOut">
              <a:rPr lang="en-IN" smtClean="0"/>
              <a:t>25-01-2021</a:t>
            </a:fld>
            <a:endParaRPr lang="en-IN"/>
          </a:p>
        </p:txBody>
      </p:sp>
      <p:sp>
        <p:nvSpPr>
          <p:cNvPr id="8" name="Footer Placeholder 7">
            <a:extLst>
              <a:ext uri="{FF2B5EF4-FFF2-40B4-BE49-F238E27FC236}">
                <a16:creationId xmlns:a16="http://schemas.microsoft.com/office/drawing/2014/main" id="{45A9CEDD-B263-4045-9DE5-B1A4444DD59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01AEF55-E62F-4387-BC27-41FC590B772C}"/>
              </a:ext>
            </a:extLst>
          </p:cNvPr>
          <p:cNvSpPr>
            <a:spLocks noGrp="1"/>
          </p:cNvSpPr>
          <p:nvPr>
            <p:ph type="sldNum" sz="quarter" idx="12"/>
          </p:nvPr>
        </p:nvSpPr>
        <p:spPr/>
        <p:txBody>
          <a:bodyPr/>
          <a:lstStyle/>
          <a:p>
            <a:fld id="{98683D6C-A695-4241-B713-1C2097421F0C}" type="slidenum">
              <a:rPr lang="en-IN" smtClean="0"/>
              <a:t>‹#›</a:t>
            </a:fld>
            <a:endParaRPr lang="en-IN"/>
          </a:p>
        </p:txBody>
      </p:sp>
    </p:spTree>
    <p:extLst>
      <p:ext uri="{BB962C8B-B14F-4D97-AF65-F5344CB8AC3E}">
        <p14:creationId xmlns:p14="http://schemas.microsoft.com/office/powerpoint/2010/main" val="2683997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E8313-E460-49B5-9560-43CFE314F83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72ACB80-CCDC-4EED-BDA6-49C7857938B3}"/>
              </a:ext>
            </a:extLst>
          </p:cNvPr>
          <p:cNvSpPr>
            <a:spLocks noGrp="1"/>
          </p:cNvSpPr>
          <p:nvPr>
            <p:ph type="dt" sz="half" idx="10"/>
          </p:nvPr>
        </p:nvSpPr>
        <p:spPr/>
        <p:txBody>
          <a:bodyPr/>
          <a:lstStyle/>
          <a:p>
            <a:fld id="{0DE1E143-F64F-40ED-AC3B-BB91A2A44113}" type="datetimeFigureOut">
              <a:rPr lang="en-IN" smtClean="0"/>
              <a:t>25-01-2021</a:t>
            </a:fld>
            <a:endParaRPr lang="en-IN"/>
          </a:p>
        </p:txBody>
      </p:sp>
      <p:sp>
        <p:nvSpPr>
          <p:cNvPr id="4" name="Footer Placeholder 3">
            <a:extLst>
              <a:ext uri="{FF2B5EF4-FFF2-40B4-BE49-F238E27FC236}">
                <a16:creationId xmlns:a16="http://schemas.microsoft.com/office/drawing/2014/main" id="{5D664841-A05B-4386-A482-233EDF432CF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8F839B1-B089-4E08-8AC5-228713A758C6}"/>
              </a:ext>
            </a:extLst>
          </p:cNvPr>
          <p:cNvSpPr>
            <a:spLocks noGrp="1"/>
          </p:cNvSpPr>
          <p:nvPr>
            <p:ph type="sldNum" sz="quarter" idx="12"/>
          </p:nvPr>
        </p:nvSpPr>
        <p:spPr/>
        <p:txBody>
          <a:bodyPr/>
          <a:lstStyle/>
          <a:p>
            <a:fld id="{98683D6C-A695-4241-B713-1C2097421F0C}" type="slidenum">
              <a:rPr lang="en-IN" smtClean="0"/>
              <a:t>‹#›</a:t>
            </a:fld>
            <a:endParaRPr lang="en-IN"/>
          </a:p>
        </p:txBody>
      </p:sp>
    </p:spTree>
    <p:extLst>
      <p:ext uri="{BB962C8B-B14F-4D97-AF65-F5344CB8AC3E}">
        <p14:creationId xmlns:p14="http://schemas.microsoft.com/office/powerpoint/2010/main" val="247674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5CF100-F926-4999-9015-175B799C88B5}"/>
              </a:ext>
            </a:extLst>
          </p:cNvPr>
          <p:cNvSpPr>
            <a:spLocks noGrp="1"/>
          </p:cNvSpPr>
          <p:nvPr>
            <p:ph type="dt" sz="half" idx="10"/>
          </p:nvPr>
        </p:nvSpPr>
        <p:spPr/>
        <p:txBody>
          <a:bodyPr/>
          <a:lstStyle/>
          <a:p>
            <a:fld id="{0DE1E143-F64F-40ED-AC3B-BB91A2A44113}" type="datetimeFigureOut">
              <a:rPr lang="en-IN" smtClean="0"/>
              <a:t>25-01-2021</a:t>
            </a:fld>
            <a:endParaRPr lang="en-IN"/>
          </a:p>
        </p:txBody>
      </p:sp>
      <p:sp>
        <p:nvSpPr>
          <p:cNvPr id="3" name="Footer Placeholder 2">
            <a:extLst>
              <a:ext uri="{FF2B5EF4-FFF2-40B4-BE49-F238E27FC236}">
                <a16:creationId xmlns:a16="http://schemas.microsoft.com/office/drawing/2014/main" id="{15F05687-A1C9-4B44-A7A7-4D4FDE68248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6FA3F9C-0EFA-46C0-9F70-C92EE1F47291}"/>
              </a:ext>
            </a:extLst>
          </p:cNvPr>
          <p:cNvSpPr>
            <a:spLocks noGrp="1"/>
          </p:cNvSpPr>
          <p:nvPr>
            <p:ph type="sldNum" sz="quarter" idx="12"/>
          </p:nvPr>
        </p:nvSpPr>
        <p:spPr/>
        <p:txBody>
          <a:bodyPr/>
          <a:lstStyle/>
          <a:p>
            <a:fld id="{98683D6C-A695-4241-B713-1C2097421F0C}" type="slidenum">
              <a:rPr lang="en-IN" smtClean="0"/>
              <a:t>‹#›</a:t>
            </a:fld>
            <a:endParaRPr lang="en-IN"/>
          </a:p>
        </p:txBody>
      </p:sp>
    </p:spTree>
    <p:extLst>
      <p:ext uri="{BB962C8B-B14F-4D97-AF65-F5344CB8AC3E}">
        <p14:creationId xmlns:p14="http://schemas.microsoft.com/office/powerpoint/2010/main" val="1183167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39D3E-E74C-4B31-87C8-2550EE6556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2B5EADC-ADE5-403E-BD3C-C749373513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E5CD1CB-109E-4D3D-B7D7-F969AB06B8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CEB109-0E62-4E73-B29F-1CB99DE9043C}"/>
              </a:ext>
            </a:extLst>
          </p:cNvPr>
          <p:cNvSpPr>
            <a:spLocks noGrp="1"/>
          </p:cNvSpPr>
          <p:nvPr>
            <p:ph type="dt" sz="half" idx="10"/>
          </p:nvPr>
        </p:nvSpPr>
        <p:spPr/>
        <p:txBody>
          <a:bodyPr/>
          <a:lstStyle/>
          <a:p>
            <a:fld id="{0DE1E143-F64F-40ED-AC3B-BB91A2A44113}" type="datetimeFigureOut">
              <a:rPr lang="en-IN" smtClean="0"/>
              <a:t>25-01-2021</a:t>
            </a:fld>
            <a:endParaRPr lang="en-IN"/>
          </a:p>
        </p:txBody>
      </p:sp>
      <p:sp>
        <p:nvSpPr>
          <p:cNvPr id="6" name="Footer Placeholder 5">
            <a:extLst>
              <a:ext uri="{FF2B5EF4-FFF2-40B4-BE49-F238E27FC236}">
                <a16:creationId xmlns:a16="http://schemas.microsoft.com/office/drawing/2014/main" id="{18DA98A9-5CF0-4C8B-AED4-9944E7E501D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8336B56-7942-47D3-ABB9-671E953929BB}"/>
              </a:ext>
            </a:extLst>
          </p:cNvPr>
          <p:cNvSpPr>
            <a:spLocks noGrp="1"/>
          </p:cNvSpPr>
          <p:nvPr>
            <p:ph type="sldNum" sz="quarter" idx="12"/>
          </p:nvPr>
        </p:nvSpPr>
        <p:spPr/>
        <p:txBody>
          <a:bodyPr/>
          <a:lstStyle/>
          <a:p>
            <a:fld id="{98683D6C-A695-4241-B713-1C2097421F0C}" type="slidenum">
              <a:rPr lang="en-IN" smtClean="0"/>
              <a:t>‹#›</a:t>
            </a:fld>
            <a:endParaRPr lang="en-IN"/>
          </a:p>
        </p:txBody>
      </p:sp>
    </p:spTree>
    <p:extLst>
      <p:ext uri="{BB962C8B-B14F-4D97-AF65-F5344CB8AC3E}">
        <p14:creationId xmlns:p14="http://schemas.microsoft.com/office/powerpoint/2010/main" val="2100046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FDFF1-3C9B-4240-AE18-0EA7E6D770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84166C3-8C20-43BD-B717-90B82B5150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B18EBFA-77BF-4D4D-A239-DE020BCC79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F62F6B-EC35-4E43-AFFC-7CF05A5D34F9}"/>
              </a:ext>
            </a:extLst>
          </p:cNvPr>
          <p:cNvSpPr>
            <a:spLocks noGrp="1"/>
          </p:cNvSpPr>
          <p:nvPr>
            <p:ph type="dt" sz="half" idx="10"/>
          </p:nvPr>
        </p:nvSpPr>
        <p:spPr/>
        <p:txBody>
          <a:bodyPr/>
          <a:lstStyle/>
          <a:p>
            <a:fld id="{0DE1E143-F64F-40ED-AC3B-BB91A2A44113}" type="datetimeFigureOut">
              <a:rPr lang="en-IN" smtClean="0"/>
              <a:t>25-01-2021</a:t>
            </a:fld>
            <a:endParaRPr lang="en-IN"/>
          </a:p>
        </p:txBody>
      </p:sp>
      <p:sp>
        <p:nvSpPr>
          <p:cNvPr id="6" name="Footer Placeholder 5">
            <a:extLst>
              <a:ext uri="{FF2B5EF4-FFF2-40B4-BE49-F238E27FC236}">
                <a16:creationId xmlns:a16="http://schemas.microsoft.com/office/drawing/2014/main" id="{E7B4B41D-F1C9-431D-83FC-C2BFD649E02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A3CD7E-9679-4756-90BB-CBA98470C9A3}"/>
              </a:ext>
            </a:extLst>
          </p:cNvPr>
          <p:cNvSpPr>
            <a:spLocks noGrp="1"/>
          </p:cNvSpPr>
          <p:nvPr>
            <p:ph type="sldNum" sz="quarter" idx="12"/>
          </p:nvPr>
        </p:nvSpPr>
        <p:spPr/>
        <p:txBody>
          <a:bodyPr/>
          <a:lstStyle/>
          <a:p>
            <a:fld id="{98683D6C-A695-4241-B713-1C2097421F0C}" type="slidenum">
              <a:rPr lang="en-IN" smtClean="0"/>
              <a:t>‹#›</a:t>
            </a:fld>
            <a:endParaRPr lang="en-IN"/>
          </a:p>
        </p:txBody>
      </p:sp>
    </p:spTree>
    <p:extLst>
      <p:ext uri="{BB962C8B-B14F-4D97-AF65-F5344CB8AC3E}">
        <p14:creationId xmlns:p14="http://schemas.microsoft.com/office/powerpoint/2010/main" val="1264478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B83883-2669-44E7-AA60-62AD9B56D9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FE92D55-3F73-4E6A-8C53-E6079DA7DA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982741-69D0-46FA-B4A8-52A20124ED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E1E143-F64F-40ED-AC3B-BB91A2A44113}" type="datetimeFigureOut">
              <a:rPr lang="en-IN" smtClean="0"/>
              <a:t>25-01-2021</a:t>
            </a:fld>
            <a:endParaRPr lang="en-IN"/>
          </a:p>
        </p:txBody>
      </p:sp>
      <p:sp>
        <p:nvSpPr>
          <p:cNvPr id="5" name="Footer Placeholder 4">
            <a:extLst>
              <a:ext uri="{FF2B5EF4-FFF2-40B4-BE49-F238E27FC236}">
                <a16:creationId xmlns:a16="http://schemas.microsoft.com/office/drawing/2014/main" id="{98B39FC8-DF1A-45EA-A380-449F2512D5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DE1ACB4-D17C-4789-BA17-AFC92B053C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83D6C-A695-4241-B713-1C2097421F0C}" type="slidenum">
              <a:rPr lang="en-IN" smtClean="0"/>
              <a:t>‹#›</a:t>
            </a:fld>
            <a:endParaRPr lang="en-IN"/>
          </a:p>
        </p:txBody>
      </p:sp>
    </p:spTree>
    <p:extLst>
      <p:ext uri="{BB962C8B-B14F-4D97-AF65-F5344CB8AC3E}">
        <p14:creationId xmlns:p14="http://schemas.microsoft.com/office/powerpoint/2010/main" val="5811791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hyperlink" Target="https://www.facebook.com/kumarsgk/" TargetMode="External"/><Relationship Id="rId1" Type="http://schemas.openxmlformats.org/officeDocument/2006/relationships/slideLayout" Target="../slideLayouts/slideLayout6.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Common_Era" TargetMode="External"/><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Pictured here is part of the captivating galaxy NGC 2525. Located nearly 70 million light-years from Earth, this galaxy is part of the constellation of Puppis in the southern hemisphere. Together with the Carina and the Vela constellations, it makes up an image of the Argo from ancient greek mythology.Â  On the left, a brilliant supernova is clearly visible in the image. The supernova is formally known as SN2018gv and was first spotted in mid-January 2018. The NASA/ESA Hubble Space Telescope captured the supernova in NGC 2525 as part of one of its major investigations; measuring the expansion rate of the Universe, which can help answer fundamental questions about our Universeâs very nature. Supernovae like this one can be used as cosmic tape measures, allowing astronomers to calculate the distance to their galaxies.Â  ESA/Hubble has now published a unique time-lapse of this galaxy and itâs fading supernova.">
            <a:extLst>
              <a:ext uri="{FF2B5EF4-FFF2-40B4-BE49-F238E27FC236}">
                <a16:creationId xmlns:a16="http://schemas.microsoft.com/office/drawing/2014/main" id="{021E88D5-84CD-4C07-A055-94476B51E4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45" y="127236"/>
            <a:ext cx="11802793" cy="660352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22152CC-A28C-4202-95B8-5B92D0E08859}"/>
              </a:ext>
            </a:extLst>
          </p:cNvPr>
          <p:cNvSpPr txBox="1"/>
          <p:nvPr/>
        </p:nvSpPr>
        <p:spPr>
          <a:xfrm>
            <a:off x="5367129" y="3935896"/>
            <a:ext cx="5698435" cy="2554545"/>
          </a:xfrm>
          <a:prstGeom prst="rect">
            <a:avLst/>
          </a:prstGeom>
          <a:noFill/>
        </p:spPr>
        <p:txBody>
          <a:bodyPr wrap="square" rtlCol="0">
            <a:spAutoFit/>
          </a:bodyPr>
          <a:lstStyle/>
          <a:p>
            <a:pPr algn="r"/>
            <a:r>
              <a:rPr lang="en-US" sz="8000" dirty="0">
                <a:solidFill>
                  <a:srgbClr val="FFFF00"/>
                </a:solidFill>
                <a:latin typeface="Gabriola" panose="04040605051002020D02" pitchFamily="82" charset="0"/>
              </a:rPr>
              <a:t>Stargazing and Astronomy</a:t>
            </a:r>
            <a:endParaRPr lang="en-IN" sz="8000" dirty="0">
              <a:solidFill>
                <a:srgbClr val="FFFF00"/>
              </a:solidFill>
              <a:latin typeface="Gabriola" panose="04040605051002020D02" pitchFamily="82" charset="0"/>
            </a:endParaRPr>
          </a:p>
        </p:txBody>
      </p:sp>
    </p:spTree>
    <p:extLst>
      <p:ext uri="{BB962C8B-B14F-4D97-AF65-F5344CB8AC3E}">
        <p14:creationId xmlns:p14="http://schemas.microsoft.com/office/powerpoint/2010/main" val="10075546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70417-6FD3-44F6-A035-8D73366C550A}"/>
              </a:ext>
            </a:extLst>
          </p:cNvPr>
          <p:cNvSpPr>
            <a:spLocks noGrp="1"/>
          </p:cNvSpPr>
          <p:nvPr>
            <p:ph type="title"/>
          </p:nvPr>
        </p:nvSpPr>
        <p:spPr>
          <a:xfrm>
            <a:off x="838200" y="365125"/>
            <a:ext cx="10515600" cy="929103"/>
          </a:xfrm>
        </p:spPr>
        <p:txBody>
          <a:bodyPr/>
          <a:lstStyle/>
          <a:p>
            <a:r>
              <a:rPr lang="en-US" dirty="0"/>
              <a:t>How do we do naked eye astronomy ?</a:t>
            </a:r>
            <a:endParaRPr lang="en-IN" dirty="0"/>
          </a:p>
        </p:txBody>
      </p:sp>
      <p:sp>
        <p:nvSpPr>
          <p:cNvPr id="3" name="TextBox 2">
            <a:extLst>
              <a:ext uri="{FF2B5EF4-FFF2-40B4-BE49-F238E27FC236}">
                <a16:creationId xmlns:a16="http://schemas.microsoft.com/office/drawing/2014/main" id="{E0925B25-4F98-46B6-91D1-CE43DE5121A0}"/>
              </a:ext>
            </a:extLst>
          </p:cNvPr>
          <p:cNvSpPr txBox="1"/>
          <p:nvPr/>
        </p:nvSpPr>
        <p:spPr>
          <a:xfrm>
            <a:off x="604910" y="1561514"/>
            <a:ext cx="11197883" cy="4801314"/>
          </a:xfrm>
          <a:prstGeom prst="rect">
            <a:avLst/>
          </a:prstGeom>
          <a:noFill/>
        </p:spPr>
        <p:txBody>
          <a:bodyPr wrap="square" rtlCol="0">
            <a:spAutoFit/>
          </a:bodyPr>
          <a:lstStyle/>
          <a:p>
            <a:r>
              <a:rPr lang="en-US" dirty="0"/>
              <a:t>Find an dark open area where you get  maximum view into sky</a:t>
            </a:r>
          </a:p>
          <a:p>
            <a:pPr marL="742950" lvl="1" indent="-285750">
              <a:buFont typeface="Wingdings" panose="05000000000000000000" pitchFamily="2" charset="2"/>
              <a:buChar char="Ø"/>
            </a:pPr>
            <a:r>
              <a:rPr lang="en-US" dirty="0"/>
              <a:t>Beach</a:t>
            </a:r>
          </a:p>
          <a:p>
            <a:pPr marL="742950" lvl="1" indent="-285750">
              <a:buFont typeface="Wingdings" panose="05000000000000000000" pitchFamily="2" charset="2"/>
              <a:buChar char="Ø"/>
            </a:pPr>
            <a:r>
              <a:rPr lang="en-US" dirty="0"/>
              <a:t>Near a lake</a:t>
            </a:r>
          </a:p>
          <a:p>
            <a:pPr marL="742950" lvl="1" indent="-285750">
              <a:buFont typeface="Wingdings" panose="05000000000000000000" pitchFamily="2" charset="2"/>
              <a:buChar char="Ø"/>
            </a:pPr>
            <a:r>
              <a:rPr lang="en-US" dirty="0"/>
              <a:t>Desert</a:t>
            </a:r>
          </a:p>
          <a:p>
            <a:pPr marL="742950" lvl="1" indent="-285750">
              <a:buFont typeface="Wingdings" panose="05000000000000000000" pitchFamily="2" charset="2"/>
              <a:buChar char="Ø"/>
            </a:pPr>
            <a:r>
              <a:rPr lang="en-US" dirty="0"/>
              <a:t>River sides</a:t>
            </a:r>
          </a:p>
          <a:p>
            <a:pPr marL="742950" lvl="1" indent="-285750">
              <a:buFont typeface="Wingdings" panose="05000000000000000000" pitchFamily="2" charset="2"/>
              <a:buChar char="Ø"/>
            </a:pPr>
            <a:r>
              <a:rPr lang="en-US" dirty="0"/>
              <a:t>Open terraces  (far away for urban areas)</a:t>
            </a:r>
          </a:p>
          <a:p>
            <a:r>
              <a:rPr lang="en-US" dirty="0"/>
              <a:t>You need a dark sky … with less electric lights around (Light pollution)</a:t>
            </a:r>
          </a:p>
          <a:p>
            <a:pPr marL="742950" lvl="1" indent="-285750">
              <a:buFont typeface="Wingdings" panose="05000000000000000000" pitchFamily="2" charset="2"/>
              <a:buChar char="Ø"/>
            </a:pPr>
            <a:r>
              <a:rPr lang="en-US" dirty="0"/>
              <a:t>Switch off all lights around (keep your eyes away from mobiles </a:t>
            </a:r>
            <a:r>
              <a:rPr lang="en-US" dirty="0" err="1"/>
              <a:t>etc</a:t>
            </a:r>
            <a:r>
              <a:rPr lang="en-US" dirty="0"/>
              <a:t>) </a:t>
            </a:r>
          </a:p>
          <a:p>
            <a:pPr marL="742950" lvl="1" indent="-285750">
              <a:buFont typeface="Wingdings" panose="05000000000000000000" pitchFamily="2" charset="2"/>
              <a:buChar char="Ø"/>
            </a:pPr>
            <a:r>
              <a:rPr lang="en-US" dirty="0"/>
              <a:t>Look up ward towards sky (arm chair, or flat bed </a:t>
            </a:r>
            <a:r>
              <a:rPr lang="en-US" dirty="0" err="1"/>
              <a:t>etc</a:t>
            </a:r>
            <a:r>
              <a:rPr lang="en-US" dirty="0"/>
              <a:t>)</a:t>
            </a:r>
          </a:p>
          <a:p>
            <a:pPr marL="742950" lvl="1" indent="-285750">
              <a:buFont typeface="Wingdings" panose="05000000000000000000" pitchFamily="2" charset="2"/>
              <a:buChar char="Ø"/>
            </a:pPr>
            <a:r>
              <a:rPr lang="en-US" dirty="0"/>
              <a:t>Close your eye for a minute or two (So your eyes are dark adapted)</a:t>
            </a:r>
          </a:p>
          <a:p>
            <a:pPr marL="742950" lvl="1" indent="-285750">
              <a:buFont typeface="Wingdings" panose="05000000000000000000" pitchFamily="2" charset="2"/>
              <a:buChar char="Ø"/>
            </a:pPr>
            <a:r>
              <a:rPr lang="en-US" dirty="0"/>
              <a:t>Now open your eye and look at the stars… you will see stars showing up one by one …</a:t>
            </a:r>
          </a:p>
          <a:p>
            <a:pPr marL="742950" lvl="1" indent="-285750">
              <a:buFont typeface="Wingdings" panose="05000000000000000000" pitchFamily="2" charset="2"/>
              <a:buChar char="Ø"/>
            </a:pPr>
            <a:r>
              <a:rPr lang="en-US" dirty="0"/>
              <a:t>In  5 minutes you will sky is filled with thousands of stars…</a:t>
            </a:r>
          </a:p>
          <a:p>
            <a:pPr marL="742950" lvl="1" indent="-285750">
              <a:buFont typeface="Wingdings" panose="05000000000000000000" pitchFamily="2" charset="2"/>
              <a:buChar char="Ø"/>
            </a:pPr>
            <a:r>
              <a:rPr lang="en-US" dirty="0"/>
              <a:t> The more you look at sky without looking at any bright objects like lamps/moon etc. </a:t>
            </a:r>
          </a:p>
          <a:p>
            <a:pPr marL="742950" lvl="1" indent="-285750">
              <a:buFont typeface="Wingdings" panose="05000000000000000000" pitchFamily="2" charset="2"/>
              <a:buChar char="Ø"/>
            </a:pPr>
            <a:r>
              <a:rPr lang="en-US" dirty="0"/>
              <a:t>You will start discovering more and more stars … one meteor occasionally  ..</a:t>
            </a:r>
          </a:p>
          <a:p>
            <a:pPr marL="742950" lvl="1" indent="-285750">
              <a:buFont typeface="Wingdings" panose="05000000000000000000" pitchFamily="2" charset="2"/>
              <a:buChar char="Ø"/>
            </a:pPr>
            <a:r>
              <a:rPr lang="en-US" dirty="0"/>
              <a:t>Compare with the print out of the star chart from internet .. Without anyone help you will able to see patterns what you see in star charts.</a:t>
            </a:r>
          </a:p>
          <a:p>
            <a:pPr marL="742950" lvl="1" indent="-285750">
              <a:buFont typeface="Wingdings" panose="05000000000000000000" pitchFamily="2" charset="2"/>
              <a:buChar char="Ø"/>
            </a:pPr>
            <a:r>
              <a:rPr lang="en-US" dirty="0"/>
              <a:t>You can see Planets, starts, galaxies constellations, meteors, comets and many sky objects… </a:t>
            </a:r>
          </a:p>
        </p:txBody>
      </p:sp>
    </p:spTree>
    <p:extLst>
      <p:ext uri="{BB962C8B-B14F-4D97-AF65-F5344CB8AC3E}">
        <p14:creationId xmlns:p14="http://schemas.microsoft.com/office/powerpoint/2010/main" val="1452763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ye candy">
            <a:extLst>
              <a:ext uri="{FF2B5EF4-FFF2-40B4-BE49-F238E27FC236}">
                <a16:creationId xmlns:a16="http://schemas.microsoft.com/office/drawing/2014/main" id="{E4C52382-6620-4006-87F6-12218DC62A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8325" y="283124"/>
            <a:ext cx="8163804" cy="6574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6168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C15B0-F8FF-4909-9423-2FDA84DA5782}"/>
              </a:ext>
            </a:extLst>
          </p:cNvPr>
          <p:cNvSpPr>
            <a:spLocks noGrp="1"/>
          </p:cNvSpPr>
          <p:nvPr>
            <p:ph type="title"/>
          </p:nvPr>
        </p:nvSpPr>
        <p:spPr>
          <a:xfrm>
            <a:off x="233289" y="199092"/>
            <a:ext cx="8264330" cy="619613"/>
          </a:xfrm>
        </p:spPr>
        <p:txBody>
          <a:bodyPr>
            <a:normAutofit fontScale="90000"/>
          </a:bodyPr>
          <a:lstStyle/>
          <a:p>
            <a:r>
              <a:rPr lang="en-US" dirty="0"/>
              <a:t>Equipment for naked eye photography </a:t>
            </a:r>
            <a:endParaRPr lang="en-IN" dirty="0"/>
          </a:p>
        </p:txBody>
      </p:sp>
      <p:pic>
        <p:nvPicPr>
          <p:cNvPr id="2050" name="Picture 2">
            <a:extLst>
              <a:ext uri="{FF2B5EF4-FFF2-40B4-BE49-F238E27FC236}">
                <a16:creationId xmlns:a16="http://schemas.microsoft.com/office/drawing/2014/main" id="{46699982-01CA-4F63-8A94-A0C902CEF1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977" y="1413470"/>
            <a:ext cx="8264330" cy="507940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C479975-9345-4E19-B29A-DC84447EB70E}"/>
              </a:ext>
            </a:extLst>
          </p:cNvPr>
          <p:cNvSpPr txBox="1"/>
          <p:nvPr/>
        </p:nvSpPr>
        <p:spPr>
          <a:xfrm>
            <a:off x="8961120" y="1230590"/>
            <a:ext cx="3080825" cy="5078313"/>
          </a:xfrm>
          <a:prstGeom prst="rect">
            <a:avLst/>
          </a:prstGeom>
          <a:noFill/>
        </p:spPr>
        <p:txBody>
          <a:bodyPr wrap="square" rtlCol="0">
            <a:spAutoFit/>
          </a:bodyPr>
          <a:lstStyle/>
          <a:p>
            <a:pPr algn="just"/>
            <a:r>
              <a:rPr lang="en-US" b="0" i="0" dirty="0">
                <a:solidFill>
                  <a:srgbClr val="404850"/>
                </a:solidFill>
                <a:effectLst/>
                <a:latin typeface="open_sansregular"/>
              </a:rPr>
              <a:t>Jantar Mantar (</a:t>
            </a:r>
            <a:r>
              <a:rPr lang="en-IN" b="0" i="0" dirty="0">
                <a:solidFill>
                  <a:srgbClr val="000000"/>
                </a:solidFill>
                <a:effectLst/>
                <a:latin typeface="Montserrat"/>
              </a:rPr>
              <a:t>1718) </a:t>
            </a:r>
            <a:r>
              <a:rPr lang="en-US" b="0" i="0" dirty="0">
                <a:solidFill>
                  <a:srgbClr val="404850"/>
                </a:solidFill>
                <a:effectLst/>
                <a:latin typeface="open_sansregular"/>
              </a:rPr>
              <a:t>, situated at Jaipur, is the largest stone observatory in the globe. Jantar Mantar is one of the five astronomical observatories constructed by the founder of Jaipur- Maharaja Jai Singh. The name 'Jantar Mantar' is taken from the Yantra Manta, a Sanskrit word that refers to instruments and formulae.</a:t>
            </a:r>
            <a:r>
              <a:rPr lang="en-US" b="0" i="0" dirty="0">
                <a:solidFill>
                  <a:srgbClr val="3B3B3B"/>
                </a:solidFill>
                <a:effectLst/>
                <a:latin typeface="Montserrat"/>
              </a:rPr>
              <a:t> </a:t>
            </a:r>
            <a:r>
              <a:rPr lang="en-US" dirty="0">
                <a:solidFill>
                  <a:srgbClr val="3B3B3B"/>
                </a:solidFill>
                <a:latin typeface="Montserrat"/>
              </a:rPr>
              <a:t>With</a:t>
            </a:r>
            <a:r>
              <a:rPr lang="en-US" b="0" i="0" dirty="0">
                <a:solidFill>
                  <a:srgbClr val="3B3B3B"/>
                </a:solidFill>
                <a:effectLst/>
                <a:latin typeface="Montserrat"/>
              </a:rPr>
              <a:t> so many instruments, the entire observatory extends to a land stretch of 18700 </a:t>
            </a:r>
            <a:r>
              <a:rPr lang="en-US" b="0" i="0" dirty="0" err="1">
                <a:solidFill>
                  <a:srgbClr val="3B3B3B"/>
                </a:solidFill>
                <a:effectLst/>
                <a:latin typeface="Montserrat"/>
              </a:rPr>
              <a:t>metres</a:t>
            </a:r>
            <a:r>
              <a:rPr lang="en-US" b="0" i="0" dirty="0">
                <a:solidFill>
                  <a:srgbClr val="3B3B3B"/>
                </a:solidFill>
                <a:effectLst/>
                <a:latin typeface="Montserrat"/>
              </a:rPr>
              <a:t>. Interestingly, some of the instruments available here are amongst the largest</a:t>
            </a:r>
            <a:endParaRPr lang="en-IN" dirty="0"/>
          </a:p>
        </p:txBody>
      </p:sp>
    </p:spTree>
    <p:extLst>
      <p:ext uri="{BB962C8B-B14F-4D97-AF65-F5344CB8AC3E}">
        <p14:creationId xmlns:p14="http://schemas.microsoft.com/office/powerpoint/2010/main" val="4051970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2AFA0071-2333-4DC4-A2D3-C76565047B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836" y="306557"/>
            <a:ext cx="9651901" cy="643460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BAAB990-F061-41FC-BFB3-88BE83E8D36A}"/>
              </a:ext>
            </a:extLst>
          </p:cNvPr>
          <p:cNvSpPr txBox="1"/>
          <p:nvPr/>
        </p:nvSpPr>
        <p:spPr>
          <a:xfrm>
            <a:off x="10128737" y="2959463"/>
            <a:ext cx="6098344" cy="307777"/>
          </a:xfrm>
          <a:prstGeom prst="rect">
            <a:avLst/>
          </a:prstGeom>
          <a:noFill/>
        </p:spPr>
        <p:txBody>
          <a:bodyPr wrap="square">
            <a:spAutoFit/>
          </a:bodyPr>
          <a:lstStyle/>
          <a:p>
            <a:r>
              <a:rPr lang="en-IN" sz="1400" b="0" i="0" dirty="0">
                <a:solidFill>
                  <a:srgbClr val="222222"/>
                </a:solidFill>
                <a:effectLst/>
                <a:latin typeface="Google Sans"/>
              </a:rPr>
              <a:t>26.9124° N, 75.7873° E</a:t>
            </a:r>
            <a:endParaRPr lang="en-IN" sz="1400" dirty="0"/>
          </a:p>
        </p:txBody>
      </p:sp>
    </p:spTree>
    <p:extLst>
      <p:ext uri="{BB962C8B-B14F-4D97-AF65-F5344CB8AC3E}">
        <p14:creationId xmlns:p14="http://schemas.microsoft.com/office/powerpoint/2010/main" val="4227967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DCFBF-4491-4F99-8711-A75496FC026E}"/>
              </a:ext>
            </a:extLst>
          </p:cNvPr>
          <p:cNvSpPr>
            <a:spLocks noGrp="1"/>
          </p:cNvSpPr>
          <p:nvPr>
            <p:ph type="title"/>
          </p:nvPr>
        </p:nvSpPr>
        <p:spPr/>
        <p:txBody>
          <a:bodyPr/>
          <a:lstStyle/>
          <a:p>
            <a:r>
              <a:rPr lang="en-US" dirty="0"/>
              <a:t>Binocular Astronomy</a:t>
            </a:r>
            <a:endParaRPr lang="en-IN" dirty="0"/>
          </a:p>
        </p:txBody>
      </p:sp>
      <p:pic>
        <p:nvPicPr>
          <p:cNvPr id="1026" name="Picture 2">
            <a:extLst>
              <a:ext uri="{FF2B5EF4-FFF2-40B4-BE49-F238E27FC236}">
                <a16:creationId xmlns:a16="http://schemas.microsoft.com/office/drawing/2014/main" id="{0FDA33D6-F2CA-4CA6-8AD5-1A9365DF55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907" y="1894232"/>
            <a:ext cx="4622980" cy="298256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5F6F4E1-EDD7-4D61-804E-5CCB83E2A2C9}"/>
              </a:ext>
            </a:extLst>
          </p:cNvPr>
          <p:cNvSpPr txBox="1"/>
          <p:nvPr/>
        </p:nvSpPr>
        <p:spPr>
          <a:xfrm>
            <a:off x="7177916" y="365125"/>
            <a:ext cx="4175884" cy="1754326"/>
          </a:xfrm>
          <a:prstGeom prst="rect">
            <a:avLst/>
          </a:prstGeom>
          <a:noFill/>
        </p:spPr>
        <p:txBody>
          <a:bodyPr wrap="square" rtlCol="0">
            <a:spAutoFit/>
          </a:bodyPr>
          <a:lstStyle/>
          <a:p>
            <a:r>
              <a:rPr lang="en-US" dirty="0"/>
              <a:t>A Binocular shows more details and faint objects which otherwise cannot be seen with naked eye.</a:t>
            </a:r>
          </a:p>
          <a:p>
            <a:endParaRPr lang="en-US" dirty="0"/>
          </a:p>
          <a:p>
            <a:r>
              <a:rPr lang="en-US" dirty="0"/>
              <a:t>Binocular Very easy to use and portable device. </a:t>
            </a:r>
            <a:endParaRPr lang="en-IN" dirty="0"/>
          </a:p>
        </p:txBody>
      </p:sp>
      <p:pic>
        <p:nvPicPr>
          <p:cNvPr id="1028" name="Picture 4" descr="ez-binocular-mount-kit - Peterson Engineering astronomy product">
            <a:extLst>
              <a:ext uri="{FF2B5EF4-FFF2-40B4-BE49-F238E27FC236}">
                <a16:creationId xmlns:a16="http://schemas.microsoft.com/office/drawing/2014/main" id="{E686F61F-05BA-4D96-A22B-C8D6CECD76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9975" y="2505489"/>
            <a:ext cx="3933825" cy="3810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1D9450C-B484-473C-B2F5-459826C23782}"/>
              </a:ext>
            </a:extLst>
          </p:cNvPr>
          <p:cNvSpPr txBox="1"/>
          <p:nvPr/>
        </p:nvSpPr>
        <p:spPr>
          <a:xfrm>
            <a:off x="647907" y="5433391"/>
            <a:ext cx="5249310" cy="923330"/>
          </a:xfrm>
          <a:prstGeom prst="rect">
            <a:avLst/>
          </a:prstGeom>
          <a:noFill/>
        </p:spPr>
        <p:txBody>
          <a:bodyPr wrap="square" rtlCol="0">
            <a:spAutoFit/>
          </a:bodyPr>
          <a:lstStyle/>
          <a:p>
            <a:r>
              <a:rPr lang="en-US" dirty="0"/>
              <a:t>3D view of the sky is visible</a:t>
            </a:r>
          </a:p>
          <a:p>
            <a:r>
              <a:rPr lang="en-US" dirty="0"/>
              <a:t>Some Bigger once can give you the feeling of looking through the window of space ship </a:t>
            </a:r>
            <a:endParaRPr lang="en-IN" dirty="0"/>
          </a:p>
        </p:txBody>
      </p:sp>
    </p:spTree>
    <p:extLst>
      <p:ext uri="{BB962C8B-B14F-4D97-AF65-F5344CB8AC3E}">
        <p14:creationId xmlns:p14="http://schemas.microsoft.com/office/powerpoint/2010/main" val="1734283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7EC66-F847-432F-A3A3-D72CF231D990}"/>
              </a:ext>
            </a:extLst>
          </p:cNvPr>
          <p:cNvSpPr>
            <a:spLocks noGrp="1"/>
          </p:cNvSpPr>
          <p:nvPr>
            <p:ph type="title"/>
          </p:nvPr>
        </p:nvSpPr>
        <p:spPr>
          <a:xfrm>
            <a:off x="838200" y="365125"/>
            <a:ext cx="10515600" cy="732155"/>
          </a:xfrm>
        </p:spPr>
        <p:txBody>
          <a:bodyPr/>
          <a:lstStyle/>
          <a:p>
            <a:r>
              <a:rPr lang="en-US" dirty="0"/>
              <a:t>A Simple Binocular mount you can make</a:t>
            </a:r>
            <a:endParaRPr lang="en-IN" dirty="0"/>
          </a:p>
        </p:txBody>
      </p:sp>
      <p:pic>
        <p:nvPicPr>
          <p:cNvPr id="2050" name="Picture 2" descr="Button Design Sky at Night Magazine Commissions">
            <a:extLst>
              <a:ext uri="{FF2B5EF4-FFF2-40B4-BE49-F238E27FC236}">
                <a16:creationId xmlns:a16="http://schemas.microsoft.com/office/drawing/2014/main" id="{ED87B3E4-0165-4437-9A4E-B45E054364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1532" y="1671173"/>
            <a:ext cx="6428936" cy="4821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91529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92D22-96B8-4633-B46E-8B9FDC8ADB9F}"/>
              </a:ext>
            </a:extLst>
          </p:cNvPr>
          <p:cNvSpPr>
            <a:spLocks noGrp="1"/>
          </p:cNvSpPr>
          <p:nvPr>
            <p:ph type="title"/>
          </p:nvPr>
        </p:nvSpPr>
        <p:spPr/>
        <p:txBody>
          <a:bodyPr/>
          <a:lstStyle/>
          <a:p>
            <a:r>
              <a:rPr lang="en-US" dirty="0"/>
              <a:t>What are constellations</a:t>
            </a:r>
            <a:endParaRPr lang="en-IN" dirty="0"/>
          </a:p>
        </p:txBody>
      </p:sp>
    </p:spTree>
    <p:extLst>
      <p:ext uri="{BB962C8B-B14F-4D97-AF65-F5344CB8AC3E}">
        <p14:creationId xmlns:p14="http://schemas.microsoft.com/office/powerpoint/2010/main" val="6934670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5C74A-8356-4A83-9679-EE190585AA38}"/>
              </a:ext>
            </a:extLst>
          </p:cNvPr>
          <p:cNvSpPr>
            <a:spLocks noGrp="1"/>
          </p:cNvSpPr>
          <p:nvPr>
            <p:ph type="title"/>
          </p:nvPr>
        </p:nvSpPr>
        <p:spPr/>
        <p:txBody>
          <a:bodyPr/>
          <a:lstStyle/>
          <a:p>
            <a:r>
              <a:rPr lang="en-US" dirty="0"/>
              <a:t>What are Zodiacs</a:t>
            </a:r>
            <a:endParaRPr lang="en-IN" dirty="0"/>
          </a:p>
        </p:txBody>
      </p:sp>
    </p:spTree>
    <p:extLst>
      <p:ext uri="{BB962C8B-B14F-4D97-AF65-F5344CB8AC3E}">
        <p14:creationId xmlns:p14="http://schemas.microsoft.com/office/powerpoint/2010/main" val="17168192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88B6A-B28F-43EC-958E-CD355C3F7C1F}"/>
              </a:ext>
            </a:extLst>
          </p:cNvPr>
          <p:cNvSpPr>
            <a:spLocks noGrp="1"/>
          </p:cNvSpPr>
          <p:nvPr>
            <p:ph type="title"/>
          </p:nvPr>
        </p:nvSpPr>
        <p:spPr/>
        <p:txBody>
          <a:bodyPr/>
          <a:lstStyle/>
          <a:p>
            <a:r>
              <a:rPr lang="en-US" dirty="0"/>
              <a:t>Galaxies</a:t>
            </a:r>
            <a:endParaRPr lang="en-IN" dirty="0"/>
          </a:p>
        </p:txBody>
      </p:sp>
    </p:spTree>
    <p:extLst>
      <p:ext uri="{BB962C8B-B14F-4D97-AF65-F5344CB8AC3E}">
        <p14:creationId xmlns:p14="http://schemas.microsoft.com/office/powerpoint/2010/main" val="9965592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2D452-305E-4FE4-9756-18BB544424A3}"/>
              </a:ext>
            </a:extLst>
          </p:cNvPr>
          <p:cNvSpPr>
            <a:spLocks noGrp="1"/>
          </p:cNvSpPr>
          <p:nvPr>
            <p:ph type="title"/>
          </p:nvPr>
        </p:nvSpPr>
        <p:spPr/>
        <p:txBody>
          <a:bodyPr/>
          <a:lstStyle/>
          <a:p>
            <a:r>
              <a:rPr lang="en-US" dirty="0"/>
              <a:t>What did Galileo did ?</a:t>
            </a:r>
            <a:endParaRPr lang="en-IN" dirty="0"/>
          </a:p>
        </p:txBody>
      </p:sp>
    </p:spTree>
    <p:extLst>
      <p:ext uri="{BB962C8B-B14F-4D97-AF65-F5344CB8AC3E}">
        <p14:creationId xmlns:p14="http://schemas.microsoft.com/office/powerpoint/2010/main" val="1971957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7481F-8073-43AA-AA35-482B7799FD74}"/>
              </a:ext>
            </a:extLst>
          </p:cNvPr>
          <p:cNvSpPr>
            <a:spLocks noGrp="1"/>
          </p:cNvSpPr>
          <p:nvPr>
            <p:ph type="title"/>
          </p:nvPr>
        </p:nvSpPr>
        <p:spPr/>
        <p:txBody>
          <a:bodyPr/>
          <a:lstStyle/>
          <a:p>
            <a:pPr algn="ctr"/>
            <a:r>
              <a:rPr lang="en-US" dirty="0"/>
              <a:t>Introduction</a:t>
            </a:r>
            <a:endParaRPr lang="en-IN" dirty="0"/>
          </a:p>
        </p:txBody>
      </p:sp>
      <p:sp>
        <p:nvSpPr>
          <p:cNvPr id="7" name="TextBox 6">
            <a:extLst>
              <a:ext uri="{FF2B5EF4-FFF2-40B4-BE49-F238E27FC236}">
                <a16:creationId xmlns:a16="http://schemas.microsoft.com/office/drawing/2014/main" id="{B4F80952-E493-4EC5-94DD-DEA47C8929BE}"/>
              </a:ext>
            </a:extLst>
          </p:cNvPr>
          <p:cNvSpPr txBox="1"/>
          <p:nvPr/>
        </p:nvSpPr>
        <p:spPr>
          <a:xfrm>
            <a:off x="3840480" y="2823643"/>
            <a:ext cx="5253409" cy="1477328"/>
          </a:xfrm>
          <a:prstGeom prst="rect">
            <a:avLst/>
          </a:prstGeom>
          <a:noFill/>
        </p:spPr>
        <p:txBody>
          <a:bodyPr wrap="square" rtlCol="0">
            <a:spAutoFit/>
          </a:bodyPr>
          <a:lstStyle/>
          <a:p>
            <a:r>
              <a:rPr lang="en-IN" dirty="0"/>
              <a:t>My </a:t>
            </a:r>
            <a:r>
              <a:rPr lang="en-IN" dirty="0" err="1"/>
              <a:t>facebook</a:t>
            </a:r>
            <a:r>
              <a:rPr lang="en-IN" dirty="0"/>
              <a:t> Page: </a:t>
            </a:r>
            <a:r>
              <a:rPr lang="en-IN" dirty="0">
                <a:hlinkClick r:id="rId2"/>
              </a:rPr>
              <a:t>https://www.facebook.com/kumarsgk/</a:t>
            </a:r>
            <a:endParaRPr lang="en-IN" dirty="0"/>
          </a:p>
          <a:p>
            <a:r>
              <a:rPr lang="en-IN" dirty="0"/>
              <a:t>My </a:t>
            </a:r>
            <a:r>
              <a:rPr lang="en-IN" dirty="0" err="1"/>
              <a:t>Linkedin</a:t>
            </a:r>
            <a:r>
              <a:rPr lang="en-IN" dirty="0"/>
              <a:t> profile: https://www.linkedin.com/in/girishskumar/</a:t>
            </a:r>
          </a:p>
          <a:p>
            <a:r>
              <a:rPr lang="en-IN" dirty="0"/>
              <a:t> </a:t>
            </a:r>
          </a:p>
        </p:txBody>
      </p:sp>
      <p:pic>
        <p:nvPicPr>
          <p:cNvPr id="3076" name="Picture 4">
            <a:extLst>
              <a:ext uri="{FF2B5EF4-FFF2-40B4-BE49-F238E27FC236}">
                <a16:creationId xmlns:a16="http://schemas.microsoft.com/office/drawing/2014/main" id="{AF600D48-7D8E-4FCE-8A26-7B0497909C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56543" y="218449"/>
            <a:ext cx="2797732" cy="3228033"/>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D1498A74-5B3B-402E-B7D1-7027A19577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726" y="292672"/>
            <a:ext cx="3557587" cy="266700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Image may contain: night, text that says 'Lunar Eclipse 10-Jan-2020 After Eclipse Before Eclipse Penumbra forms on Moon Girish S Kumar'">
            <a:extLst>
              <a:ext uri="{FF2B5EF4-FFF2-40B4-BE49-F238E27FC236}">
                <a16:creationId xmlns:a16="http://schemas.microsoft.com/office/drawing/2014/main" id="{B5690AB3-4394-4D3B-9A20-BA8B889CB64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65515" y="4593102"/>
            <a:ext cx="4026485" cy="2264898"/>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1A52CC79-8635-4109-8711-B44D036D100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726" y="4084297"/>
            <a:ext cx="3557586" cy="2668190"/>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Image may contain: one or more people, plant, sky and outdoor">
            <a:extLst>
              <a:ext uri="{FF2B5EF4-FFF2-40B4-BE49-F238E27FC236}">
                <a16:creationId xmlns:a16="http://schemas.microsoft.com/office/drawing/2014/main" id="{D92F8250-EC8F-44B0-AD89-88C14D86D3B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68388" y="4573810"/>
            <a:ext cx="3455223" cy="23034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91124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A3806-C2B6-49D6-8E58-959173D1CE02}"/>
              </a:ext>
            </a:extLst>
          </p:cNvPr>
          <p:cNvSpPr>
            <a:spLocks noGrp="1"/>
          </p:cNvSpPr>
          <p:nvPr>
            <p:ph type="title"/>
          </p:nvPr>
        </p:nvSpPr>
        <p:spPr/>
        <p:txBody>
          <a:bodyPr/>
          <a:lstStyle/>
          <a:p>
            <a:r>
              <a:rPr lang="en-US" dirty="0"/>
              <a:t>Telescope Astronomy</a:t>
            </a:r>
            <a:endParaRPr lang="en-IN" dirty="0"/>
          </a:p>
        </p:txBody>
      </p:sp>
    </p:spTree>
    <p:extLst>
      <p:ext uri="{BB962C8B-B14F-4D97-AF65-F5344CB8AC3E}">
        <p14:creationId xmlns:p14="http://schemas.microsoft.com/office/powerpoint/2010/main" val="35178616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E6261-C297-4AD5-AB2A-DB0512DEC495}"/>
              </a:ext>
            </a:extLst>
          </p:cNvPr>
          <p:cNvSpPr>
            <a:spLocks noGrp="1"/>
          </p:cNvSpPr>
          <p:nvPr>
            <p:ph type="title"/>
          </p:nvPr>
        </p:nvSpPr>
        <p:spPr/>
        <p:txBody>
          <a:bodyPr/>
          <a:lstStyle/>
          <a:p>
            <a:r>
              <a:rPr lang="en-US" dirty="0"/>
              <a:t>Radio Astronomy</a:t>
            </a:r>
            <a:endParaRPr lang="en-IN" dirty="0"/>
          </a:p>
        </p:txBody>
      </p:sp>
    </p:spTree>
    <p:extLst>
      <p:ext uri="{BB962C8B-B14F-4D97-AF65-F5344CB8AC3E}">
        <p14:creationId xmlns:p14="http://schemas.microsoft.com/office/powerpoint/2010/main" val="683171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B921D-B54B-406E-9C99-4FF99BCBF213}"/>
              </a:ext>
            </a:extLst>
          </p:cNvPr>
          <p:cNvSpPr>
            <a:spLocks noGrp="1"/>
          </p:cNvSpPr>
          <p:nvPr>
            <p:ph type="title"/>
          </p:nvPr>
        </p:nvSpPr>
        <p:spPr/>
        <p:txBody>
          <a:bodyPr/>
          <a:lstStyle/>
          <a:p>
            <a:r>
              <a:rPr lang="en-US" dirty="0"/>
              <a:t>Day time Astronomy</a:t>
            </a:r>
            <a:endParaRPr lang="en-IN" dirty="0"/>
          </a:p>
        </p:txBody>
      </p:sp>
    </p:spTree>
    <p:extLst>
      <p:ext uri="{BB962C8B-B14F-4D97-AF65-F5344CB8AC3E}">
        <p14:creationId xmlns:p14="http://schemas.microsoft.com/office/powerpoint/2010/main" val="3068336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21E9A-58BD-4CEC-9F23-206E744D2A8F}"/>
              </a:ext>
            </a:extLst>
          </p:cNvPr>
          <p:cNvSpPr>
            <a:spLocks noGrp="1"/>
          </p:cNvSpPr>
          <p:nvPr>
            <p:ph type="title"/>
          </p:nvPr>
        </p:nvSpPr>
        <p:spPr/>
        <p:txBody>
          <a:bodyPr/>
          <a:lstStyle/>
          <a:p>
            <a:pPr algn="ctr"/>
            <a:r>
              <a:rPr lang="en-US" dirty="0"/>
              <a:t>Motivation ?</a:t>
            </a:r>
            <a:endParaRPr lang="en-IN" dirty="0"/>
          </a:p>
        </p:txBody>
      </p:sp>
      <p:sp>
        <p:nvSpPr>
          <p:cNvPr id="3" name="Rectangle 2">
            <a:extLst>
              <a:ext uri="{FF2B5EF4-FFF2-40B4-BE49-F238E27FC236}">
                <a16:creationId xmlns:a16="http://schemas.microsoft.com/office/drawing/2014/main" id="{982B3699-2CE5-4AA2-A2B0-827825EAAD95}"/>
              </a:ext>
            </a:extLst>
          </p:cNvPr>
          <p:cNvSpPr/>
          <p:nvPr/>
        </p:nvSpPr>
        <p:spPr>
          <a:xfrm>
            <a:off x="1188252" y="1690688"/>
            <a:ext cx="8999580" cy="433965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13800" b="1" dirty="0">
                <a:ln/>
                <a:solidFill>
                  <a:schemeClr val="accent4"/>
                </a:solidFill>
              </a:rPr>
              <a:t>Nothing but</a:t>
            </a:r>
          </a:p>
          <a:p>
            <a:pPr algn="ctr"/>
            <a:r>
              <a:rPr lang="en-US" sz="13800" b="1" dirty="0">
                <a:ln/>
                <a:solidFill>
                  <a:schemeClr val="accent4"/>
                </a:solidFill>
              </a:rPr>
              <a:t>Curiosity </a:t>
            </a:r>
            <a:endParaRPr lang="en-US" sz="13800" b="1" cap="none" spc="0" dirty="0">
              <a:ln/>
              <a:solidFill>
                <a:schemeClr val="accent4"/>
              </a:solidFill>
              <a:effectLst/>
            </a:endParaRPr>
          </a:p>
        </p:txBody>
      </p:sp>
    </p:spTree>
    <p:extLst>
      <p:ext uri="{BB962C8B-B14F-4D97-AF65-F5344CB8AC3E}">
        <p14:creationId xmlns:p14="http://schemas.microsoft.com/office/powerpoint/2010/main" val="3573557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230D0-E3FD-43FB-84DA-CDB658AE0DF9}"/>
              </a:ext>
            </a:extLst>
          </p:cNvPr>
          <p:cNvSpPr>
            <a:spLocks noGrp="1"/>
          </p:cNvSpPr>
          <p:nvPr>
            <p:ph type="title"/>
          </p:nvPr>
        </p:nvSpPr>
        <p:spPr/>
        <p:txBody>
          <a:bodyPr/>
          <a:lstStyle/>
          <a:p>
            <a:pPr algn="ctr"/>
            <a:r>
              <a:rPr lang="en-US" dirty="0"/>
              <a:t>How did I start with Astronomy ?</a:t>
            </a:r>
            <a:endParaRPr lang="en-IN" dirty="0"/>
          </a:p>
        </p:txBody>
      </p:sp>
      <p:sp>
        <p:nvSpPr>
          <p:cNvPr id="3" name="Rectangle 2">
            <a:extLst>
              <a:ext uri="{FF2B5EF4-FFF2-40B4-BE49-F238E27FC236}">
                <a16:creationId xmlns:a16="http://schemas.microsoft.com/office/drawing/2014/main" id="{A0FFA74E-1847-4B9B-A68B-A5AF8F205233}"/>
              </a:ext>
            </a:extLst>
          </p:cNvPr>
          <p:cNvSpPr/>
          <p:nvPr/>
        </p:nvSpPr>
        <p:spPr>
          <a:xfrm>
            <a:off x="658350" y="1690688"/>
            <a:ext cx="11149337" cy="4247317"/>
          </a:xfrm>
          <a:prstGeom prst="rect">
            <a:avLst/>
          </a:prstGeom>
          <a:noFill/>
        </p:spPr>
        <p:txBody>
          <a:bodyPr wrap="square" lIns="91440" tIns="45720" rIns="91440" bIns="45720">
            <a:spAutoFit/>
          </a:bodyPr>
          <a:lstStyle/>
          <a:p>
            <a:r>
              <a:rPr lang="en-US" sz="5400" dirty="0">
                <a:ln w="0"/>
                <a:solidFill>
                  <a:schemeClr val="tx1">
                    <a:lumMod val="85000"/>
                    <a:lumOff val="15000"/>
                  </a:schemeClr>
                </a:solidFill>
                <a:effectLst>
                  <a:reflection blurRad="6350" stA="53000" endA="300" endPos="35500" dir="5400000" sy="-90000" algn="bl" rotWithShape="0"/>
                </a:effectLst>
              </a:rPr>
              <a:t>There were many drivers</a:t>
            </a:r>
          </a:p>
          <a:p>
            <a:pPr marL="685800" indent="-685800">
              <a:buFont typeface="Wingdings" panose="05000000000000000000" pitchFamily="2" charset="2"/>
              <a:buChar char="v"/>
            </a:pPr>
            <a:r>
              <a:rPr lang="en-US" sz="5400" b="0" cap="none" spc="0" dirty="0">
                <a:ln w="0"/>
                <a:solidFill>
                  <a:schemeClr val="tx1">
                    <a:lumMod val="85000"/>
                    <a:lumOff val="15000"/>
                  </a:schemeClr>
                </a:solidFill>
                <a:effectLst>
                  <a:reflection blurRad="6350" stA="53000" endA="300" endPos="35500" dir="5400000" sy="-90000" algn="bl" rotWithShape="0"/>
                </a:effectLst>
              </a:rPr>
              <a:t>Navigation based on Stars</a:t>
            </a:r>
          </a:p>
          <a:p>
            <a:pPr marL="685800" indent="-685800">
              <a:buFont typeface="Wingdings" panose="05000000000000000000" pitchFamily="2" charset="2"/>
              <a:buChar char="v"/>
            </a:pPr>
            <a:r>
              <a:rPr lang="en-US" sz="5400" dirty="0">
                <a:ln w="0"/>
                <a:solidFill>
                  <a:schemeClr val="tx1">
                    <a:lumMod val="85000"/>
                    <a:lumOff val="15000"/>
                  </a:schemeClr>
                </a:solidFill>
                <a:effectLst>
                  <a:reflection blurRad="6350" stA="53000" endA="300" endPos="35500" dir="5400000" sy="-90000" algn="bl" rotWithShape="0"/>
                </a:effectLst>
              </a:rPr>
              <a:t>Halley’s Comet in 1986</a:t>
            </a:r>
          </a:p>
          <a:p>
            <a:pPr marL="685800" indent="-685800">
              <a:buFont typeface="Wingdings" panose="05000000000000000000" pitchFamily="2" charset="2"/>
              <a:buChar char="v"/>
            </a:pPr>
            <a:r>
              <a:rPr lang="en-US" sz="5400" b="0" cap="none" spc="0" dirty="0">
                <a:ln w="0"/>
                <a:solidFill>
                  <a:schemeClr val="tx1">
                    <a:lumMod val="85000"/>
                    <a:lumOff val="15000"/>
                  </a:schemeClr>
                </a:solidFill>
                <a:effectLst>
                  <a:reflection blurRad="6350" stA="53000" endA="300" endPos="35500" dir="5400000" sy="-90000" algn="bl" rotWithShape="0"/>
                </a:effectLst>
              </a:rPr>
              <a:t>See the surface of moon</a:t>
            </a:r>
          </a:p>
          <a:p>
            <a:pPr marL="685800" indent="-685800">
              <a:buFont typeface="Wingdings" panose="05000000000000000000" pitchFamily="2" charset="2"/>
              <a:buChar char="v"/>
            </a:pPr>
            <a:r>
              <a:rPr lang="en-US" sz="5400" dirty="0">
                <a:ln w="0"/>
                <a:solidFill>
                  <a:schemeClr val="tx1">
                    <a:lumMod val="85000"/>
                    <a:lumOff val="15000"/>
                  </a:schemeClr>
                </a:solidFill>
                <a:effectLst>
                  <a:reflection blurRad="6350" stA="53000" endA="300" endPos="35500" dir="5400000" sy="-90000" algn="bl" rotWithShape="0"/>
                </a:effectLst>
              </a:rPr>
              <a:t>Question about origin of Universe</a:t>
            </a:r>
            <a:endParaRPr lang="en-US" sz="5400" b="0" cap="none" spc="0" dirty="0">
              <a:ln w="0"/>
              <a:solidFill>
                <a:schemeClr val="tx1">
                  <a:lumMod val="85000"/>
                  <a:lumOff val="15000"/>
                </a:schemeClr>
              </a:solidFill>
              <a:effectLst>
                <a:reflection blurRad="6350" stA="53000" endA="300" endPos="35500" dir="5400000" sy="-90000" algn="bl" rotWithShape="0"/>
              </a:effectLst>
            </a:endParaRPr>
          </a:p>
        </p:txBody>
      </p:sp>
    </p:spTree>
    <p:extLst>
      <p:ext uri="{BB962C8B-B14F-4D97-AF65-F5344CB8AC3E}">
        <p14:creationId xmlns:p14="http://schemas.microsoft.com/office/powerpoint/2010/main" val="951960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2050" name="Picture 2" descr="Eight planets await">
            <a:extLst>
              <a:ext uri="{FF2B5EF4-FFF2-40B4-BE49-F238E27FC236}">
                <a16:creationId xmlns:a16="http://schemas.microsoft.com/office/drawing/2014/main" id="{0A1B0BD6-09EE-48A9-8DF7-4DB9D42F03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696" y="581318"/>
            <a:ext cx="6258316" cy="335763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F0A17A6-0239-4DBE-89A0-AB066F99F62A}"/>
              </a:ext>
            </a:extLst>
          </p:cNvPr>
          <p:cNvSpPr txBox="1"/>
          <p:nvPr/>
        </p:nvSpPr>
        <p:spPr>
          <a:xfrm>
            <a:off x="4360985" y="4501661"/>
            <a:ext cx="7566612" cy="1938992"/>
          </a:xfrm>
          <a:prstGeom prst="rect">
            <a:avLst/>
          </a:prstGeom>
          <a:noFill/>
        </p:spPr>
        <p:txBody>
          <a:bodyPr wrap="square" rtlCol="0">
            <a:spAutoFit/>
          </a:bodyPr>
          <a:lstStyle/>
          <a:p>
            <a:r>
              <a:rPr lang="en-US" sz="6000" dirty="0">
                <a:latin typeface="Freestyle Script" panose="030804020302050B0404" pitchFamily="66" charset="0"/>
              </a:rPr>
              <a:t>How do one start with Astronomy ?</a:t>
            </a:r>
          </a:p>
          <a:p>
            <a:r>
              <a:rPr lang="en-US" sz="6000" dirty="0">
                <a:latin typeface="Freestyle Script" panose="030804020302050B0404" pitchFamily="66" charset="0"/>
              </a:rPr>
              <a:t>Where do one start from ?</a:t>
            </a:r>
          </a:p>
        </p:txBody>
      </p:sp>
    </p:spTree>
    <p:extLst>
      <p:ext uri="{BB962C8B-B14F-4D97-AF65-F5344CB8AC3E}">
        <p14:creationId xmlns:p14="http://schemas.microsoft.com/office/powerpoint/2010/main" val="692711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00F2C-208B-4AB8-B5DF-7124F9102B5D}"/>
              </a:ext>
            </a:extLst>
          </p:cNvPr>
          <p:cNvSpPr>
            <a:spLocks noGrp="1"/>
          </p:cNvSpPr>
          <p:nvPr>
            <p:ph type="title"/>
          </p:nvPr>
        </p:nvSpPr>
        <p:spPr>
          <a:xfrm>
            <a:off x="373966" y="857494"/>
            <a:ext cx="10515600" cy="2026383"/>
          </a:xfrm>
        </p:spPr>
        <p:txBody>
          <a:bodyPr>
            <a:normAutofit/>
          </a:bodyPr>
          <a:lstStyle/>
          <a:p>
            <a:r>
              <a:rPr lang="en-US" dirty="0"/>
              <a:t>Universe is an Ocean with no borders… </a:t>
            </a:r>
            <a:br>
              <a:rPr lang="en-US" dirty="0"/>
            </a:br>
            <a:r>
              <a:rPr lang="en-US" dirty="0"/>
              <a:t>Spread out into infinite space .. </a:t>
            </a:r>
            <a:br>
              <a:rPr lang="en-US" dirty="0"/>
            </a:br>
            <a:r>
              <a:rPr lang="en-US" dirty="0"/>
              <a:t>No beginning  …….No ends …</a:t>
            </a:r>
            <a:endParaRPr lang="en-IN" dirty="0"/>
          </a:p>
        </p:txBody>
      </p:sp>
      <p:sp>
        <p:nvSpPr>
          <p:cNvPr id="3" name="TextBox 2">
            <a:extLst>
              <a:ext uri="{FF2B5EF4-FFF2-40B4-BE49-F238E27FC236}">
                <a16:creationId xmlns:a16="http://schemas.microsoft.com/office/drawing/2014/main" id="{A0AC6A69-FC43-4CFD-8137-8A6124586252}"/>
              </a:ext>
            </a:extLst>
          </p:cNvPr>
          <p:cNvSpPr txBox="1"/>
          <p:nvPr/>
        </p:nvSpPr>
        <p:spPr>
          <a:xfrm>
            <a:off x="4811150" y="5303520"/>
            <a:ext cx="7343336" cy="954107"/>
          </a:xfrm>
          <a:prstGeom prst="rect">
            <a:avLst/>
          </a:prstGeom>
          <a:noFill/>
        </p:spPr>
        <p:txBody>
          <a:bodyPr wrap="square" rtlCol="0">
            <a:spAutoFit/>
          </a:bodyPr>
          <a:lstStyle/>
          <a:p>
            <a:r>
              <a:rPr lang="en-US" sz="2800" dirty="0"/>
              <a:t>You start from a point….  Where you mind craves for…. </a:t>
            </a:r>
            <a:endParaRPr lang="en-IN" sz="2800" dirty="0"/>
          </a:p>
        </p:txBody>
      </p:sp>
      <p:sp>
        <p:nvSpPr>
          <p:cNvPr id="4" name="TextBox 3">
            <a:extLst>
              <a:ext uri="{FF2B5EF4-FFF2-40B4-BE49-F238E27FC236}">
                <a16:creationId xmlns:a16="http://schemas.microsoft.com/office/drawing/2014/main" id="{D9B6FA81-46AC-4133-BC61-332D2B872366}"/>
              </a:ext>
            </a:extLst>
          </p:cNvPr>
          <p:cNvSpPr txBox="1"/>
          <p:nvPr/>
        </p:nvSpPr>
        <p:spPr>
          <a:xfrm>
            <a:off x="420858" y="3629464"/>
            <a:ext cx="3953021" cy="646331"/>
          </a:xfrm>
          <a:prstGeom prst="rect">
            <a:avLst/>
          </a:prstGeom>
          <a:noFill/>
        </p:spPr>
        <p:txBody>
          <a:bodyPr wrap="square" rtlCol="0">
            <a:spAutoFit/>
          </a:bodyPr>
          <a:lstStyle/>
          <a:p>
            <a:r>
              <a:rPr lang="en-US" dirty="0"/>
              <a:t>So there is no correct or wrong answer for this question </a:t>
            </a:r>
            <a:endParaRPr lang="en-IN" dirty="0"/>
          </a:p>
        </p:txBody>
      </p:sp>
    </p:spTree>
    <p:extLst>
      <p:ext uri="{BB962C8B-B14F-4D97-AF65-F5344CB8AC3E}">
        <p14:creationId xmlns:p14="http://schemas.microsoft.com/office/powerpoint/2010/main" val="2762978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8F682-9B41-497F-A401-E0320609C16D}"/>
              </a:ext>
            </a:extLst>
          </p:cNvPr>
          <p:cNvSpPr>
            <a:spLocks noGrp="1"/>
          </p:cNvSpPr>
          <p:nvPr>
            <p:ph type="title"/>
          </p:nvPr>
        </p:nvSpPr>
        <p:spPr/>
        <p:txBody>
          <a:bodyPr/>
          <a:lstStyle/>
          <a:p>
            <a:pPr algn="ctr"/>
            <a:r>
              <a:rPr lang="en-US" dirty="0"/>
              <a:t>What kind of equipment &amp; tool do I need, to start with  ?</a:t>
            </a:r>
            <a:endParaRPr lang="en-IN" dirty="0"/>
          </a:p>
        </p:txBody>
      </p:sp>
      <p:sp>
        <p:nvSpPr>
          <p:cNvPr id="3" name="TextBox 2">
            <a:extLst>
              <a:ext uri="{FF2B5EF4-FFF2-40B4-BE49-F238E27FC236}">
                <a16:creationId xmlns:a16="http://schemas.microsoft.com/office/drawing/2014/main" id="{15E56A23-2C34-4831-91A8-E2277F56C4EF}"/>
              </a:ext>
            </a:extLst>
          </p:cNvPr>
          <p:cNvSpPr txBox="1"/>
          <p:nvPr/>
        </p:nvSpPr>
        <p:spPr>
          <a:xfrm>
            <a:off x="6728167" y="4184551"/>
            <a:ext cx="5233181" cy="2308324"/>
          </a:xfrm>
          <a:prstGeom prst="rect">
            <a:avLst/>
          </a:prstGeom>
          <a:noFill/>
        </p:spPr>
        <p:txBody>
          <a:bodyPr wrap="square" rtlCol="0">
            <a:spAutoFit/>
          </a:bodyPr>
          <a:lstStyle/>
          <a:p>
            <a:pPr marL="285750" indent="-285750">
              <a:buFont typeface="Wingdings" panose="05000000000000000000" pitchFamily="2" charset="2"/>
              <a:buChar char="ü"/>
            </a:pPr>
            <a:r>
              <a:rPr lang="en-US" sz="4800" dirty="0"/>
              <a:t>A Curious Mind</a:t>
            </a:r>
          </a:p>
          <a:p>
            <a:pPr marL="285750" indent="-285750">
              <a:buFont typeface="Wingdings" panose="05000000000000000000" pitchFamily="2" charset="2"/>
              <a:buChar char="ü"/>
            </a:pPr>
            <a:r>
              <a:rPr lang="en-US" sz="4800" dirty="0"/>
              <a:t>Determination </a:t>
            </a:r>
          </a:p>
          <a:p>
            <a:pPr marL="285750" indent="-285750">
              <a:buFont typeface="Wingdings" panose="05000000000000000000" pitchFamily="2" charset="2"/>
              <a:buChar char="ü"/>
            </a:pPr>
            <a:r>
              <a:rPr lang="en-US" sz="4800" dirty="0"/>
              <a:t>A pair of eyes</a:t>
            </a:r>
          </a:p>
        </p:txBody>
      </p:sp>
      <p:pic>
        <p:nvPicPr>
          <p:cNvPr id="5122" name="Picture 2" descr="Encouraging curiosity in kids">
            <a:extLst>
              <a:ext uri="{FF2B5EF4-FFF2-40B4-BE49-F238E27FC236}">
                <a16:creationId xmlns:a16="http://schemas.microsoft.com/office/drawing/2014/main" id="{3BEA9B46-82F0-486F-926C-9018198F1C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227" y="3510161"/>
            <a:ext cx="5465300" cy="273265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Nurturing Your Child's Curiosity | Confessions of a Dr. Mom">
            <a:extLst>
              <a:ext uri="{FF2B5EF4-FFF2-40B4-BE49-F238E27FC236}">
                <a16:creationId xmlns:a16="http://schemas.microsoft.com/office/drawing/2014/main" id="{21792910-B90E-45F6-9A30-147221B15B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0703" y="1201836"/>
            <a:ext cx="3203623" cy="2551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2047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4100" name="Picture 4">
            <a:extLst>
              <a:ext uri="{FF2B5EF4-FFF2-40B4-BE49-F238E27FC236}">
                <a16:creationId xmlns:a16="http://schemas.microsoft.com/office/drawing/2014/main" id="{320C2C17-B7BF-47C1-A310-BE25EAE5BC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315" y="794825"/>
            <a:ext cx="4235801" cy="60631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6A04F94-F5BE-439B-8129-C8918D61642E}"/>
              </a:ext>
            </a:extLst>
          </p:cNvPr>
          <p:cNvSpPr txBox="1"/>
          <p:nvPr/>
        </p:nvSpPr>
        <p:spPr>
          <a:xfrm>
            <a:off x="5201691" y="794825"/>
            <a:ext cx="6432952" cy="1569660"/>
          </a:xfrm>
          <a:prstGeom prst="rect">
            <a:avLst/>
          </a:prstGeom>
          <a:noFill/>
        </p:spPr>
        <p:txBody>
          <a:bodyPr wrap="square" rtlCol="0">
            <a:spAutoFit/>
          </a:bodyPr>
          <a:lstStyle/>
          <a:p>
            <a:pPr algn="just"/>
            <a:r>
              <a:rPr lang="en-US" sz="2400" dirty="0"/>
              <a:t>Aryabhata</a:t>
            </a:r>
            <a:r>
              <a:rPr lang="en-IN" sz="2400" b="0" i="0" dirty="0">
                <a:solidFill>
                  <a:srgbClr val="202122"/>
                </a:solidFill>
                <a:effectLst/>
                <a:latin typeface="Arial" panose="020B0604020202020204" pitchFamily="34" charset="0"/>
              </a:rPr>
              <a:t>(476–550 </a:t>
            </a:r>
            <a:r>
              <a:rPr lang="en-IN" sz="2400" b="0" i="0" u="none" strike="noStrike" dirty="0">
                <a:solidFill>
                  <a:srgbClr val="0B0080"/>
                </a:solidFill>
                <a:effectLst/>
                <a:latin typeface="Arial" panose="020B0604020202020204" pitchFamily="34" charset="0"/>
                <a:hlinkClick r:id="rId3" tooltip="Common Era"/>
              </a:rPr>
              <a:t>CE</a:t>
            </a:r>
            <a:r>
              <a:rPr lang="en-IN" sz="2400" b="0" i="0" dirty="0">
                <a:solidFill>
                  <a:srgbClr val="202122"/>
                </a:solidFill>
                <a:effectLst/>
                <a:latin typeface="Arial" panose="020B0604020202020204" pitchFamily="34" charset="0"/>
              </a:rPr>
              <a:t>)</a:t>
            </a:r>
            <a:r>
              <a:rPr lang="en-US" sz="2400" dirty="0"/>
              <a:t>  was the first of the Indian mathematician-astronomers from the  classical age of  Indian mathematics and  Indian astronomy.</a:t>
            </a:r>
          </a:p>
        </p:txBody>
      </p:sp>
      <p:sp>
        <p:nvSpPr>
          <p:cNvPr id="6" name="TextBox 5">
            <a:extLst>
              <a:ext uri="{FF2B5EF4-FFF2-40B4-BE49-F238E27FC236}">
                <a16:creationId xmlns:a16="http://schemas.microsoft.com/office/drawing/2014/main" id="{8C15A65F-067D-418A-98B5-9260518583B7}"/>
              </a:ext>
            </a:extLst>
          </p:cNvPr>
          <p:cNvSpPr txBox="1"/>
          <p:nvPr/>
        </p:nvSpPr>
        <p:spPr>
          <a:xfrm>
            <a:off x="5386257" y="2927144"/>
            <a:ext cx="6098344" cy="3416320"/>
          </a:xfrm>
          <a:prstGeom prst="rect">
            <a:avLst/>
          </a:prstGeom>
          <a:noFill/>
          <a:ln>
            <a:solidFill>
              <a:schemeClr val="accent1"/>
            </a:solidFill>
          </a:ln>
        </p:spPr>
        <p:txBody>
          <a:bodyPr wrap="square">
            <a:spAutoFit/>
          </a:bodyPr>
          <a:lstStyle/>
          <a:p>
            <a:pPr marL="285750" indent="-285750">
              <a:buFont typeface="Wingdings" panose="05000000000000000000" pitchFamily="2" charset="2"/>
              <a:buChar char="v"/>
            </a:pPr>
            <a:r>
              <a:rPr lang="en-IN" b="1" dirty="0"/>
              <a:t>Mathematics</a:t>
            </a:r>
          </a:p>
          <a:p>
            <a:pPr marL="742950" lvl="1" indent="-285750">
              <a:buFont typeface="Wingdings" panose="05000000000000000000" pitchFamily="2" charset="2"/>
              <a:buChar char="v"/>
            </a:pPr>
            <a:r>
              <a:rPr lang="en-IN" dirty="0"/>
              <a:t>Place value system and zero</a:t>
            </a:r>
          </a:p>
          <a:p>
            <a:pPr marL="742950" lvl="1" indent="-285750">
              <a:buFont typeface="Wingdings" panose="05000000000000000000" pitchFamily="2" charset="2"/>
              <a:buChar char="v"/>
            </a:pPr>
            <a:r>
              <a:rPr lang="en-IN" dirty="0"/>
              <a:t>Approximation of π</a:t>
            </a:r>
          </a:p>
          <a:p>
            <a:pPr marL="742950" lvl="1" indent="-285750">
              <a:buFont typeface="Wingdings" panose="05000000000000000000" pitchFamily="2" charset="2"/>
              <a:buChar char="v"/>
            </a:pPr>
            <a:r>
              <a:rPr lang="en-IN" dirty="0"/>
              <a:t>Trigonometry</a:t>
            </a:r>
          </a:p>
          <a:p>
            <a:pPr marL="742950" lvl="1" indent="-285750">
              <a:buFont typeface="Wingdings" panose="05000000000000000000" pitchFamily="2" charset="2"/>
              <a:buChar char="v"/>
            </a:pPr>
            <a:r>
              <a:rPr lang="en-IN" dirty="0"/>
              <a:t>Indeterminate equations</a:t>
            </a:r>
          </a:p>
          <a:p>
            <a:pPr marL="742950" lvl="1" indent="-285750">
              <a:buFont typeface="Wingdings" panose="05000000000000000000" pitchFamily="2" charset="2"/>
              <a:buChar char="v"/>
            </a:pPr>
            <a:r>
              <a:rPr lang="en-IN" dirty="0"/>
              <a:t>Algebra, Linear Equations</a:t>
            </a:r>
          </a:p>
          <a:p>
            <a:endParaRPr lang="en-IN" dirty="0"/>
          </a:p>
          <a:p>
            <a:pPr marL="285750" indent="-285750">
              <a:buFont typeface="Wingdings" panose="05000000000000000000" pitchFamily="2" charset="2"/>
              <a:buChar char="v"/>
            </a:pPr>
            <a:r>
              <a:rPr lang="en-IN" b="1" dirty="0"/>
              <a:t>Astronomy</a:t>
            </a:r>
          </a:p>
          <a:p>
            <a:pPr marL="742950" lvl="1" indent="-285750">
              <a:buFont typeface="Wingdings" panose="05000000000000000000" pitchFamily="2" charset="2"/>
              <a:buChar char="v"/>
            </a:pPr>
            <a:r>
              <a:rPr lang="en-IN" dirty="0"/>
              <a:t>Motions of the solar system</a:t>
            </a:r>
          </a:p>
          <a:p>
            <a:pPr marL="742950" lvl="1" indent="-285750">
              <a:buFont typeface="Wingdings" panose="05000000000000000000" pitchFamily="2" charset="2"/>
              <a:buChar char="v"/>
            </a:pPr>
            <a:r>
              <a:rPr lang="en-IN" dirty="0"/>
              <a:t>Eclipses</a:t>
            </a:r>
          </a:p>
          <a:p>
            <a:pPr marL="742950" lvl="1" indent="-285750">
              <a:buFont typeface="Wingdings" panose="05000000000000000000" pitchFamily="2" charset="2"/>
              <a:buChar char="v"/>
            </a:pPr>
            <a:r>
              <a:rPr lang="en-IN" dirty="0"/>
              <a:t>Sidereal periods</a:t>
            </a:r>
          </a:p>
          <a:p>
            <a:pPr marL="742950" lvl="1" indent="-285750">
              <a:buFont typeface="Wingdings" panose="05000000000000000000" pitchFamily="2" charset="2"/>
              <a:buChar char="v"/>
            </a:pPr>
            <a:r>
              <a:rPr lang="en-IN" dirty="0"/>
              <a:t>Heliocentrism</a:t>
            </a:r>
          </a:p>
        </p:txBody>
      </p:sp>
    </p:spTree>
    <p:extLst>
      <p:ext uri="{BB962C8B-B14F-4D97-AF65-F5344CB8AC3E}">
        <p14:creationId xmlns:p14="http://schemas.microsoft.com/office/powerpoint/2010/main" val="2898481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3544E-1D25-4174-B332-FAFC6E90404A}"/>
              </a:ext>
            </a:extLst>
          </p:cNvPr>
          <p:cNvSpPr>
            <a:spLocks noGrp="1"/>
          </p:cNvSpPr>
          <p:nvPr>
            <p:ph type="title"/>
          </p:nvPr>
        </p:nvSpPr>
        <p:spPr>
          <a:xfrm>
            <a:off x="182880" y="378558"/>
            <a:ext cx="8510954" cy="1325563"/>
          </a:xfrm>
        </p:spPr>
        <p:txBody>
          <a:bodyPr>
            <a:normAutofit/>
          </a:bodyPr>
          <a:lstStyle/>
          <a:p>
            <a:r>
              <a:rPr lang="en-US" sz="4800" dirty="0"/>
              <a:t>Naked eye Astronomy</a:t>
            </a:r>
            <a:endParaRPr lang="en-IN" sz="4800" dirty="0"/>
          </a:p>
        </p:txBody>
      </p:sp>
      <p:graphicFrame>
        <p:nvGraphicFramePr>
          <p:cNvPr id="3" name="Table 3">
            <a:extLst>
              <a:ext uri="{FF2B5EF4-FFF2-40B4-BE49-F238E27FC236}">
                <a16:creationId xmlns:a16="http://schemas.microsoft.com/office/drawing/2014/main" id="{AA9DE738-7EFD-4A75-A00E-271F2E5B6D72}"/>
              </a:ext>
            </a:extLst>
          </p:cNvPr>
          <p:cNvGraphicFramePr>
            <a:graphicFrameLocks noGrp="1"/>
          </p:cNvGraphicFramePr>
          <p:nvPr>
            <p:extLst>
              <p:ext uri="{D42A27DB-BD31-4B8C-83A1-F6EECF244321}">
                <p14:modId xmlns:p14="http://schemas.microsoft.com/office/powerpoint/2010/main" val="443700905"/>
              </p:ext>
            </p:extLst>
          </p:nvPr>
        </p:nvGraphicFramePr>
        <p:xfrm>
          <a:off x="126804" y="1962297"/>
          <a:ext cx="10052148" cy="4666566"/>
        </p:xfrm>
        <a:graphic>
          <a:graphicData uri="http://schemas.openxmlformats.org/drawingml/2006/table">
            <a:tbl>
              <a:tblPr firstRow="1" bandRow="1">
                <a:tableStyleId>{5C22544A-7EE6-4342-B048-85BDC9FD1C3A}</a:tableStyleId>
              </a:tblPr>
              <a:tblGrid>
                <a:gridCol w="710323">
                  <a:extLst>
                    <a:ext uri="{9D8B030D-6E8A-4147-A177-3AD203B41FA5}">
                      <a16:colId xmlns:a16="http://schemas.microsoft.com/office/drawing/2014/main" val="3618984542"/>
                    </a:ext>
                  </a:extLst>
                </a:gridCol>
                <a:gridCol w="1447895">
                  <a:extLst>
                    <a:ext uri="{9D8B030D-6E8A-4147-A177-3AD203B41FA5}">
                      <a16:colId xmlns:a16="http://schemas.microsoft.com/office/drawing/2014/main" val="159483952"/>
                    </a:ext>
                  </a:extLst>
                </a:gridCol>
                <a:gridCol w="1252025">
                  <a:extLst>
                    <a:ext uri="{9D8B030D-6E8A-4147-A177-3AD203B41FA5}">
                      <a16:colId xmlns:a16="http://schemas.microsoft.com/office/drawing/2014/main" val="4122537803"/>
                    </a:ext>
                  </a:extLst>
                </a:gridCol>
                <a:gridCol w="6641905">
                  <a:extLst>
                    <a:ext uri="{9D8B030D-6E8A-4147-A177-3AD203B41FA5}">
                      <a16:colId xmlns:a16="http://schemas.microsoft.com/office/drawing/2014/main" val="1197908629"/>
                    </a:ext>
                  </a:extLst>
                </a:gridCol>
              </a:tblGrid>
              <a:tr h="450166">
                <a:tc>
                  <a:txBody>
                    <a:bodyPr/>
                    <a:lstStyle/>
                    <a:p>
                      <a:r>
                        <a:rPr lang="en-US" sz="1800" dirty="0">
                          <a:latin typeface="+mn-lt"/>
                        </a:rPr>
                        <a:t>NO</a:t>
                      </a:r>
                      <a:endParaRPr lang="en-IN" sz="1800" dirty="0">
                        <a:latin typeface="+mn-lt"/>
                      </a:endParaRPr>
                    </a:p>
                  </a:txBody>
                  <a:tcPr/>
                </a:tc>
                <a:tc>
                  <a:txBody>
                    <a:bodyPr/>
                    <a:lstStyle/>
                    <a:p>
                      <a:r>
                        <a:rPr lang="en-US" sz="1800" dirty="0">
                          <a:latin typeface="+mn-lt"/>
                        </a:rPr>
                        <a:t>Name</a:t>
                      </a:r>
                      <a:endParaRPr lang="en-IN" sz="1800" dirty="0">
                        <a:latin typeface="+mn-lt"/>
                      </a:endParaRPr>
                    </a:p>
                  </a:txBody>
                  <a:tcPr/>
                </a:tc>
                <a:tc>
                  <a:txBody>
                    <a:bodyPr/>
                    <a:lstStyle/>
                    <a:p>
                      <a:r>
                        <a:rPr lang="en-US" sz="1800" dirty="0">
                          <a:latin typeface="+mn-lt"/>
                        </a:rPr>
                        <a:t>Period</a:t>
                      </a:r>
                      <a:endParaRPr lang="en-IN" sz="1800" dirty="0">
                        <a:latin typeface="+mn-lt"/>
                      </a:endParaRPr>
                    </a:p>
                  </a:txBody>
                  <a:tcPr/>
                </a:tc>
                <a:tc>
                  <a:txBody>
                    <a:bodyPr/>
                    <a:lstStyle/>
                    <a:p>
                      <a:r>
                        <a:rPr lang="en-US" sz="1800" dirty="0">
                          <a:latin typeface="+mn-lt"/>
                        </a:rPr>
                        <a:t>Contribution</a:t>
                      </a:r>
                      <a:endParaRPr lang="en-IN" sz="1800" dirty="0">
                        <a:latin typeface="+mn-lt"/>
                      </a:endParaRPr>
                    </a:p>
                  </a:txBody>
                  <a:tcPr/>
                </a:tc>
                <a:extLst>
                  <a:ext uri="{0D108BD9-81ED-4DB2-BD59-A6C34878D82A}">
                    <a16:rowId xmlns:a16="http://schemas.microsoft.com/office/drawing/2014/main" val="2132880971"/>
                  </a:ext>
                </a:extLst>
              </a:tr>
              <a:tr h="370840">
                <a:tc>
                  <a:txBody>
                    <a:bodyPr/>
                    <a:lstStyle/>
                    <a:p>
                      <a:r>
                        <a:rPr lang="en-US" sz="1800" dirty="0">
                          <a:latin typeface="+mn-lt"/>
                        </a:rPr>
                        <a:t>1</a:t>
                      </a:r>
                      <a:endParaRPr lang="en-IN" sz="1800" dirty="0">
                        <a:latin typeface="+mn-lt"/>
                      </a:endParaRPr>
                    </a:p>
                  </a:txBody>
                  <a:tcPr/>
                </a:tc>
                <a:tc>
                  <a:txBody>
                    <a:bodyPr/>
                    <a:lstStyle/>
                    <a:p>
                      <a:pPr marR="0" fontAlgn="t">
                        <a:spcBef>
                          <a:spcPts val="0"/>
                        </a:spcBef>
                        <a:spcAft>
                          <a:spcPts val="0"/>
                        </a:spcAft>
                      </a:pPr>
                      <a:r>
                        <a:rPr lang="en-IN" sz="1800" dirty="0">
                          <a:effectLst/>
                          <a:latin typeface="+mn-lt"/>
                        </a:rPr>
                        <a:t>Aryabhata</a:t>
                      </a:r>
                    </a:p>
                  </a:txBody>
                  <a:tcPr marL="50800" marR="50800" marT="50800" marB="50800"/>
                </a:tc>
                <a:tc>
                  <a:txBody>
                    <a:bodyPr/>
                    <a:lstStyle/>
                    <a:p>
                      <a:pPr fontAlgn="t"/>
                      <a:r>
                        <a:rPr lang="en-IN" sz="1800" b="0" i="0" kern="1200" dirty="0">
                          <a:solidFill>
                            <a:schemeClr val="dk1"/>
                          </a:solidFill>
                          <a:effectLst/>
                          <a:latin typeface="+mn-lt"/>
                          <a:ea typeface="+mn-ea"/>
                          <a:cs typeface="+mn-cs"/>
                        </a:rPr>
                        <a:t>476</a:t>
                      </a:r>
                      <a:r>
                        <a:rPr lang="en-US" sz="1800" b="0" i="0" kern="1200" dirty="0">
                          <a:solidFill>
                            <a:schemeClr val="dk1"/>
                          </a:solidFill>
                          <a:effectLst/>
                          <a:latin typeface="+mn-lt"/>
                          <a:ea typeface="+mn-ea"/>
                          <a:cs typeface="+mn-cs"/>
                        </a:rPr>
                        <a:t>–</a:t>
                      </a:r>
                      <a:r>
                        <a:rPr lang="en-IN" sz="1800" b="0" i="0" kern="1200" dirty="0">
                          <a:solidFill>
                            <a:schemeClr val="dk1"/>
                          </a:solidFill>
                          <a:effectLst/>
                          <a:latin typeface="+mn-lt"/>
                          <a:ea typeface="+mn-ea"/>
                          <a:cs typeface="+mn-cs"/>
                        </a:rPr>
                        <a:t>550 CE</a:t>
                      </a:r>
                      <a:endParaRPr lang="en-IN" sz="1800" dirty="0">
                        <a:effectLst/>
                        <a:latin typeface="+mn-lt"/>
                      </a:endParaRPr>
                    </a:p>
                  </a:txBody>
                  <a:tcPr marL="50800" marR="50800" marT="50800" marB="508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Aryabhata explicitly mentioned that the earth rotates about its axis, thereby causing what appears to be an apparent westward motion of the stars.</a:t>
                      </a:r>
                    </a:p>
                    <a:p>
                      <a:endParaRPr lang="en-IN" sz="1800" dirty="0">
                        <a:latin typeface="+mn-lt"/>
                      </a:endParaRPr>
                    </a:p>
                  </a:txBody>
                  <a:tcPr/>
                </a:tc>
                <a:extLst>
                  <a:ext uri="{0D108BD9-81ED-4DB2-BD59-A6C34878D82A}">
                    <a16:rowId xmlns:a16="http://schemas.microsoft.com/office/drawing/2014/main" val="1147161123"/>
                  </a:ext>
                </a:extLst>
              </a:tr>
              <a:tr h="370840">
                <a:tc>
                  <a:txBody>
                    <a:bodyPr/>
                    <a:lstStyle/>
                    <a:p>
                      <a:r>
                        <a:rPr lang="en-US" sz="1800" dirty="0">
                          <a:latin typeface="+mn-lt"/>
                        </a:rPr>
                        <a:t>2</a:t>
                      </a:r>
                      <a:endParaRPr lang="en-IN" sz="1800" dirty="0">
                        <a:latin typeface="+mn-lt"/>
                      </a:endParaRPr>
                    </a:p>
                  </a:txBody>
                  <a:tcPr/>
                </a:tc>
                <a:tc>
                  <a:txBody>
                    <a:bodyPr/>
                    <a:lstStyle/>
                    <a:p>
                      <a:r>
                        <a:rPr lang="en-IN" sz="1800" b="0" i="0" kern="1200" dirty="0" err="1">
                          <a:solidFill>
                            <a:schemeClr val="dk1"/>
                          </a:solidFill>
                          <a:effectLst/>
                          <a:latin typeface="+mn-lt"/>
                          <a:ea typeface="+mn-ea"/>
                          <a:cs typeface="+mn-cs"/>
                        </a:rPr>
                        <a:t>Varāhamihira</a:t>
                      </a:r>
                      <a:endParaRPr lang="en-IN" sz="1800" dirty="0">
                        <a:latin typeface="+mn-lt"/>
                      </a:endParaRPr>
                    </a:p>
                  </a:txBody>
                  <a:tcPr/>
                </a:tc>
                <a:tc>
                  <a:txBody>
                    <a:bodyPr/>
                    <a:lstStyle/>
                    <a:p>
                      <a:pPr marR="0" fontAlgn="t">
                        <a:spcBef>
                          <a:spcPts val="0"/>
                        </a:spcBef>
                        <a:spcAft>
                          <a:spcPts val="0"/>
                        </a:spcAft>
                      </a:pPr>
                      <a:r>
                        <a:rPr lang="en-IN" sz="1800" dirty="0">
                          <a:effectLst/>
                          <a:latin typeface="+mn-lt"/>
                        </a:rPr>
                        <a:t>505 CE</a:t>
                      </a:r>
                    </a:p>
                  </a:txBody>
                  <a:tcPr marL="50800" marR="50800" marT="50800" marB="50800"/>
                </a:tc>
                <a:tc>
                  <a:txBody>
                    <a:bodyPr/>
                    <a:lstStyle/>
                    <a:p>
                      <a:pPr fontAlgn="t"/>
                      <a:r>
                        <a:rPr lang="en-US" sz="1800" b="0" i="0" kern="1200" dirty="0" err="1">
                          <a:solidFill>
                            <a:schemeClr val="dk1"/>
                          </a:solidFill>
                          <a:effectLst/>
                          <a:latin typeface="+mn-lt"/>
                          <a:ea typeface="+mn-ea"/>
                          <a:cs typeface="+mn-cs"/>
                        </a:rPr>
                        <a:t>Varāhamihira</a:t>
                      </a:r>
                      <a:r>
                        <a:rPr lang="en-US" sz="1800" b="0" i="0" kern="1200" dirty="0">
                          <a:solidFill>
                            <a:schemeClr val="dk1"/>
                          </a:solidFill>
                          <a:effectLst/>
                          <a:latin typeface="+mn-lt"/>
                          <a:ea typeface="+mn-ea"/>
                          <a:cs typeface="+mn-cs"/>
                        </a:rPr>
                        <a:t> was an astronomer and mathematician who studied and Indian astronomy as well as the many principles of Greek, Egyptian, and Roman astronomical sciences. </a:t>
                      </a:r>
                      <a:endParaRPr lang="en-IN" sz="1800" dirty="0">
                        <a:effectLst/>
                        <a:latin typeface="+mn-lt"/>
                      </a:endParaRPr>
                    </a:p>
                  </a:txBody>
                  <a:tcPr marL="50800" marR="50800" marT="50800" marB="50800"/>
                </a:tc>
                <a:extLst>
                  <a:ext uri="{0D108BD9-81ED-4DB2-BD59-A6C34878D82A}">
                    <a16:rowId xmlns:a16="http://schemas.microsoft.com/office/drawing/2014/main" val="2037555520"/>
                  </a:ext>
                </a:extLst>
              </a:tr>
              <a:tr h="370840">
                <a:tc>
                  <a:txBody>
                    <a:bodyPr/>
                    <a:lstStyle/>
                    <a:p>
                      <a:r>
                        <a:rPr lang="en-US" sz="1800" dirty="0">
                          <a:latin typeface="+mn-lt"/>
                        </a:rPr>
                        <a:t>3</a:t>
                      </a:r>
                      <a:endParaRPr lang="en-IN" sz="1800" dirty="0">
                        <a:latin typeface="+mn-lt"/>
                      </a:endParaRPr>
                    </a:p>
                  </a:txBody>
                  <a:tcPr/>
                </a:tc>
                <a:tc>
                  <a:txBody>
                    <a:bodyPr/>
                    <a:lstStyle/>
                    <a:p>
                      <a:pPr marR="0" fontAlgn="t">
                        <a:spcBef>
                          <a:spcPts val="0"/>
                        </a:spcBef>
                        <a:spcAft>
                          <a:spcPts val="0"/>
                        </a:spcAft>
                      </a:pPr>
                      <a:r>
                        <a:rPr lang="en-IN" sz="1800" dirty="0" err="1">
                          <a:effectLst/>
                          <a:latin typeface="+mn-lt"/>
                        </a:rPr>
                        <a:t>Bhāskara</a:t>
                      </a:r>
                      <a:r>
                        <a:rPr lang="en-IN" sz="1800" dirty="0">
                          <a:effectLst/>
                          <a:latin typeface="+mn-lt"/>
                        </a:rPr>
                        <a:t> I</a:t>
                      </a:r>
                    </a:p>
                  </a:txBody>
                  <a:tcPr marL="50800" marR="50800" marT="50800" marB="50800"/>
                </a:tc>
                <a:tc>
                  <a:txBody>
                    <a:bodyPr/>
                    <a:lstStyle/>
                    <a:p>
                      <a:pPr fontAlgn="t"/>
                      <a:r>
                        <a:rPr lang="en-US" sz="1800" dirty="0">
                          <a:effectLst/>
                          <a:latin typeface="+mn-lt"/>
                        </a:rPr>
                        <a:t>629CE</a:t>
                      </a:r>
                      <a:endParaRPr lang="en-IN" sz="1800" dirty="0">
                        <a:effectLst/>
                        <a:latin typeface="+mn-lt"/>
                      </a:endParaRPr>
                    </a:p>
                  </a:txBody>
                  <a:tcPr marL="50800" marR="50800" marT="50800" marB="50800"/>
                </a:tc>
                <a:tc>
                  <a:txBody>
                    <a:bodyPr/>
                    <a:lstStyle/>
                    <a:p>
                      <a:r>
                        <a:rPr lang="en-US" sz="1800" b="0" i="0" kern="1200" dirty="0">
                          <a:solidFill>
                            <a:schemeClr val="dk1"/>
                          </a:solidFill>
                          <a:effectLst/>
                          <a:latin typeface="+mn-lt"/>
                          <a:ea typeface="+mn-ea"/>
                          <a:cs typeface="+mn-cs"/>
                        </a:rPr>
                        <a:t>Planetary longitudes, heliacal rising and setting of the planets, conjunctions among the planets and stars, solar and lunar eclipses, and the phases of the Moon are among the topics </a:t>
                      </a:r>
                      <a:r>
                        <a:rPr lang="en-US" sz="1800" b="0" i="0" kern="1200" dirty="0" err="1">
                          <a:solidFill>
                            <a:schemeClr val="dk1"/>
                          </a:solidFill>
                          <a:effectLst/>
                          <a:latin typeface="+mn-lt"/>
                          <a:ea typeface="+mn-ea"/>
                          <a:cs typeface="+mn-cs"/>
                        </a:rPr>
                        <a:t>Bhaskara</a:t>
                      </a:r>
                      <a:r>
                        <a:rPr lang="en-US" sz="1800" b="0" i="0" kern="1200" dirty="0">
                          <a:solidFill>
                            <a:schemeClr val="dk1"/>
                          </a:solidFill>
                          <a:effectLst/>
                          <a:latin typeface="+mn-lt"/>
                          <a:ea typeface="+mn-ea"/>
                          <a:cs typeface="+mn-cs"/>
                        </a:rPr>
                        <a:t> discusses in his astronomical treatises.</a:t>
                      </a:r>
                      <a:endParaRPr lang="en-IN" sz="1800" dirty="0">
                        <a:latin typeface="+mn-lt"/>
                      </a:endParaRPr>
                    </a:p>
                  </a:txBody>
                  <a:tcPr/>
                </a:tc>
                <a:extLst>
                  <a:ext uri="{0D108BD9-81ED-4DB2-BD59-A6C34878D82A}">
                    <a16:rowId xmlns:a16="http://schemas.microsoft.com/office/drawing/2014/main" val="1530597620"/>
                  </a:ext>
                </a:extLst>
              </a:tr>
              <a:tr h="370840">
                <a:tc>
                  <a:txBody>
                    <a:bodyPr/>
                    <a:lstStyle/>
                    <a:p>
                      <a:r>
                        <a:rPr lang="en-US" sz="1800" dirty="0">
                          <a:latin typeface="+mn-lt"/>
                        </a:rPr>
                        <a:t>4</a:t>
                      </a:r>
                      <a:endParaRPr lang="en-IN" sz="1800" dirty="0">
                        <a:latin typeface="+mn-lt"/>
                      </a:endParaRPr>
                    </a:p>
                  </a:txBody>
                  <a:tcPr/>
                </a:tc>
                <a:tc>
                  <a:txBody>
                    <a:bodyPr/>
                    <a:lstStyle/>
                    <a:p>
                      <a:r>
                        <a:rPr lang="en-IN" sz="1800" b="0" i="0" kern="1200" dirty="0">
                          <a:solidFill>
                            <a:schemeClr val="dk1"/>
                          </a:solidFill>
                          <a:effectLst/>
                          <a:latin typeface="+mn-lt"/>
                          <a:ea typeface="+mn-ea"/>
                          <a:cs typeface="+mn-cs"/>
                        </a:rPr>
                        <a:t>Brahmagupta</a:t>
                      </a:r>
                      <a:endParaRPr lang="en-IN" sz="1800" dirty="0">
                        <a:latin typeface="+mn-lt"/>
                      </a:endParaRPr>
                    </a:p>
                  </a:txBody>
                  <a:tcPr/>
                </a:tc>
                <a:tc>
                  <a:txBody>
                    <a:bodyPr/>
                    <a:lstStyle/>
                    <a:p>
                      <a:r>
                        <a:rPr lang="en-IN" sz="1800" b="0" i="0" kern="1200" dirty="0">
                          <a:solidFill>
                            <a:schemeClr val="dk1"/>
                          </a:solidFill>
                          <a:effectLst/>
                          <a:latin typeface="+mn-lt"/>
                          <a:ea typeface="+mn-ea"/>
                          <a:cs typeface="+mn-cs"/>
                        </a:rPr>
                        <a:t>598</a:t>
                      </a:r>
                      <a:r>
                        <a:rPr lang="en-US" sz="1800" b="0" i="0" kern="1200" dirty="0">
                          <a:solidFill>
                            <a:schemeClr val="dk1"/>
                          </a:solidFill>
                          <a:effectLst/>
                          <a:latin typeface="+mn-lt"/>
                          <a:ea typeface="+mn-ea"/>
                          <a:cs typeface="+mn-cs"/>
                        </a:rPr>
                        <a:t>–</a:t>
                      </a:r>
                      <a:r>
                        <a:rPr lang="en-IN" sz="1800" b="0" i="0" kern="1200" dirty="0">
                          <a:solidFill>
                            <a:schemeClr val="dk1"/>
                          </a:solidFill>
                          <a:effectLst/>
                          <a:latin typeface="+mn-lt"/>
                          <a:ea typeface="+mn-ea"/>
                          <a:cs typeface="+mn-cs"/>
                        </a:rPr>
                        <a:t>668 CE</a:t>
                      </a:r>
                      <a:endParaRPr lang="en-IN" sz="1800" dirty="0">
                        <a:latin typeface="+mn-lt"/>
                      </a:endParaRPr>
                    </a:p>
                  </a:txBody>
                  <a:tcPr/>
                </a:tc>
                <a:tc>
                  <a:txBody>
                    <a:bodyPr/>
                    <a:lstStyle/>
                    <a:p>
                      <a:pPr rtl="0" fontAlgn="ctr"/>
                      <a:r>
                        <a:rPr lang="en-US" sz="1800" b="0" i="0" kern="1200" dirty="0">
                          <a:solidFill>
                            <a:schemeClr val="dk1"/>
                          </a:solidFill>
                          <a:effectLst/>
                          <a:latin typeface="+mn-lt"/>
                          <a:ea typeface="+mn-ea"/>
                          <a:cs typeface="+mn-cs"/>
                        </a:rPr>
                        <a:t>calculated the instantaneous motion of a planet, gave correct equations for parallax, and some information related to the computation of eclipses. – In addition Gravity too</a:t>
                      </a:r>
                    </a:p>
                  </a:txBody>
                  <a:tcPr/>
                </a:tc>
                <a:extLst>
                  <a:ext uri="{0D108BD9-81ED-4DB2-BD59-A6C34878D82A}">
                    <a16:rowId xmlns:a16="http://schemas.microsoft.com/office/drawing/2014/main" val="2625247480"/>
                  </a:ext>
                </a:extLst>
              </a:tr>
            </a:tbl>
          </a:graphicData>
        </a:graphic>
      </p:graphicFrame>
      <p:sp>
        <p:nvSpPr>
          <p:cNvPr id="5" name="Thought Bubble: Cloud 4">
            <a:extLst>
              <a:ext uri="{FF2B5EF4-FFF2-40B4-BE49-F238E27FC236}">
                <a16:creationId xmlns:a16="http://schemas.microsoft.com/office/drawing/2014/main" id="{8EDC12A2-C5F3-435F-95FD-979B3292FB97}"/>
              </a:ext>
            </a:extLst>
          </p:cNvPr>
          <p:cNvSpPr/>
          <p:nvPr/>
        </p:nvSpPr>
        <p:spPr>
          <a:xfrm>
            <a:off x="9580098" y="365125"/>
            <a:ext cx="2236764" cy="1325563"/>
          </a:xfrm>
          <a:prstGeom prst="cloudCallout">
            <a:avLst/>
          </a:prstGeom>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130000" r="50000" b="-30000"/>
            </a:path>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Did with naked Eye alone</a:t>
            </a:r>
            <a:endParaRPr lang="en-IN" sz="2400" dirty="0"/>
          </a:p>
        </p:txBody>
      </p:sp>
    </p:spTree>
    <p:extLst>
      <p:ext uri="{BB962C8B-B14F-4D97-AF65-F5344CB8AC3E}">
        <p14:creationId xmlns:p14="http://schemas.microsoft.com/office/powerpoint/2010/main" val="14897569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2365</TotalTime>
  <Words>735</Words>
  <Application>Microsoft Office PowerPoint</Application>
  <PresentationFormat>Widescreen</PresentationFormat>
  <Paragraphs>92</Paragraphs>
  <Slides>22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Arial</vt:lpstr>
      <vt:lpstr>Calibri</vt:lpstr>
      <vt:lpstr>Calibri Light</vt:lpstr>
      <vt:lpstr>Freestyle Script</vt:lpstr>
      <vt:lpstr>Gabriola</vt:lpstr>
      <vt:lpstr>Google Sans</vt:lpstr>
      <vt:lpstr>Montserrat</vt:lpstr>
      <vt:lpstr>open_sansregular</vt:lpstr>
      <vt:lpstr>Wingdings</vt:lpstr>
      <vt:lpstr>Office Theme</vt:lpstr>
      <vt:lpstr>PowerPoint Presentation</vt:lpstr>
      <vt:lpstr>Introduction</vt:lpstr>
      <vt:lpstr>Motivation ?</vt:lpstr>
      <vt:lpstr>How did I start with Astronomy ?</vt:lpstr>
      <vt:lpstr>PowerPoint Presentation</vt:lpstr>
      <vt:lpstr>Universe is an Ocean with no borders…  Spread out into infinite space ..  No beginning  …….No ends …</vt:lpstr>
      <vt:lpstr>What kind of equipment &amp; tool do I need, to start with  ?</vt:lpstr>
      <vt:lpstr>PowerPoint Presentation</vt:lpstr>
      <vt:lpstr>Naked eye Astronomy</vt:lpstr>
      <vt:lpstr>How do we do naked eye astronomy ?</vt:lpstr>
      <vt:lpstr>PowerPoint Presentation</vt:lpstr>
      <vt:lpstr>Equipment for naked eye photography </vt:lpstr>
      <vt:lpstr>PowerPoint Presentation</vt:lpstr>
      <vt:lpstr>Binocular Astronomy</vt:lpstr>
      <vt:lpstr>A Simple Binocular mount you can make</vt:lpstr>
      <vt:lpstr>What are constellations</vt:lpstr>
      <vt:lpstr>What are Zodiacs</vt:lpstr>
      <vt:lpstr>Galaxies</vt:lpstr>
      <vt:lpstr>What did Galileo did ?</vt:lpstr>
      <vt:lpstr>Telescope Astronomy</vt:lpstr>
      <vt:lpstr>Radio Astronomy</vt:lpstr>
      <vt:lpstr>Day time Astronomy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Girish Kumar</dc:creator>
  <cp:lastModifiedBy>Girish Kumar</cp:lastModifiedBy>
  <cp:revision>27</cp:revision>
  <dcterms:created xsi:type="dcterms:W3CDTF">2021-01-21T15:52:23Z</dcterms:created>
  <dcterms:modified xsi:type="dcterms:W3CDTF">2021-01-25T13:51:06Z</dcterms:modified>
</cp:coreProperties>
</file>