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83" r:id="rId2"/>
    <p:sldId id="293" r:id="rId3"/>
    <p:sldId id="292" r:id="rId4"/>
    <p:sldId id="284" r:id="rId5"/>
    <p:sldId id="314" r:id="rId6"/>
    <p:sldId id="285" r:id="rId7"/>
    <p:sldId id="286" r:id="rId8"/>
    <p:sldId id="287" r:id="rId9"/>
    <p:sldId id="289" r:id="rId10"/>
    <p:sldId id="288" r:id="rId11"/>
    <p:sldId id="290" r:id="rId12"/>
    <p:sldId id="291" r:id="rId13"/>
    <p:sldId id="294" r:id="rId14"/>
    <p:sldId id="295" r:id="rId15"/>
    <p:sldId id="296" r:id="rId16"/>
    <p:sldId id="297" r:id="rId17"/>
    <p:sldId id="298" r:id="rId18"/>
    <p:sldId id="299" r:id="rId19"/>
    <p:sldId id="300" r:id="rId20"/>
    <p:sldId id="301" r:id="rId21"/>
    <p:sldId id="302" r:id="rId22"/>
    <p:sldId id="304" r:id="rId23"/>
    <p:sldId id="326" r:id="rId24"/>
    <p:sldId id="303" r:id="rId25"/>
    <p:sldId id="305" r:id="rId26"/>
    <p:sldId id="306" r:id="rId27"/>
    <p:sldId id="307" r:id="rId28"/>
    <p:sldId id="308" r:id="rId29"/>
    <p:sldId id="309" r:id="rId30"/>
    <p:sldId id="310" r:id="rId31"/>
    <p:sldId id="311" r:id="rId32"/>
    <p:sldId id="312" r:id="rId33"/>
    <p:sldId id="313" r:id="rId34"/>
    <p:sldId id="315" r:id="rId35"/>
    <p:sldId id="316" r:id="rId36"/>
    <p:sldId id="320" r:id="rId37"/>
    <p:sldId id="321" r:id="rId38"/>
    <p:sldId id="317" r:id="rId39"/>
    <p:sldId id="318" r:id="rId40"/>
    <p:sldId id="319" r:id="rId41"/>
    <p:sldId id="322" r:id="rId42"/>
    <p:sldId id="323" r:id="rId43"/>
    <p:sldId id="336" r:id="rId44"/>
    <p:sldId id="332" r:id="rId45"/>
    <p:sldId id="333" r:id="rId46"/>
    <p:sldId id="334" r:id="rId47"/>
    <p:sldId id="335" r:id="rId48"/>
    <p:sldId id="331" r:id="rId49"/>
    <p:sldId id="324" r:id="rId50"/>
    <p:sldId id="325" r:id="rId51"/>
    <p:sldId id="327" r:id="rId52"/>
    <p:sldId id="328" r:id="rId53"/>
    <p:sldId id="329" r:id="rId54"/>
    <p:sldId id="330"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5631" autoAdjust="0"/>
    <p:restoredTop sz="99437" autoAdjust="0"/>
  </p:normalViewPr>
  <p:slideViewPr>
    <p:cSldViewPr>
      <p:cViewPr>
        <p:scale>
          <a:sx n="70" d="100"/>
          <a:sy n="70" d="100"/>
        </p:scale>
        <p:origin x="-1422"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CCEA9B-715E-4B93-8B89-8788E1530A12}" type="datetimeFigureOut">
              <a:rPr lang="en-US" smtClean="0"/>
              <a:pPr/>
              <a:t>4/27/2017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C43461-BD7B-48CC-A2F1-DF620CC468B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D5D24-8FBA-458C-9868-C5185627A5A5}"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D5D24-8FBA-458C-9868-C5185627A5A5}" type="datetimeFigureOut">
              <a:rPr lang="en-US" smtClean="0"/>
              <a:pPr/>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D5D24-8FBA-458C-9868-C5185627A5A5}" type="datetimeFigureOut">
              <a:rPr lang="en-US" smtClean="0"/>
              <a:pPr/>
              <a:t>4/27/2017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D5D24-8FBA-458C-9868-C5185627A5A5}" type="datetimeFigureOut">
              <a:rPr lang="en-US" smtClean="0"/>
              <a:pPr/>
              <a:t>4/27/2017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D5D24-8FBA-458C-9868-C5185627A5A5}" type="datetimeFigureOut">
              <a:rPr lang="en-US" smtClean="0"/>
              <a:pPr/>
              <a:t>4/27/2017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D5D24-8FBA-458C-9868-C5185627A5A5}" type="datetimeFigureOut">
              <a:rPr lang="en-US" smtClean="0"/>
              <a:pPr/>
              <a:t>4/27/2017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86EC4-A916-4D40-87BD-ACBCB65C92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jpeg"/><Relationship Id="rId1" Type="http://schemas.openxmlformats.org/officeDocument/2006/relationships/slideLayout" Target="../slideLayouts/slideLayout6.xml"/><Relationship Id="rId4" Type="http://schemas.openxmlformats.org/officeDocument/2006/relationships/image" Target="../media/image22.jpeg"/></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jpeg"/><Relationship Id="rId4" Type="http://schemas.openxmlformats.org/officeDocument/2006/relationships/image" Target="../media/image25.jpeg"/><Relationship Id="rId9" Type="http://schemas.openxmlformats.org/officeDocument/2006/relationships/image" Target="../media/image30.gif"/></Relationships>
</file>

<file path=ppt/slides/_rels/slide1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6.xml"/><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Paul_Baran" TargetMode="External"/><Relationship Id="rId7" Type="http://schemas.openxmlformats.org/officeDocument/2006/relationships/hyperlink" Target="https://en.wikipedia.org/wiki/Packet_switching" TargetMode="External"/><Relationship Id="rId2" Type="http://schemas.openxmlformats.org/officeDocument/2006/relationships/hyperlink" Target="https://en.wikipedia.org/wiki/Network_packet" TargetMode="External"/><Relationship Id="rId1" Type="http://schemas.openxmlformats.org/officeDocument/2006/relationships/slideLayout" Target="../slideLayouts/slideLayout6.xml"/><Relationship Id="rId6" Type="http://schemas.openxmlformats.org/officeDocument/2006/relationships/hyperlink" Target="https://en.wikipedia.org/wiki/Network_traffic" TargetMode="External"/><Relationship Id="rId5" Type="http://schemas.openxmlformats.org/officeDocument/2006/relationships/hyperlink" Target="https://en.wikipedia.org/wiki/Transmission_(telecommunications)" TargetMode="External"/><Relationship Id="rId4" Type="http://schemas.openxmlformats.org/officeDocument/2006/relationships/hyperlink" Target="https://en.wikipedia.org/wiki/Channel_(communications)"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hyperlink" Target="https://en.wikipedia.org/wiki/XML" TargetMode="External"/><Relationship Id="rId3" Type="http://schemas.openxmlformats.org/officeDocument/2006/relationships/hyperlink" Target="https://en.wikipedia.org/wiki/Application_layer" TargetMode="External"/><Relationship Id="rId7" Type="http://schemas.openxmlformats.org/officeDocument/2006/relationships/hyperlink" Target="https://en.wikipedia.org/wiki/Communications_protocol" TargetMode="External"/><Relationship Id="rId2" Type="http://schemas.openxmlformats.org/officeDocument/2006/relationships/hyperlink" Target="https://en.wikipedia.org/wiki/Open_standard" TargetMode="External"/><Relationship Id="rId1" Type="http://schemas.openxmlformats.org/officeDocument/2006/relationships/slideLayout" Target="../slideLayouts/slideLayout7.xml"/><Relationship Id="rId6" Type="http://schemas.openxmlformats.org/officeDocument/2006/relationships/hyperlink" Target="https://en.wikipedia.org/wiki/Wire_protocol" TargetMode="External"/><Relationship Id="rId5" Type="http://schemas.openxmlformats.org/officeDocument/2006/relationships/hyperlink" Target="https://en.wikipedia.org/wiki/Text-based_protocol" TargetMode="External"/><Relationship Id="rId4" Type="http://schemas.openxmlformats.org/officeDocument/2006/relationships/hyperlink" Target="https://en.wikipedia.org/wiki/Message-oriented_middlewar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8" Type="http://schemas.openxmlformats.org/officeDocument/2006/relationships/image" Target="../media/image53.jpeg"/><Relationship Id="rId3" Type="http://schemas.openxmlformats.org/officeDocument/2006/relationships/image" Target="../media/image48.png"/><Relationship Id="rId7" Type="http://schemas.openxmlformats.org/officeDocument/2006/relationships/image" Target="../media/image52.jpeg"/><Relationship Id="rId2" Type="http://schemas.openxmlformats.org/officeDocument/2006/relationships/image" Target="../media/image47.jpeg"/><Relationship Id="rId1" Type="http://schemas.openxmlformats.org/officeDocument/2006/relationships/slideLayout" Target="../slideLayouts/slideLayout6.xml"/><Relationship Id="rId6" Type="http://schemas.openxmlformats.org/officeDocument/2006/relationships/image" Target="../media/image51.jpeg"/><Relationship Id="rId5" Type="http://schemas.openxmlformats.org/officeDocument/2006/relationships/image" Target="../media/image50.jpeg"/><Relationship Id="rId10" Type="http://schemas.openxmlformats.org/officeDocument/2006/relationships/image" Target="../media/image55.png"/><Relationship Id="rId4" Type="http://schemas.openxmlformats.org/officeDocument/2006/relationships/image" Target="../media/image49.jpeg"/><Relationship Id="rId9" Type="http://schemas.openxmlformats.org/officeDocument/2006/relationships/image" Target="../media/image54.png"/></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5" Type="http://schemas.openxmlformats.org/officeDocument/2006/relationships/image" Target="../media/image59.jpeg"/><Relationship Id="rId4" Type="http://schemas.openxmlformats.org/officeDocument/2006/relationships/image" Target="../media/image58.jpeg"/></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7.pn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gif"/><Relationship Id="rId1" Type="http://schemas.openxmlformats.org/officeDocument/2006/relationships/slideLayout" Target="../slideLayouts/slideLayout7.xml"/><Relationship Id="rId5" Type="http://schemas.openxmlformats.org/officeDocument/2006/relationships/image" Target="../media/image65.png"/><Relationship Id="rId4" Type="http://schemas.openxmlformats.org/officeDocument/2006/relationships/image" Target="../media/image64.png"/></Relationships>
</file>

<file path=ppt/slides/_rels/slide41.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6.xml"/><Relationship Id="rId5" Type="http://schemas.openxmlformats.org/officeDocument/2006/relationships/image" Target="../media/image70.png"/><Relationship Id="rId4" Type="http://schemas.openxmlformats.org/officeDocument/2006/relationships/image" Target="../media/image69.png"/></Relationships>
</file>

<file path=ppt/slides/_rels/slide43.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69.png"/><Relationship Id="rId7" Type="http://schemas.openxmlformats.org/officeDocument/2006/relationships/image" Target="../media/image74.png"/><Relationship Id="rId2" Type="http://schemas.openxmlformats.org/officeDocument/2006/relationships/image" Target="../media/image68.png"/><Relationship Id="rId1" Type="http://schemas.openxmlformats.org/officeDocument/2006/relationships/slideLayout" Target="../slideLayouts/slideLayout7.xml"/><Relationship Id="rId6" Type="http://schemas.openxmlformats.org/officeDocument/2006/relationships/image" Target="../media/image73.png"/><Relationship Id="rId5" Type="http://schemas.openxmlformats.org/officeDocument/2006/relationships/image" Target="../media/image72.jpe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image" Target="../media/image78.png"/><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80.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e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noAutofit/>
          </a:bodyPr>
          <a:lstStyle/>
          <a:p>
            <a:r>
              <a:rPr lang="en-US" sz="9600" dirty="0" smtClean="0">
                <a:latin typeface="Edwardian Script ITC" pitchFamily="66" charset="0"/>
              </a:rPr>
              <a:t>Internet of Things</a:t>
            </a:r>
            <a:endParaRPr lang="en-US" sz="9600" dirty="0">
              <a:latin typeface="Edwardian Script ITC" pitchFamily="66" charset="0"/>
            </a:endParaRPr>
          </a:p>
        </p:txBody>
      </p:sp>
      <p:pic>
        <p:nvPicPr>
          <p:cNvPr id="5124" name="Picture 4" descr="Image result for Internet"/>
          <p:cNvPicPr>
            <a:picLocks noChangeAspect="1" noChangeArrowheads="1"/>
          </p:cNvPicPr>
          <p:nvPr/>
        </p:nvPicPr>
        <p:blipFill>
          <a:blip r:embed="rId2"/>
          <a:srcRect/>
          <a:stretch>
            <a:fillRect/>
          </a:stretch>
        </p:blipFill>
        <p:spPr bwMode="auto">
          <a:xfrm>
            <a:off x="304801" y="2514600"/>
            <a:ext cx="2796988" cy="1981200"/>
          </a:xfrm>
          <a:prstGeom prst="rect">
            <a:avLst/>
          </a:prstGeom>
          <a:noFill/>
        </p:spPr>
      </p:pic>
      <p:pic>
        <p:nvPicPr>
          <p:cNvPr id="5126" name="Picture 6" descr="http://www.engineeringapps.net/ci/userfiles/images/internet1.jpg"/>
          <p:cNvPicPr>
            <a:picLocks noChangeAspect="1" noChangeArrowheads="1"/>
          </p:cNvPicPr>
          <p:nvPr/>
        </p:nvPicPr>
        <p:blipFill>
          <a:blip r:embed="rId3"/>
          <a:srcRect/>
          <a:stretch>
            <a:fillRect/>
          </a:stretch>
        </p:blipFill>
        <p:spPr bwMode="auto">
          <a:xfrm>
            <a:off x="6705600" y="2514600"/>
            <a:ext cx="1981200" cy="1485900"/>
          </a:xfrm>
          <a:prstGeom prst="rect">
            <a:avLst/>
          </a:prstGeom>
          <a:noFill/>
        </p:spPr>
      </p:pic>
      <p:pic>
        <p:nvPicPr>
          <p:cNvPr id="5128" name="Picture 8" descr="Related image"/>
          <p:cNvPicPr>
            <a:picLocks noChangeAspect="1" noChangeArrowheads="1"/>
          </p:cNvPicPr>
          <p:nvPr/>
        </p:nvPicPr>
        <p:blipFill>
          <a:blip r:embed="rId4"/>
          <a:srcRect/>
          <a:stretch>
            <a:fillRect/>
          </a:stretch>
        </p:blipFill>
        <p:spPr bwMode="auto">
          <a:xfrm>
            <a:off x="3429000" y="4572000"/>
            <a:ext cx="2628900" cy="174307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Bradley Hand ITC" pitchFamily="66" charset="0"/>
              </a:rPr>
              <a:t>What else do you need to make a </a:t>
            </a:r>
            <a:r>
              <a:rPr lang="en-US" b="1" dirty="0" err="1" smtClean="0">
                <a:latin typeface="Bradley Hand ITC" pitchFamily="66" charset="0"/>
              </a:rPr>
              <a:t>IoT</a:t>
            </a:r>
            <a:r>
              <a:rPr lang="en-US" b="1" dirty="0" smtClean="0">
                <a:latin typeface="Bradley Hand ITC" pitchFamily="66" charset="0"/>
              </a:rPr>
              <a:t> Device</a:t>
            </a:r>
            <a:endParaRPr lang="en-US" b="1" dirty="0">
              <a:latin typeface="Bradley Hand ITC" pitchFamily="66" charset="0"/>
            </a:endParaRPr>
          </a:p>
        </p:txBody>
      </p:sp>
      <p:sp>
        <p:nvSpPr>
          <p:cNvPr id="6" name="Cloud Callout 5"/>
          <p:cNvSpPr/>
          <p:nvPr/>
        </p:nvSpPr>
        <p:spPr>
          <a:xfrm>
            <a:off x="6019800" y="1066800"/>
            <a:ext cx="2514600" cy="2362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Think</a:t>
            </a:r>
            <a:endParaRPr lang="en-US" sz="4000" dirty="0"/>
          </a:p>
        </p:txBody>
      </p:sp>
      <p:pic>
        <p:nvPicPr>
          <p:cNvPr id="20481" name="Picture 1" descr="C:\Users\girish\AppData\Local\Microsoft\Windows\Temporary Internet Files\Content.IE5\ED16RD5D\ThinkingDot[1].png"/>
          <p:cNvPicPr>
            <a:picLocks noChangeAspect="1" noChangeArrowheads="1"/>
          </p:cNvPicPr>
          <p:nvPr/>
        </p:nvPicPr>
        <p:blipFill>
          <a:blip r:embed="rId2"/>
          <a:srcRect/>
          <a:stretch>
            <a:fillRect/>
          </a:stretch>
        </p:blipFill>
        <p:spPr bwMode="auto">
          <a:xfrm>
            <a:off x="1752600" y="2514600"/>
            <a:ext cx="2362200" cy="3203532"/>
          </a:xfrm>
          <a:prstGeom prst="rect">
            <a:avLst/>
          </a:prstGeom>
          <a:noFill/>
        </p:spPr>
      </p:pic>
      <p:pic>
        <p:nvPicPr>
          <p:cNvPr id="20482" name="Picture 2" descr="C:\Users\girish\AppData\Local\Microsoft\Windows\Temporary Internet Files\Content.IE5\ED16RD5D\reflect[1].JPG"/>
          <p:cNvPicPr>
            <a:picLocks noChangeAspect="1" noChangeArrowheads="1"/>
          </p:cNvPicPr>
          <p:nvPr/>
        </p:nvPicPr>
        <p:blipFill>
          <a:blip r:embed="rId3"/>
          <a:srcRect/>
          <a:stretch>
            <a:fillRect/>
          </a:stretch>
        </p:blipFill>
        <p:spPr bwMode="auto">
          <a:xfrm>
            <a:off x="5584825" y="4175125"/>
            <a:ext cx="2095500" cy="24574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4114800" cy="3429000"/>
          </a:xfrm>
        </p:spPr>
        <p:txBody>
          <a:bodyPr>
            <a:normAutofit fontScale="90000"/>
          </a:bodyPr>
          <a:lstStyle/>
          <a:p>
            <a:r>
              <a:rPr lang="en-US" dirty="0" smtClean="0">
                <a:latin typeface="Bradley Hand ITC" pitchFamily="66" charset="0"/>
              </a:rPr>
              <a:t>We need something called actuator</a:t>
            </a:r>
            <a:br>
              <a:rPr lang="en-US" dirty="0" smtClean="0">
                <a:latin typeface="Bradley Hand ITC" pitchFamily="66" charset="0"/>
              </a:rPr>
            </a:br>
            <a:r>
              <a:rPr lang="en-US" dirty="0" smtClean="0">
                <a:latin typeface="Bradley Hand ITC" pitchFamily="66" charset="0"/>
              </a:rPr>
              <a:t>to convert electrical signals into action</a:t>
            </a:r>
            <a:endParaRPr lang="en-US" dirty="0">
              <a:latin typeface="Bradley Hand ITC" pitchFamily="66" charset="0"/>
            </a:endParaRPr>
          </a:p>
        </p:txBody>
      </p:sp>
      <p:pic>
        <p:nvPicPr>
          <p:cNvPr id="21506" name="Picture 2" descr="Image result for actuator"/>
          <p:cNvPicPr>
            <a:picLocks noChangeAspect="1" noChangeArrowheads="1"/>
          </p:cNvPicPr>
          <p:nvPr/>
        </p:nvPicPr>
        <p:blipFill>
          <a:blip r:embed="rId2"/>
          <a:srcRect/>
          <a:stretch>
            <a:fillRect/>
          </a:stretch>
        </p:blipFill>
        <p:spPr bwMode="auto">
          <a:xfrm>
            <a:off x="5334000" y="1066800"/>
            <a:ext cx="2819400" cy="1874901"/>
          </a:xfrm>
          <a:prstGeom prst="rect">
            <a:avLst/>
          </a:prstGeom>
          <a:noFill/>
        </p:spPr>
      </p:pic>
      <p:sp>
        <p:nvSpPr>
          <p:cNvPr id="21508" name="AutoShape 4" descr="Image result for rel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Image result for rel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Image result for rel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1514" name="Picture 10" descr="Image result for relay"/>
          <p:cNvPicPr>
            <a:picLocks noChangeAspect="1" noChangeArrowheads="1" noCrop="1"/>
          </p:cNvPicPr>
          <p:nvPr/>
        </p:nvPicPr>
        <p:blipFill>
          <a:blip r:embed="rId3"/>
          <a:srcRect/>
          <a:stretch>
            <a:fillRect/>
          </a:stretch>
        </p:blipFill>
        <p:spPr bwMode="auto">
          <a:xfrm>
            <a:off x="381000" y="4267200"/>
            <a:ext cx="3640014" cy="1981200"/>
          </a:xfrm>
          <a:prstGeom prst="rect">
            <a:avLst/>
          </a:prstGeom>
          <a:noFill/>
        </p:spPr>
      </p:pic>
      <p:pic>
        <p:nvPicPr>
          <p:cNvPr id="21516" name="Picture 12" descr="Image result for relay"/>
          <p:cNvPicPr>
            <a:picLocks noChangeAspect="1" noChangeArrowheads="1"/>
          </p:cNvPicPr>
          <p:nvPr/>
        </p:nvPicPr>
        <p:blipFill>
          <a:blip r:embed="rId4"/>
          <a:srcRect/>
          <a:stretch>
            <a:fillRect/>
          </a:stretch>
        </p:blipFill>
        <p:spPr bwMode="auto">
          <a:xfrm>
            <a:off x="5486400" y="3886200"/>
            <a:ext cx="1981200" cy="231457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Bradley Hand ITC" pitchFamily="66" charset="0"/>
                <a:ea typeface="+mj-ea"/>
                <a:cs typeface="+mj-cs"/>
              </a:rPr>
              <a:t>How does a computer used for </a:t>
            </a:r>
            <a:r>
              <a:rPr kumimoji="0" lang="en-US" sz="4400" b="1" i="0" u="none" strike="noStrike" kern="1200" cap="none" spc="0" normalizeH="0" baseline="0" noProof="0" dirty="0" err="1" smtClean="0">
                <a:ln>
                  <a:noFill/>
                </a:ln>
                <a:solidFill>
                  <a:schemeClr val="tx1"/>
                </a:solidFill>
                <a:effectLst/>
                <a:uLnTx/>
                <a:uFillTx/>
                <a:latin typeface="Bradley Hand ITC" pitchFamily="66" charset="0"/>
                <a:ea typeface="+mj-ea"/>
                <a:cs typeface="+mj-cs"/>
              </a:rPr>
              <a:t>IoT</a:t>
            </a:r>
            <a:r>
              <a:rPr kumimoji="0" lang="en-US" sz="4400" b="1" i="0" u="none" strike="noStrike" kern="1200" cap="none" spc="0" normalizeH="0" baseline="0" noProof="0" dirty="0" smtClean="0">
                <a:ln>
                  <a:noFill/>
                </a:ln>
                <a:solidFill>
                  <a:schemeClr val="tx1"/>
                </a:solidFill>
                <a:effectLst/>
                <a:uLnTx/>
                <a:uFillTx/>
                <a:latin typeface="Bradley Hand ITC" pitchFamily="66" charset="0"/>
                <a:ea typeface="+mj-ea"/>
                <a:cs typeface="+mj-cs"/>
              </a:rPr>
              <a:t> Look like?</a:t>
            </a:r>
            <a:endParaRPr kumimoji="0" lang="en-US" sz="4400" b="1" i="0" u="none" strike="noStrike" kern="1200" cap="none" spc="0" normalizeH="0" baseline="0" noProof="0" dirty="0">
              <a:ln>
                <a:noFill/>
              </a:ln>
              <a:solidFill>
                <a:schemeClr val="tx1"/>
              </a:solidFill>
              <a:effectLst/>
              <a:uLnTx/>
              <a:uFillTx/>
              <a:latin typeface="Bradley Hand ITC" pitchFamily="66" charset="0"/>
              <a:ea typeface="+mj-ea"/>
              <a:cs typeface="+mj-cs"/>
            </a:endParaRPr>
          </a:p>
        </p:txBody>
      </p:sp>
      <p:sp>
        <p:nvSpPr>
          <p:cNvPr id="3" name="Footer Placeholder 1"/>
          <p:cNvSpPr>
            <a:spLocks noGrp="1"/>
          </p:cNvSpPr>
          <p:nvPr>
            <p:ph type="ftr" sz="quarter" idx="11"/>
          </p:nvPr>
        </p:nvSpPr>
        <p:spPr>
          <a:xfrm>
            <a:off x="3124200" y="6356350"/>
            <a:ext cx="2895600" cy="365125"/>
          </a:xfrm>
        </p:spPr>
        <p:txBody>
          <a:bodyPr/>
          <a:lstStyle/>
          <a:p>
            <a:r>
              <a:rPr lang="en-IN" smtClean="0"/>
              <a:t>Copyright Reserved - Do not reproduce</a:t>
            </a:r>
            <a:endParaRPr lang="en-IN"/>
          </a:p>
        </p:txBody>
      </p:sp>
      <p:sp>
        <p:nvSpPr>
          <p:cNvPr id="4" name="Slide Number Placeholder 2"/>
          <p:cNvSpPr>
            <a:spLocks noGrp="1"/>
          </p:cNvSpPr>
          <p:nvPr>
            <p:ph type="sldNum" sz="quarter" idx="12"/>
          </p:nvPr>
        </p:nvSpPr>
        <p:spPr>
          <a:xfrm>
            <a:off x="6553200" y="6356350"/>
            <a:ext cx="2133600" cy="365125"/>
          </a:xfrm>
        </p:spPr>
        <p:txBody>
          <a:bodyPr/>
          <a:lstStyle/>
          <a:p>
            <a:fld id="{3CC8D4CE-93F6-4BFF-95A0-EE98CBE3B034}" type="slidenum">
              <a:rPr lang="en-IN" smtClean="0"/>
              <a:pPr/>
              <a:t>12</a:t>
            </a:fld>
            <a:endParaRPr lang="en-IN"/>
          </a:p>
        </p:txBody>
      </p:sp>
      <p:sp>
        <p:nvSpPr>
          <p:cNvPr id="5" name="Rectangle 4"/>
          <p:cNvSpPr/>
          <p:nvPr/>
        </p:nvSpPr>
        <p:spPr>
          <a:xfrm>
            <a:off x="3275856" y="2564904"/>
            <a:ext cx="2808312" cy="1584176"/>
          </a:xfrm>
          <a:prstGeom prst="rect">
            <a:avLst/>
          </a:prstGeom>
          <a:scene3d>
            <a:camera prst="orthographicFront"/>
            <a:lightRig rig="harsh" dir="t"/>
          </a:scene3d>
          <a:sp3d extrusionH="76200" contourW="12700" prstMaterial="dkEdge">
            <a:bevelT/>
            <a:bevelB/>
            <a:extrusionClr>
              <a:schemeClr val="tx2">
                <a:lumMod val="60000"/>
                <a:lumOff val="40000"/>
              </a:schemeClr>
            </a:extrusionClr>
            <a:contourClr>
              <a:schemeClr val="tx2">
                <a:lumMod val="40000"/>
                <a:lumOff val="6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IN" dirty="0"/>
          </a:p>
        </p:txBody>
      </p:sp>
      <p:sp>
        <p:nvSpPr>
          <p:cNvPr id="6" name="Rectangle 5"/>
          <p:cNvSpPr/>
          <p:nvPr/>
        </p:nvSpPr>
        <p:spPr>
          <a:xfrm>
            <a:off x="2286000" y="1295400"/>
            <a:ext cx="2232248" cy="576064"/>
          </a:xfrm>
          <a:prstGeom prst="rect">
            <a:avLst/>
          </a:prstGeom>
          <a:scene3d>
            <a:camera prst="orthographicFront"/>
            <a:lightRig rig="harsh" dir="t"/>
          </a:scene3d>
          <a:sp3d extrusionH="76200" contourW="12700" prstMaterial="dkEdge">
            <a:bevelT/>
            <a:bevelB/>
            <a:extrusionClr>
              <a:schemeClr val="tx2">
                <a:lumMod val="60000"/>
                <a:lumOff val="40000"/>
              </a:schemeClr>
            </a:extrusionClr>
            <a:contourClr>
              <a:schemeClr val="tx2">
                <a:lumMod val="40000"/>
                <a:lumOff val="6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Primary Memory</a:t>
            </a:r>
          </a:p>
          <a:p>
            <a:pPr algn="ctr"/>
            <a:r>
              <a:rPr lang="en-US" dirty="0" smtClean="0"/>
              <a:t>(RAM)</a:t>
            </a:r>
            <a:endParaRPr lang="en-IN" dirty="0"/>
          </a:p>
        </p:txBody>
      </p:sp>
      <p:pic>
        <p:nvPicPr>
          <p:cNvPr id="7" name="Picture 9" descr="C:\Users\Admin\AppData\Local\Microsoft\Windows\Temporary Internet Files\Content.IE5\D45FKAQH\Bus_Network_Topology[1].png"/>
          <p:cNvPicPr>
            <a:picLocks noChangeAspect="1" noChangeArrowheads="1"/>
          </p:cNvPicPr>
          <p:nvPr/>
        </p:nvPicPr>
        <p:blipFill>
          <a:blip r:embed="rId2" cstate="print"/>
          <a:srcRect/>
          <a:stretch>
            <a:fillRect/>
          </a:stretch>
        </p:blipFill>
        <p:spPr bwMode="auto">
          <a:xfrm>
            <a:off x="107504" y="5229200"/>
            <a:ext cx="1656184" cy="1154666"/>
          </a:xfrm>
          <a:prstGeom prst="rect">
            <a:avLst/>
          </a:prstGeom>
          <a:noFill/>
        </p:spPr>
      </p:pic>
      <p:cxnSp>
        <p:nvCxnSpPr>
          <p:cNvPr id="8" name="Straight Arrow Connector 7"/>
          <p:cNvCxnSpPr/>
          <p:nvPr/>
        </p:nvCxnSpPr>
        <p:spPr>
          <a:xfrm rot="16200000" flipH="1">
            <a:off x="3234308" y="1947292"/>
            <a:ext cx="736104" cy="4991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364088" y="1844824"/>
            <a:ext cx="576064" cy="648072"/>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084168" y="3501008"/>
            <a:ext cx="1008112" cy="0"/>
          </a:xfrm>
          <a:prstGeom prst="straightConnector1">
            <a:avLst/>
          </a:prstGeom>
          <a:ln>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652120" y="4221088"/>
            <a:ext cx="864096" cy="151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781800" y="1295400"/>
            <a:ext cx="2053767" cy="430887"/>
          </a:xfrm>
          <a:prstGeom prst="rect">
            <a:avLst/>
          </a:prstGeom>
          <a:noFill/>
        </p:spPr>
        <p:txBody>
          <a:bodyPr wrap="none" rtlCol="0">
            <a:spAutoFit/>
          </a:bodyPr>
          <a:lstStyle/>
          <a:p>
            <a:r>
              <a:rPr lang="en-US" sz="1100" dirty="0" smtClean="0"/>
              <a:t>Secondary Memory</a:t>
            </a:r>
          </a:p>
          <a:p>
            <a:r>
              <a:rPr lang="en-US" sz="1100" dirty="0" smtClean="0"/>
              <a:t>Memory Card (16 GB, 32 GB etc)</a:t>
            </a:r>
            <a:endParaRPr lang="en-IN" sz="1100" dirty="0"/>
          </a:p>
        </p:txBody>
      </p:sp>
      <p:sp>
        <p:nvSpPr>
          <p:cNvPr id="13" name="TextBox 12"/>
          <p:cNvSpPr txBox="1"/>
          <p:nvPr/>
        </p:nvSpPr>
        <p:spPr>
          <a:xfrm>
            <a:off x="6876256" y="5805264"/>
            <a:ext cx="1229824" cy="261610"/>
          </a:xfrm>
          <a:prstGeom prst="rect">
            <a:avLst/>
          </a:prstGeom>
          <a:noFill/>
        </p:spPr>
        <p:txBody>
          <a:bodyPr wrap="none" rtlCol="0">
            <a:spAutoFit/>
          </a:bodyPr>
          <a:lstStyle/>
          <a:p>
            <a:r>
              <a:rPr lang="en-US" sz="1100" dirty="0" smtClean="0"/>
              <a:t>Network Interface</a:t>
            </a:r>
            <a:endParaRPr lang="en-IN" sz="1100" dirty="0"/>
          </a:p>
        </p:txBody>
      </p:sp>
      <p:sp>
        <p:nvSpPr>
          <p:cNvPr id="14" name="Left-Right Arrow 13"/>
          <p:cNvSpPr/>
          <p:nvPr/>
        </p:nvSpPr>
        <p:spPr>
          <a:xfrm>
            <a:off x="2051720" y="5589240"/>
            <a:ext cx="4320480" cy="216024"/>
          </a:xfrm>
          <a:prstGeom prst="leftRightArrow">
            <a:avLst/>
          </a:prstGeom>
          <a:gradFill flip="none" rotWithShape="1">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2" descr="C:\Users\Admin\AppData\Local\Microsoft\Windows\Temporary Internet Files\Content.IE5\T7TECUYH\keyboard-silhouette-2813-large[1].png"/>
          <p:cNvPicPr>
            <a:picLocks noChangeAspect="1" noChangeArrowheads="1"/>
          </p:cNvPicPr>
          <p:nvPr/>
        </p:nvPicPr>
        <p:blipFill>
          <a:blip r:embed="rId3" cstate="print"/>
          <a:srcRect/>
          <a:stretch>
            <a:fillRect/>
          </a:stretch>
        </p:blipFill>
        <p:spPr bwMode="auto">
          <a:xfrm>
            <a:off x="1475656" y="2420888"/>
            <a:ext cx="609161" cy="432048"/>
          </a:xfrm>
          <a:prstGeom prst="rect">
            <a:avLst/>
          </a:prstGeom>
          <a:noFill/>
        </p:spPr>
      </p:pic>
      <p:pic>
        <p:nvPicPr>
          <p:cNvPr id="16" name="Picture 2" descr="C:\Users\Admin\AppData\Local\Microsoft\Windows\Temporary Internet Files\Content.IE5\DCACVMC0\large_366_SoilMoisture1-450[1].jpg"/>
          <p:cNvPicPr>
            <a:picLocks noChangeAspect="1" noChangeArrowheads="1"/>
          </p:cNvPicPr>
          <p:nvPr/>
        </p:nvPicPr>
        <p:blipFill>
          <a:blip r:embed="rId4" cstate="print"/>
          <a:srcRect/>
          <a:stretch>
            <a:fillRect/>
          </a:stretch>
        </p:blipFill>
        <p:spPr bwMode="auto">
          <a:xfrm>
            <a:off x="1475656" y="3068960"/>
            <a:ext cx="609369" cy="523503"/>
          </a:xfrm>
          <a:prstGeom prst="rect">
            <a:avLst/>
          </a:prstGeom>
          <a:noFill/>
        </p:spPr>
      </p:pic>
      <p:pic>
        <p:nvPicPr>
          <p:cNvPr id="17" name="Picture 3" descr="C:\Users\Admin\AppData\Local\Microsoft\Windows\Temporary Internet Files\Content.IE5\T7TECUYH\temperature-icon[1].png"/>
          <p:cNvPicPr>
            <a:picLocks noChangeAspect="1" noChangeArrowheads="1"/>
          </p:cNvPicPr>
          <p:nvPr/>
        </p:nvPicPr>
        <p:blipFill>
          <a:blip r:embed="rId5" cstate="print"/>
          <a:srcRect/>
          <a:stretch>
            <a:fillRect/>
          </a:stretch>
        </p:blipFill>
        <p:spPr bwMode="auto">
          <a:xfrm>
            <a:off x="1403648" y="3717032"/>
            <a:ext cx="626665" cy="626665"/>
          </a:xfrm>
          <a:prstGeom prst="rect">
            <a:avLst/>
          </a:prstGeom>
          <a:noFill/>
        </p:spPr>
      </p:pic>
      <p:sp>
        <p:nvSpPr>
          <p:cNvPr id="18" name="Left Brace 17"/>
          <p:cNvSpPr/>
          <p:nvPr/>
        </p:nvSpPr>
        <p:spPr>
          <a:xfrm>
            <a:off x="683568" y="2564904"/>
            <a:ext cx="648072" cy="16561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9" name="Straight Arrow Connector 18"/>
          <p:cNvCxnSpPr/>
          <p:nvPr/>
        </p:nvCxnSpPr>
        <p:spPr>
          <a:xfrm flipH="1">
            <a:off x="2123728" y="3356992"/>
            <a:ext cx="1008112"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2123728" y="2708920"/>
            <a:ext cx="1008112" cy="432048"/>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1979712" y="3573016"/>
            <a:ext cx="1152128" cy="50405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2" name="Picture 5" descr="C:\Users\Admin\AppData\Local\Microsoft\Windows\Temporary Internet Files\Content.IE5\CWW9D739\1024px-Multitouch_screen.svg[1].png"/>
          <p:cNvPicPr>
            <a:picLocks noChangeAspect="1" noChangeArrowheads="1"/>
          </p:cNvPicPr>
          <p:nvPr/>
        </p:nvPicPr>
        <p:blipFill>
          <a:blip r:embed="rId6" cstate="print"/>
          <a:srcRect/>
          <a:stretch>
            <a:fillRect/>
          </a:stretch>
        </p:blipFill>
        <p:spPr bwMode="auto">
          <a:xfrm>
            <a:off x="7092280" y="3140968"/>
            <a:ext cx="1080120" cy="783720"/>
          </a:xfrm>
          <a:prstGeom prst="rect">
            <a:avLst/>
          </a:prstGeom>
          <a:noFill/>
        </p:spPr>
      </p:pic>
      <p:pic>
        <p:nvPicPr>
          <p:cNvPr id="23" name="Picture 22" descr="C:\Users\Admin\AppData\Local\Microsoft\Windows\Temporary Internet Files\Content.IE5\BM4YNP21\radio_wireless_tower_cor_.svg_.med_[1].png"/>
          <p:cNvPicPr>
            <a:picLocks noChangeAspect="1" noChangeArrowheads="1"/>
          </p:cNvPicPr>
          <p:nvPr/>
        </p:nvPicPr>
        <p:blipFill>
          <a:blip r:embed="rId7" cstate="print"/>
          <a:srcRect/>
          <a:stretch>
            <a:fillRect/>
          </a:stretch>
        </p:blipFill>
        <p:spPr bwMode="auto">
          <a:xfrm>
            <a:off x="6444208" y="5301208"/>
            <a:ext cx="562173" cy="659175"/>
          </a:xfrm>
          <a:prstGeom prst="rect">
            <a:avLst/>
          </a:prstGeom>
          <a:noFill/>
        </p:spPr>
      </p:pic>
      <p:pic>
        <p:nvPicPr>
          <p:cNvPr id="24" name="Picture 2" descr="C:\Users\Admin\AppData\Local\Microsoft\Windows\Temporary Internet Files\Content.IE5\D45FKAQH\relais_offen[1].png"/>
          <p:cNvPicPr>
            <a:picLocks noChangeAspect="1" noChangeArrowheads="1"/>
          </p:cNvPicPr>
          <p:nvPr/>
        </p:nvPicPr>
        <p:blipFill>
          <a:blip r:embed="rId8" cstate="print"/>
          <a:srcRect/>
          <a:stretch>
            <a:fillRect/>
          </a:stretch>
        </p:blipFill>
        <p:spPr bwMode="auto">
          <a:xfrm>
            <a:off x="6588224" y="2132856"/>
            <a:ext cx="632264" cy="692696"/>
          </a:xfrm>
          <a:prstGeom prst="rect">
            <a:avLst/>
          </a:prstGeom>
          <a:noFill/>
        </p:spPr>
      </p:pic>
      <p:cxnSp>
        <p:nvCxnSpPr>
          <p:cNvPr id="25" name="Straight Arrow Connector 24"/>
          <p:cNvCxnSpPr/>
          <p:nvPr/>
        </p:nvCxnSpPr>
        <p:spPr>
          <a:xfrm flipH="1">
            <a:off x="6084168" y="2708920"/>
            <a:ext cx="432048" cy="216024"/>
          </a:xfrm>
          <a:prstGeom prst="straightConnector1">
            <a:avLst/>
          </a:prstGeom>
          <a:ln>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pic>
        <p:nvPicPr>
          <p:cNvPr id="26" name="Picture 5" descr="C:\Users\Admin\AppData\Local\Microsoft\Windows\Temporary Internet Files\Content.IE5\D45FKAQH\stepper-motor[1].gif"/>
          <p:cNvPicPr>
            <a:picLocks noChangeAspect="1" noChangeArrowheads="1" noCrop="1"/>
          </p:cNvPicPr>
          <p:nvPr/>
        </p:nvPicPr>
        <p:blipFill>
          <a:blip r:embed="rId9" cstate="print"/>
          <a:srcRect/>
          <a:stretch>
            <a:fillRect/>
          </a:stretch>
        </p:blipFill>
        <p:spPr bwMode="auto">
          <a:xfrm>
            <a:off x="6804248" y="3933056"/>
            <a:ext cx="720080" cy="720080"/>
          </a:xfrm>
          <a:prstGeom prst="rect">
            <a:avLst/>
          </a:prstGeom>
          <a:noFill/>
        </p:spPr>
      </p:pic>
      <p:cxnSp>
        <p:nvCxnSpPr>
          <p:cNvPr id="27" name="Straight Arrow Connector 26"/>
          <p:cNvCxnSpPr>
            <a:stCxn id="26" idx="1"/>
          </p:cNvCxnSpPr>
          <p:nvPr/>
        </p:nvCxnSpPr>
        <p:spPr>
          <a:xfrm flipH="1" flipV="1">
            <a:off x="6084168" y="3933056"/>
            <a:ext cx="720080" cy="360040"/>
          </a:xfrm>
          <a:prstGeom prst="straightConnector1">
            <a:avLst/>
          </a:prstGeom>
          <a:ln>
            <a:solidFill>
              <a:srgbClr val="FF0000"/>
            </a:solidFill>
            <a:headEnd type="stealth" w="med" len="lg"/>
            <a:tailEnd type="none"/>
          </a:ln>
        </p:spPr>
        <p:style>
          <a:lnRef idx="1">
            <a:schemeClr val="accent1"/>
          </a:lnRef>
          <a:fillRef idx="0">
            <a:schemeClr val="accent1"/>
          </a:fillRef>
          <a:effectRef idx="0">
            <a:schemeClr val="accent1"/>
          </a:effectRef>
          <a:fontRef idx="minor">
            <a:schemeClr val="tx1"/>
          </a:fontRef>
        </p:style>
      </p:cxnSp>
      <p:pic>
        <p:nvPicPr>
          <p:cNvPr id="28" name="Picture 6" descr="C:\Users\Admin\AppData\Local\Microsoft\Windows\Temporary Internet Files\Content.IE5\D45FKAQH\micro-sd-card[1].jpg"/>
          <p:cNvPicPr>
            <a:picLocks noChangeAspect="1" noChangeArrowheads="1"/>
          </p:cNvPicPr>
          <p:nvPr/>
        </p:nvPicPr>
        <p:blipFill>
          <a:blip r:embed="rId10" cstate="print"/>
          <a:srcRect/>
          <a:stretch>
            <a:fillRect/>
          </a:stretch>
        </p:blipFill>
        <p:spPr bwMode="auto">
          <a:xfrm>
            <a:off x="5940152" y="1340768"/>
            <a:ext cx="756084" cy="504056"/>
          </a:xfrm>
          <a:prstGeom prst="rect">
            <a:avLst/>
          </a:prstGeom>
          <a:noFill/>
        </p:spPr>
      </p:pic>
      <p:sp>
        <p:nvSpPr>
          <p:cNvPr id="29" name="Slide Number Placeholder 4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3CC8D4CE-93F6-4BFF-95A0-EE98CBE3B034}" type="slidenum">
              <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TextBox 29"/>
          <p:cNvSpPr txBox="1"/>
          <p:nvPr/>
        </p:nvSpPr>
        <p:spPr>
          <a:xfrm>
            <a:off x="7164288" y="2060848"/>
            <a:ext cx="1112805" cy="430887"/>
          </a:xfrm>
          <a:prstGeom prst="rect">
            <a:avLst/>
          </a:prstGeom>
          <a:noFill/>
        </p:spPr>
        <p:txBody>
          <a:bodyPr wrap="none" rtlCol="0">
            <a:spAutoFit/>
          </a:bodyPr>
          <a:lstStyle/>
          <a:p>
            <a:pPr algn="ctr"/>
            <a:r>
              <a:rPr lang="en-US" sz="1100" dirty="0" smtClean="0"/>
              <a:t>Electromagnetic</a:t>
            </a:r>
          </a:p>
          <a:p>
            <a:pPr algn="ctr"/>
            <a:r>
              <a:rPr lang="en-US" sz="1100" dirty="0" smtClean="0"/>
              <a:t>Relay</a:t>
            </a:r>
            <a:endParaRPr lang="en-IN" sz="1100" dirty="0"/>
          </a:p>
        </p:txBody>
      </p:sp>
      <p:sp>
        <p:nvSpPr>
          <p:cNvPr id="31" name="TextBox 30"/>
          <p:cNvSpPr txBox="1"/>
          <p:nvPr/>
        </p:nvSpPr>
        <p:spPr>
          <a:xfrm>
            <a:off x="7524328" y="4221088"/>
            <a:ext cx="635109" cy="430887"/>
          </a:xfrm>
          <a:prstGeom prst="rect">
            <a:avLst/>
          </a:prstGeom>
          <a:noFill/>
        </p:spPr>
        <p:txBody>
          <a:bodyPr wrap="none" rtlCol="0">
            <a:spAutoFit/>
          </a:bodyPr>
          <a:lstStyle/>
          <a:p>
            <a:pPr algn="ctr"/>
            <a:r>
              <a:rPr lang="en-US" sz="1100" dirty="0" smtClean="0"/>
              <a:t>Electric </a:t>
            </a:r>
          </a:p>
          <a:p>
            <a:pPr algn="ctr"/>
            <a:r>
              <a:rPr lang="en-US" sz="1100" dirty="0" smtClean="0"/>
              <a:t>Motor</a:t>
            </a:r>
          </a:p>
        </p:txBody>
      </p:sp>
      <p:sp>
        <p:nvSpPr>
          <p:cNvPr id="32" name="TextBox 31"/>
          <p:cNvSpPr txBox="1"/>
          <p:nvPr/>
        </p:nvSpPr>
        <p:spPr>
          <a:xfrm>
            <a:off x="8100392" y="3140968"/>
            <a:ext cx="681597" cy="577081"/>
          </a:xfrm>
          <a:prstGeom prst="rect">
            <a:avLst/>
          </a:prstGeom>
          <a:noFill/>
        </p:spPr>
        <p:txBody>
          <a:bodyPr wrap="none" rtlCol="0">
            <a:spAutoFit/>
          </a:bodyPr>
          <a:lstStyle/>
          <a:p>
            <a:r>
              <a:rPr lang="en-US" sz="1050" dirty="0" smtClean="0"/>
              <a:t>Touch</a:t>
            </a:r>
          </a:p>
          <a:p>
            <a:r>
              <a:rPr lang="en-US" sz="1050" dirty="0" smtClean="0"/>
              <a:t>Screen</a:t>
            </a:r>
          </a:p>
          <a:p>
            <a:r>
              <a:rPr lang="en-US" sz="1050" dirty="0" smtClean="0"/>
              <a:t>LCD (I/O)</a:t>
            </a:r>
            <a:endParaRPr lang="en-IN" sz="1050" dirty="0"/>
          </a:p>
        </p:txBody>
      </p:sp>
      <p:pic>
        <p:nvPicPr>
          <p:cNvPr id="33" name="Picture 2" descr="https://camo.githubusercontent.com/1cbab2ee0fc2062201c7e4b7b5ad2fcf16d19570/687474703a2f2f692e696d6775722e636f6d2f4539764e4d6e712e706e67"/>
          <p:cNvPicPr>
            <a:picLocks noChangeAspect="1" noChangeArrowheads="1"/>
          </p:cNvPicPr>
          <p:nvPr/>
        </p:nvPicPr>
        <p:blipFill>
          <a:blip r:embed="rId11" cstate="print"/>
          <a:srcRect/>
          <a:stretch>
            <a:fillRect/>
          </a:stretch>
        </p:blipFill>
        <p:spPr bwMode="auto">
          <a:xfrm>
            <a:off x="3275856" y="4149080"/>
            <a:ext cx="1368152" cy="1034844"/>
          </a:xfrm>
          <a:prstGeom prst="rect">
            <a:avLst/>
          </a:prstGeom>
          <a:noFill/>
        </p:spPr>
      </p:pic>
      <p:sp>
        <p:nvSpPr>
          <p:cNvPr id="34" name="TextBox 33"/>
          <p:cNvSpPr txBox="1"/>
          <p:nvPr/>
        </p:nvSpPr>
        <p:spPr>
          <a:xfrm>
            <a:off x="4427984" y="5157192"/>
            <a:ext cx="513282" cy="261610"/>
          </a:xfrm>
          <a:prstGeom prst="rect">
            <a:avLst/>
          </a:prstGeom>
          <a:noFill/>
        </p:spPr>
        <p:txBody>
          <a:bodyPr wrap="none" rtlCol="0">
            <a:spAutoFit/>
          </a:bodyPr>
          <a:lstStyle/>
          <a:p>
            <a:r>
              <a:rPr lang="en-US" sz="1100" dirty="0" smtClean="0"/>
              <a:t>Ports </a:t>
            </a:r>
            <a:endParaRPr lang="en-IN" sz="1100" dirty="0"/>
          </a:p>
        </p:txBody>
      </p:sp>
      <p:sp>
        <p:nvSpPr>
          <p:cNvPr id="36" name="Rectangle 35"/>
          <p:cNvSpPr/>
          <p:nvPr/>
        </p:nvSpPr>
        <p:spPr>
          <a:xfrm>
            <a:off x="140024" y="2348880"/>
            <a:ext cx="615553" cy="2160240"/>
          </a:xfrm>
          <a:prstGeom prst="rect">
            <a:avLst/>
          </a:prstGeom>
          <a:noFill/>
        </p:spPr>
        <p:txBody>
          <a:bodyPr vert="vert" wrap="square" lIns="91440" tIns="45720" rIns="91440" bIns="45720">
            <a:spAutoFit/>
          </a:bodyPr>
          <a:lstStyle/>
          <a:p>
            <a:pPr algn="ctr"/>
            <a:r>
              <a:rPr lang="en-US" sz="2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Input </a:t>
            </a:r>
            <a:endParaRPr lang="en-US" sz="28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par>
                                <p:cTn id="13" presetID="4" presetClass="entr" presetSubtype="16"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ox(in)">
                                      <p:cBhvr>
                                        <p:cTn id="15" dur="500"/>
                                        <p:tgtEl>
                                          <p:spTgt spid="19"/>
                                        </p:tgtEl>
                                      </p:cBhvr>
                                    </p:animEffect>
                                  </p:childTnLst>
                                </p:cTn>
                              </p:par>
                              <p:par>
                                <p:cTn id="16" presetID="4" presetClass="entr" presetSubtype="16"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ox(in)">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ox(in)">
                                      <p:cBhvr>
                                        <p:cTn id="23" dur="500"/>
                                        <p:tgtEl>
                                          <p:spTgt spid="15"/>
                                        </p:tgtEl>
                                      </p:cBhvr>
                                    </p:animEffect>
                                  </p:childTnLst>
                                </p:cTn>
                              </p:par>
                              <p:par>
                                <p:cTn id="24" presetID="4" presetClass="entr" presetSubtype="16"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ox(in)">
                                      <p:cBhvr>
                                        <p:cTn id="26" dur="500"/>
                                        <p:tgtEl>
                                          <p:spTgt spid="16"/>
                                        </p:tgtEl>
                                      </p:cBhvr>
                                    </p:animEffect>
                                  </p:childTnLst>
                                </p:cTn>
                              </p:par>
                              <p:par>
                                <p:cTn id="27" presetID="4" presetClass="entr" presetSubtype="16"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ox(in)">
                                      <p:cBhvr>
                                        <p:cTn id="29" dur="500"/>
                                        <p:tgtEl>
                                          <p:spTgt spid="17"/>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ox(in)">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linds(horizontal)">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linds(horizontal)">
                                      <p:cBhvr>
                                        <p:cTn id="42" dur="500"/>
                                        <p:tgtEl>
                                          <p:spTgt spid="25"/>
                                        </p:tgtEl>
                                      </p:cBhvr>
                                    </p:animEffect>
                                  </p:childTnLst>
                                </p:cTn>
                              </p:par>
                              <p:par>
                                <p:cTn id="43" presetID="3" presetClass="entr" presetSubtype="1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par>
                                <p:cTn id="46" presetID="3" presetClass="entr" presetSubtype="1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blinds(horizontal)">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blinds(horizontal)">
                                      <p:cBhvr>
                                        <p:cTn id="53" dur="500"/>
                                        <p:tgtEl>
                                          <p:spTgt spid="25"/>
                                        </p:tgtEl>
                                      </p:cBhvr>
                                    </p:animEffect>
                                  </p:childTnLst>
                                </p:cTn>
                              </p:par>
                              <p:par>
                                <p:cTn id="54" presetID="3" presetClass="entr" presetSubtype="10" fill="hold"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blinds(horizontal)">
                                      <p:cBhvr>
                                        <p:cTn id="56" dur="500"/>
                                        <p:tgtEl>
                                          <p:spTgt spid="10"/>
                                        </p:tgtEl>
                                      </p:cBhvr>
                                    </p:animEffect>
                                  </p:childTnLst>
                                </p:cTn>
                              </p:par>
                              <p:par>
                                <p:cTn id="57" presetID="3" presetClass="entr" presetSubtype="1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blinds(horizontal)">
                                      <p:cBhvr>
                                        <p:cTn id="59" dur="500"/>
                                        <p:tgtEl>
                                          <p:spTgt spid="27"/>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blinds(horizontal)">
                                      <p:cBhvr>
                                        <p:cTn id="62" dur="500"/>
                                        <p:tgtEl>
                                          <p:spTgt spid="30"/>
                                        </p:tgtEl>
                                      </p:cBhvr>
                                    </p:animEffect>
                                  </p:childTnLst>
                                </p:cTn>
                              </p:par>
                              <p:par>
                                <p:cTn id="63" presetID="3" presetClass="entr" presetSubtype="1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blinds(horizontal)">
                                      <p:cBhvr>
                                        <p:cTn id="65" dur="500"/>
                                        <p:tgtEl>
                                          <p:spTgt spid="24"/>
                                        </p:tgtEl>
                                      </p:cBhvr>
                                    </p:animEffect>
                                  </p:childTnLst>
                                </p:cTn>
                              </p:par>
                              <p:par>
                                <p:cTn id="66" presetID="3" presetClass="entr" presetSubtype="10" fill="hold"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blinds(horizontal)">
                                      <p:cBhvr>
                                        <p:cTn id="68" dur="500"/>
                                        <p:tgtEl>
                                          <p:spTgt spid="22"/>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blinds(horizontal)">
                                      <p:cBhvr>
                                        <p:cTn id="71" dur="500"/>
                                        <p:tgtEl>
                                          <p:spTgt spid="32"/>
                                        </p:tgtEl>
                                      </p:cBhvr>
                                    </p:animEffect>
                                  </p:childTnLst>
                                </p:cTn>
                              </p:par>
                              <p:par>
                                <p:cTn id="72" presetID="3" presetClass="entr" presetSubtype="10" fill="hold" nodeType="with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blinds(horizontal)">
                                      <p:cBhvr>
                                        <p:cTn id="74" dur="500"/>
                                        <p:tgtEl>
                                          <p:spTgt spid="26"/>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blinds(horizontal)">
                                      <p:cBhvr>
                                        <p:cTn id="77" dur="500"/>
                                        <p:tgtEl>
                                          <p:spTgt spid="31"/>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blinds(horizontal)">
                                      <p:cBhvr>
                                        <p:cTn id="82" dur="500"/>
                                        <p:tgtEl>
                                          <p:spTgt spid="9"/>
                                        </p:tgtEl>
                                      </p:cBhvr>
                                    </p:animEffect>
                                  </p:childTnLst>
                                </p:cTn>
                              </p:par>
                              <p:par>
                                <p:cTn id="83" presetID="3" presetClass="entr" presetSubtype="10" fill="hold" nodeType="with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blinds(horizontal)">
                                      <p:cBhvr>
                                        <p:cTn id="85" dur="500"/>
                                        <p:tgtEl>
                                          <p:spTgt spid="8"/>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blinds(horizontal)">
                                      <p:cBhvr>
                                        <p:cTn id="90" dur="500"/>
                                        <p:tgtEl>
                                          <p:spTgt spid="9"/>
                                        </p:tgtEl>
                                      </p:cBhvr>
                                    </p:animEffect>
                                  </p:childTnLst>
                                </p:cTn>
                              </p:par>
                              <p:par>
                                <p:cTn id="91" presetID="3" presetClass="entr" presetSubtype="10" fill="hold" nodeType="with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blinds(horizontal)">
                                      <p:cBhvr>
                                        <p:cTn id="93" dur="500"/>
                                        <p:tgtEl>
                                          <p:spTgt spid="8"/>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6"/>
                                        </p:tgtEl>
                                        <p:attrNameLst>
                                          <p:attrName>style.visibility</p:attrName>
                                        </p:attrNameLst>
                                      </p:cBhvr>
                                      <p:to>
                                        <p:strVal val="visible"/>
                                      </p:to>
                                    </p:set>
                                    <p:animEffect transition="in" filter="blinds(horizontal)">
                                      <p:cBhvr>
                                        <p:cTn id="96" dur="500"/>
                                        <p:tgtEl>
                                          <p:spTgt spid="6"/>
                                        </p:tgtEl>
                                      </p:cBhvr>
                                    </p:animEffect>
                                  </p:childTnLst>
                                </p:cTn>
                              </p:par>
                              <p:par>
                                <p:cTn id="97" presetID="3" presetClass="entr" presetSubtype="10" fill="hold" nodeType="with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blinds(horizontal)">
                                      <p:cBhvr>
                                        <p:cTn id="99" dur="500"/>
                                        <p:tgtEl>
                                          <p:spTgt spid="28"/>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12"/>
                                        </p:tgtEl>
                                        <p:attrNameLst>
                                          <p:attrName>style.visibility</p:attrName>
                                        </p:attrNameLst>
                                      </p:cBhvr>
                                      <p:to>
                                        <p:strVal val="visible"/>
                                      </p:to>
                                    </p:set>
                                    <p:animEffect transition="in" filter="blinds(horizontal)">
                                      <p:cBhvr>
                                        <p:cTn id="102" dur="500"/>
                                        <p:tgtEl>
                                          <p:spTgt spid="12"/>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33"/>
                                        </p:tgtEl>
                                        <p:attrNameLst>
                                          <p:attrName>style.visibility</p:attrName>
                                        </p:attrNameLst>
                                      </p:cBhvr>
                                      <p:to>
                                        <p:strVal val="visible"/>
                                      </p:to>
                                    </p:set>
                                    <p:animEffect transition="in" filter="blinds(horizontal)">
                                      <p:cBhvr>
                                        <p:cTn id="107" dur="500"/>
                                        <p:tgtEl>
                                          <p:spTgt spid="33"/>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34"/>
                                        </p:tgtEl>
                                        <p:attrNameLst>
                                          <p:attrName>style.visibility</p:attrName>
                                        </p:attrNameLst>
                                      </p:cBhvr>
                                      <p:to>
                                        <p:strVal val="visible"/>
                                      </p:to>
                                    </p:set>
                                    <p:animEffect transition="in" filter="blinds(horizontal)">
                                      <p:cBhvr>
                                        <p:cTn id="110" dur="500"/>
                                        <p:tgtEl>
                                          <p:spTgt spid="34"/>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nodeType="clickEffect">
                                  <p:stCondLst>
                                    <p:cond delay="0"/>
                                  </p:stCondLst>
                                  <p:childTnLst>
                                    <p:set>
                                      <p:cBhvr>
                                        <p:cTn id="114" dur="1" fill="hold">
                                          <p:stCondLst>
                                            <p:cond delay="0"/>
                                          </p:stCondLst>
                                        </p:cTn>
                                        <p:tgtEl>
                                          <p:spTgt spid="7"/>
                                        </p:tgtEl>
                                        <p:attrNameLst>
                                          <p:attrName>style.visibility</p:attrName>
                                        </p:attrNameLst>
                                      </p:cBhvr>
                                      <p:to>
                                        <p:strVal val="visible"/>
                                      </p:to>
                                    </p:set>
                                    <p:animEffect transition="in" filter="blinds(horizontal)">
                                      <p:cBhvr>
                                        <p:cTn id="115" dur="500"/>
                                        <p:tgtEl>
                                          <p:spTgt spid="7"/>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14"/>
                                        </p:tgtEl>
                                        <p:attrNameLst>
                                          <p:attrName>style.visibility</p:attrName>
                                        </p:attrNameLst>
                                      </p:cBhvr>
                                      <p:to>
                                        <p:strVal val="visible"/>
                                      </p:to>
                                    </p:set>
                                    <p:animEffect transition="in" filter="blinds(horizontal)">
                                      <p:cBhvr>
                                        <p:cTn id="118" dur="500"/>
                                        <p:tgtEl>
                                          <p:spTgt spid="14"/>
                                        </p:tgtEl>
                                      </p:cBhvr>
                                    </p:animEffect>
                                  </p:childTnLst>
                                </p:cTn>
                              </p:par>
                              <p:par>
                                <p:cTn id="119" presetID="3" presetClass="entr" presetSubtype="10" fill="hold" nodeType="withEffect">
                                  <p:stCondLst>
                                    <p:cond delay="0"/>
                                  </p:stCondLst>
                                  <p:childTnLst>
                                    <p:set>
                                      <p:cBhvr>
                                        <p:cTn id="120" dur="1" fill="hold">
                                          <p:stCondLst>
                                            <p:cond delay="0"/>
                                          </p:stCondLst>
                                        </p:cTn>
                                        <p:tgtEl>
                                          <p:spTgt spid="23"/>
                                        </p:tgtEl>
                                        <p:attrNameLst>
                                          <p:attrName>style.visibility</p:attrName>
                                        </p:attrNameLst>
                                      </p:cBhvr>
                                      <p:to>
                                        <p:strVal val="visible"/>
                                      </p:to>
                                    </p:set>
                                    <p:animEffect transition="in" filter="blinds(horizontal)">
                                      <p:cBhvr>
                                        <p:cTn id="121" dur="500"/>
                                        <p:tgtEl>
                                          <p:spTgt spid="23"/>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13"/>
                                        </p:tgtEl>
                                        <p:attrNameLst>
                                          <p:attrName>style.visibility</p:attrName>
                                        </p:attrNameLst>
                                      </p:cBhvr>
                                      <p:to>
                                        <p:strVal val="visible"/>
                                      </p:to>
                                    </p:set>
                                    <p:animEffect transition="in" filter="blinds(horizontal)">
                                      <p:cBhvr>
                                        <p:cTn id="124" dur="500"/>
                                        <p:tgtEl>
                                          <p:spTgt spid="13"/>
                                        </p:tgtEl>
                                      </p:cBhvr>
                                    </p:animEffect>
                                  </p:childTnLst>
                                </p:cTn>
                              </p:par>
                              <p:par>
                                <p:cTn id="125" presetID="3" presetClass="entr" presetSubtype="10" fill="hold" nodeType="withEffect">
                                  <p:stCondLst>
                                    <p:cond delay="0"/>
                                  </p:stCondLst>
                                  <p:childTnLst>
                                    <p:set>
                                      <p:cBhvr>
                                        <p:cTn id="126" dur="1" fill="hold">
                                          <p:stCondLst>
                                            <p:cond delay="0"/>
                                          </p:stCondLst>
                                        </p:cTn>
                                        <p:tgtEl>
                                          <p:spTgt spid="11"/>
                                        </p:tgtEl>
                                        <p:attrNameLst>
                                          <p:attrName>style.visibility</p:attrName>
                                        </p:attrNameLst>
                                      </p:cBhvr>
                                      <p:to>
                                        <p:strVal val="visible"/>
                                      </p:to>
                                    </p:set>
                                    <p:animEffect transition="in" filter="blinds(horizontal)">
                                      <p:cBhvr>
                                        <p:cTn id="1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p:bldP spid="13" grpId="0"/>
      <p:bldP spid="14" grpId="0" animBg="1"/>
      <p:bldP spid="18" grpId="0" animBg="1"/>
      <p:bldP spid="30" grpId="0"/>
      <p:bldP spid="31" grpId="0"/>
      <p:bldP spid="32" grpId="0"/>
      <p:bldP spid="34" grpId="0"/>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radley Hand ITC" pitchFamily="66" charset="0"/>
              </a:rPr>
              <a:t>What is an embedded Computer?</a:t>
            </a:r>
            <a:endParaRPr lang="en-US" dirty="0">
              <a:latin typeface="Bradley Hand ITC" pitchFamily="66" charset="0"/>
            </a:endParaRPr>
          </a:p>
        </p:txBody>
      </p:sp>
      <p:sp>
        <p:nvSpPr>
          <p:cNvPr id="25602" name="AutoShape 2" descr="Image result for compon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5604" name="Picture 4" descr="TDA Group-4 components of an effective success story"/>
          <p:cNvPicPr>
            <a:picLocks noChangeAspect="1" noChangeArrowheads="1"/>
          </p:cNvPicPr>
          <p:nvPr/>
        </p:nvPicPr>
        <p:blipFill>
          <a:blip r:embed="rId2"/>
          <a:srcRect/>
          <a:stretch>
            <a:fillRect/>
          </a:stretch>
        </p:blipFill>
        <p:spPr bwMode="auto">
          <a:xfrm>
            <a:off x="5181600" y="1600200"/>
            <a:ext cx="3023710" cy="1638301"/>
          </a:xfrm>
          <a:prstGeom prst="rect">
            <a:avLst/>
          </a:prstGeom>
          <a:noFill/>
          <a:effectLst>
            <a:glow rad="101600">
              <a:schemeClr val="accent2">
                <a:satMod val="175000"/>
                <a:alpha val="40000"/>
              </a:schemeClr>
            </a:glow>
          </a:effectLst>
        </p:spPr>
      </p:pic>
      <p:pic>
        <p:nvPicPr>
          <p:cNvPr id="25606" name="Picture 6" descr="Image result for components"/>
          <p:cNvPicPr>
            <a:picLocks noChangeAspect="1" noChangeArrowheads="1"/>
          </p:cNvPicPr>
          <p:nvPr/>
        </p:nvPicPr>
        <p:blipFill>
          <a:blip r:embed="rId3"/>
          <a:srcRect/>
          <a:stretch>
            <a:fillRect/>
          </a:stretch>
        </p:blipFill>
        <p:spPr bwMode="auto">
          <a:xfrm>
            <a:off x="304800" y="3657600"/>
            <a:ext cx="4762500" cy="2381250"/>
          </a:xfrm>
          <a:prstGeom prst="rect">
            <a:avLst/>
          </a:prstGeom>
          <a:noFill/>
        </p:spPr>
      </p:pic>
      <p:sp>
        <p:nvSpPr>
          <p:cNvPr id="6" name="Rounded Rectangle 5"/>
          <p:cNvSpPr/>
          <p:nvPr/>
        </p:nvSpPr>
        <p:spPr>
          <a:xfrm>
            <a:off x="5334000" y="3657600"/>
            <a:ext cx="3200400" cy="281940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Bradley Hand ITC" pitchFamily="66" charset="0"/>
              </a:rPr>
              <a:t>An Electrical system Where Computers are  components</a:t>
            </a:r>
            <a:endParaRPr lang="en-US" sz="3600" dirty="0">
              <a:latin typeface="Bradley Hand ITC" pitchFamily="66"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0"/>
            <a:ext cx="8229600" cy="2087562"/>
          </a:xfrm>
        </p:spPr>
        <p:txBody>
          <a:bodyPr>
            <a:normAutofit fontScale="90000"/>
          </a:bodyPr>
          <a:lstStyle/>
          <a:p>
            <a:pPr algn="just"/>
            <a:r>
              <a:rPr lang="en-US" dirty="0" smtClean="0">
                <a:latin typeface="Bradley Hand ITC" pitchFamily="66" charset="0"/>
              </a:rPr>
              <a:t>When an embedded Computer is given access to Internet, the whole system becomes an </a:t>
            </a:r>
            <a:r>
              <a:rPr lang="en-US" dirty="0" err="1" smtClean="0">
                <a:latin typeface="Bradley Hand ITC" pitchFamily="66" charset="0"/>
              </a:rPr>
              <a:t>IoT</a:t>
            </a:r>
            <a:r>
              <a:rPr lang="en-US" dirty="0" smtClean="0">
                <a:latin typeface="Bradley Hand ITC" pitchFamily="66" charset="0"/>
              </a:rPr>
              <a:t> device</a:t>
            </a:r>
            <a:endParaRPr lang="en-US" dirty="0">
              <a:latin typeface="Bradley Hand ITC" pitchFamily="66"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609600"/>
            <a:ext cx="3276600" cy="3535362"/>
          </a:xfrm>
          <a:prstGeom prst="rect">
            <a:avLst/>
          </a:prstGeom>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dirty="0" smtClean="0">
                <a:latin typeface="Bradley Hand ITC" pitchFamily="66" charset="0"/>
                <a:ea typeface="+mj-ea"/>
                <a:cs typeface="+mj-cs"/>
              </a:rPr>
              <a:t>Can you list a few </a:t>
            </a:r>
            <a:r>
              <a:rPr lang="en-US" sz="4400" b="1" dirty="0" err="1" smtClean="0">
                <a:latin typeface="Bradley Hand ITC" pitchFamily="66" charset="0"/>
                <a:ea typeface="+mj-ea"/>
                <a:cs typeface="+mj-cs"/>
              </a:rPr>
              <a:t>IoT</a:t>
            </a:r>
            <a:r>
              <a:rPr lang="en-US" sz="4400" b="1" dirty="0" smtClean="0">
                <a:latin typeface="Bradley Hand ITC" pitchFamily="66" charset="0"/>
                <a:ea typeface="+mj-ea"/>
                <a:cs typeface="+mj-cs"/>
              </a:rPr>
              <a:t> devices you had come across</a:t>
            </a:r>
            <a:endParaRPr kumimoji="0" lang="en-US" sz="4400" b="1" i="0" u="none" strike="noStrike" kern="1200" cap="none" spc="0" normalizeH="0" baseline="0" noProof="0" dirty="0">
              <a:ln>
                <a:noFill/>
              </a:ln>
              <a:solidFill>
                <a:schemeClr val="tx1"/>
              </a:solidFill>
              <a:effectLst/>
              <a:uLnTx/>
              <a:uFillTx/>
              <a:latin typeface="Bradley Hand ITC" pitchFamily="66" charset="0"/>
              <a:ea typeface="+mj-ea"/>
              <a:cs typeface="+mj-cs"/>
            </a:endParaRPr>
          </a:p>
        </p:txBody>
      </p:sp>
      <p:sp>
        <p:nvSpPr>
          <p:cNvPr id="3" name="Cloud Callout 2"/>
          <p:cNvSpPr/>
          <p:nvPr/>
        </p:nvSpPr>
        <p:spPr>
          <a:xfrm>
            <a:off x="6324600" y="0"/>
            <a:ext cx="2514600" cy="2362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Let us discuss</a:t>
            </a:r>
            <a:endParaRPr lang="en-US" sz="4000" dirty="0"/>
          </a:p>
        </p:txBody>
      </p:sp>
      <p:grpSp>
        <p:nvGrpSpPr>
          <p:cNvPr id="4" name="Group 3"/>
          <p:cNvGrpSpPr/>
          <p:nvPr/>
        </p:nvGrpSpPr>
        <p:grpSpPr>
          <a:xfrm>
            <a:off x="3352800" y="3962400"/>
            <a:ext cx="2743200" cy="2514600"/>
            <a:chOff x="1447800" y="685800"/>
            <a:chExt cx="3276600" cy="3587306"/>
          </a:xfrm>
        </p:grpSpPr>
        <p:pic>
          <p:nvPicPr>
            <p:cNvPr id="5" name="Picture 2" descr="C:\Users\girish\AppData\Local\Microsoft\Windows\Temporary Internet Files\Content.IE5\ED16RD5D\student-23820_640-400x329[1].png"/>
            <p:cNvPicPr>
              <a:picLocks noChangeAspect="1" noChangeArrowheads="1"/>
            </p:cNvPicPr>
            <p:nvPr/>
          </p:nvPicPr>
          <p:blipFill>
            <a:blip r:embed="rId2"/>
            <a:srcRect/>
            <a:stretch>
              <a:fillRect/>
            </a:stretch>
          </p:blipFill>
          <p:spPr bwMode="auto">
            <a:xfrm>
              <a:off x="1752600" y="1828800"/>
              <a:ext cx="2971800" cy="2444306"/>
            </a:xfrm>
            <a:prstGeom prst="rect">
              <a:avLst/>
            </a:prstGeom>
            <a:noFill/>
          </p:spPr>
        </p:pic>
        <p:pic>
          <p:nvPicPr>
            <p:cNvPr id="6" name="Picture 3" descr="C:\Users\girish\AppData\Local\Microsoft\Windows\Temporary Internet Files\Content.IE5\ED16RD5D\Discussion[1].png"/>
            <p:cNvPicPr>
              <a:picLocks noChangeAspect="1" noChangeArrowheads="1"/>
            </p:cNvPicPr>
            <p:nvPr/>
          </p:nvPicPr>
          <p:blipFill>
            <a:blip r:embed="rId3" cstate="print"/>
            <a:srcRect/>
            <a:stretch>
              <a:fillRect/>
            </a:stretch>
          </p:blipFill>
          <p:spPr bwMode="auto">
            <a:xfrm>
              <a:off x="1447800" y="685800"/>
              <a:ext cx="2503713" cy="1524000"/>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886200" cy="3657600"/>
          </a:xfrm>
        </p:spPr>
        <p:txBody>
          <a:bodyPr>
            <a:normAutofit/>
          </a:bodyPr>
          <a:lstStyle/>
          <a:p>
            <a:r>
              <a:rPr lang="en-US" dirty="0" smtClean="0">
                <a:latin typeface="Bradley Hand ITC" pitchFamily="66" charset="0"/>
              </a:rPr>
              <a:t>How do we build  </a:t>
            </a:r>
            <a:r>
              <a:rPr lang="en-US" dirty="0" smtClean="0">
                <a:latin typeface="Bradley Hand ITC" pitchFamily="66" charset="0"/>
              </a:rPr>
              <a:t>a device </a:t>
            </a:r>
            <a:r>
              <a:rPr lang="en-US" dirty="0" smtClean="0">
                <a:latin typeface="Bradley Hand ITC" pitchFamily="66" charset="0"/>
              </a:rPr>
              <a:t>with </a:t>
            </a:r>
            <a:r>
              <a:rPr lang="en-US" dirty="0" err="1" smtClean="0">
                <a:latin typeface="Bradley Hand ITC" pitchFamily="66" charset="0"/>
              </a:rPr>
              <a:t>IoT</a:t>
            </a:r>
            <a:r>
              <a:rPr lang="en-US" dirty="0" smtClean="0">
                <a:latin typeface="Bradley Hand ITC" pitchFamily="66" charset="0"/>
              </a:rPr>
              <a:t> Enabled</a:t>
            </a:r>
            <a:endParaRPr lang="en-US" dirty="0">
              <a:latin typeface="Bradley Hand ITC" pitchFamily="66" charset="0"/>
            </a:endParaRPr>
          </a:p>
        </p:txBody>
      </p:sp>
      <p:sp>
        <p:nvSpPr>
          <p:cNvPr id="3" name="Cloud Callout 2"/>
          <p:cNvSpPr/>
          <p:nvPr/>
        </p:nvSpPr>
        <p:spPr>
          <a:xfrm>
            <a:off x="6248400" y="1292225"/>
            <a:ext cx="2514600" cy="2362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Think</a:t>
            </a:r>
            <a:endParaRPr lang="en-US" sz="4000" dirty="0"/>
          </a:p>
        </p:txBody>
      </p:sp>
      <p:pic>
        <p:nvPicPr>
          <p:cNvPr id="4" name="Picture 1" descr="C:\Users\girish\AppData\Local\Microsoft\Windows\Temporary Internet Files\Content.IE5\ED16RD5D\ThinkingDot[1].png"/>
          <p:cNvPicPr>
            <a:picLocks noChangeAspect="1" noChangeArrowheads="1"/>
          </p:cNvPicPr>
          <p:nvPr/>
        </p:nvPicPr>
        <p:blipFill>
          <a:blip r:embed="rId2"/>
          <a:srcRect/>
          <a:stretch>
            <a:fillRect/>
          </a:stretch>
        </p:blipFill>
        <p:spPr bwMode="auto">
          <a:xfrm>
            <a:off x="1828800" y="3654468"/>
            <a:ext cx="2362200" cy="3203532"/>
          </a:xfrm>
          <a:prstGeom prst="rect">
            <a:avLst/>
          </a:prstGeom>
          <a:noFill/>
        </p:spPr>
      </p:pic>
      <p:pic>
        <p:nvPicPr>
          <p:cNvPr id="5" name="Picture 2" descr="C:\Users\girish\AppData\Local\Microsoft\Windows\Temporary Internet Files\Content.IE5\ED16RD5D\reflect[1].JPG"/>
          <p:cNvPicPr>
            <a:picLocks noChangeAspect="1" noChangeArrowheads="1"/>
          </p:cNvPicPr>
          <p:nvPr/>
        </p:nvPicPr>
        <p:blipFill>
          <a:blip r:embed="rId3"/>
          <a:srcRect/>
          <a:stretch>
            <a:fillRect/>
          </a:stretch>
        </p:blipFill>
        <p:spPr bwMode="auto">
          <a:xfrm>
            <a:off x="5813425" y="4400550"/>
            <a:ext cx="2095500" cy="24574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Bradley Hand ITC" pitchFamily="66" charset="0"/>
              </a:rPr>
              <a:t>What are the different components of an </a:t>
            </a:r>
            <a:r>
              <a:rPr lang="en-US" b="1" u="sng" dirty="0" smtClean="0">
                <a:latin typeface="Bradley Hand ITC" pitchFamily="66" charset="0"/>
              </a:rPr>
              <a:t>End to End </a:t>
            </a:r>
            <a:r>
              <a:rPr lang="en-US" b="1" u="sng" dirty="0" err="1" smtClean="0">
                <a:latin typeface="Bradley Hand ITC" pitchFamily="66" charset="0"/>
              </a:rPr>
              <a:t>IoT</a:t>
            </a:r>
            <a:r>
              <a:rPr lang="en-US" b="1" u="sng" dirty="0" smtClean="0">
                <a:latin typeface="Bradley Hand ITC" pitchFamily="66" charset="0"/>
              </a:rPr>
              <a:t> solution</a:t>
            </a:r>
            <a:endParaRPr lang="en-US" b="1" u="sng" dirty="0">
              <a:latin typeface="Bradley Hand ITC" pitchFamily="66" charset="0"/>
            </a:endParaRPr>
          </a:p>
        </p:txBody>
      </p:sp>
      <p:sp>
        <p:nvSpPr>
          <p:cNvPr id="4" name="TextBox 3"/>
          <p:cNvSpPr txBox="1"/>
          <p:nvPr/>
        </p:nvSpPr>
        <p:spPr>
          <a:xfrm>
            <a:off x="457200" y="2152233"/>
            <a:ext cx="8229600" cy="2800767"/>
          </a:xfrm>
          <a:prstGeom prst="rect">
            <a:avLst/>
          </a:prstGeom>
          <a:solidFill>
            <a:schemeClr val="tx1">
              <a:lumMod val="50000"/>
              <a:lumOff val="50000"/>
            </a:schemeClr>
          </a:solidFill>
        </p:spPr>
        <p:txBody>
          <a:bodyPr wrap="square" rtlCol="0">
            <a:spAutoFit/>
          </a:bodyPr>
          <a:lstStyle/>
          <a:p>
            <a:pPr algn="ctr"/>
            <a:r>
              <a:rPr lang="en-US" sz="8800" dirty="0" smtClean="0">
                <a:solidFill>
                  <a:schemeClr val="bg1"/>
                </a:solidFill>
                <a:latin typeface="Rage Italic" pitchFamily="66" charset="0"/>
                <a:ea typeface="BatangChe" pitchFamily="49" charset="-127"/>
              </a:rPr>
              <a:t>What is an end to end Solution? </a:t>
            </a:r>
            <a:endParaRPr lang="en-US" sz="8800" dirty="0">
              <a:solidFill>
                <a:schemeClr val="bg1"/>
              </a:solidFill>
              <a:latin typeface="Rage Italic" pitchFamily="66" charset="0"/>
              <a:ea typeface="BatangChe" pitchFamily="49"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4">
                                            <p:bg/>
                                          </p:spTgt>
                                        </p:tgtEl>
                                        <p:attrNameLst>
                                          <p:attrName>style.visibility</p:attrName>
                                        </p:attrNameLst>
                                      </p:cBhvr>
                                      <p:to>
                                        <p:strVal val="visible"/>
                                      </p:to>
                                    </p:set>
                                    <p:animEffect transition="in" filter="box(in)">
                                      <p:cBhvr>
                                        <p:cTn id="16" dur="500"/>
                                        <p:tgtEl>
                                          <p:spTgt spid="4">
                                            <p:bg/>
                                          </p:spTgt>
                                        </p:tgtEl>
                                      </p:cBhvr>
                                    </p:animEffect>
                                  </p:childTnLst>
                                </p:cTn>
                              </p:par>
                            </p:childTnLst>
                          </p:cTn>
                        </p:par>
                      </p:childTnLst>
                    </p:cTn>
                  </p:par>
                  <p:par>
                    <p:cTn id="17" fill="hold">
                      <p:stCondLst>
                        <p:cond delay="indefinite"/>
                      </p:stCondLst>
                      <p:childTnLst>
                        <p:par>
                          <p:cTn id="18" fill="hold">
                            <p:stCondLst>
                              <p:cond delay="0"/>
                            </p:stCondLst>
                            <p:childTnLst>
                              <p:par>
                                <p:cTn id="19" presetID="41" presetClass="entr" presetSubtype="0" fill="hold" nodeType="clickEffect">
                                  <p:stCondLst>
                                    <p:cond delay="0"/>
                                  </p:stCondLst>
                                  <p:iterate type="lt">
                                    <p:tmPct val="10000"/>
                                  </p:iterate>
                                  <p:childTnLst>
                                    <p:set>
                                      <p:cBhvr>
                                        <p:cTn id="20" dur="1" fill="hold">
                                          <p:stCondLst>
                                            <p:cond delay="0"/>
                                          </p:stCondLst>
                                        </p:cTn>
                                        <p:tgtEl>
                                          <p:spTgt spid="4">
                                            <p:txEl>
                                              <p:pRg st="0" end="0"/>
                                            </p:txEl>
                                          </p:spTgt>
                                        </p:tgtEl>
                                        <p:attrNameLst>
                                          <p:attrName>style.visibility</p:attrName>
                                        </p:attrNameLst>
                                      </p:cBhvr>
                                      <p:to>
                                        <p:strVal val="visible"/>
                                      </p:to>
                                    </p:set>
                                    <p:anim calcmode="lin" valueType="num">
                                      <p:cBhvr>
                                        <p:cTn id="21" dur="50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23" dur="50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radley Hand ITC" pitchFamily="66" charset="0"/>
              </a:rPr>
              <a:t>End to End </a:t>
            </a:r>
            <a:r>
              <a:rPr lang="en-US" dirty="0" err="1" smtClean="0">
                <a:latin typeface="Bradley Hand ITC" pitchFamily="66" charset="0"/>
              </a:rPr>
              <a:t>IoT</a:t>
            </a:r>
            <a:r>
              <a:rPr lang="en-US" dirty="0" smtClean="0">
                <a:latin typeface="Bradley Hand ITC" pitchFamily="66" charset="0"/>
              </a:rPr>
              <a:t> solution ?</a:t>
            </a:r>
            <a:endParaRPr lang="en-US" dirty="0">
              <a:latin typeface="Bradley Hand ITC" pitchFamily="66" charset="0"/>
            </a:endParaRPr>
          </a:p>
        </p:txBody>
      </p:sp>
      <p:sp>
        <p:nvSpPr>
          <p:cNvPr id="3" name="TextBox 2"/>
          <p:cNvSpPr txBox="1"/>
          <p:nvPr/>
        </p:nvSpPr>
        <p:spPr>
          <a:xfrm>
            <a:off x="533400" y="1447800"/>
            <a:ext cx="5257800" cy="1754326"/>
          </a:xfrm>
          <a:prstGeom prst="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smtClean="0"/>
              <a:t>End to End </a:t>
            </a:r>
            <a:r>
              <a:rPr lang="en-US" dirty="0" err="1" smtClean="0"/>
              <a:t>IoT</a:t>
            </a:r>
            <a:r>
              <a:rPr lang="en-US" dirty="0" smtClean="0"/>
              <a:t> has  four layers</a:t>
            </a:r>
          </a:p>
          <a:p>
            <a:endParaRPr lang="en-US" dirty="0" smtClean="0"/>
          </a:p>
          <a:p>
            <a:pPr marL="342900" indent="-342900">
              <a:buAutoNum type="arabicPeriod"/>
            </a:pPr>
            <a:r>
              <a:rPr lang="en-US" dirty="0" err="1" smtClean="0"/>
              <a:t>IoT</a:t>
            </a:r>
            <a:r>
              <a:rPr lang="en-US" dirty="0" smtClean="0"/>
              <a:t> device which has sensors Actuators</a:t>
            </a:r>
          </a:p>
          <a:p>
            <a:pPr marL="342900" indent="-342900">
              <a:buAutoNum type="arabicPeriod"/>
            </a:pPr>
            <a:r>
              <a:rPr lang="en-US" dirty="0" smtClean="0"/>
              <a:t>Connectivity (Internet)</a:t>
            </a:r>
            <a:endParaRPr lang="en-US" dirty="0" smtClean="0"/>
          </a:p>
          <a:p>
            <a:pPr marL="342900" indent="-342900">
              <a:buAutoNum type="arabicPeriod"/>
            </a:pPr>
            <a:r>
              <a:rPr lang="en-US" dirty="0" smtClean="0"/>
              <a:t>Processing</a:t>
            </a:r>
          </a:p>
          <a:p>
            <a:pPr marL="342900" indent="-342900">
              <a:buAutoNum type="arabicPeriod"/>
            </a:pPr>
            <a:r>
              <a:rPr lang="en-US" dirty="0" smtClean="0"/>
              <a:t>Storage.</a:t>
            </a:r>
            <a:endParaRPr lang="en-US" dirty="0"/>
          </a:p>
        </p:txBody>
      </p:sp>
      <p:pic>
        <p:nvPicPr>
          <p:cNvPr id="1026" name="Picture 2" descr="C:\Users\girish\AppData\Local\Microsoft\Windows\Temporary Internet Files\Content.IE5\M5R3OY0O\iot_front_800[1].jpg"/>
          <p:cNvPicPr>
            <a:picLocks noChangeAspect="1" noChangeArrowheads="1"/>
          </p:cNvPicPr>
          <p:nvPr/>
        </p:nvPicPr>
        <p:blipFill>
          <a:blip r:embed="rId2" cstate="print"/>
          <a:srcRect/>
          <a:stretch>
            <a:fillRect/>
          </a:stretch>
        </p:blipFill>
        <p:spPr bwMode="auto">
          <a:xfrm>
            <a:off x="228601" y="4038600"/>
            <a:ext cx="762000" cy="662940"/>
          </a:xfrm>
          <a:prstGeom prst="rect">
            <a:avLst/>
          </a:prstGeom>
          <a:noFill/>
        </p:spPr>
      </p:pic>
      <p:pic>
        <p:nvPicPr>
          <p:cNvPr id="6" name="Picture 2" descr="C:\Users\girish\AppData\Local\Microsoft\Windows\Temporary Internet Files\Content.IE5\M5R3OY0O\iot_front_800[1].jpg"/>
          <p:cNvPicPr>
            <a:picLocks noChangeAspect="1" noChangeArrowheads="1"/>
          </p:cNvPicPr>
          <p:nvPr/>
        </p:nvPicPr>
        <p:blipFill>
          <a:blip r:embed="rId2" cstate="print"/>
          <a:srcRect/>
          <a:stretch>
            <a:fillRect/>
          </a:stretch>
        </p:blipFill>
        <p:spPr bwMode="auto">
          <a:xfrm>
            <a:off x="228600" y="5181600"/>
            <a:ext cx="762000" cy="662940"/>
          </a:xfrm>
          <a:prstGeom prst="rect">
            <a:avLst/>
          </a:prstGeom>
          <a:noFill/>
        </p:spPr>
      </p:pic>
      <p:sp>
        <p:nvSpPr>
          <p:cNvPr id="7" name="Cloud Callout 6"/>
          <p:cNvSpPr/>
          <p:nvPr/>
        </p:nvSpPr>
        <p:spPr>
          <a:xfrm>
            <a:off x="3048000" y="4038600"/>
            <a:ext cx="2286000" cy="1524000"/>
          </a:xfrm>
          <a:prstGeom prst="cloudCallou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pic>
        <p:nvPicPr>
          <p:cNvPr id="1028" name="Picture 4" descr="C:\Users\girish\AppData\Local\Microsoft\Windows\Temporary Internet Files\Content.IE5\M5R3OY0O\1373811890[1].png"/>
          <p:cNvPicPr>
            <a:picLocks noChangeAspect="1" noChangeArrowheads="1"/>
          </p:cNvPicPr>
          <p:nvPr/>
        </p:nvPicPr>
        <p:blipFill>
          <a:blip r:embed="rId3" cstate="print"/>
          <a:srcRect/>
          <a:stretch>
            <a:fillRect/>
          </a:stretch>
        </p:blipFill>
        <p:spPr bwMode="auto">
          <a:xfrm>
            <a:off x="6324600" y="3124200"/>
            <a:ext cx="868363" cy="1169512"/>
          </a:xfrm>
          <a:prstGeom prst="rect">
            <a:avLst/>
          </a:prstGeom>
          <a:noFill/>
        </p:spPr>
      </p:pic>
      <p:pic>
        <p:nvPicPr>
          <p:cNvPr id="1029" name="Picture 5" descr="C:\Users\girish\AppData\Local\Microsoft\Windows\Temporary Internet Files\Content.IE5\1BFSDAHM\Server-DB[1].png"/>
          <p:cNvPicPr>
            <a:picLocks noChangeAspect="1" noChangeArrowheads="1"/>
          </p:cNvPicPr>
          <p:nvPr/>
        </p:nvPicPr>
        <p:blipFill>
          <a:blip r:embed="rId4" cstate="print"/>
          <a:srcRect/>
          <a:stretch>
            <a:fillRect/>
          </a:stretch>
        </p:blipFill>
        <p:spPr bwMode="auto">
          <a:xfrm>
            <a:off x="7813675" y="5397500"/>
            <a:ext cx="1270000" cy="1270000"/>
          </a:xfrm>
          <a:prstGeom prst="rect">
            <a:avLst/>
          </a:prstGeom>
          <a:noFill/>
        </p:spPr>
      </p:pic>
      <p:cxnSp>
        <p:nvCxnSpPr>
          <p:cNvPr id="11" name="Straight Arrow Connector 10"/>
          <p:cNvCxnSpPr>
            <a:stCxn id="1026" idx="3"/>
          </p:cNvCxnSpPr>
          <p:nvPr/>
        </p:nvCxnSpPr>
        <p:spPr>
          <a:xfrm>
            <a:off x="990601" y="4370070"/>
            <a:ext cx="1981199" cy="43053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p:cNvCxnSpPr>
          <p:nvPr/>
        </p:nvCxnSpPr>
        <p:spPr>
          <a:xfrm flipV="1">
            <a:off x="990600" y="5105400"/>
            <a:ext cx="2057400" cy="40767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p:cNvCxnSpPr>
          <p:nvPr/>
        </p:nvCxnSpPr>
        <p:spPr>
          <a:xfrm flipV="1">
            <a:off x="5332095" y="3962400"/>
            <a:ext cx="992505" cy="838200"/>
          </a:xfrm>
          <a:prstGeom prst="straightConnector1">
            <a:avLst/>
          </a:prstGeom>
          <a:ln>
            <a:solidFill>
              <a:srgbClr val="FF0000"/>
            </a:solidFill>
            <a:headEnd type="stealt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H="1">
            <a:off x="6858000" y="4343400"/>
            <a:ext cx="1295400" cy="1143000"/>
          </a:xfrm>
          <a:prstGeom prst="straightConnector1">
            <a:avLst/>
          </a:prstGeom>
          <a:ln>
            <a:solidFill>
              <a:srgbClr val="FF0000"/>
            </a:solidFill>
            <a:headEnd type="stealth"/>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52400" y="5943600"/>
            <a:ext cx="1905000" cy="430887"/>
          </a:xfrm>
          <a:prstGeom prst="rect">
            <a:avLst/>
          </a:prstGeom>
          <a:noFill/>
        </p:spPr>
        <p:txBody>
          <a:bodyPr wrap="square" rtlCol="0">
            <a:spAutoFit/>
          </a:bodyPr>
          <a:lstStyle/>
          <a:p>
            <a:r>
              <a:rPr lang="en-US" sz="1100" dirty="0" err="1" smtClean="0">
                <a:latin typeface="Bookman Old Style" pitchFamily="18" charset="0"/>
              </a:rPr>
              <a:t>IoT</a:t>
            </a:r>
            <a:r>
              <a:rPr lang="en-US" sz="1100" dirty="0" smtClean="0">
                <a:latin typeface="Bookman Old Style" pitchFamily="18" charset="0"/>
              </a:rPr>
              <a:t> device which has sensors Actuators</a:t>
            </a:r>
          </a:p>
        </p:txBody>
      </p:sp>
      <p:sp>
        <p:nvSpPr>
          <p:cNvPr id="19" name="Rectangle 18"/>
          <p:cNvSpPr/>
          <p:nvPr/>
        </p:nvSpPr>
        <p:spPr>
          <a:xfrm>
            <a:off x="7315200" y="3200400"/>
            <a:ext cx="1178015" cy="369332"/>
          </a:xfrm>
          <a:prstGeom prst="rect">
            <a:avLst/>
          </a:prstGeom>
        </p:spPr>
        <p:txBody>
          <a:bodyPr wrap="none">
            <a:spAutoFit/>
          </a:bodyPr>
          <a:lstStyle/>
          <a:p>
            <a:pPr marL="342900" indent="-342900"/>
            <a:r>
              <a:rPr lang="en-US" dirty="0" smtClean="0"/>
              <a:t>Processing</a:t>
            </a:r>
          </a:p>
        </p:txBody>
      </p:sp>
      <p:sp>
        <p:nvSpPr>
          <p:cNvPr id="20" name="Rectangle 19"/>
          <p:cNvSpPr/>
          <p:nvPr/>
        </p:nvSpPr>
        <p:spPr>
          <a:xfrm>
            <a:off x="7315200" y="6324600"/>
            <a:ext cx="895502" cy="369332"/>
          </a:xfrm>
          <a:prstGeom prst="rect">
            <a:avLst/>
          </a:prstGeom>
        </p:spPr>
        <p:txBody>
          <a:bodyPr wrap="none">
            <a:spAutoFit/>
          </a:bodyPr>
          <a:lstStyle/>
          <a:p>
            <a:r>
              <a:rPr lang="en-US" dirty="0" smtClean="0"/>
              <a:t>Storage</a:t>
            </a:r>
            <a:endParaRPr lang="en-US" dirty="0"/>
          </a:p>
        </p:txBody>
      </p:sp>
      <p:pic>
        <p:nvPicPr>
          <p:cNvPr id="1030" name="Picture 6" descr="C:\Users\girish\AppData\Local\Microsoft\Windows\Temporary Internet Files\Content.IE5\1BFSDAHM\480px-Crystal_display.svg[1].png"/>
          <p:cNvPicPr>
            <a:picLocks noChangeAspect="1" noChangeArrowheads="1"/>
          </p:cNvPicPr>
          <p:nvPr/>
        </p:nvPicPr>
        <p:blipFill>
          <a:blip r:embed="rId5" cstate="print"/>
          <a:srcRect/>
          <a:stretch>
            <a:fillRect/>
          </a:stretch>
        </p:blipFill>
        <p:spPr bwMode="auto">
          <a:xfrm>
            <a:off x="6858000" y="1447800"/>
            <a:ext cx="990600" cy="990600"/>
          </a:xfrm>
          <a:prstGeom prst="rect">
            <a:avLst/>
          </a:prstGeom>
          <a:noFill/>
        </p:spPr>
      </p:pic>
      <p:cxnSp>
        <p:nvCxnSpPr>
          <p:cNvPr id="23" name="Straight Arrow Connector 22"/>
          <p:cNvCxnSpPr>
            <a:stCxn id="1028" idx="0"/>
            <a:endCxn id="1030" idx="2"/>
          </p:cNvCxnSpPr>
          <p:nvPr/>
        </p:nvCxnSpPr>
        <p:spPr>
          <a:xfrm rot="5400000" flipH="1" flipV="1">
            <a:off x="6713141" y="2484041"/>
            <a:ext cx="685800" cy="59451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990600"/>
          </a:xfrm>
        </p:spPr>
        <p:txBody>
          <a:bodyPr/>
          <a:lstStyle/>
          <a:p>
            <a:r>
              <a:rPr lang="en-US" dirty="0" smtClean="0"/>
              <a:t>What benefit do we get out of </a:t>
            </a:r>
            <a:r>
              <a:rPr lang="en-US" dirty="0" err="1" smtClean="0"/>
              <a:t>IoT</a:t>
            </a:r>
            <a:endParaRPr lang="en-US" dirty="0"/>
          </a:p>
        </p:txBody>
      </p:sp>
      <p:sp>
        <p:nvSpPr>
          <p:cNvPr id="3" name="TextBox 2"/>
          <p:cNvSpPr txBox="1"/>
          <p:nvPr/>
        </p:nvSpPr>
        <p:spPr>
          <a:xfrm>
            <a:off x="228600" y="1447800"/>
            <a:ext cx="8686800" cy="5016758"/>
          </a:xfrm>
          <a:prstGeom prst="rect">
            <a:avLst/>
          </a:prstGeom>
          <a:noFill/>
        </p:spPr>
        <p:txBody>
          <a:bodyPr wrap="square" rtlCol="0">
            <a:spAutoFit/>
          </a:bodyPr>
          <a:lstStyle/>
          <a:p>
            <a:r>
              <a:rPr lang="en-US" sz="2800" dirty="0" err="1" smtClean="0">
                <a:latin typeface="Bookman Old Style" pitchFamily="18" charset="0"/>
              </a:rPr>
              <a:t>I</a:t>
            </a:r>
            <a:r>
              <a:rPr lang="en-US" sz="2800" dirty="0" err="1" smtClean="0">
                <a:latin typeface="Bookman Old Style" pitchFamily="18" charset="0"/>
              </a:rPr>
              <a:t>oT</a:t>
            </a:r>
            <a:r>
              <a:rPr lang="en-US" sz="2800" dirty="0" smtClean="0">
                <a:latin typeface="Bookman Old Style" pitchFamily="18" charset="0"/>
              </a:rPr>
              <a:t> is a means for achieving  automation through the internet</a:t>
            </a:r>
            <a:endParaRPr lang="en-US" sz="2800" dirty="0" smtClean="0">
              <a:latin typeface="Bookman Old Style" pitchFamily="18" charset="0"/>
            </a:endParaRPr>
          </a:p>
          <a:p>
            <a:r>
              <a:rPr lang="en-US" sz="4000" b="1" dirty="0" smtClean="0">
                <a:latin typeface="Bradley Hand ITC" pitchFamily="66" charset="0"/>
              </a:rPr>
              <a:t>Jobs which are done manually like:</a:t>
            </a:r>
          </a:p>
          <a:p>
            <a:pPr>
              <a:buFont typeface="Arial" pitchFamily="34" charset="0"/>
              <a:buChar char="•"/>
            </a:pPr>
            <a:r>
              <a:rPr lang="en-US" sz="2800" dirty="0" smtClean="0">
                <a:latin typeface="Bookman Old Style" pitchFamily="18" charset="0"/>
              </a:rPr>
              <a:t>Data collection from remote equipments</a:t>
            </a:r>
          </a:p>
          <a:p>
            <a:pPr>
              <a:buFont typeface="Arial" pitchFamily="34" charset="0"/>
              <a:buChar char="•"/>
            </a:pPr>
            <a:r>
              <a:rPr lang="en-US" sz="2800" dirty="0" smtClean="0">
                <a:latin typeface="Bookman Old Style" pitchFamily="18" charset="0"/>
              </a:rPr>
              <a:t>Controlling equipments located at remote locations</a:t>
            </a:r>
          </a:p>
          <a:p>
            <a:pPr>
              <a:buFont typeface="Arial" pitchFamily="34" charset="0"/>
              <a:buChar char="•"/>
            </a:pPr>
            <a:r>
              <a:rPr lang="en-US" sz="2800" dirty="0" smtClean="0">
                <a:latin typeface="Bookman Old Style" pitchFamily="18" charset="0"/>
              </a:rPr>
              <a:t>Monitoring equipments at remote location</a:t>
            </a:r>
          </a:p>
          <a:p>
            <a:pPr>
              <a:buFont typeface="Arial" pitchFamily="34" charset="0"/>
              <a:buChar char="•"/>
            </a:pPr>
            <a:r>
              <a:rPr lang="en-US" sz="2800" dirty="0" smtClean="0">
                <a:latin typeface="Bookman Old Style" pitchFamily="18" charset="0"/>
              </a:rPr>
              <a:t>D</a:t>
            </a:r>
            <a:r>
              <a:rPr lang="en-US" sz="2800" dirty="0" smtClean="0">
                <a:latin typeface="Bookman Old Style" pitchFamily="18" charset="0"/>
              </a:rPr>
              <a:t>oing maintenance  of equipments at remote locations</a:t>
            </a:r>
          </a:p>
          <a:p>
            <a:pPr>
              <a:buFont typeface="Arial" pitchFamily="34" charset="0"/>
              <a:buChar char="•"/>
            </a:pPr>
            <a:r>
              <a:rPr lang="en-US" sz="2800" dirty="0" smtClean="0">
                <a:latin typeface="Bookman Old Style" pitchFamily="18" charset="0"/>
              </a:rPr>
              <a:t>Online  Tracking  and  collection of performance data</a:t>
            </a:r>
            <a:endParaRPr lang="en-US" sz="2800" dirty="0">
              <a:latin typeface="Bookman Old Style"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girish\AppData\Local\Microsoft\Windows\Temporary Internet Files\Content.IE5\1BFSDAHM\LetsGo788[1].gif"/>
          <p:cNvPicPr>
            <a:picLocks noChangeAspect="1" noChangeArrowheads="1"/>
          </p:cNvPicPr>
          <p:nvPr/>
        </p:nvPicPr>
        <p:blipFill>
          <a:blip r:embed="rId2"/>
          <a:srcRect/>
          <a:stretch>
            <a:fillRect/>
          </a:stretch>
        </p:blipFill>
        <p:spPr bwMode="auto">
          <a:xfrm>
            <a:off x="1295400" y="1371600"/>
            <a:ext cx="5390445" cy="3810000"/>
          </a:xfrm>
          <a:prstGeom prst="rect">
            <a:avLst/>
          </a:prstGeom>
          <a:noFill/>
        </p:spPr>
      </p:pic>
      <p:pic>
        <p:nvPicPr>
          <p:cNvPr id="22531" name="Picture 3" descr="C:\Users\girish\AppData\Local\Microsoft\Windows\Temporary Internet Files\Content.IE5\ED16RD5D\startnow8nor[1].png"/>
          <p:cNvPicPr>
            <a:picLocks noChangeAspect="1" noChangeArrowheads="1"/>
          </p:cNvPicPr>
          <p:nvPr/>
        </p:nvPicPr>
        <p:blipFill>
          <a:blip r:embed="rId3" cstate="print"/>
          <a:srcRect/>
          <a:stretch>
            <a:fillRect/>
          </a:stretch>
        </p:blipFill>
        <p:spPr bwMode="auto">
          <a:xfrm>
            <a:off x="8001000" y="5937250"/>
            <a:ext cx="914400" cy="92075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1447800"/>
          </a:xfrm>
        </p:spPr>
        <p:txBody>
          <a:bodyPr>
            <a:noAutofit/>
          </a:bodyPr>
          <a:lstStyle/>
          <a:p>
            <a:r>
              <a:rPr lang="en-US" sz="6000" dirty="0" smtClean="0">
                <a:latin typeface="Bookman Old Style" pitchFamily="18" charset="0"/>
              </a:rPr>
              <a:t>Why Internet was Chosen ?</a:t>
            </a:r>
            <a:endParaRPr lang="en-US" sz="6000" dirty="0">
              <a:latin typeface="Bookman Old Style" pitchFamily="18" charset="0"/>
            </a:endParaRPr>
          </a:p>
        </p:txBody>
      </p:sp>
      <p:sp>
        <p:nvSpPr>
          <p:cNvPr id="3" name="Cloud Callout 2"/>
          <p:cNvSpPr/>
          <p:nvPr/>
        </p:nvSpPr>
        <p:spPr>
          <a:xfrm>
            <a:off x="2362200" y="3276600"/>
            <a:ext cx="4724400" cy="2362200"/>
          </a:xfrm>
          <a:prstGeom prst="cloudCallou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Bookman Old Style" pitchFamily="18" charset="0"/>
              </a:rPr>
              <a:t>Internet</a:t>
            </a:r>
            <a:endParaRPr lang="en-US" sz="3600" dirty="0">
              <a:latin typeface="Bookman Old Style"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554162"/>
          </a:xfrm>
          <a:prstGeom prst="rect">
            <a:avLst/>
          </a:prstGeom>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What was earlier</a:t>
            </a:r>
            <a:r>
              <a:rPr kumimoji="0" lang="en-US" sz="4400" b="0" i="0" u="none" strike="noStrike" kern="1200" cap="none" spc="0" normalizeH="0" noProof="0" dirty="0" smtClean="0">
                <a:ln>
                  <a:noFill/>
                </a:ln>
                <a:solidFill>
                  <a:schemeClr val="tx1"/>
                </a:solidFill>
                <a:effectLst/>
                <a:uLnTx/>
                <a:uFillTx/>
                <a:latin typeface="+mj-lt"/>
                <a:ea typeface="+mj-ea"/>
                <a:cs typeface="+mj-cs"/>
              </a:rPr>
              <a:t> mode of communication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3" name="Picture 2" descr="Image result for first telephone"/>
          <p:cNvPicPr>
            <a:picLocks noChangeAspect="1" noChangeArrowheads="1"/>
          </p:cNvPicPr>
          <p:nvPr/>
        </p:nvPicPr>
        <p:blipFill>
          <a:blip r:embed="rId2" cstate="print"/>
          <a:srcRect/>
          <a:stretch>
            <a:fillRect/>
          </a:stretch>
        </p:blipFill>
        <p:spPr bwMode="auto">
          <a:xfrm>
            <a:off x="6096000" y="1752600"/>
            <a:ext cx="2514600" cy="2831454"/>
          </a:xfrm>
          <a:prstGeom prst="rect">
            <a:avLst/>
          </a:prstGeom>
          <a:noFill/>
        </p:spPr>
      </p:pic>
      <p:sp>
        <p:nvSpPr>
          <p:cNvPr id="4" name="Chord 3"/>
          <p:cNvSpPr/>
          <p:nvPr/>
        </p:nvSpPr>
        <p:spPr>
          <a:xfrm>
            <a:off x="838200" y="2743200"/>
            <a:ext cx="685800" cy="685800"/>
          </a:xfrm>
          <a:prstGeom prst="chord">
            <a:avLst/>
          </a:prstGeom>
          <a:scene3d>
            <a:camera prst="orthographicFront">
              <a:rot lat="21078280" lon="777771" rev="20158384"/>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ound"/>
          <p:cNvSpPr>
            <a:spLocks noEditPoints="1" noChangeArrowheads="1"/>
          </p:cNvSpPr>
          <p:nvPr/>
        </p:nvSpPr>
        <p:spPr bwMode="auto">
          <a:xfrm>
            <a:off x="3886200" y="2667000"/>
            <a:ext cx="960437" cy="884237"/>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cxnSp>
        <p:nvCxnSpPr>
          <p:cNvPr id="6" name="Straight Connector 5"/>
          <p:cNvCxnSpPr/>
          <p:nvPr/>
        </p:nvCxnSpPr>
        <p:spPr>
          <a:xfrm>
            <a:off x="228600" y="28956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57200" y="3352800"/>
            <a:ext cx="457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 y="3352800"/>
            <a:ext cx="0" cy="76200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228600" y="2891118"/>
            <a:ext cx="0" cy="1680882"/>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457200" y="4114800"/>
            <a:ext cx="30480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flipV="1">
            <a:off x="3505200" y="3048000"/>
            <a:ext cx="0" cy="106680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2" name="Straight Connector 11"/>
          <p:cNvCxnSpPr/>
          <p:nvPr/>
        </p:nvCxnSpPr>
        <p:spPr>
          <a:xfrm>
            <a:off x="3499120" y="305104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33800" y="3200400"/>
            <a:ext cx="152400" cy="3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3697941" y="3200400"/>
            <a:ext cx="35859" cy="1295400"/>
          </a:xfrm>
          <a:prstGeom prst="line">
            <a:avLst/>
          </a:prstGeom>
          <a:ln/>
        </p:spPr>
        <p:style>
          <a:lnRef idx="3">
            <a:schemeClr val="accent2"/>
          </a:lnRef>
          <a:fillRef idx="0">
            <a:schemeClr val="accent2"/>
          </a:fillRef>
          <a:effectRef idx="2">
            <a:schemeClr val="accent2"/>
          </a:effectRef>
          <a:fontRef idx="minor">
            <a:schemeClr val="tx1"/>
          </a:fontRef>
        </p:style>
      </p:cxnSp>
      <p:pic>
        <p:nvPicPr>
          <p:cNvPr id="15" name="Picture 4" descr="C:\Users\user\AppData\Local\Microsoft\Windows\Temporary Internet Files\Content.IE5\JTYBDV6O\J-Alves-battery-1[1].png"/>
          <p:cNvPicPr>
            <a:picLocks noChangeAspect="1" noChangeArrowheads="1"/>
          </p:cNvPicPr>
          <p:nvPr/>
        </p:nvPicPr>
        <p:blipFill>
          <a:blip r:embed="rId3" cstate="print"/>
          <a:srcRect/>
          <a:stretch>
            <a:fillRect/>
          </a:stretch>
        </p:blipFill>
        <p:spPr bwMode="auto">
          <a:xfrm>
            <a:off x="1066800" y="4419600"/>
            <a:ext cx="2043562" cy="766762"/>
          </a:xfrm>
          <a:prstGeom prst="rect">
            <a:avLst/>
          </a:prstGeom>
          <a:noFill/>
        </p:spPr>
      </p:pic>
      <p:sp>
        <p:nvSpPr>
          <p:cNvPr id="16" name="Freeform 15"/>
          <p:cNvSpPr/>
          <p:nvPr/>
        </p:nvSpPr>
        <p:spPr>
          <a:xfrm>
            <a:off x="2985247" y="4450976"/>
            <a:ext cx="862853" cy="363071"/>
          </a:xfrm>
          <a:custGeom>
            <a:avLst/>
            <a:gdLst>
              <a:gd name="connsiteX0" fmla="*/ 0 w 862853"/>
              <a:gd name="connsiteY0" fmla="*/ 363071 h 363071"/>
              <a:gd name="connsiteX1" fmla="*/ 739588 w 862853"/>
              <a:gd name="connsiteY1" fmla="*/ 282389 h 363071"/>
              <a:gd name="connsiteX2" fmla="*/ 739588 w 862853"/>
              <a:gd name="connsiteY2" fmla="*/ 53789 h 363071"/>
              <a:gd name="connsiteX3" fmla="*/ 766482 w 862853"/>
              <a:gd name="connsiteY3" fmla="*/ 13448 h 363071"/>
              <a:gd name="connsiteX4" fmla="*/ 766482 w 862853"/>
              <a:gd name="connsiteY4" fmla="*/ 13448 h 363071"/>
              <a:gd name="connsiteX5" fmla="*/ 739588 w 862853"/>
              <a:gd name="connsiteY5" fmla="*/ 0 h 363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2853" h="363071">
                <a:moveTo>
                  <a:pt x="0" y="363071"/>
                </a:moveTo>
                <a:cubicBezTo>
                  <a:pt x="308161" y="348503"/>
                  <a:pt x="616323" y="333936"/>
                  <a:pt x="739588" y="282389"/>
                </a:cubicBezTo>
                <a:cubicBezTo>
                  <a:pt x="862853" y="230842"/>
                  <a:pt x="735106" y="98613"/>
                  <a:pt x="739588" y="53789"/>
                </a:cubicBezTo>
                <a:cubicBezTo>
                  <a:pt x="744070" y="8966"/>
                  <a:pt x="766482" y="13448"/>
                  <a:pt x="766482" y="13448"/>
                </a:cubicBezTo>
                <a:lnTo>
                  <a:pt x="766482" y="13448"/>
                </a:lnTo>
                <a:lnTo>
                  <a:pt x="739588" y="0"/>
                </a:lnTo>
              </a:path>
            </a:pathLst>
          </a:cu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7" name="Freeform 16"/>
          <p:cNvSpPr/>
          <p:nvPr/>
        </p:nvSpPr>
        <p:spPr>
          <a:xfrm>
            <a:off x="201706" y="4585447"/>
            <a:ext cx="954741" cy="638736"/>
          </a:xfrm>
          <a:custGeom>
            <a:avLst/>
            <a:gdLst>
              <a:gd name="connsiteX0" fmla="*/ 954741 w 954741"/>
              <a:gd name="connsiteY0" fmla="*/ 201706 h 638736"/>
              <a:gd name="connsiteX1" fmla="*/ 215153 w 954741"/>
              <a:gd name="connsiteY1" fmla="*/ 605118 h 638736"/>
              <a:gd name="connsiteX2" fmla="*/ 0 w 954741"/>
              <a:gd name="connsiteY2" fmla="*/ 0 h 638736"/>
              <a:gd name="connsiteX3" fmla="*/ 0 w 954741"/>
              <a:gd name="connsiteY3" fmla="*/ 0 h 638736"/>
            </a:gdLst>
            <a:ahLst/>
            <a:cxnLst>
              <a:cxn ang="0">
                <a:pos x="connsiteX0" y="connsiteY0"/>
              </a:cxn>
              <a:cxn ang="0">
                <a:pos x="connsiteX1" y="connsiteY1"/>
              </a:cxn>
              <a:cxn ang="0">
                <a:pos x="connsiteX2" y="connsiteY2"/>
              </a:cxn>
              <a:cxn ang="0">
                <a:pos x="connsiteX3" y="connsiteY3"/>
              </a:cxn>
            </a:cxnLst>
            <a:rect l="l" t="t" r="r" b="b"/>
            <a:pathLst>
              <a:path w="954741" h="638736">
                <a:moveTo>
                  <a:pt x="954741" y="201706"/>
                </a:moveTo>
                <a:cubicBezTo>
                  <a:pt x="664509" y="420221"/>
                  <a:pt x="374277" y="638736"/>
                  <a:pt x="215153" y="605118"/>
                </a:cubicBezTo>
                <a:cubicBezTo>
                  <a:pt x="56030" y="571500"/>
                  <a:pt x="0" y="0"/>
                  <a:pt x="0" y="0"/>
                </a:cubicBezTo>
                <a:lnTo>
                  <a:pt x="0" y="0"/>
                </a:lnTo>
              </a:path>
            </a:pathLst>
          </a:cu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8" name="TextBox 17"/>
          <p:cNvSpPr txBox="1"/>
          <p:nvPr/>
        </p:nvSpPr>
        <p:spPr>
          <a:xfrm>
            <a:off x="762000" y="5638800"/>
            <a:ext cx="8002704" cy="646331"/>
          </a:xfrm>
          <a:prstGeom prst="rect">
            <a:avLst/>
          </a:prstGeom>
          <a:noFill/>
        </p:spPr>
        <p:txBody>
          <a:bodyPr wrap="none" rtlCol="0">
            <a:spAutoFit/>
          </a:bodyPr>
          <a:lstStyle/>
          <a:p>
            <a:pPr algn="ctr"/>
            <a:r>
              <a:rPr lang="en-US" dirty="0" smtClean="0"/>
              <a:t>Simple Circuit Switched Telephony could provide reliable </a:t>
            </a:r>
            <a:r>
              <a:rPr lang="en-US" b="1" u="sng" dirty="0" smtClean="0"/>
              <a:t>Real time Communication</a:t>
            </a:r>
          </a:p>
          <a:p>
            <a:pPr algn="ctr"/>
            <a:r>
              <a:rPr lang="en-US" b="1" u="sng" dirty="0" smtClean="0"/>
              <a:t>But it came with its own limitations</a:t>
            </a:r>
            <a:endParaRPr lang="en-US" b="1" u="sng" dirty="0"/>
          </a:p>
        </p:txBody>
      </p:sp>
      <p:sp>
        <p:nvSpPr>
          <p:cNvPr id="19" name="TextBox 18"/>
          <p:cNvSpPr txBox="1"/>
          <p:nvPr/>
        </p:nvSpPr>
        <p:spPr>
          <a:xfrm>
            <a:off x="762000" y="2362200"/>
            <a:ext cx="1077859" cy="307777"/>
          </a:xfrm>
          <a:prstGeom prst="rect">
            <a:avLst/>
          </a:prstGeom>
          <a:noFill/>
        </p:spPr>
        <p:txBody>
          <a:bodyPr wrap="none" rtlCol="0">
            <a:spAutoFit/>
          </a:bodyPr>
          <a:lstStyle/>
          <a:p>
            <a:r>
              <a:rPr lang="en-US" sz="1400" dirty="0" smtClean="0"/>
              <a:t>Microphone</a:t>
            </a:r>
            <a:endParaRPr lang="en-US" sz="1400" dirty="0"/>
          </a:p>
        </p:txBody>
      </p:sp>
      <p:sp>
        <p:nvSpPr>
          <p:cNvPr id="20" name="TextBox 19"/>
          <p:cNvSpPr txBox="1"/>
          <p:nvPr/>
        </p:nvSpPr>
        <p:spPr>
          <a:xfrm>
            <a:off x="4114800" y="3886200"/>
            <a:ext cx="788036" cy="307777"/>
          </a:xfrm>
          <a:prstGeom prst="rect">
            <a:avLst/>
          </a:prstGeom>
          <a:noFill/>
        </p:spPr>
        <p:txBody>
          <a:bodyPr wrap="none" rtlCol="0">
            <a:spAutoFit/>
          </a:bodyPr>
          <a:lstStyle/>
          <a:p>
            <a:r>
              <a:rPr lang="en-US" sz="1400" dirty="0" smtClean="0"/>
              <a:t>Headset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ransatlantic cable"/>
          <p:cNvPicPr>
            <a:picLocks noChangeAspect="1" noChangeArrowheads="1"/>
          </p:cNvPicPr>
          <p:nvPr/>
        </p:nvPicPr>
        <p:blipFill>
          <a:blip r:embed="rId2"/>
          <a:srcRect/>
          <a:stretch>
            <a:fillRect/>
          </a:stretch>
        </p:blipFill>
        <p:spPr bwMode="auto">
          <a:xfrm>
            <a:off x="457200" y="304800"/>
            <a:ext cx="8229600" cy="5210301"/>
          </a:xfrm>
          <a:prstGeom prst="rect">
            <a:avLst/>
          </a:prstGeom>
          <a:noFill/>
        </p:spPr>
      </p:pic>
      <p:sp>
        <p:nvSpPr>
          <p:cNvPr id="3" name="TextBox 2"/>
          <p:cNvSpPr txBox="1"/>
          <p:nvPr/>
        </p:nvSpPr>
        <p:spPr>
          <a:xfrm>
            <a:off x="609600" y="6019800"/>
            <a:ext cx="7924800" cy="584775"/>
          </a:xfrm>
          <a:prstGeom prst="rect">
            <a:avLst/>
          </a:prstGeom>
          <a:noFill/>
        </p:spPr>
        <p:txBody>
          <a:bodyPr wrap="square" rtlCol="0">
            <a:spAutoFit/>
          </a:bodyPr>
          <a:lstStyle/>
          <a:p>
            <a:pPr algn="ctr"/>
            <a:r>
              <a:rPr lang="en-US" sz="3200" dirty="0" smtClean="0"/>
              <a:t>Trans Atlantic Cable</a:t>
            </a:r>
            <a:endParaRPr lang="en-US" sz="3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Image result for transatlantic cable map"/>
          <p:cNvPicPr>
            <a:picLocks noChangeAspect="1" noChangeArrowheads="1"/>
          </p:cNvPicPr>
          <p:nvPr/>
        </p:nvPicPr>
        <p:blipFill>
          <a:blip r:embed="rId2"/>
          <a:srcRect/>
          <a:stretch>
            <a:fillRect/>
          </a:stretch>
        </p:blipFill>
        <p:spPr bwMode="auto">
          <a:xfrm>
            <a:off x="155944" y="1143000"/>
            <a:ext cx="8397506" cy="424815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715962"/>
          </a:xfrm>
          <a:prstGeom prst="rect">
            <a:avLst/>
          </a:prstGeom>
        </p:spPr>
        <p:txBody>
          <a:bodyP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Pros and cons of Circuit Switched</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3" name="Table 2"/>
          <p:cNvGraphicFramePr>
            <a:graphicFrameLocks noGrp="1"/>
          </p:cNvGraphicFramePr>
          <p:nvPr/>
        </p:nvGraphicFramePr>
        <p:xfrm>
          <a:off x="457200" y="1143000"/>
          <a:ext cx="8077200" cy="5181601"/>
        </p:xfrm>
        <a:graphic>
          <a:graphicData uri="http://schemas.openxmlformats.org/drawingml/2006/table">
            <a:tbl>
              <a:tblPr firstRow="1" bandRow="1">
                <a:tableStyleId>{5C22544A-7EE6-4342-B048-85BDC9FD1C3A}</a:tableStyleId>
              </a:tblPr>
              <a:tblGrid>
                <a:gridCol w="4038600"/>
                <a:gridCol w="4038600"/>
              </a:tblGrid>
              <a:tr h="691326">
                <a:tc>
                  <a:txBody>
                    <a:bodyPr/>
                    <a:lstStyle/>
                    <a:p>
                      <a:pPr algn="ctr"/>
                      <a:r>
                        <a:rPr lang="en-US" dirty="0" smtClean="0"/>
                        <a:t>Pros</a:t>
                      </a:r>
                      <a:endParaRPr lang="en-US" dirty="0"/>
                    </a:p>
                  </a:txBody>
                  <a:tcPr/>
                </a:tc>
                <a:tc>
                  <a:txBody>
                    <a:bodyPr/>
                    <a:lstStyle/>
                    <a:p>
                      <a:pPr algn="ctr"/>
                      <a:r>
                        <a:rPr lang="en-US" dirty="0" smtClean="0"/>
                        <a:t>Cons</a:t>
                      </a:r>
                      <a:endParaRPr lang="en-US" dirty="0"/>
                    </a:p>
                  </a:txBody>
                  <a:tcPr/>
                </a:tc>
              </a:tr>
              <a:tr h="2269589">
                <a:tc>
                  <a:txBody>
                    <a:bodyPr/>
                    <a:lstStyle/>
                    <a:p>
                      <a:pPr algn="just"/>
                      <a:r>
                        <a:rPr lang="en-US" b="1" dirty="0" smtClean="0"/>
                        <a:t>The major advantage of circuit switching is that it has a predictable performance that can be guaranteed. </a:t>
                      </a:r>
                      <a:r>
                        <a:rPr lang="en-US" dirty="0" smtClean="0"/>
                        <a:t>Once the circuit has been established, the communication is typically error-free and relatively fast.</a:t>
                      </a:r>
                      <a:endParaRPr lang="en-US" dirty="0"/>
                    </a:p>
                  </a:txBody>
                  <a:tcPr/>
                </a:tc>
                <a:tc>
                  <a:txBody>
                    <a:bodyPr/>
                    <a:lstStyle/>
                    <a:p>
                      <a:pPr algn="just"/>
                      <a:r>
                        <a:rPr lang="en-US" dirty="0" smtClean="0"/>
                        <a:t>The disadvantage of circuit switching is that it requires an initial channel set up that is usually time-consuming</a:t>
                      </a:r>
                      <a:endParaRPr lang="en-US" dirty="0"/>
                    </a:p>
                  </a:txBody>
                  <a:tcPr/>
                </a:tc>
              </a:tr>
              <a:tr h="1110343">
                <a:tc>
                  <a:txBody>
                    <a:bodyPr/>
                    <a:lstStyle/>
                    <a:p>
                      <a:r>
                        <a:rPr lang="en-US" dirty="0" smtClean="0"/>
                        <a:t>Easy</a:t>
                      </a:r>
                      <a:r>
                        <a:rPr lang="en-US" baseline="0" dirty="0" smtClean="0"/>
                        <a:t> to implement</a:t>
                      </a:r>
                      <a:endParaRPr lang="en-US" dirty="0"/>
                    </a:p>
                  </a:txBody>
                  <a:tcPr/>
                </a:tc>
                <a:tc>
                  <a:txBody>
                    <a:bodyPr/>
                    <a:lstStyle/>
                    <a:p>
                      <a:r>
                        <a:rPr lang="en-US" dirty="0" smtClean="0"/>
                        <a:t>Needs</a:t>
                      </a:r>
                      <a:r>
                        <a:rPr lang="en-US" baseline="0" dirty="0" smtClean="0"/>
                        <a:t> a dedicated “Connection” between the two points, which gets under utilized when not used.</a:t>
                      </a:r>
                      <a:endParaRPr lang="en-US" dirty="0"/>
                    </a:p>
                  </a:txBody>
                  <a:tcPr/>
                </a:tc>
              </a:tr>
              <a:tr h="1110343">
                <a:tc>
                  <a:txBody>
                    <a:bodyPr/>
                    <a:lstStyle/>
                    <a:p>
                      <a:endParaRPr lang="en-US" dirty="0"/>
                    </a:p>
                  </a:txBody>
                  <a:tcPr/>
                </a:tc>
                <a:tc>
                  <a:txBody>
                    <a:bodyPr/>
                    <a:lstStyle/>
                    <a:p>
                      <a:r>
                        <a:rPr lang="en-US" dirty="0" smtClean="0"/>
                        <a:t>During</a:t>
                      </a:r>
                      <a:r>
                        <a:rPr lang="en-US" baseline="0" dirty="0" smtClean="0"/>
                        <a:t> failure, it is not possible to establish alternative routes. Frequency of failures and down time is very high</a:t>
                      </a:r>
                      <a:endParaRPr lang="en-US" dirty="0"/>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Image result for this route is busy"/>
          <p:cNvPicPr>
            <a:picLocks noChangeAspect="1" noChangeArrowheads="1"/>
          </p:cNvPicPr>
          <p:nvPr/>
        </p:nvPicPr>
        <p:blipFill>
          <a:blip r:embed="rId2"/>
          <a:srcRect/>
          <a:stretch>
            <a:fillRect/>
          </a:stretch>
        </p:blipFill>
        <p:spPr bwMode="auto">
          <a:xfrm>
            <a:off x="228600" y="304800"/>
            <a:ext cx="8458200" cy="6343652"/>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smtClean="0"/>
              <a:t>Evolution of Packet switching</a:t>
            </a:r>
            <a:endParaRPr lang="en-US" dirty="0"/>
          </a:p>
        </p:txBody>
      </p:sp>
      <p:sp>
        <p:nvSpPr>
          <p:cNvPr id="5" name="TextBox 4"/>
          <p:cNvSpPr txBox="1"/>
          <p:nvPr/>
        </p:nvSpPr>
        <p:spPr>
          <a:xfrm>
            <a:off x="533400" y="1447800"/>
            <a:ext cx="8153400" cy="923330"/>
          </a:xfrm>
          <a:prstGeom prst="rect">
            <a:avLst/>
          </a:prstGeom>
          <a:noFill/>
          <a:ln>
            <a:solidFill>
              <a:schemeClr val="accent1">
                <a:shade val="50000"/>
              </a:schemeClr>
            </a:solidFill>
          </a:ln>
        </p:spPr>
        <p:txBody>
          <a:bodyPr wrap="square" rtlCol="0">
            <a:spAutoFit/>
          </a:bodyPr>
          <a:lstStyle/>
          <a:p>
            <a:r>
              <a:rPr lang="en-US" b="1" dirty="0" smtClean="0"/>
              <a:t>Packet switching</a:t>
            </a:r>
            <a:r>
              <a:rPr lang="en-US" dirty="0" smtClean="0"/>
              <a:t> is a digital networking communications method that groups all transmitted data into suitably sized blocks, called </a:t>
            </a:r>
            <a:r>
              <a:rPr lang="en-US" i="1" dirty="0" smtClean="0">
                <a:hlinkClick r:id="rId2" tooltip="Network packet"/>
              </a:rPr>
              <a:t>packets</a:t>
            </a:r>
            <a:r>
              <a:rPr lang="en-US" dirty="0" smtClean="0"/>
              <a:t>, which are transmitted via a medium like copper wire or  RF signals .</a:t>
            </a:r>
            <a:endParaRPr lang="en-US" dirty="0"/>
          </a:p>
        </p:txBody>
      </p:sp>
      <p:sp>
        <p:nvSpPr>
          <p:cNvPr id="6" name="TextBox 5"/>
          <p:cNvSpPr txBox="1"/>
          <p:nvPr/>
        </p:nvSpPr>
        <p:spPr>
          <a:xfrm>
            <a:off x="381000" y="2743200"/>
            <a:ext cx="8458200" cy="923330"/>
          </a:xfrm>
          <a:prstGeom prst="rect">
            <a:avLst/>
          </a:prstGeom>
          <a:noFill/>
          <a:ln>
            <a:solidFill>
              <a:schemeClr val="accent1">
                <a:shade val="50000"/>
              </a:schemeClr>
            </a:solidFill>
          </a:ln>
        </p:spPr>
        <p:txBody>
          <a:bodyPr wrap="square" rtlCol="0">
            <a:spAutoFit/>
          </a:bodyPr>
          <a:lstStyle/>
          <a:p>
            <a:r>
              <a:rPr lang="en-US" dirty="0" smtClean="0"/>
              <a:t>Since the fault tolerance of Circuit Switched network was very poor, as solution 1950s, American computer scientist </a:t>
            </a:r>
            <a:r>
              <a:rPr lang="en-US" dirty="0" smtClean="0">
                <a:hlinkClick r:id="rId3" tooltip="Paul Baran"/>
              </a:rPr>
              <a:t>Paul </a:t>
            </a:r>
            <a:r>
              <a:rPr lang="en-US" dirty="0" err="1" smtClean="0">
                <a:hlinkClick r:id="rId3" tooltip="Paul Baran"/>
              </a:rPr>
              <a:t>Baran</a:t>
            </a:r>
            <a:r>
              <a:rPr lang="en-US" dirty="0" smtClean="0"/>
              <a:t> developed the concept </a:t>
            </a:r>
            <a:r>
              <a:rPr lang="en-US" i="1" dirty="0" smtClean="0"/>
              <a:t>Distributed Adaptive Message Block Switching which provided a much better fault tolerant  system</a:t>
            </a:r>
            <a:endParaRPr lang="en-US" dirty="0"/>
          </a:p>
        </p:txBody>
      </p:sp>
      <p:sp>
        <p:nvSpPr>
          <p:cNvPr id="7" name="TextBox 6"/>
          <p:cNvSpPr txBox="1"/>
          <p:nvPr/>
        </p:nvSpPr>
        <p:spPr>
          <a:xfrm>
            <a:off x="228600" y="4038600"/>
            <a:ext cx="8763000" cy="1200329"/>
          </a:xfrm>
          <a:prstGeom prst="rect">
            <a:avLst/>
          </a:prstGeom>
          <a:noFill/>
          <a:ln>
            <a:solidFill>
              <a:schemeClr val="accent1">
                <a:shade val="50000"/>
              </a:schemeClr>
            </a:solidFill>
          </a:ln>
        </p:spPr>
        <p:txBody>
          <a:bodyPr wrap="square" rtlCol="0">
            <a:spAutoFit/>
          </a:bodyPr>
          <a:lstStyle/>
          <a:p>
            <a:r>
              <a:rPr lang="en-US" dirty="0" smtClean="0"/>
              <a:t>In a packet switched network,  data is transmitted in the form of packet with a “From” and “To” Address, just like a Postal Letter.   Such  mechanism ensured that a </a:t>
            </a:r>
            <a:r>
              <a:rPr lang="en-US" dirty="0" smtClean="0">
                <a:hlinkClick r:id="rId4" tooltip="Channel (communications)"/>
              </a:rPr>
              <a:t>channel</a:t>
            </a:r>
            <a:r>
              <a:rPr lang="en-US" dirty="0" smtClean="0"/>
              <a:t> is occupied , only during the </a:t>
            </a:r>
            <a:r>
              <a:rPr lang="en-US" dirty="0" smtClean="0">
                <a:hlinkClick r:id="rId5" tooltip="Transmission (telecommunications)"/>
              </a:rPr>
              <a:t>transmission</a:t>
            </a:r>
            <a:r>
              <a:rPr lang="en-US" dirty="0" smtClean="0"/>
              <a:t> of the packet, and upon completion of the transmission the channel is made available for the transfer of other </a:t>
            </a:r>
            <a:r>
              <a:rPr lang="en-US" dirty="0" smtClean="0">
                <a:hlinkClick r:id="rId6" tooltip="Network traffic"/>
              </a:rPr>
              <a:t>traffic</a:t>
            </a:r>
            <a:r>
              <a:rPr lang="en-US" baseline="30000" dirty="0" smtClean="0"/>
              <a:t>[</a:t>
            </a:r>
            <a:r>
              <a:rPr lang="en-US" baseline="30000" dirty="0" smtClean="0">
                <a:hlinkClick r:id="rId7"/>
              </a:rPr>
              <a:t>]</a:t>
            </a:r>
            <a:endParaRPr lang="en-US" dirty="0"/>
          </a:p>
        </p:txBody>
      </p:sp>
      <p:sp>
        <p:nvSpPr>
          <p:cNvPr id="8" name="TextBox 7"/>
          <p:cNvSpPr txBox="1"/>
          <p:nvPr/>
        </p:nvSpPr>
        <p:spPr>
          <a:xfrm>
            <a:off x="152400" y="5449669"/>
            <a:ext cx="8763000" cy="646331"/>
          </a:xfrm>
          <a:prstGeom prst="rect">
            <a:avLst/>
          </a:prstGeom>
          <a:noFill/>
          <a:ln>
            <a:solidFill>
              <a:schemeClr val="accent1">
                <a:shade val="50000"/>
              </a:schemeClr>
            </a:solidFill>
          </a:ln>
        </p:spPr>
        <p:txBody>
          <a:bodyPr wrap="square" rtlCol="0">
            <a:spAutoFit/>
          </a:bodyPr>
          <a:lstStyle/>
          <a:p>
            <a:r>
              <a:rPr lang="en-US" dirty="0" smtClean="0"/>
              <a:t>Fault Tolerance was given such a importance, so that a packet switched network could withstand a Nuclear Attack</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packet switched network"/>
          <p:cNvPicPr>
            <a:picLocks noChangeAspect="1" noChangeArrowheads="1"/>
          </p:cNvPicPr>
          <p:nvPr/>
        </p:nvPicPr>
        <p:blipFill>
          <a:blip r:embed="rId2" cstate="print"/>
          <a:srcRect/>
          <a:stretch>
            <a:fillRect/>
          </a:stretch>
        </p:blipFill>
        <p:spPr bwMode="auto">
          <a:xfrm>
            <a:off x="381000" y="533400"/>
            <a:ext cx="8116954" cy="55626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Advantages of Packet switching</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457200" y="1524000"/>
            <a:ext cx="8153400" cy="4893647"/>
          </a:xfrm>
          <a:prstGeom prst="rect">
            <a:avLst/>
          </a:prstGeom>
          <a:noFill/>
          <a:ln>
            <a:solidFill>
              <a:schemeClr val="accent1">
                <a:shade val="50000"/>
              </a:schemeClr>
            </a:solidFill>
          </a:ln>
        </p:spPr>
        <p:txBody>
          <a:bodyPr wrap="square" rtlCol="0">
            <a:spAutoFit/>
          </a:bodyPr>
          <a:lstStyle/>
          <a:p>
            <a:pPr>
              <a:buFont typeface="Arial" pitchFamily="34" charset="0"/>
              <a:buChar char="•"/>
            </a:pPr>
            <a:r>
              <a:rPr lang="en-US" sz="3200" dirty="0" smtClean="0"/>
              <a:t>Efficient use of Network with better utilization</a:t>
            </a:r>
          </a:p>
          <a:p>
            <a:endParaRPr lang="en-US" sz="3200" dirty="0" smtClean="0"/>
          </a:p>
          <a:p>
            <a:pPr>
              <a:buFont typeface="Arial" pitchFamily="34" charset="0"/>
              <a:buChar char="•"/>
            </a:pPr>
            <a:r>
              <a:rPr lang="en-US" sz="3200" dirty="0" smtClean="0"/>
              <a:t>Easily get around broken bits or packets.</a:t>
            </a:r>
          </a:p>
          <a:p>
            <a:endParaRPr lang="en-US" sz="3200" dirty="0" smtClean="0"/>
          </a:p>
          <a:p>
            <a:pPr>
              <a:buFont typeface="Arial" pitchFamily="34" charset="0"/>
              <a:buChar char="•"/>
            </a:pPr>
            <a:r>
              <a:rPr lang="en-US" sz="3200" dirty="0" smtClean="0"/>
              <a:t>Packet switching can support high data transmission rates</a:t>
            </a:r>
          </a:p>
          <a:p>
            <a:endParaRPr lang="en-US" sz="3200" dirty="0" smtClean="0"/>
          </a:p>
          <a:p>
            <a:pPr>
              <a:buFont typeface="Arial" pitchFamily="34" charset="0"/>
              <a:buChar char="•"/>
            </a:pPr>
            <a:r>
              <a:rPr lang="en-US" sz="3200" dirty="0" smtClean="0"/>
              <a:t>All the packets not follow same route in Packet Switching, this enables fault tolerance </a:t>
            </a:r>
          </a:p>
          <a:p>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Callout 1"/>
          <p:cNvSpPr/>
          <p:nvPr/>
        </p:nvSpPr>
        <p:spPr>
          <a:xfrm>
            <a:off x="990600" y="1143000"/>
            <a:ext cx="6781800" cy="4572000"/>
          </a:xfrm>
          <a:prstGeom prst="cloudCallou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Bookman Old Style" pitchFamily="18" charset="0"/>
              </a:rPr>
              <a:t>Internet</a:t>
            </a:r>
          </a:p>
          <a:p>
            <a:pPr algn="ctr"/>
            <a:r>
              <a:rPr lang="en-US" sz="3600" dirty="0" smtClean="0">
                <a:latin typeface="Bookman Old Style" pitchFamily="18" charset="0"/>
              </a:rPr>
              <a:t>Is a </a:t>
            </a:r>
          </a:p>
          <a:p>
            <a:pPr algn="ctr"/>
            <a:r>
              <a:rPr lang="en-US" sz="3600" dirty="0" smtClean="0">
                <a:latin typeface="Bookman Old Style" pitchFamily="18" charset="0"/>
              </a:rPr>
              <a:t>Packet switched network</a:t>
            </a:r>
            <a:endParaRPr lang="en-US" sz="3600" dirty="0">
              <a:latin typeface="Bookman Old Style"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34072" y="3597424"/>
            <a:ext cx="2808312" cy="1584176"/>
          </a:xfrm>
          <a:prstGeom prst="rect">
            <a:avLst/>
          </a:prstGeom>
          <a:ln>
            <a:noFill/>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IN" dirty="0"/>
          </a:p>
        </p:txBody>
      </p:sp>
      <p:sp>
        <p:nvSpPr>
          <p:cNvPr id="4" name="Rectangle 3"/>
          <p:cNvSpPr/>
          <p:nvPr/>
        </p:nvSpPr>
        <p:spPr>
          <a:xfrm>
            <a:off x="3340968" y="1337320"/>
            <a:ext cx="2232248" cy="576064"/>
          </a:xfrm>
          <a:prstGeom prst="rect">
            <a:avLst/>
          </a:prstGeom>
          <a:ln>
            <a:noFill/>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Primary Memory</a:t>
            </a:r>
          </a:p>
          <a:p>
            <a:pPr algn="ctr"/>
            <a:r>
              <a:rPr lang="en-US" dirty="0" smtClean="0"/>
              <a:t>(RAM)</a:t>
            </a:r>
            <a:endParaRPr lang="en-IN" dirty="0"/>
          </a:p>
        </p:txBody>
      </p:sp>
      <p:pic>
        <p:nvPicPr>
          <p:cNvPr id="5" name="Picture 6" descr="C:\Users\Admin\AppData\Local\Microsoft\Windows\Temporary Internet Files\Content.IE5\L6KRA0SS\3_5_SATA_HDD_MD-Series_03[1].jpg"/>
          <p:cNvPicPr>
            <a:picLocks noChangeAspect="1" noChangeArrowheads="1"/>
          </p:cNvPicPr>
          <p:nvPr/>
        </p:nvPicPr>
        <p:blipFill>
          <a:blip r:embed="rId2" cstate="print"/>
          <a:srcRect/>
          <a:stretch>
            <a:fillRect/>
          </a:stretch>
        </p:blipFill>
        <p:spPr bwMode="auto">
          <a:xfrm>
            <a:off x="6944816" y="997181"/>
            <a:ext cx="990600" cy="1320800"/>
          </a:xfrm>
          <a:prstGeom prst="rect">
            <a:avLst/>
          </a:prstGeom>
          <a:noFill/>
        </p:spPr>
      </p:pic>
      <p:cxnSp>
        <p:nvCxnSpPr>
          <p:cNvPr id="6" name="Straight Arrow Connector 5"/>
          <p:cNvCxnSpPr/>
          <p:nvPr/>
        </p:nvCxnSpPr>
        <p:spPr>
          <a:xfrm>
            <a:off x="3515816" y="1946920"/>
            <a:ext cx="0" cy="1600200"/>
          </a:xfrm>
          <a:prstGeom prst="straightConnector1">
            <a:avLst/>
          </a:prstGeom>
          <a:ln>
            <a:headEnd type="none"/>
            <a:tailEnd type="stealth"/>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725616" y="2175520"/>
            <a:ext cx="1219200" cy="13716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942384" y="4533528"/>
            <a:ext cx="100811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837928" y="4245496"/>
            <a:ext cx="1296144" cy="1440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95805" y="2937520"/>
            <a:ext cx="1406411" cy="461665"/>
          </a:xfrm>
          <a:prstGeom prst="rect">
            <a:avLst/>
          </a:prstGeom>
          <a:noFill/>
        </p:spPr>
        <p:txBody>
          <a:bodyPr wrap="none" rtlCol="0">
            <a:spAutoFit/>
          </a:bodyPr>
          <a:lstStyle/>
          <a:p>
            <a:r>
              <a:rPr lang="en-US" sz="1200" dirty="0" smtClean="0"/>
              <a:t>Secondary Memory</a:t>
            </a:r>
          </a:p>
          <a:p>
            <a:r>
              <a:rPr lang="en-US" sz="1200" dirty="0" smtClean="0"/>
              <a:t>(Hard Disk)</a:t>
            </a:r>
            <a:endParaRPr lang="en-IN" sz="1200" dirty="0"/>
          </a:p>
        </p:txBody>
      </p:sp>
      <p:pic>
        <p:nvPicPr>
          <p:cNvPr id="11" name="Picture 2" descr="C:\Users\Admin\AppData\Local\Microsoft\Windows\Temporary Internet Files\Content.IE5\T7TECUYH\keyboard-silhouette-2813-large[1].png"/>
          <p:cNvPicPr>
            <a:picLocks noChangeAspect="1" noChangeArrowheads="1"/>
          </p:cNvPicPr>
          <p:nvPr/>
        </p:nvPicPr>
        <p:blipFill>
          <a:blip r:embed="rId3" cstate="print"/>
          <a:srcRect/>
          <a:stretch>
            <a:fillRect/>
          </a:stretch>
        </p:blipFill>
        <p:spPr bwMode="auto">
          <a:xfrm>
            <a:off x="685800" y="3669432"/>
            <a:ext cx="1152128" cy="817148"/>
          </a:xfrm>
          <a:prstGeom prst="rect">
            <a:avLst/>
          </a:prstGeom>
          <a:noFill/>
        </p:spPr>
      </p:pic>
      <p:pic>
        <p:nvPicPr>
          <p:cNvPr id="12" name="Picture 8" descr="C:\Users\Admin\AppData\Local\Microsoft\Windows\Temporary Internet Files\Content.IE5\BM4YNP21\mono-display[1].png"/>
          <p:cNvPicPr>
            <a:picLocks noChangeAspect="1" noChangeArrowheads="1"/>
          </p:cNvPicPr>
          <p:nvPr/>
        </p:nvPicPr>
        <p:blipFill>
          <a:blip r:embed="rId4" cstate="print"/>
          <a:srcRect/>
          <a:stretch>
            <a:fillRect/>
          </a:stretch>
        </p:blipFill>
        <p:spPr bwMode="auto">
          <a:xfrm>
            <a:off x="7022504" y="4245496"/>
            <a:ext cx="609601" cy="609601"/>
          </a:xfrm>
          <a:prstGeom prst="rect">
            <a:avLst/>
          </a:prstGeom>
          <a:noFill/>
        </p:spPr>
      </p:pic>
      <p:sp>
        <p:nvSpPr>
          <p:cNvPr id="13" name="Rectangle 12"/>
          <p:cNvSpPr/>
          <p:nvPr/>
        </p:nvSpPr>
        <p:spPr>
          <a:xfrm>
            <a:off x="685800" y="0"/>
            <a:ext cx="8186152"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cap="none" spc="50" dirty="0" smtClean="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rPr>
              <a:t>What are the parts of a Basic Computer?</a:t>
            </a:r>
            <a:endParaRPr lang="en-US" sz="3600" b="1" cap="none" spc="50" dirty="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endParaRPr>
          </a:p>
        </p:txBody>
      </p:sp>
      <p:cxnSp>
        <p:nvCxnSpPr>
          <p:cNvPr id="14" name="Straight Arrow Connector 13"/>
          <p:cNvCxnSpPr/>
          <p:nvPr/>
        </p:nvCxnSpPr>
        <p:spPr>
          <a:xfrm>
            <a:off x="3820616" y="1946920"/>
            <a:ext cx="0" cy="160020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963616" y="1946920"/>
            <a:ext cx="0" cy="1600200"/>
          </a:xfrm>
          <a:prstGeom prst="straightConnector1">
            <a:avLst/>
          </a:prstGeom>
          <a:ln cmpd="sng">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268416" y="1946920"/>
            <a:ext cx="0" cy="1600200"/>
          </a:xfrm>
          <a:prstGeom prst="straightConnector1">
            <a:avLst/>
          </a:prstGeom>
          <a:ln>
            <a:solidFill>
              <a:srgbClr val="0070C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96616" y="2556520"/>
            <a:ext cx="1100942" cy="369332"/>
          </a:xfrm>
          <a:prstGeom prst="rect">
            <a:avLst/>
          </a:prstGeom>
          <a:noFill/>
        </p:spPr>
        <p:txBody>
          <a:bodyPr wrap="none" rtlCol="0">
            <a:spAutoFit/>
          </a:bodyPr>
          <a:lstStyle/>
          <a:p>
            <a:r>
              <a:rPr lang="en-US" dirty="0" smtClean="0"/>
              <a:t>Instruction</a:t>
            </a:r>
            <a:endParaRPr lang="en-US" dirty="0"/>
          </a:p>
        </p:txBody>
      </p:sp>
      <p:sp>
        <p:nvSpPr>
          <p:cNvPr id="18" name="TextBox 17"/>
          <p:cNvSpPr txBox="1"/>
          <p:nvPr/>
        </p:nvSpPr>
        <p:spPr>
          <a:xfrm rot="5400000">
            <a:off x="5225352" y="2537009"/>
            <a:ext cx="607859" cy="307777"/>
          </a:xfrm>
          <a:prstGeom prst="rect">
            <a:avLst/>
          </a:prstGeom>
          <a:noFill/>
        </p:spPr>
        <p:txBody>
          <a:bodyPr wrap="none" rtlCol="0">
            <a:spAutoFit/>
          </a:bodyPr>
          <a:lstStyle/>
          <a:p>
            <a:r>
              <a:rPr lang="en-US" sz="1400" dirty="0" smtClean="0"/>
              <a:t>Data</a:t>
            </a:r>
            <a:endParaRPr lang="en-US" dirty="0"/>
          </a:p>
        </p:txBody>
      </p:sp>
      <p:sp>
        <p:nvSpPr>
          <p:cNvPr id="19" name="TextBox 18"/>
          <p:cNvSpPr txBox="1"/>
          <p:nvPr/>
        </p:nvSpPr>
        <p:spPr>
          <a:xfrm rot="-5400000">
            <a:off x="4187213" y="2529003"/>
            <a:ext cx="1220206" cy="276999"/>
          </a:xfrm>
          <a:prstGeom prst="rect">
            <a:avLst/>
          </a:prstGeom>
          <a:noFill/>
        </p:spPr>
        <p:txBody>
          <a:bodyPr wrap="none" rtlCol="0">
            <a:spAutoFit/>
          </a:bodyPr>
          <a:lstStyle/>
          <a:p>
            <a:r>
              <a:rPr lang="en-US" sz="1200" dirty="0" smtClean="0"/>
              <a:t>Data Address</a:t>
            </a:r>
            <a:endParaRPr lang="en-US" sz="1200" dirty="0"/>
          </a:p>
        </p:txBody>
      </p:sp>
      <p:sp>
        <p:nvSpPr>
          <p:cNvPr id="20" name="Rectangle 19"/>
          <p:cNvSpPr/>
          <p:nvPr/>
        </p:nvSpPr>
        <p:spPr>
          <a:xfrm>
            <a:off x="140024" y="2348880"/>
            <a:ext cx="615553" cy="2160240"/>
          </a:xfrm>
          <a:prstGeom prst="rect">
            <a:avLst/>
          </a:prstGeom>
          <a:noFill/>
        </p:spPr>
        <p:txBody>
          <a:bodyPr vert="vert" wrap="square" lIns="91440" tIns="45720" rIns="91440" bIns="45720">
            <a:spAutoFit/>
          </a:bodyPr>
          <a:lstStyle/>
          <a:p>
            <a:pPr algn="ctr"/>
            <a:r>
              <a:rPr lang="en-US" sz="2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Input </a:t>
            </a:r>
            <a:endParaRPr lang="en-US" sz="28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23555" name="Picture 3" descr="C:\Users\girish\AppData\Local\Microsoft\Windows\Temporary Internet Files\Content.IE5\1BFSDAHM\think-280x300[1].png"/>
          <p:cNvPicPr>
            <a:picLocks noChangeAspect="1" noChangeArrowheads="1"/>
          </p:cNvPicPr>
          <p:nvPr/>
        </p:nvPicPr>
        <p:blipFill>
          <a:blip r:embed="rId5"/>
          <a:srcRect/>
          <a:stretch>
            <a:fillRect/>
          </a:stretch>
        </p:blipFill>
        <p:spPr bwMode="auto">
          <a:xfrm>
            <a:off x="344488" y="4780983"/>
            <a:ext cx="1941512" cy="2080191"/>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Image result for how is internet penetration over years"/>
          <p:cNvPicPr>
            <a:picLocks noChangeAspect="1" noChangeArrowheads="1"/>
          </p:cNvPicPr>
          <p:nvPr/>
        </p:nvPicPr>
        <p:blipFill>
          <a:blip r:embed="rId2"/>
          <a:srcRect/>
          <a:stretch>
            <a:fillRect/>
          </a:stretch>
        </p:blipFill>
        <p:spPr bwMode="auto">
          <a:xfrm>
            <a:off x="914400" y="186046"/>
            <a:ext cx="7467600" cy="5909954"/>
          </a:xfrm>
          <a:prstGeom prst="rect">
            <a:avLst/>
          </a:prstGeom>
          <a:noFill/>
        </p:spPr>
      </p:pic>
      <p:sp>
        <p:nvSpPr>
          <p:cNvPr id="3" name="TextBox 2"/>
          <p:cNvSpPr txBox="1"/>
          <p:nvPr/>
        </p:nvSpPr>
        <p:spPr>
          <a:xfrm>
            <a:off x="533400" y="6400800"/>
            <a:ext cx="8153400" cy="369332"/>
          </a:xfrm>
          <a:prstGeom prst="rect">
            <a:avLst/>
          </a:prstGeom>
          <a:noFill/>
        </p:spPr>
        <p:txBody>
          <a:bodyPr wrap="square" rtlCol="0">
            <a:spAutoFit/>
          </a:bodyPr>
          <a:lstStyle/>
          <a:p>
            <a:r>
              <a:rPr lang="en-US" dirty="0" smtClean="0"/>
              <a:t>What does this graph indicates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there is too much hype about </a:t>
            </a:r>
            <a:r>
              <a:rPr lang="en-US" dirty="0" err="1" smtClean="0"/>
              <a:t>IoT</a:t>
            </a:r>
            <a:endParaRPr lang="en-US" dirty="0"/>
          </a:p>
        </p:txBody>
      </p:sp>
      <p:pic>
        <p:nvPicPr>
          <p:cNvPr id="43010" name="Picture 2" descr="C:\Users\girish\AppData\Local\Microsoft\Windows\Temporary Internet Files\Content.IE5\C9EWI061\emprender-en-tiempos-de-crisis[1].jpg"/>
          <p:cNvPicPr>
            <a:picLocks noChangeAspect="1" noChangeArrowheads="1"/>
          </p:cNvPicPr>
          <p:nvPr/>
        </p:nvPicPr>
        <p:blipFill>
          <a:blip r:embed="rId2"/>
          <a:srcRect/>
          <a:stretch>
            <a:fillRect/>
          </a:stretch>
        </p:blipFill>
        <p:spPr bwMode="auto">
          <a:xfrm>
            <a:off x="5327694" y="1371600"/>
            <a:ext cx="3405352" cy="2286000"/>
          </a:xfrm>
          <a:prstGeom prst="rect">
            <a:avLst/>
          </a:prstGeom>
          <a:noFill/>
        </p:spPr>
      </p:pic>
      <p:sp>
        <p:nvSpPr>
          <p:cNvPr id="4" name="TextBox 3"/>
          <p:cNvSpPr txBox="1"/>
          <p:nvPr/>
        </p:nvSpPr>
        <p:spPr>
          <a:xfrm>
            <a:off x="457200" y="1295400"/>
            <a:ext cx="3886200" cy="3570208"/>
          </a:xfrm>
          <a:prstGeom prst="rect">
            <a:avLst/>
          </a:prstGeom>
          <a:noFill/>
        </p:spPr>
        <p:txBody>
          <a:bodyPr wrap="square" rtlCol="0">
            <a:spAutoFit/>
          </a:bodyPr>
          <a:lstStyle/>
          <a:p>
            <a:pPr algn="just"/>
            <a:r>
              <a:rPr lang="en-US" dirty="0" smtClean="0"/>
              <a:t>In </a:t>
            </a:r>
            <a:r>
              <a:rPr lang="en-US" sz="2800" b="1" dirty="0" smtClean="0"/>
              <a:t>future</a:t>
            </a:r>
            <a:r>
              <a:rPr lang="en-US" dirty="0" smtClean="0"/>
              <a:t> communication is not limited to Human to Human Information exchanges.</a:t>
            </a:r>
          </a:p>
          <a:p>
            <a:endParaRPr lang="en-US" dirty="0" smtClean="0"/>
          </a:p>
          <a:p>
            <a:r>
              <a:rPr lang="en-US" dirty="0" smtClean="0"/>
              <a:t>It is going to be  </a:t>
            </a:r>
            <a:r>
              <a:rPr lang="en-US" dirty="0" smtClean="0"/>
              <a:t> </a:t>
            </a:r>
            <a:r>
              <a:rPr lang="en-US" dirty="0" smtClean="0"/>
              <a:t>many folds</a:t>
            </a:r>
          </a:p>
          <a:p>
            <a:pPr>
              <a:buFont typeface="Arial" pitchFamily="34" charset="0"/>
              <a:buChar char="•"/>
            </a:pPr>
            <a:r>
              <a:rPr lang="en-US" dirty="0" smtClean="0"/>
              <a:t>Human to Human</a:t>
            </a:r>
          </a:p>
          <a:p>
            <a:pPr>
              <a:buFont typeface="Arial" pitchFamily="34" charset="0"/>
              <a:buChar char="•"/>
            </a:pPr>
            <a:r>
              <a:rPr lang="en-US" dirty="0" smtClean="0"/>
              <a:t>Human to Machine</a:t>
            </a:r>
          </a:p>
          <a:p>
            <a:pPr>
              <a:buFont typeface="Arial" pitchFamily="34" charset="0"/>
              <a:buChar char="•"/>
            </a:pPr>
            <a:r>
              <a:rPr lang="en-US" dirty="0" smtClean="0"/>
              <a:t>Machine to Human</a:t>
            </a:r>
          </a:p>
          <a:p>
            <a:pPr>
              <a:buFont typeface="Arial" pitchFamily="34" charset="0"/>
              <a:buChar char="•"/>
            </a:pPr>
            <a:r>
              <a:rPr lang="en-US" dirty="0" smtClean="0"/>
              <a:t>Machine to Machine</a:t>
            </a:r>
          </a:p>
          <a:p>
            <a:pPr>
              <a:buFont typeface="Arial" pitchFamily="34" charset="0"/>
              <a:buChar char="•"/>
            </a:pPr>
            <a:r>
              <a:rPr lang="en-US" dirty="0" smtClean="0"/>
              <a:t>Plants to Machine</a:t>
            </a:r>
          </a:p>
          <a:p>
            <a:pPr>
              <a:buFont typeface="Arial" pitchFamily="34" charset="0"/>
              <a:buChar char="•"/>
            </a:pPr>
            <a:r>
              <a:rPr lang="en-US" dirty="0" smtClean="0"/>
              <a:t> </a:t>
            </a:r>
            <a:r>
              <a:rPr lang="en-US" dirty="0" smtClean="0"/>
              <a:t>Machine to Plants</a:t>
            </a:r>
          </a:p>
          <a:p>
            <a:pPr>
              <a:buFont typeface="Arial" pitchFamily="34" charset="0"/>
              <a:buChar char="•"/>
            </a:pPr>
            <a:r>
              <a:rPr lang="en-US" dirty="0" smtClean="0"/>
              <a:t> </a:t>
            </a:r>
            <a:r>
              <a:rPr lang="en-US" dirty="0" smtClean="0"/>
              <a:t>Plants to Human and back ……</a:t>
            </a:r>
          </a:p>
        </p:txBody>
      </p:sp>
      <p:sp>
        <p:nvSpPr>
          <p:cNvPr id="5" name="TextBox 4"/>
          <p:cNvSpPr txBox="1"/>
          <p:nvPr/>
        </p:nvSpPr>
        <p:spPr>
          <a:xfrm>
            <a:off x="457200" y="5029200"/>
            <a:ext cx="8229600" cy="954107"/>
          </a:xfrm>
          <a:prstGeom prst="rect">
            <a:avLst/>
          </a:prstGeom>
          <a:noFill/>
        </p:spPr>
        <p:txBody>
          <a:bodyPr wrap="square" rtlCol="0">
            <a:spAutoFit/>
          </a:bodyPr>
          <a:lstStyle/>
          <a:p>
            <a:pPr algn="ctr"/>
            <a:r>
              <a:rPr lang="en-US" sz="2800" dirty="0" smtClean="0">
                <a:latin typeface="Bookman Old Style" pitchFamily="18" charset="0"/>
              </a:rPr>
              <a:t>Internet is going to be the medium for all these kind of communication</a:t>
            </a:r>
            <a:endParaRPr lang="en-US" sz="2800" dirty="0">
              <a:latin typeface="Bookman Old Style"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smtClean="0"/>
              <a:t>What are the </a:t>
            </a:r>
            <a:r>
              <a:rPr lang="en-US" dirty="0" err="1" smtClean="0"/>
              <a:t>IoT</a:t>
            </a:r>
            <a:r>
              <a:rPr lang="en-US" dirty="0" smtClean="0"/>
              <a:t> platforms.</a:t>
            </a:r>
            <a:endParaRPr lang="en-US" dirty="0"/>
          </a:p>
        </p:txBody>
      </p:sp>
      <p:graphicFrame>
        <p:nvGraphicFramePr>
          <p:cNvPr id="4" name="Table 3"/>
          <p:cNvGraphicFramePr>
            <a:graphicFrameLocks noGrp="1"/>
          </p:cNvGraphicFramePr>
          <p:nvPr/>
        </p:nvGraphicFramePr>
        <p:xfrm>
          <a:off x="762000" y="1219200"/>
          <a:ext cx="7848601" cy="4973320"/>
        </p:xfrm>
        <a:graphic>
          <a:graphicData uri="http://schemas.openxmlformats.org/drawingml/2006/table">
            <a:tbl>
              <a:tblPr firstRow="1" bandRow="1">
                <a:tableStyleId>{5C22544A-7EE6-4342-B048-85BDC9FD1C3A}</a:tableStyleId>
              </a:tblPr>
              <a:tblGrid>
                <a:gridCol w="784860"/>
                <a:gridCol w="2256473"/>
                <a:gridCol w="4807268"/>
              </a:tblGrid>
              <a:tr h="370840">
                <a:tc>
                  <a:txBody>
                    <a:bodyPr/>
                    <a:lstStyle/>
                    <a:p>
                      <a:pPr algn="ctr"/>
                      <a:r>
                        <a:rPr lang="en-US" dirty="0" smtClean="0"/>
                        <a:t>No</a:t>
                      </a:r>
                      <a:endParaRPr lang="en-US" dirty="0"/>
                    </a:p>
                  </a:txBody>
                  <a:tcPr/>
                </a:tc>
                <a:tc>
                  <a:txBody>
                    <a:bodyPr/>
                    <a:lstStyle/>
                    <a:p>
                      <a:pPr algn="ctr"/>
                      <a:r>
                        <a:rPr lang="en-US" dirty="0" smtClean="0"/>
                        <a:t>Name</a:t>
                      </a:r>
                      <a:endParaRPr lang="en-US" dirty="0"/>
                    </a:p>
                  </a:txBody>
                  <a:tcPr/>
                </a:tc>
                <a:tc>
                  <a:txBody>
                    <a:bodyPr/>
                    <a:lstStyle/>
                    <a:p>
                      <a:pPr algn="ctr"/>
                      <a:r>
                        <a:rPr lang="en-US" dirty="0" smtClean="0"/>
                        <a:t>Description</a:t>
                      </a:r>
                      <a:endParaRPr lang="en-US" dirty="0"/>
                    </a:p>
                  </a:txBody>
                  <a:tcPr/>
                </a:tc>
              </a:tr>
              <a:tr h="370840">
                <a:tc>
                  <a:txBody>
                    <a:bodyPr/>
                    <a:lstStyle/>
                    <a:p>
                      <a:r>
                        <a:rPr lang="en-US" dirty="0" smtClean="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latin typeface="+mn-lt"/>
                          <a:ea typeface="+mn-ea"/>
                          <a:cs typeface="+mn-cs"/>
                        </a:rPr>
                        <a:t>Raspberry Pi</a:t>
                      </a:r>
                    </a:p>
                  </a:txBody>
                  <a:tcPr/>
                </a:tc>
                <a:tc>
                  <a:txBody>
                    <a:bodyPr/>
                    <a:lstStyle/>
                    <a:p>
                      <a:pPr algn="just"/>
                      <a:r>
                        <a:rPr lang="en-US" sz="1600" b="0" i="0" kern="1200" dirty="0" smtClean="0">
                          <a:solidFill>
                            <a:schemeClr val="dk1"/>
                          </a:solidFill>
                          <a:latin typeface="+mn-lt"/>
                          <a:ea typeface="+mn-ea"/>
                          <a:cs typeface="+mn-cs"/>
                        </a:rPr>
                        <a:t>A credit card sized open</a:t>
                      </a:r>
                      <a:r>
                        <a:rPr lang="en-US" sz="1600" b="0" i="0" kern="1200" baseline="0" dirty="0" smtClean="0">
                          <a:solidFill>
                            <a:schemeClr val="dk1"/>
                          </a:solidFill>
                          <a:latin typeface="+mn-lt"/>
                          <a:ea typeface="+mn-ea"/>
                          <a:cs typeface="+mn-cs"/>
                        </a:rPr>
                        <a:t> source computer</a:t>
                      </a:r>
                      <a:r>
                        <a:rPr lang="en-US" sz="1600" b="0" i="0" kern="1200" dirty="0" smtClean="0">
                          <a:solidFill>
                            <a:schemeClr val="dk1"/>
                          </a:solidFill>
                          <a:latin typeface="+mn-lt"/>
                          <a:ea typeface="+mn-ea"/>
                          <a:cs typeface="+mn-cs"/>
                        </a:rPr>
                        <a:t> which runs on </a:t>
                      </a:r>
                      <a:r>
                        <a:rPr lang="en-US" sz="1600" b="0" i="0" kern="1200" dirty="0" err="1" smtClean="0">
                          <a:solidFill>
                            <a:schemeClr val="dk1"/>
                          </a:solidFill>
                          <a:latin typeface="+mn-lt"/>
                          <a:ea typeface="+mn-ea"/>
                          <a:cs typeface="+mn-cs"/>
                        </a:rPr>
                        <a:t>linux</a:t>
                      </a:r>
                      <a:r>
                        <a:rPr lang="en-US" sz="1600" b="0" i="0" kern="1200" dirty="0" smtClean="0">
                          <a:solidFill>
                            <a:schemeClr val="dk1"/>
                          </a:solidFill>
                          <a:latin typeface="+mn-lt"/>
                          <a:ea typeface="+mn-ea"/>
                          <a:cs typeface="+mn-cs"/>
                        </a:rPr>
                        <a:t> platform. It uses a ARM Cortex</a:t>
                      </a:r>
                      <a:r>
                        <a:rPr lang="en-US" sz="1600" b="0" i="0" kern="1200" baseline="0" dirty="0" smtClean="0">
                          <a:solidFill>
                            <a:schemeClr val="dk1"/>
                          </a:solidFill>
                          <a:latin typeface="+mn-lt"/>
                          <a:ea typeface="+mn-ea"/>
                          <a:cs typeface="+mn-cs"/>
                        </a:rPr>
                        <a:t> -8 </a:t>
                      </a:r>
                      <a:r>
                        <a:rPr lang="en-US" sz="1600" b="0" i="0" kern="1200" baseline="0" dirty="0" err="1" smtClean="0">
                          <a:solidFill>
                            <a:schemeClr val="dk1"/>
                          </a:solidFill>
                          <a:latin typeface="+mn-lt"/>
                          <a:ea typeface="+mn-ea"/>
                          <a:cs typeface="+mn-cs"/>
                        </a:rPr>
                        <a:t>CPU.</a:t>
                      </a:r>
                      <a:r>
                        <a:rPr lang="en-US" sz="1600" b="0" i="0" kern="1200" dirty="0" err="1" smtClean="0">
                          <a:solidFill>
                            <a:schemeClr val="dk1"/>
                          </a:solidFill>
                          <a:latin typeface="+mn-lt"/>
                          <a:ea typeface="+mn-ea"/>
                          <a:cs typeface="+mn-cs"/>
                        </a:rPr>
                        <a:t>This</a:t>
                      </a:r>
                      <a:r>
                        <a:rPr lang="en-US" sz="1600" b="0" i="0" kern="1200" dirty="0" smtClean="0">
                          <a:solidFill>
                            <a:schemeClr val="dk1"/>
                          </a:solidFill>
                          <a:latin typeface="+mn-lt"/>
                          <a:ea typeface="+mn-ea"/>
                          <a:cs typeface="+mn-cs"/>
                        </a:rPr>
                        <a:t> board features USB ports for keyboard and mouse, a HDMI port for display and an Ethernet port for wired internet connectivity</a:t>
                      </a:r>
                      <a:endParaRPr lang="en-US" sz="1600" dirty="0"/>
                    </a:p>
                  </a:txBody>
                  <a:tcPr/>
                </a:tc>
              </a:tr>
              <a:tr h="370840">
                <a:tc>
                  <a:txBody>
                    <a:bodyPr/>
                    <a:lstStyle/>
                    <a:p>
                      <a:r>
                        <a:rPr lang="en-US" dirty="0" smtClean="0"/>
                        <a:t>2</a:t>
                      </a:r>
                      <a:endParaRPr lang="en-US" dirty="0"/>
                    </a:p>
                  </a:txBody>
                  <a:tcPr/>
                </a:tc>
                <a:tc>
                  <a:txBody>
                    <a:bodyPr/>
                    <a:lstStyle/>
                    <a:p>
                      <a:r>
                        <a:rPr lang="en-US" b="1" dirty="0" err="1" smtClean="0"/>
                        <a:t>Arduino</a:t>
                      </a:r>
                      <a:endParaRPr lang="en-US" b="1" dirty="0"/>
                    </a:p>
                  </a:txBody>
                  <a:tcPr/>
                </a:tc>
                <a:tc>
                  <a:txBody>
                    <a:bodyPr/>
                    <a:lstStyle/>
                    <a:p>
                      <a:r>
                        <a:rPr lang="en-US" sz="1800" b="0" i="0" kern="1200" dirty="0" err="1" smtClean="0">
                          <a:solidFill>
                            <a:schemeClr val="dk1"/>
                          </a:solidFill>
                          <a:latin typeface="+mn-lt"/>
                          <a:ea typeface="+mn-ea"/>
                          <a:cs typeface="+mn-cs"/>
                        </a:rPr>
                        <a:t>Arduino</a:t>
                      </a:r>
                      <a:r>
                        <a:rPr lang="en-US" sz="1800" b="0" i="0" kern="1200" dirty="0" smtClean="0">
                          <a:solidFill>
                            <a:schemeClr val="dk1"/>
                          </a:solidFill>
                          <a:latin typeface="+mn-lt"/>
                          <a:ea typeface="+mn-ea"/>
                          <a:cs typeface="+mn-cs"/>
                        </a:rPr>
                        <a:t> is an open-source small</a:t>
                      </a:r>
                      <a:r>
                        <a:rPr lang="en-US" sz="1800" b="0" i="0" kern="1200" baseline="0" dirty="0" smtClean="0">
                          <a:solidFill>
                            <a:schemeClr val="dk1"/>
                          </a:solidFill>
                          <a:latin typeface="+mn-lt"/>
                          <a:ea typeface="+mn-ea"/>
                          <a:cs typeface="+mn-cs"/>
                        </a:rPr>
                        <a:t> computer</a:t>
                      </a:r>
                      <a:r>
                        <a:rPr lang="en-US" sz="1800" b="0" i="0" kern="1200" dirty="0" smtClean="0">
                          <a:solidFill>
                            <a:schemeClr val="dk1"/>
                          </a:solidFill>
                          <a:latin typeface="+mn-lt"/>
                          <a:ea typeface="+mn-ea"/>
                          <a:cs typeface="+mn-cs"/>
                        </a:rPr>
                        <a:t>  based on easy-to-use hardware and software, and does not need an Operating system</a:t>
                      </a:r>
                      <a:endParaRPr lang="en-US" dirty="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err="1" smtClean="0">
                          <a:solidFill>
                            <a:schemeClr val="dk1"/>
                          </a:solidFill>
                          <a:latin typeface="+mn-lt"/>
                          <a:ea typeface="+mn-ea"/>
                          <a:cs typeface="+mn-cs"/>
                        </a:rPr>
                        <a:t>Beaglebone</a:t>
                      </a:r>
                      <a:r>
                        <a:rPr lang="en-US" sz="1800" b="1" i="0" kern="1200" dirty="0" smtClean="0">
                          <a:solidFill>
                            <a:schemeClr val="dk1"/>
                          </a:solidFill>
                          <a:latin typeface="+mn-lt"/>
                          <a:ea typeface="+mn-ea"/>
                          <a:cs typeface="+mn-cs"/>
                        </a:rPr>
                        <a:t> Black:</a:t>
                      </a:r>
                    </a:p>
                    <a:p>
                      <a:endParaRPr lang="en-US" dirty="0"/>
                    </a:p>
                  </a:txBody>
                  <a:tcPr/>
                </a:tc>
                <a:tc>
                  <a:txBody>
                    <a:bodyPr/>
                    <a:lstStyle/>
                    <a:p>
                      <a:r>
                        <a:rPr lang="en-US" sz="1800" b="0" i="0" kern="1200" dirty="0" smtClean="0">
                          <a:solidFill>
                            <a:schemeClr val="dk1"/>
                          </a:solidFill>
                          <a:latin typeface="+mn-lt"/>
                          <a:ea typeface="+mn-ea"/>
                          <a:cs typeface="+mn-cs"/>
                        </a:rPr>
                        <a:t>low-cost development platform built around ARM Cortex A8 processor. It runs on Linux environment just like the Raspberry Pi.</a:t>
                      </a:r>
                      <a:endParaRPr lang="en-US" dirty="0"/>
                    </a:p>
                  </a:txBody>
                  <a:tcPr/>
                </a:tc>
              </a:tr>
              <a:tr h="370840">
                <a:tc>
                  <a:txBody>
                    <a:bodyPr/>
                    <a:lstStyle/>
                    <a:p>
                      <a:r>
                        <a:rPr lang="en-US" dirty="0" smtClean="0"/>
                        <a:t>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latin typeface="+mn-lt"/>
                          <a:ea typeface="+mn-ea"/>
                          <a:cs typeface="+mn-cs"/>
                        </a:rPr>
                        <a:t>Intel Edison:</a:t>
                      </a:r>
                    </a:p>
                  </a:txBody>
                  <a:tcPr/>
                </a:tc>
                <a:tc>
                  <a:txBody>
                    <a:bodyPr/>
                    <a:lstStyle/>
                    <a:p>
                      <a:r>
                        <a:rPr lang="en-US" sz="1800" b="0" i="0" kern="1200" dirty="0" smtClean="0">
                          <a:solidFill>
                            <a:schemeClr val="dk1"/>
                          </a:solidFill>
                          <a:latin typeface="+mn-lt"/>
                          <a:ea typeface="+mn-ea"/>
                          <a:cs typeface="+mn-cs"/>
                        </a:rPr>
                        <a:t> is a tiny computer  featuring a Intel Atom CPU and 32 bit Intel Quark microcontroller. This tiny board carries all Wi-Fi and </a:t>
                      </a:r>
                      <a:r>
                        <a:rPr lang="en-US" sz="1800" b="0" i="0" kern="1200" dirty="0" err="1" smtClean="0">
                          <a:solidFill>
                            <a:schemeClr val="dk1"/>
                          </a:solidFill>
                          <a:latin typeface="+mn-lt"/>
                          <a:ea typeface="+mn-ea"/>
                          <a:cs typeface="+mn-cs"/>
                        </a:rPr>
                        <a:t>bluetooth</a:t>
                      </a:r>
                      <a:r>
                        <a:rPr lang="en-US" sz="1800" b="0" i="0" kern="1200" dirty="0" smtClean="0">
                          <a:solidFill>
                            <a:schemeClr val="dk1"/>
                          </a:solidFill>
                          <a:latin typeface="+mn-lt"/>
                          <a:ea typeface="+mn-ea"/>
                          <a:cs typeface="+mn-cs"/>
                        </a:rPr>
                        <a:t> modules for connectivity and thus requires no external modules to do so</a:t>
                      </a:r>
                      <a:endParaRPr lang="en-US" dirty="0"/>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304800"/>
          <a:ext cx="8229601" cy="6035040"/>
        </p:xfrm>
        <a:graphic>
          <a:graphicData uri="http://schemas.openxmlformats.org/drawingml/2006/table">
            <a:tbl>
              <a:tblPr firstRow="1" bandRow="1">
                <a:tableStyleId>{5C22544A-7EE6-4342-B048-85BDC9FD1C3A}</a:tableStyleId>
              </a:tblPr>
              <a:tblGrid>
                <a:gridCol w="484094"/>
                <a:gridCol w="1694330"/>
                <a:gridCol w="1694330"/>
                <a:gridCol w="1694330"/>
                <a:gridCol w="2662517"/>
              </a:tblGrid>
              <a:tr h="370840">
                <a:tc>
                  <a:txBody>
                    <a:bodyPr/>
                    <a:lstStyle/>
                    <a:p>
                      <a:r>
                        <a:rPr lang="en-US" sz="1800" dirty="0" smtClean="0"/>
                        <a:t>No</a:t>
                      </a:r>
                      <a:endParaRPr lang="en-US" sz="1800" dirty="0"/>
                    </a:p>
                  </a:txBody>
                  <a:tcPr/>
                </a:tc>
                <a:tc>
                  <a:txBody>
                    <a:bodyPr/>
                    <a:lstStyle/>
                    <a:p>
                      <a:r>
                        <a:rPr lang="en-US" sz="1800" dirty="0" smtClean="0"/>
                        <a:t>Software Platform</a:t>
                      </a:r>
                      <a:endParaRPr lang="en-US" sz="1800" dirty="0"/>
                    </a:p>
                  </a:txBody>
                  <a:tcPr/>
                </a:tc>
                <a:tc>
                  <a:txBody>
                    <a:bodyPr/>
                    <a:lstStyle/>
                    <a:p>
                      <a:r>
                        <a:rPr lang="en-US" sz="1800" dirty="0" smtClean="0"/>
                        <a:t>API</a:t>
                      </a:r>
                      <a:r>
                        <a:rPr lang="en-US" sz="1800" baseline="0" dirty="0" smtClean="0"/>
                        <a:t> exposed for integration</a:t>
                      </a:r>
                      <a:endParaRPr lang="en-US" sz="1800" dirty="0"/>
                    </a:p>
                  </a:txBody>
                  <a:tcPr/>
                </a:tc>
                <a:tc>
                  <a:txBody>
                    <a:bodyPr/>
                    <a:lstStyle/>
                    <a:p>
                      <a:r>
                        <a:rPr lang="en-US" sz="1800" dirty="0" smtClean="0"/>
                        <a:t>Protocols supported</a:t>
                      </a:r>
                      <a:endParaRPr lang="en-US" sz="1800" dirty="0"/>
                    </a:p>
                  </a:txBody>
                  <a:tcPr/>
                </a:tc>
                <a:tc>
                  <a:txBody>
                    <a:bodyPr/>
                    <a:lstStyle/>
                    <a:p>
                      <a:r>
                        <a:rPr lang="en-US" sz="1800" dirty="0" smtClean="0"/>
                        <a:t>Type of analytics supported</a:t>
                      </a:r>
                      <a:endParaRPr lang="en-US" sz="1800" dirty="0"/>
                    </a:p>
                  </a:txBody>
                  <a:tcPr/>
                </a:tc>
              </a:tr>
              <a:tr h="370840">
                <a:tc>
                  <a:txBody>
                    <a:bodyPr/>
                    <a:lstStyle/>
                    <a:p>
                      <a:r>
                        <a:rPr lang="en-US" sz="1800" dirty="0" smtClean="0"/>
                        <a:t>1</a:t>
                      </a:r>
                      <a:endParaRPr lang="en-US" sz="1800" dirty="0"/>
                    </a:p>
                  </a:txBody>
                  <a:tcPr/>
                </a:tc>
                <a:tc>
                  <a:txBody>
                    <a:bodyPr/>
                    <a:lstStyle/>
                    <a:p>
                      <a:r>
                        <a:rPr lang="en-US" sz="1800" b="0" i="0" kern="1200" dirty="0" err="1" smtClean="0">
                          <a:solidFill>
                            <a:schemeClr val="dk1"/>
                          </a:solidFill>
                          <a:latin typeface="+mn-lt"/>
                          <a:ea typeface="+mn-ea"/>
                          <a:cs typeface="+mn-cs"/>
                        </a:rPr>
                        <a:t>ThingWorx</a:t>
                      </a:r>
                      <a:r>
                        <a:rPr lang="en-US" sz="1800" b="0" i="0" kern="1200" dirty="0" smtClean="0">
                          <a:solidFill>
                            <a:schemeClr val="dk1"/>
                          </a:solidFill>
                          <a:latin typeface="+mn-lt"/>
                          <a:ea typeface="+mn-ea"/>
                          <a:cs typeface="+mn-cs"/>
                        </a:rPr>
                        <a:t> - MDM </a:t>
                      </a:r>
                      <a:r>
                        <a:rPr lang="en-US" sz="1800" b="0" i="0" kern="1200" dirty="0" err="1" smtClean="0">
                          <a:solidFill>
                            <a:schemeClr val="dk1"/>
                          </a:solidFill>
                          <a:latin typeface="+mn-lt"/>
                          <a:ea typeface="+mn-ea"/>
                          <a:cs typeface="+mn-cs"/>
                        </a:rPr>
                        <a:t>IoT</a:t>
                      </a:r>
                      <a:r>
                        <a:rPr lang="en-US" sz="1800" b="0" i="0" kern="1200" dirty="0" smtClean="0">
                          <a:solidFill>
                            <a:schemeClr val="dk1"/>
                          </a:solidFill>
                          <a:latin typeface="+mn-lt"/>
                          <a:ea typeface="+mn-ea"/>
                          <a:cs typeface="+mn-cs"/>
                        </a:rPr>
                        <a:t> Platform</a:t>
                      </a:r>
                      <a:endParaRPr lang="en-US" sz="1800" dirty="0"/>
                    </a:p>
                  </a:txBody>
                  <a:tcPr/>
                </a:tc>
                <a:tc>
                  <a:txBody>
                    <a:bodyPr/>
                    <a:lstStyle/>
                    <a:p>
                      <a:r>
                        <a:rPr lang="en-US" sz="1800" dirty="0" smtClean="0"/>
                        <a:t>REST API</a:t>
                      </a:r>
                      <a:endParaRPr lang="en-US" sz="1800" dirty="0"/>
                    </a:p>
                  </a:txBody>
                  <a:tcPr/>
                </a:tc>
                <a:tc>
                  <a:txBody>
                    <a:bodyPr/>
                    <a:lstStyle/>
                    <a:p>
                      <a:r>
                        <a:rPr lang="en-US" sz="1800" b="0" i="0" kern="1200" dirty="0" smtClean="0">
                          <a:solidFill>
                            <a:schemeClr val="dk1"/>
                          </a:solidFill>
                          <a:latin typeface="+mn-lt"/>
                          <a:ea typeface="+mn-ea"/>
                          <a:cs typeface="+mn-cs"/>
                        </a:rPr>
                        <a:t>MQTT, AMQP, XMPP, </a:t>
                      </a:r>
                      <a:r>
                        <a:rPr lang="en-US" sz="1800" b="0" i="0" kern="1200" dirty="0" err="1" smtClean="0">
                          <a:solidFill>
                            <a:schemeClr val="dk1"/>
                          </a:solidFill>
                          <a:latin typeface="+mn-lt"/>
                          <a:ea typeface="+mn-ea"/>
                          <a:cs typeface="+mn-cs"/>
                        </a:rPr>
                        <a:t>CoAP</a:t>
                      </a:r>
                      <a:r>
                        <a:rPr lang="en-US" sz="1800" b="0" i="0" kern="1200" dirty="0" smtClean="0">
                          <a:solidFill>
                            <a:schemeClr val="dk1"/>
                          </a:solidFill>
                          <a:latin typeface="+mn-lt"/>
                          <a:ea typeface="+mn-ea"/>
                          <a:cs typeface="+mn-cs"/>
                        </a:rPr>
                        <a:t>, DDS, </a:t>
                      </a:r>
                      <a:r>
                        <a:rPr lang="en-US" sz="1800" b="0" i="0" kern="1200" dirty="0" err="1" smtClean="0">
                          <a:solidFill>
                            <a:schemeClr val="dk1"/>
                          </a:solidFill>
                          <a:latin typeface="+mn-lt"/>
                          <a:ea typeface="+mn-ea"/>
                          <a:cs typeface="+mn-cs"/>
                        </a:rPr>
                        <a:t>WebSockets</a:t>
                      </a:r>
                      <a:endParaRPr lang="en-US" sz="1800" dirty="0"/>
                    </a:p>
                  </a:txBody>
                  <a:tcPr/>
                </a:tc>
                <a:tc>
                  <a:txBody>
                    <a:bodyPr/>
                    <a:lstStyle/>
                    <a:p>
                      <a:r>
                        <a:rPr lang="en-US" sz="1800" b="0" i="0" kern="1200" dirty="0" smtClean="0">
                          <a:solidFill>
                            <a:schemeClr val="dk1"/>
                          </a:solidFill>
                          <a:latin typeface="+mn-lt"/>
                          <a:ea typeface="+mn-ea"/>
                          <a:cs typeface="+mn-cs"/>
                        </a:rPr>
                        <a:t>Predictive analytics(</a:t>
                      </a:r>
                      <a:r>
                        <a:rPr lang="en-US" sz="1800" b="0" i="0" kern="1200" dirty="0" err="1" smtClean="0">
                          <a:solidFill>
                            <a:schemeClr val="dk1"/>
                          </a:solidFill>
                          <a:latin typeface="+mn-lt"/>
                          <a:ea typeface="+mn-ea"/>
                          <a:cs typeface="+mn-cs"/>
                        </a:rPr>
                        <a:t>ThingWorx</a:t>
                      </a:r>
                      <a:r>
                        <a:rPr lang="en-US" sz="1800" b="0" i="0" kern="1200" dirty="0" smtClean="0">
                          <a:solidFill>
                            <a:schemeClr val="dk1"/>
                          </a:solidFill>
                          <a:latin typeface="+mn-lt"/>
                          <a:ea typeface="+mn-ea"/>
                          <a:cs typeface="+mn-cs"/>
                        </a:rPr>
                        <a:t> Machine Learning), Real-time analytics (</a:t>
                      </a:r>
                      <a:r>
                        <a:rPr lang="en-US" sz="1800" b="0" i="0" kern="1200" dirty="0" err="1" smtClean="0">
                          <a:solidFill>
                            <a:schemeClr val="dk1"/>
                          </a:solidFill>
                          <a:latin typeface="+mn-lt"/>
                          <a:ea typeface="+mn-ea"/>
                          <a:cs typeface="+mn-cs"/>
                        </a:rPr>
                        <a:t>ParStream</a:t>
                      </a:r>
                      <a:r>
                        <a:rPr lang="en-US" sz="1800" b="0" i="0" kern="1200" dirty="0" smtClean="0">
                          <a:solidFill>
                            <a:schemeClr val="dk1"/>
                          </a:solidFill>
                          <a:latin typeface="+mn-lt"/>
                          <a:ea typeface="+mn-ea"/>
                          <a:cs typeface="+mn-cs"/>
                        </a:rPr>
                        <a:t> DB)</a:t>
                      </a:r>
                      <a:endParaRPr lang="en-US" sz="1800" dirty="0"/>
                    </a:p>
                  </a:txBody>
                  <a:tcPr/>
                </a:tc>
              </a:tr>
              <a:tr h="370840">
                <a:tc>
                  <a:txBody>
                    <a:bodyPr/>
                    <a:lstStyle/>
                    <a:p>
                      <a:r>
                        <a:rPr lang="en-US" sz="1800" dirty="0" smtClean="0"/>
                        <a:t>2</a:t>
                      </a:r>
                      <a:endParaRPr lang="en-US" sz="1800" dirty="0"/>
                    </a:p>
                  </a:txBody>
                  <a:tcPr/>
                </a:tc>
                <a:tc>
                  <a:txBody>
                    <a:bodyPr/>
                    <a:lstStyle/>
                    <a:p>
                      <a:r>
                        <a:rPr lang="en-US" sz="1800" b="0" i="0" kern="1200" dirty="0" smtClean="0">
                          <a:solidFill>
                            <a:schemeClr val="dk1"/>
                          </a:solidFill>
                          <a:latin typeface="+mn-lt"/>
                          <a:ea typeface="+mn-ea"/>
                          <a:cs typeface="+mn-cs"/>
                        </a:rPr>
                        <a:t>IBM </a:t>
                      </a:r>
                      <a:r>
                        <a:rPr lang="en-US" sz="1800" b="0" i="0" kern="1200" dirty="0" err="1" smtClean="0">
                          <a:solidFill>
                            <a:schemeClr val="dk1"/>
                          </a:solidFill>
                          <a:latin typeface="+mn-lt"/>
                          <a:ea typeface="+mn-ea"/>
                          <a:cs typeface="+mn-cs"/>
                        </a:rPr>
                        <a:t>IoT</a:t>
                      </a:r>
                      <a:r>
                        <a:rPr lang="en-US" sz="1800" b="0" i="0" kern="1200" dirty="0" smtClean="0">
                          <a:solidFill>
                            <a:schemeClr val="dk1"/>
                          </a:solidFill>
                          <a:latin typeface="+mn-lt"/>
                          <a:ea typeface="+mn-ea"/>
                          <a:cs typeface="+mn-cs"/>
                        </a:rPr>
                        <a:t> Foundation Device Cloud</a:t>
                      </a:r>
                      <a:endParaRPr lang="en-US" sz="1800" dirty="0"/>
                    </a:p>
                  </a:txBody>
                  <a:tcPr/>
                </a:tc>
                <a:tc>
                  <a:txBody>
                    <a:bodyPr/>
                    <a:lstStyle/>
                    <a:p>
                      <a:r>
                        <a:rPr lang="en-US" sz="1800" dirty="0" smtClean="0"/>
                        <a:t>REST  </a:t>
                      </a:r>
                      <a:r>
                        <a:rPr lang="en-US" sz="1800" dirty="0" err="1" smtClean="0"/>
                        <a:t>APIand</a:t>
                      </a:r>
                      <a:r>
                        <a:rPr lang="en-US" sz="1800" dirty="0" smtClean="0"/>
                        <a:t> Real TIME API</a:t>
                      </a:r>
                      <a:endParaRPr lang="en-US" sz="1800" dirty="0"/>
                    </a:p>
                  </a:txBody>
                  <a:tcPr/>
                </a:tc>
                <a:tc>
                  <a:txBody>
                    <a:bodyPr/>
                    <a:lstStyle/>
                    <a:p>
                      <a:r>
                        <a:rPr lang="en-US" sz="1800" b="0" i="0" kern="1200" dirty="0" smtClean="0">
                          <a:solidFill>
                            <a:schemeClr val="dk1"/>
                          </a:solidFill>
                          <a:latin typeface="+mn-lt"/>
                          <a:ea typeface="+mn-ea"/>
                          <a:cs typeface="+mn-cs"/>
                        </a:rPr>
                        <a:t>MQTT, HTTPS</a:t>
                      </a:r>
                      <a:endParaRPr lang="en-US" sz="1800" dirty="0"/>
                    </a:p>
                  </a:txBody>
                  <a:tcPr/>
                </a:tc>
                <a:tc>
                  <a:txBody>
                    <a:bodyPr/>
                    <a:lstStyle/>
                    <a:p>
                      <a:r>
                        <a:rPr lang="en-US" sz="1800" b="0" i="0" kern="1200" dirty="0" smtClean="0">
                          <a:solidFill>
                            <a:schemeClr val="dk1"/>
                          </a:solidFill>
                          <a:latin typeface="+mn-lt"/>
                          <a:ea typeface="+mn-ea"/>
                          <a:cs typeface="+mn-cs"/>
                        </a:rPr>
                        <a:t>Real-time analytics (IBM </a:t>
                      </a:r>
                      <a:r>
                        <a:rPr lang="en-US" sz="1800" b="0" i="0" kern="1200" dirty="0" err="1" smtClean="0">
                          <a:solidFill>
                            <a:schemeClr val="dk1"/>
                          </a:solidFill>
                          <a:latin typeface="+mn-lt"/>
                          <a:ea typeface="+mn-ea"/>
                          <a:cs typeface="+mn-cs"/>
                        </a:rPr>
                        <a:t>IoT</a:t>
                      </a:r>
                      <a:r>
                        <a:rPr lang="en-US" sz="1800" b="0" i="0" kern="1200" dirty="0" smtClean="0">
                          <a:solidFill>
                            <a:schemeClr val="dk1"/>
                          </a:solidFill>
                          <a:latin typeface="+mn-lt"/>
                          <a:ea typeface="+mn-ea"/>
                          <a:cs typeface="+mn-cs"/>
                        </a:rPr>
                        <a:t> Real-Time Insights)</a:t>
                      </a:r>
                      <a:endParaRPr lang="en-US" sz="1800" dirty="0"/>
                    </a:p>
                  </a:txBody>
                  <a:tcPr/>
                </a:tc>
              </a:tr>
              <a:tr h="370840">
                <a:tc>
                  <a:txBody>
                    <a:bodyPr/>
                    <a:lstStyle/>
                    <a:p>
                      <a:r>
                        <a:rPr lang="en-US" sz="1800" dirty="0" smtClean="0"/>
                        <a:t>3</a:t>
                      </a:r>
                      <a:endParaRPr lang="en-US" sz="1800" dirty="0"/>
                    </a:p>
                  </a:txBody>
                  <a:tcPr/>
                </a:tc>
                <a:tc>
                  <a:txBody>
                    <a:bodyPr/>
                    <a:lstStyle/>
                    <a:p>
                      <a:r>
                        <a:rPr lang="en-US" sz="1800" b="0" i="0" kern="1200" dirty="0" smtClean="0">
                          <a:solidFill>
                            <a:schemeClr val="dk1"/>
                          </a:solidFill>
                          <a:latin typeface="+mn-lt"/>
                          <a:ea typeface="+mn-ea"/>
                          <a:cs typeface="+mn-cs"/>
                        </a:rPr>
                        <a:t>AWS </a:t>
                      </a:r>
                      <a:r>
                        <a:rPr lang="en-US" sz="1800" b="0" i="0" kern="1200" dirty="0" err="1" smtClean="0">
                          <a:solidFill>
                            <a:schemeClr val="dk1"/>
                          </a:solidFill>
                          <a:latin typeface="+mn-lt"/>
                          <a:ea typeface="+mn-ea"/>
                          <a:cs typeface="+mn-cs"/>
                        </a:rPr>
                        <a:t>IoT</a:t>
                      </a:r>
                      <a:r>
                        <a:rPr lang="en-US" sz="1800" b="0" i="0" kern="1200" dirty="0" smtClean="0">
                          <a:solidFill>
                            <a:schemeClr val="dk1"/>
                          </a:solidFill>
                          <a:latin typeface="+mn-lt"/>
                          <a:ea typeface="+mn-ea"/>
                          <a:cs typeface="+mn-cs"/>
                        </a:rPr>
                        <a:t> platform</a:t>
                      </a:r>
                      <a:endParaRPr lang="en-US" sz="1800" dirty="0"/>
                    </a:p>
                  </a:txBody>
                  <a:tcPr/>
                </a:tc>
                <a:tc>
                  <a:txBody>
                    <a:bodyPr/>
                    <a:lstStyle/>
                    <a:p>
                      <a:r>
                        <a:rPr lang="en-US" sz="1800" b="0" i="0" kern="1200" dirty="0" smtClean="0">
                          <a:solidFill>
                            <a:schemeClr val="dk1"/>
                          </a:solidFill>
                          <a:latin typeface="+mn-lt"/>
                          <a:ea typeface="+mn-ea"/>
                          <a:cs typeface="+mn-cs"/>
                        </a:rPr>
                        <a:t>REST API</a:t>
                      </a:r>
                      <a:endParaRPr lang="en-US" sz="1800" dirty="0"/>
                    </a:p>
                  </a:txBody>
                  <a:tcPr/>
                </a:tc>
                <a:tc>
                  <a:txBody>
                    <a:bodyPr/>
                    <a:lstStyle/>
                    <a:p>
                      <a:r>
                        <a:rPr lang="en-US" sz="1800" b="0" i="0" kern="1200" dirty="0" smtClean="0">
                          <a:solidFill>
                            <a:schemeClr val="dk1"/>
                          </a:solidFill>
                          <a:latin typeface="+mn-lt"/>
                          <a:ea typeface="+mn-ea"/>
                          <a:cs typeface="+mn-cs"/>
                        </a:rPr>
                        <a:t>MQTT, HTTP1.1</a:t>
                      </a:r>
                      <a:endParaRPr lang="en-US" sz="1800" dirty="0"/>
                    </a:p>
                  </a:txBody>
                  <a:tcPr/>
                </a:tc>
                <a:tc>
                  <a:txBody>
                    <a:bodyPr/>
                    <a:lstStyle/>
                    <a:p>
                      <a:r>
                        <a:rPr lang="en-US" sz="1800" b="0" i="0" kern="1200" dirty="0" smtClean="0">
                          <a:solidFill>
                            <a:schemeClr val="dk1"/>
                          </a:solidFill>
                          <a:latin typeface="+mn-lt"/>
                          <a:ea typeface="+mn-ea"/>
                          <a:cs typeface="+mn-cs"/>
                        </a:rPr>
                        <a:t>Real-time analytics </a:t>
                      </a:r>
                      <a:endParaRPr lang="en-US" sz="1800" dirty="0"/>
                    </a:p>
                  </a:txBody>
                  <a:tcPr/>
                </a:tc>
              </a:tr>
              <a:tr h="370840">
                <a:tc>
                  <a:txBody>
                    <a:bodyPr/>
                    <a:lstStyle/>
                    <a:p>
                      <a:r>
                        <a:rPr lang="en-US" sz="1800" dirty="0" smtClean="0"/>
                        <a:t>4</a:t>
                      </a:r>
                      <a:endParaRPr lang="en-US" sz="1800" dirty="0"/>
                    </a:p>
                  </a:txBody>
                  <a:tcPr/>
                </a:tc>
                <a:tc>
                  <a:txBody>
                    <a:bodyPr/>
                    <a:lstStyle/>
                    <a:p>
                      <a:r>
                        <a:rPr lang="en-US" sz="1800" b="0" i="0" kern="1200" dirty="0" smtClean="0">
                          <a:solidFill>
                            <a:schemeClr val="dk1"/>
                          </a:solidFill>
                          <a:latin typeface="+mn-lt"/>
                          <a:ea typeface="+mn-ea"/>
                          <a:cs typeface="+mn-cs"/>
                        </a:rPr>
                        <a:t>Bosch </a:t>
                      </a:r>
                      <a:r>
                        <a:rPr lang="en-US" sz="1800" b="0" i="0" kern="1200" dirty="0" err="1" smtClean="0">
                          <a:solidFill>
                            <a:schemeClr val="dk1"/>
                          </a:solidFill>
                          <a:latin typeface="+mn-lt"/>
                          <a:ea typeface="+mn-ea"/>
                          <a:cs typeface="+mn-cs"/>
                        </a:rPr>
                        <a:t>IoT</a:t>
                      </a:r>
                      <a:r>
                        <a:rPr lang="en-US" sz="1800" b="0" i="0" kern="1200" dirty="0" smtClean="0">
                          <a:solidFill>
                            <a:schemeClr val="dk1"/>
                          </a:solidFill>
                          <a:latin typeface="+mn-lt"/>
                          <a:ea typeface="+mn-ea"/>
                          <a:cs typeface="+mn-cs"/>
                        </a:rPr>
                        <a:t> Suite - MDM </a:t>
                      </a:r>
                      <a:r>
                        <a:rPr lang="en-US" sz="1800" b="0" i="0" kern="1200" dirty="0" err="1" smtClean="0">
                          <a:solidFill>
                            <a:schemeClr val="dk1"/>
                          </a:solidFill>
                          <a:latin typeface="+mn-lt"/>
                          <a:ea typeface="+mn-ea"/>
                          <a:cs typeface="+mn-cs"/>
                        </a:rPr>
                        <a:t>IoT</a:t>
                      </a:r>
                      <a:r>
                        <a:rPr lang="en-US" sz="1800" b="0" i="0" kern="1200" dirty="0" smtClean="0">
                          <a:solidFill>
                            <a:schemeClr val="dk1"/>
                          </a:solidFill>
                          <a:latin typeface="+mn-lt"/>
                          <a:ea typeface="+mn-ea"/>
                          <a:cs typeface="+mn-cs"/>
                        </a:rPr>
                        <a:t> Platform</a:t>
                      </a:r>
                      <a:endParaRPr lang="en-US" sz="1800" dirty="0"/>
                    </a:p>
                  </a:txBody>
                  <a:tcPr/>
                </a:tc>
                <a:tc>
                  <a:txBody>
                    <a:bodyPr/>
                    <a:lstStyle/>
                    <a:p>
                      <a:r>
                        <a:rPr lang="en-US" sz="1800" dirty="0" smtClean="0"/>
                        <a:t>REST API</a:t>
                      </a:r>
                      <a:endParaRPr lang="en-US" sz="1800" dirty="0"/>
                    </a:p>
                  </a:txBody>
                  <a:tcPr/>
                </a:tc>
                <a:tc>
                  <a:txBody>
                    <a:bodyPr/>
                    <a:lstStyle/>
                    <a:p>
                      <a:r>
                        <a:rPr lang="en-US" sz="1800" b="0" i="0" kern="1200" dirty="0" smtClean="0">
                          <a:solidFill>
                            <a:schemeClr val="dk1"/>
                          </a:solidFill>
                          <a:latin typeface="+mn-lt"/>
                          <a:ea typeface="+mn-ea"/>
                          <a:cs typeface="+mn-cs"/>
                        </a:rPr>
                        <a:t>MQTT, </a:t>
                      </a:r>
                      <a:r>
                        <a:rPr lang="en-US" sz="1800" b="0" i="0" kern="1200" dirty="0" err="1" smtClean="0">
                          <a:solidFill>
                            <a:schemeClr val="dk1"/>
                          </a:solidFill>
                          <a:latin typeface="+mn-lt"/>
                          <a:ea typeface="+mn-ea"/>
                          <a:cs typeface="+mn-cs"/>
                        </a:rPr>
                        <a:t>CoAP</a:t>
                      </a:r>
                      <a:r>
                        <a:rPr lang="en-US" sz="1800" b="0" i="0" kern="1200" dirty="0" smtClean="0">
                          <a:solidFill>
                            <a:schemeClr val="dk1"/>
                          </a:solidFill>
                          <a:latin typeface="+mn-lt"/>
                          <a:ea typeface="+mn-ea"/>
                          <a:cs typeface="+mn-cs"/>
                        </a:rPr>
                        <a:t>, AMQP,STOMP</a:t>
                      </a:r>
                      <a:endParaRPr lang="en-US" sz="1800" dirty="0"/>
                    </a:p>
                  </a:txBody>
                  <a:tcPr/>
                </a:tc>
                <a:tc>
                  <a:txBody>
                    <a:bodyPr/>
                    <a:lstStyle/>
                    <a:p>
                      <a:r>
                        <a:rPr lang="en-US" sz="1800" dirty="0" smtClean="0"/>
                        <a:t>No published</a:t>
                      </a:r>
                      <a:endParaRPr lang="en-US" sz="1800" dirty="0"/>
                    </a:p>
                  </a:txBody>
                  <a:tcPr/>
                </a:tc>
              </a:tr>
              <a:tr h="370840">
                <a:tc>
                  <a:txBody>
                    <a:bodyPr/>
                    <a:lstStyle/>
                    <a:p>
                      <a:r>
                        <a:rPr lang="en-US" sz="1800" dirty="0" smtClean="0"/>
                        <a:t>5</a:t>
                      </a:r>
                      <a:endParaRPr lang="en-US" sz="1800" dirty="0"/>
                    </a:p>
                  </a:txBody>
                  <a:tcPr/>
                </a:tc>
                <a:tc>
                  <a:txBody>
                    <a:bodyPr/>
                    <a:lstStyle/>
                    <a:p>
                      <a:r>
                        <a:rPr lang="en-US" sz="1800" b="0" i="0" kern="1200" dirty="0" smtClean="0">
                          <a:solidFill>
                            <a:schemeClr val="dk1"/>
                          </a:solidFill>
                          <a:latin typeface="+mn-lt"/>
                          <a:ea typeface="+mn-ea"/>
                          <a:cs typeface="+mn-cs"/>
                        </a:rPr>
                        <a:t>Ericsson Device Connection Platform (DCP) - MDM </a:t>
                      </a:r>
                      <a:r>
                        <a:rPr lang="en-US" sz="1800" b="0" i="0" kern="1200" dirty="0" err="1" smtClean="0">
                          <a:solidFill>
                            <a:schemeClr val="dk1"/>
                          </a:solidFill>
                          <a:latin typeface="+mn-lt"/>
                          <a:ea typeface="+mn-ea"/>
                          <a:cs typeface="+mn-cs"/>
                        </a:rPr>
                        <a:t>IoT</a:t>
                      </a:r>
                      <a:r>
                        <a:rPr lang="en-US" sz="1800" b="0" i="0" kern="1200" dirty="0" smtClean="0">
                          <a:solidFill>
                            <a:schemeClr val="dk1"/>
                          </a:solidFill>
                          <a:latin typeface="+mn-lt"/>
                          <a:ea typeface="+mn-ea"/>
                          <a:cs typeface="+mn-cs"/>
                        </a:rPr>
                        <a:t> Platform</a:t>
                      </a:r>
                      <a:endParaRPr lang="en-US" sz="1800" dirty="0"/>
                    </a:p>
                  </a:txBody>
                  <a:tcPr/>
                </a:tc>
                <a:tc>
                  <a:txBody>
                    <a:bodyPr/>
                    <a:lstStyle/>
                    <a:p>
                      <a:r>
                        <a:rPr lang="en-US" sz="1800" dirty="0" smtClean="0"/>
                        <a:t>REST API</a:t>
                      </a:r>
                      <a:endParaRPr lang="en-US" sz="1800" dirty="0"/>
                    </a:p>
                  </a:txBody>
                  <a:tcPr/>
                </a:tc>
                <a:tc>
                  <a:txBody>
                    <a:bodyPr/>
                    <a:lstStyle/>
                    <a:p>
                      <a:r>
                        <a:rPr lang="en-US" sz="1800" b="0" dirty="0" err="1">
                          <a:latin typeface="Georgia"/>
                        </a:rPr>
                        <a:t>CoAP</a:t>
                      </a:r>
                      <a:endParaRPr lang="en-US" sz="1800" b="0" dirty="0">
                        <a:latin typeface="Georgia"/>
                      </a:endParaRPr>
                    </a:p>
                  </a:txBody>
                  <a:tcPr marL="95250" marR="95250" marT="47625" marB="47625" anchor="ctr"/>
                </a:tc>
                <a:tc>
                  <a:txBody>
                    <a:bodyPr/>
                    <a:lstStyle/>
                    <a:p>
                      <a:r>
                        <a:rPr lang="en-US" sz="1800" b="0" dirty="0" smtClean="0">
                          <a:latin typeface="Georgia"/>
                        </a:rPr>
                        <a:t>Not</a:t>
                      </a:r>
                      <a:r>
                        <a:rPr lang="en-US" sz="1800" b="0" baseline="0" dirty="0" smtClean="0">
                          <a:latin typeface="Georgia"/>
                        </a:rPr>
                        <a:t>  Published</a:t>
                      </a:r>
                      <a:endParaRPr lang="en-US" sz="1800" b="0" dirty="0">
                        <a:latin typeface="Georgia"/>
                      </a:endParaRPr>
                    </a:p>
                  </a:txBody>
                  <a:tcPr marL="95250" marR="95250" marT="47625" marB="47625" anchor="ct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81000" y="457200"/>
          <a:ext cx="8458200" cy="5977922"/>
        </p:xfrm>
        <a:graphic>
          <a:graphicData uri="http://schemas.openxmlformats.org/drawingml/2006/table">
            <a:tbl>
              <a:tblPr firstRow="1" bandRow="1">
                <a:tableStyleId>{5C22544A-7EE6-4342-B048-85BDC9FD1C3A}</a:tableStyleId>
              </a:tblPr>
              <a:tblGrid>
                <a:gridCol w="845820"/>
                <a:gridCol w="1480185"/>
                <a:gridCol w="6132195"/>
              </a:tblGrid>
              <a:tr h="457200">
                <a:tc>
                  <a:txBody>
                    <a:bodyPr/>
                    <a:lstStyle/>
                    <a:p>
                      <a:r>
                        <a:rPr lang="en-US" dirty="0" smtClean="0"/>
                        <a:t>No</a:t>
                      </a:r>
                      <a:endParaRPr lang="en-US" dirty="0"/>
                    </a:p>
                  </a:txBody>
                  <a:tcPr/>
                </a:tc>
                <a:tc>
                  <a:txBody>
                    <a:bodyPr/>
                    <a:lstStyle/>
                    <a:p>
                      <a:r>
                        <a:rPr lang="en-US" dirty="0" smtClean="0"/>
                        <a:t>Protocol</a:t>
                      </a:r>
                      <a:endParaRPr lang="en-US" dirty="0"/>
                    </a:p>
                  </a:txBody>
                  <a:tcPr/>
                </a:tc>
                <a:tc>
                  <a:txBody>
                    <a:bodyPr/>
                    <a:lstStyle/>
                    <a:p>
                      <a:pPr algn="ctr"/>
                      <a:r>
                        <a:rPr lang="en-US" dirty="0" smtClean="0"/>
                        <a:t>Description</a:t>
                      </a:r>
                      <a:endParaRPr lang="en-US" dirty="0"/>
                    </a:p>
                  </a:txBody>
                  <a:tcPr/>
                </a:tc>
              </a:tr>
              <a:tr h="400082">
                <a:tc>
                  <a:txBody>
                    <a:bodyPr/>
                    <a:lstStyle/>
                    <a:p>
                      <a:r>
                        <a:rPr lang="en-US" dirty="0" smtClean="0"/>
                        <a:t>1</a:t>
                      </a:r>
                      <a:endParaRPr lang="en-US" dirty="0"/>
                    </a:p>
                  </a:txBody>
                  <a:tcPr/>
                </a:tc>
                <a:tc>
                  <a:txBody>
                    <a:bodyPr/>
                    <a:lstStyle/>
                    <a:p>
                      <a:r>
                        <a:rPr lang="en-US" dirty="0" smtClean="0"/>
                        <a:t>MDM</a:t>
                      </a:r>
                      <a:endParaRPr lang="en-US" dirty="0"/>
                    </a:p>
                  </a:txBody>
                  <a:tcPr/>
                </a:tc>
                <a:tc>
                  <a:txBody>
                    <a:bodyPr/>
                    <a:lstStyle/>
                    <a:p>
                      <a:r>
                        <a:rPr lang="en-US" b="1" dirty="0" smtClean="0"/>
                        <a:t>Mobile Device Management</a:t>
                      </a:r>
                      <a:endParaRPr lang="en-US" dirty="0"/>
                    </a:p>
                  </a:txBody>
                  <a:tcPr/>
                </a:tc>
              </a:tr>
              <a:tr h="609600">
                <a:tc>
                  <a:txBody>
                    <a:bodyPr/>
                    <a:lstStyle/>
                    <a:p>
                      <a:r>
                        <a:rPr lang="en-US" dirty="0" smtClean="0"/>
                        <a:t>2</a:t>
                      </a:r>
                      <a:endParaRPr lang="en-US" dirty="0"/>
                    </a:p>
                  </a:txBody>
                  <a:tcPr/>
                </a:tc>
                <a:tc>
                  <a:txBody>
                    <a:bodyPr/>
                    <a:lstStyle/>
                    <a:p>
                      <a:r>
                        <a:rPr lang="en-US" dirty="0" smtClean="0"/>
                        <a:t>MQTT</a:t>
                      </a:r>
                      <a:endParaRPr lang="en-US" dirty="0"/>
                    </a:p>
                  </a:txBody>
                  <a:tcPr/>
                </a:tc>
                <a:tc>
                  <a:txBody>
                    <a:bodyPr/>
                    <a:lstStyle/>
                    <a:p>
                      <a:r>
                        <a:rPr lang="en-US" b="1" dirty="0" smtClean="0"/>
                        <a:t>Message Queue Telemetry Transport  </a:t>
                      </a:r>
                      <a:r>
                        <a:rPr lang="en-US" dirty="0" smtClean="0"/>
                        <a:t>:</a:t>
                      </a:r>
                      <a:r>
                        <a:rPr lang="en-US" i="1" dirty="0" smtClean="0"/>
                        <a:t> MQTT is a machine-to-machine (M2M)/"Internet of Things" connectivity protocol.</a:t>
                      </a:r>
                      <a:endParaRPr lang="en-US" dirty="0"/>
                    </a:p>
                  </a:txBody>
                  <a:tcPr/>
                </a:tc>
              </a:tr>
              <a:tr h="742918">
                <a:tc>
                  <a:txBody>
                    <a:bodyPr/>
                    <a:lstStyle/>
                    <a:p>
                      <a:r>
                        <a:rPr lang="en-US" dirty="0" smtClean="0"/>
                        <a:t>3</a:t>
                      </a:r>
                      <a:endParaRPr lang="en-US" dirty="0"/>
                    </a:p>
                  </a:txBody>
                  <a:tcPr/>
                </a:tc>
                <a:tc>
                  <a:txBody>
                    <a:bodyPr/>
                    <a:lstStyle/>
                    <a:p>
                      <a:r>
                        <a:rPr lang="en-US" sz="1800" b="0" dirty="0" err="1" smtClean="0">
                          <a:latin typeface="Georgia"/>
                        </a:rPr>
                        <a:t>CoAP</a:t>
                      </a:r>
                      <a:endParaRPr lang="en-US" dirty="0"/>
                    </a:p>
                  </a:txBody>
                  <a:tcPr/>
                </a:tc>
                <a:tc>
                  <a:txBody>
                    <a:bodyPr/>
                    <a:lstStyle/>
                    <a:p>
                      <a:r>
                        <a:rPr lang="en-US" sz="1800" b="0" i="0" kern="1200" dirty="0" smtClean="0">
                          <a:solidFill>
                            <a:schemeClr val="dk1"/>
                          </a:solidFill>
                          <a:latin typeface="+mn-lt"/>
                          <a:ea typeface="+mn-ea"/>
                          <a:cs typeface="+mn-cs"/>
                        </a:rPr>
                        <a:t>The Constrained Application Protocol (</a:t>
                      </a:r>
                      <a:r>
                        <a:rPr lang="en-US" sz="1800" b="0" i="0" kern="1200" dirty="0" err="1" smtClean="0">
                          <a:solidFill>
                            <a:schemeClr val="dk1"/>
                          </a:solidFill>
                          <a:latin typeface="+mn-lt"/>
                          <a:ea typeface="+mn-ea"/>
                          <a:cs typeface="+mn-cs"/>
                        </a:rPr>
                        <a:t>CoAP</a:t>
                      </a:r>
                      <a:r>
                        <a:rPr lang="en-US" sz="1800" b="0" i="0" kern="1200" dirty="0" smtClean="0">
                          <a:solidFill>
                            <a:schemeClr val="dk1"/>
                          </a:solidFill>
                          <a:latin typeface="+mn-lt"/>
                          <a:ea typeface="+mn-ea"/>
                          <a:cs typeface="+mn-cs"/>
                        </a:rPr>
                        <a:t>) is a specialized web transfer protocol for use with constrained nodes and constrained networks in the </a:t>
                      </a:r>
                      <a:r>
                        <a:rPr lang="en-US" sz="1800" b="1" i="0" kern="1200" dirty="0" smtClean="0">
                          <a:solidFill>
                            <a:schemeClr val="dk1"/>
                          </a:solidFill>
                          <a:latin typeface="+mn-lt"/>
                          <a:ea typeface="+mn-ea"/>
                          <a:cs typeface="+mn-cs"/>
                        </a:rPr>
                        <a:t>Internet of Things.</a:t>
                      </a:r>
                      <a:r>
                        <a:rPr lang="en-US" sz="1800" b="0" i="0" kern="1200" dirty="0" smtClean="0">
                          <a:solidFill>
                            <a:schemeClr val="dk1"/>
                          </a:solidFill>
                          <a:latin typeface="+mn-lt"/>
                          <a:ea typeface="+mn-ea"/>
                          <a:cs typeface="+mn-cs"/>
                        </a:rPr>
                        <a:t> </a:t>
                      </a:r>
                      <a:r>
                        <a:rPr lang="en-US" dirty="0" smtClean="0"/>
                        <a:t/>
                      </a:r>
                      <a:br>
                        <a:rPr lang="en-US" dirty="0" smtClean="0"/>
                      </a:br>
                      <a:r>
                        <a:rPr lang="en-US" sz="1800" b="0" i="0" kern="1200" dirty="0" smtClean="0">
                          <a:solidFill>
                            <a:schemeClr val="dk1"/>
                          </a:solidFill>
                          <a:latin typeface="+mn-lt"/>
                          <a:ea typeface="+mn-ea"/>
                          <a:cs typeface="+mn-cs"/>
                        </a:rPr>
                        <a:t>The protocol is designed for machine-to-machine (M2M) applications such as smart energy and building automation.”</a:t>
                      </a:r>
                      <a:endParaRPr lang="en-US" dirty="0"/>
                    </a:p>
                  </a:txBody>
                  <a:tcPr/>
                </a:tc>
              </a:tr>
              <a:tr h="742918">
                <a:tc>
                  <a:txBody>
                    <a:bodyPr/>
                    <a:lstStyle/>
                    <a:p>
                      <a:r>
                        <a:rPr lang="en-US" dirty="0" smtClean="0"/>
                        <a:t>4</a:t>
                      </a:r>
                      <a:endParaRPr lang="en-US" dirty="0"/>
                    </a:p>
                  </a:txBody>
                  <a:tcPr/>
                </a:tc>
                <a:tc>
                  <a:txBody>
                    <a:bodyPr/>
                    <a:lstStyle/>
                    <a:p>
                      <a:r>
                        <a:rPr lang="en-US" dirty="0" smtClean="0"/>
                        <a:t>AMQP</a:t>
                      </a:r>
                      <a:endParaRPr lang="en-US" dirty="0"/>
                    </a:p>
                  </a:txBody>
                  <a:tcPr/>
                </a:tc>
                <a:tc>
                  <a:txBody>
                    <a:bodyPr/>
                    <a:lstStyle/>
                    <a:p>
                      <a:r>
                        <a:rPr lang="en-US" sz="1800" b="0" i="0" kern="1200" dirty="0" smtClean="0">
                          <a:solidFill>
                            <a:schemeClr val="dk1"/>
                          </a:solidFill>
                          <a:latin typeface="+mn-lt"/>
                          <a:ea typeface="+mn-ea"/>
                          <a:cs typeface="+mn-cs"/>
                        </a:rPr>
                        <a:t>The </a:t>
                      </a:r>
                      <a:r>
                        <a:rPr lang="en-US" sz="1800" b="1" i="0" kern="1200" dirty="0" smtClean="0">
                          <a:solidFill>
                            <a:schemeClr val="dk1"/>
                          </a:solidFill>
                          <a:latin typeface="+mn-lt"/>
                          <a:ea typeface="+mn-ea"/>
                          <a:cs typeface="+mn-cs"/>
                        </a:rPr>
                        <a:t>Advanced Message Queuing Protocol</a:t>
                      </a:r>
                      <a:r>
                        <a:rPr lang="en-US" sz="1800" b="0" i="0" kern="1200" dirty="0" smtClean="0">
                          <a:solidFill>
                            <a:schemeClr val="dk1"/>
                          </a:solidFill>
                          <a:latin typeface="+mn-lt"/>
                          <a:ea typeface="+mn-ea"/>
                          <a:cs typeface="+mn-cs"/>
                        </a:rPr>
                        <a:t> (</a:t>
                      </a:r>
                      <a:r>
                        <a:rPr lang="en-US" sz="1800" b="1" i="0" kern="1200" dirty="0" smtClean="0">
                          <a:solidFill>
                            <a:schemeClr val="dk1"/>
                          </a:solidFill>
                          <a:latin typeface="+mn-lt"/>
                          <a:ea typeface="+mn-ea"/>
                          <a:cs typeface="+mn-cs"/>
                        </a:rPr>
                        <a:t>AMQP</a:t>
                      </a:r>
                      <a:r>
                        <a:rPr lang="en-US" sz="1800" b="0" i="0" kern="1200" dirty="0" smtClean="0">
                          <a:solidFill>
                            <a:schemeClr val="dk1"/>
                          </a:solidFill>
                          <a:latin typeface="+mn-lt"/>
                          <a:ea typeface="+mn-ea"/>
                          <a:cs typeface="+mn-cs"/>
                        </a:rPr>
                        <a:t>) is an </a:t>
                      </a:r>
                      <a:r>
                        <a:rPr lang="en-US" sz="1800" b="0" i="0" u="none" strike="noStrike" kern="1200" dirty="0" smtClean="0">
                          <a:solidFill>
                            <a:schemeClr val="dk1"/>
                          </a:solidFill>
                          <a:latin typeface="+mn-lt"/>
                          <a:ea typeface="+mn-ea"/>
                          <a:cs typeface="+mn-cs"/>
                          <a:hlinkClick r:id="rId2" tooltip="Open standard"/>
                        </a:rPr>
                        <a:t>open standard</a:t>
                      </a:r>
                      <a:r>
                        <a:rPr lang="en-US" sz="1800" b="0" i="0" kern="1200" dirty="0" smtClean="0">
                          <a:solidFill>
                            <a:schemeClr val="dk1"/>
                          </a:solidFill>
                          <a:latin typeface="+mn-lt"/>
                          <a:ea typeface="+mn-ea"/>
                          <a:cs typeface="+mn-cs"/>
                        </a:rPr>
                        <a:t> </a:t>
                      </a:r>
                      <a:r>
                        <a:rPr lang="en-US" sz="1800" b="0" i="0" u="none" strike="noStrike" kern="1200" dirty="0" smtClean="0">
                          <a:solidFill>
                            <a:schemeClr val="dk1"/>
                          </a:solidFill>
                          <a:latin typeface="+mn-lt"/>
                          <a:ea typeface="+mn-ea"/>
                          <a:cs typeface="+mn-cs"/>
                          <a:hlinkClick r:id="rId3" tooltip="Application layer"/>
                        </a:rPr>
                        <a:t>application layer</a:t>
                      </a:r>
                      <a:r>
                        <a:rPr lang="en-US" sz="1800" b="0" i="0" kern="1200" dirty="0" smtClean="0">
                          <a:solidFill>
                            <a:schemeClr val="dk1"/>
                          </a:solidFill>
                          <a:latin typeface="+mn-lt"/>
                          <a:ea typeface="+mn-ea"/>
                          <a:cs typeface="+mn-cs"/>
                        </a:rPr>
                        <a:t> protocol for </a:t>
                      </a:r>
                      <a:r>
                        <a:rPr lang="en-US" sz="1800" b="0" i="0" u="none" strike="noStrike" kern="1200" dirty="0" smtClean="0">
                          <a:solidFill>
                            <a:schemeClr val="dk1"/>
                          </a:solidFill>
                          <a:latin typeface="+mn-lt"/>
                          <a:ea typeface="+mn-ea"/>
                          <a:cs typeface="+mn-cs"/>
                          <a:hlinkClick r:id="rId4" tooltip="Message-oriented middleware"/>
                        </a:rPr>
                        <a:t>message-oriented middleware</a:t>
                      </a:r>
                      <a:r>
                        <a:rPr lang="en-US" sz="1800" b="0" i="0" kern="1200" dirty="0" smtClean="0">
                          <a:solidFill>
                            <a:schemeClr val="dk1"/>
                          </a:solidFill>
                          <a:latin typeface="+mn-lt"/>
                          <a:ea typeface="+mn-ea"/>
                          <a:cs typeface="+mn-cs"/>
                        </a:rPr>
                        <a:t>.</a:t>
                      </a:r>
                      <a:endParaRPr lang="en-US" dirty="0"/>
                    </a:p>
                  </a:txBody>
                  <a:tcPr/>
                </a:tc>
              </a:tr>
              <a:tr h="742918">
                <a:tc>
                  <a:txBody>
                    <a:bodyPr/>
                    <a:lstStyle/>
                    <a:p>
                      <a:r>
                        <a:rPr lang="en-US" dirty="0" smtClean="0"/>
                        <a:t>5</a:t>
                      </a:r>
                      <a:endParaRPr lang="en-US" dirty="0"/>
                    </a:p>
                  </a:txBody>
                  <a:tcPr/>
                </a:tc>
                <a:tc>
                  <a:txBody>
                    <a:bodyPr/>
                    <a:lstStyle/>
                    <a:p>
                      <a:r>
                        <a:rPr lang="en-US" dirty="0" smtClean="0"/>
                        <a:t>STOMP</a:t>
                      </a:r>
                      <a:endParaRPr lang="en-US" dirty="0"/>
                    </a:p>
                  </a:txBody>
                  <a:tcPr/>
                </a:tc>
                <a:tc>
                  <a:txBody>
                    <a:bodyPr/>
                    <a:lstStyle/>
                    <a:p>
                      <a:r>
                        <a:rPr lang="en-US" sz="1800" b="1" i="0" kern="1200" dirty="0" smtClean="0">
                          <a:solidFill>
                            <a:schemeClr val="dk1"/>
                          </a:solidFill>
                          <a:latin typeface="+mn-lt"/>
                          <a:ea typeface="+mn-ea"/>
                          <a:cs typeface="+mn-cs"/>
                        </a:rPr>
                        <a:t>Simple (or Streaming) Text Oriented Message Protocol</a:t>
                      </a:r>
                      <a:r>
                        <a:rPr lang="en-US" sz="1800" b="0" i="0" kern="1200" dirty="0" smtClean="0">
                          <a:solidFill>
                            <a:schemeClr val="dk1"/>
                          </a:solidFill>
                          <a:latin typeface="+mn-lt"/>
                          <a:ea typeface="+mn-ea"/>
                          <a:cs typeface="+mn-cs"/>
                        </a:rPr>
                        <a:t> (</a:t>
                      </a:r>
                      <a:r>
                        <a:rPr lang="en-US" sz="1800" b="1" i="0" kern="1200" dirty="0" smtClean="0">
                          <a:solidFill>
                            <a:schemeClr val="dk1"/>
                          </a:solidFill>
                          <a:latin typeface="+mn-lt"/>
                          <a:ea typeface="+mn-ea"/>
                          <a:cs typeface="+mn-cs"/>
                        </a:rPr>
                        <a:t>STOMP</a:t>
                      </a:r>
                      <a:r>
                        <a:rPr lang="en-US" sz="1800" b="0" i="0" kern="1200" dirty="0" smtClean="0">
                          <a:solidFill>
                            <a:schemeClr val="dk1"/>
                          </a:solidFill>
                          <a:latin typeface="+mn-lt"/>
                          <a:ea typeface="+mn-ea"/>
                          <a:cs typeface="+mn-cs"/>
                        </a:rPr>
                        <a:t>)is a simple </a:t>
                      </a:r>
                      <a:r>
                        <a:rPr lang="en-US" sz="1800" b="0" i="0" u="none" strike="noStrike" kern="1200" dirty="0" smtClean="0">
                          <a:solidFill>
                            <a:schemeClr val="dk1"/>
                          </a:solidFill>
                          <a:latin typeface="+mn-lt"/>
                          <a:ea typeface="+mn-ea"/>
                          <a:cs typeface="+mn-cs"/>
                          <a:hlinkClick r:id="rId5" tooltip="Text-based protocol"/>
                        </a:rPr>
                        <a:t>text-based protocol</a:t>
                      </a:r>
                      <a:r>
                        <a:rPr lang="en-US" sz="1800" b="0" i="0" kern="1200" dirty="0" smtClean="0">
                          <a:solidFill>
                            <a:schemeClr val="dk1"/>
                          </a:solidFill>
                          <a:latin typeface="+mn-lt"/>
                          <a:ea typeface="+mn-ea"/>
                          <a:cs typeface="+mn-cs"/>
                        </a:rPr>
                        <a:t>, designed for working with </a:t>
                      </a:r>
                      <a:r>
                        <a:rPr lang="en-US" sz="1800" b="0" i="0" u="none" strike="noStrike" kern="1200" dirty="0" smtClean="0">
                          <a:solidFill>
                            <a:schemeClr val="dk1"/>
                          </a:solidFill>
                          <a:latin typeface="+mn-lt"/>
                          <a:ea typeface="+mn-ea"/>
                          <a:cs typeface="+mn-cs"/>
                          <a:hlinkClick r:id="rId4" tooltip="Message-oriented middleware"/>
                        </a:rPr>
                        <a:t>message-oriented middleware</a:t>
                      </a:r>
                      <a:r>
                        <a:rPr lang="en-US" sz="1800" b="0" i="0" kern="1200" dirty="0" smtClean="0">
                          <a:solidFill>
                            <a:schemeClr val="dk1"/>
                          </a:solidFill>
                          <a:latin typeface="+mn-lt"/>
                          <a:ea typeface="+mn-ea"/>
                          <a:cs typeface="+mn-cs"/>
                        </a:rPr>
                        <a:t> (MOM). It provides an interoperable </a:t>
                      </a:r>
                      <a:r>
                        <a:rPr lang="en-US" sz="1800" b="0" i="0" u="none" strike="noStrike" kern="1200" dirty="0" smtClean="0">
                          <a:solidFill>
                            <a:schemeClr val="dk1"/>
                          </a:solidFill>
                          <a:latin typeface="+mn-lt"/>
                          <a:ea typeface="+mn-ea"/>
                          <a:cs typeface="+mn-cs"/>
                          <a:hlinkClick r:id="rId6" tooltip="Wire protocol"/>
                        </a:rPr>
                        <a:t>wire format</a:t>
                      </a:r>
                      <a:r>
                        <a:rPr lang="en-US" sz="1800" b="0" i="0" kern="1200" dirty="0" smtClean="0">
                          <a:solidFill>
                            <a:schemeClr val="dk1"/>
                          </a:solidFill>
                          <a:latin typeface="+mn-lt"/>
                          <a:ea typeface="+mn-ea"/>
                          <a:cs typeface="+mn-cs"/>
                        </a:rPr>
                        <a:t> that allows STOMP clients </a:t>
                      </a:r>
                      <a:endParaRPr lang="en-US" dirty="0"/>
                    </a:p>
                  </a:txBody>
                  <a:tcPr/>
                </a:tc>
              </a:tr>
              <a:tr h="742918">
                <a:tc>
                  <a:txBody>
                    <a:bodyPr/>
                    <a:lstStyle/>
                    <a:p>
                      <a:r>
                        <a:rPr lang="en-US" dirty="0" smtClean="0"/>
                        <a:t>6</a:t>
                      </a:r>
                      <a:endParaRPr lang="en-US" dirty="0"/>
                    </a:p>
                  </a:txBody>
                  <a:tcPr/>
                </a:tc>
                <a:tc>
                  <a:txBody>
                    <a:bodyPr/>
                    <a:lstStyle/>
                    <a:p>
                      <a:r>
                        <a:rPr lang="en-US" dirty="0" smtClean="0"/>
                        <a:t>XMPP</a:t>
                      </a:r>
                      <a:endParaRPr lang="en-US" dirty="0"/>
                    </a:p>
                  </a:txBody>
                  <a:tcPr/>
                </a:tc>
                <a:tc>
                  <a:txBody>
                    <a:bodyPr/>
                    <a:lstStyle/>
                    <a:p>
                      <a:r>
                        <a:rPr lang="en-US" sz="1800" b="1" i="0" kern="1200" dirty="0" smtClean="0">
                          <a:solidFill>
                            <a:schemeClr val="dk1"/>
                          </a:solidFill>
                          <a:latin typeface="+mn-lt"/>
                          <a:ea typeface="+mn-ea"/>
                          <a:cs typeface="+mn-cs"/>
                        </a:rPr>
                        <a:t>Extensible Messaging and Presence Protocol</a:t>
                      </a:r>
                      <a:r>
                        <a:rPr lang="en-US" sz="1800" b="0" i="0" kern="1200" dirty="0" smtClean="0">
                          <a:solidFill>
                            <a:schemeClr val="dk1"/>
                          </a:solidFill>
                          <a:latin typeface="+mn-lt"/>
                          <a:ea typeface="+mn-ea"/>
                          <a:cs typeface="+mn-cs"/>
                        </a:rPr>
                        <a:t> (</a:t>
                      </a:r>
                      <a:r>
                        <a:rPr lang="en-US" sz="1800" b="1" i="0" kern="1200" dirty="0" smtClean="0">
                          <a:solidFill>
                            <a:schemeClr val="dk1"/>
                          </a:solidFill>
                          <a:latin typeface="+mn-lt"/>
                          <a:ea typeface="+mn-ea"/>
                          <a:cs typeface="+mn-cs"/>
                        </a:rPr>
                        <a:t>XMPP</a:t>
                      </a:r>
                      <a:r>
                        <a:rPr lang="en-US" sz="1800" b="0" i="0" kern="1200" dirty="0" smtClean="0">
                          <a:solidFill>
                            <a:schemeClr val="dk1"/>
                          </a:solidFill>
                          <a:latin typeface="+mn-lt"/>
                          <a:ea typeface="+mn-ea"/>
                          <a:cs typeface="+mn-cs"/>
                        </a:rPr>
                        <a:t>) is a </a:t>
                      </a:r>
                      <a:r>
                        <a:rPr lang="en-US" sz="1800" b="0" i="0" u="none" strike="noStrike" kern="1200" dirty="0" smtClean="0">
                          <a:solidFill>
                            <a:schemeClr val="dk1"/>
                          </a:solidFill>
                          <a:latin typeface="+mn-lt"/>
                          <a:ea typeface="+mn-ea"/>
                          <a:cs typeface="+mn-cs"/>
                          <a:hlinkClick r:id="rId7" tooltip="Communications protocol"/>
                        </a:rPr>
                        <a:t>communications protocol</a:t>
                      </a:r>
                      <a:r>
                        <a:rPr lang="en-US" sz="1800" b="0" i="0" kern="1200" dirty="0" smtClean="0">
                          <a:solidFill>
                            <a:schemeClr val="dk1"/>
                          </a:solidFill>
                          <a:latin typeface="+mn-lt"/>
                          <a:ea typeface="+mn-ea"/>
                          <a:cs typeface="+mn-cs"/>
                        </a:rPr>
                        <a:t> for </a:t>
                      </a:r>
                      <a:r>
                        <a:rPr lang="en-US" sz="1800" b="0" i="0" u="none" strike="noStrike" kern="1200" dirty="0" smtClean="0">
                          <a:solidFill>
                            <a:schemeClr val="dk1"/>
                          </a:solidFill>
                          <a:latin typeface="+mn-lt"/>
                          <a:ea typeface="+mn-ea"/>
                          <a:cs typeface="+mn-cs"/>
                          <a:hlinkClick r:id="rId4" tooltip="Message-oriented middleware"/>
                        </a:rPr>
                        <a:t>message-oriented middleware</a:t>
                      </a:r>
                      <a:r>
                        <a:rPr lang="en-US" sz="1800" b="0" i="0" kern="1200" dirty="0" smtClean="0">
                          <a:solidFill>
                            <a:schemeClr val="dk1"/>
                          </a:solidFill>
                          <a:latin typeface="+mn-lt"/>
                          <a:ea typeface="+mn-ea"/>
                          <a:cs typeface="+mn-cs"/>
                        </a:rPr>
                        <a:t> based on </a:t>
                      </a:r>
                      <a:r>
                        <a:rPr lang="en-US" sz="1800" b="0" i="0" u="none" strike="noStrike" kern="1200" dirty="0" smtClean="0">
                          <a:solidFill>
                            <a:schemeClr val="dk1"/>
                          </a:solidFill>
                          <a:latin typeface="+mn-lt"/>
                          <a:ea typeface="+mn-ea"/>
                          <a:cs typeface="+mn-cs"/>
                          <a:hlinkClick r:id="rId8" tooltip="XML"/>
                        </a:rPr>
                        <a:t>XML</a:t>
                      </a:r>
                      <a:r>
                        <a:rPr lang="en-US" sz="1800" b="0" i="0" kern="1200" dirty="0" smtClean="0">
                          <a:solidFill>
                            <a:schemeClr val="dk1"/>
                          </a:solidFill>
                          <a:latin typeface="+mn-lt"/>
                          <a:ea typeface="+mn-ea"/>
                          <a:cs typeface="+mn-cs"/>
                        </a:rPr>
                        <a:t> (Extensible Markup Language)</a:t>
                      </a:r>
                      <a:endParaRPr lang="en-US" dirty="0"/>
                    </a:p>
                  </a:txBody>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noAutofit/>
          </a:bodyPr>
          <a:lstStyle/>
          <a:p>
            <a:r>
              <a:rPr lang="en-US" sz="5400" b="1" dirty="0" smtClean="0">
                <a:latin typeface="Bradley Hand ITC" pitchFamily="66" charset="0"/>
              </a:rPr>
              <a:t>How is a computer Network Build ?</a:t>
            </a:r>
            <a:endParaRPr lang="en-US" sz="5400" b="1" dirty="0">
              <a:latin typeface="Bradley Hand ITC" pitchFamily="66"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1143000"/>
          </a:xfrm>
        </p:spPr>
        <p:txBody>
          <a:bodyPr/>
          <a:lstStyle/>
          <a:p>
            <a:r>
              <a:rPr lang="en-US" b="1" dirty="0" smtClean="0">
                <a:latin typeface="Bradley Hand ITC" pitchFamily="66" charset="0"/>
              </a:rPr>
              <a:t>What is an IP Address ?</a:t>
            </a:r>
            <a:endParaRPr lang="en-US" b="1" dirty="0">
              <a:latin typeface="Bradley Hand ITC" pitchFamily="66" charset="0"/>
            </a:endParaRPr>
          </a:p>
        </p:txBody>
      </p:sp>
      <p:grpSp>
        <p:nvGrpSpPr>
          <p:cNvPr id="3" name="Group 2"/>
          <p:cNvGrpSpPr/>
          <p:nvPr/>
        </p:nvGrpSpPr>
        <p:grpSpPr>
          <a:xfrm>
            <a:off x="2743200" y="2667000"/>
            <a:ext cx="3810000" cy="3505200"/>
            <a:chOff x="1447800" y="685800"/>
            <a:chExt cx="3276600" cy="3587306"/>
          </a:xfrm>
        </p:grpSpPr>
        <p:pic>
          <p:nvPicPr>
            <p:cNvPr id="4" name="Picture 2" descr="C:\Users\girish\AppData\Local\Microsoft\Windows\Temporary Internet Files\Content.IE5\ED16RD5D\student-23820_640-400x329[1].png"/>
            <p:cNvPicPr>
              <a:picLocks noChangeAspect="1" noChangeArrowheads="1"/>
            </p:cNvPicPr>
            <p:nvPr/>
          </p:nvPicPr>
          <p:blipFill>
            <a:blip r:embed="rId2"/>
            <a:srcRect/>
            <a:stretch>
              <a:fillRect/>
            </a:stretch>
          </p:blipFill>
          <p:spPr bwMode="auto">
            <a:xfrm>
              <a:off x="1752600" y="1828800"/>
              <a:ext cx="2971800" cy="2444306"/>
            </a:xfrm>
            <a:prstGeom prst="rect">
              <a:avLst/>
            </a:prstGeom>
            <a:noFill/>
          </p:spPr>
        </p:pic>
        <p:pic>
          <p:nvPicPr>
            <p:cNvPr id="5" name="Picture 3" descr="C:\Users\girish\AppData\Local\Microsoft\Windows\Temporary Internet Files\Content.IE5\ED16RD5D\Discussion[1].png"/>
            <p:cNvPicPr>
              <a:picLocks noChangeAspect="1" noChangeArrowheads="1"/>
            </p:cNvPicPr>
            <p:nvPr/>
          </p:nvPicPr>
          <p:blipFill>
            <a:blip r:embed="rId3" cstate="print"/>
            <a:srcRect/>
            <a:stretch>
              <a:fillRect/>
            </a:stretch>
          </p:blipFill>
          <p:spPr bwMode="auto">
            <a:xfrm>
              <a:off x="1447800" y="685800"/>
              <a:ext cx="2503713" cy="1524000"/>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latin typeface="Bradley Hand ITC" pitchFamily="66" charset="0"/>
              </a:rPr>
              <a:t>How does  letter addressed to you through India Post reaches your home ?</a:t>
            </a:r>
            <a:endParaRPr lang="en-US" dirty="0">
              <a:latin typeface="Bradley Hand ITC" pitchFamily="66" charset="0"/>
            </a:endParaRPr>
          </a:p>
        </p:txBody>
      </p:sp>
      <p:pic>
        <p:nvPicPr>
          <p:cNvPr id="50180" name="Picture 4" descr="Image result for IndiaPost Box"/>
          <p:cNvPicPr>
            <a:picLocks noChangeAspect="1" noChangeArrowheads="1"/>
          </p:cNvPicPr>
          <p:nvPr/>
        </p:nvPicPr>
        <p:blipFill>
          <a:blip r:embed="rId2" cstate="print"/>
          <a:srcRect/>
          <a:stretch>
            <a:fillRect/>
          </a:stretch>
        </p:blipFill>
        <p:spPr bwMode="auto">
          <a:xfrm>
            <a:off x="152400" y="5257800"/>
            <a:ext cx="1524000" cy="1339490"/>
          </a:xfrm>
          <a:prstGeom prst="rect">
            <a:avLst/>
          </a:prstGeom>
          <a:noFill/>
        </p:spPr>
      </p:pic>
      <p:pic>
        <p:nvPicPr>
          <p:cNvPr id="50182" name="Picture 6" descr="Image result for Post office"/>
          <p:cNvPicPr>
            <a:picLocks noChangeAspect="1" noChangeArrowheads="1"/>
          </p:cNvPicPr>
          <p:nvPr/>
        </p:nvPicPr>
        <p:blipFill>
          <a:blip r:embed="rId3"/>
          <a:srcRect/>
          <a:stretch>
            <a:fillRect/>
          </a:stretch>
        </p:blipFill>
        <p:spPr bwMode="auto">
          <a:xfrm>
            <a:off x="1905000" y="1600200"/>
            <a:ext cx="2926080" cy="1600200"/>
          </a:xfrm>
          <a:prstGeom prst="rect">
            <a:avLst/>
          </a:prstGeom>
          <a:noFill/>
        </p:spPr>
      </p:pic>
      <p:pic>
        <p:nvPicPr>
          <p:cNvPr id="50184" name="Picture 8" descr="Image result for Post Man"/>
          <p:cNvPicPr>
            <a:picLocks noChangeAspect="1" noChangeArrowheads="1"/>
          </p:cNvPicPr>
          <p:nvPr/>
        </p:nvPicPr>
        <p:blipFill>
          <a:blip r:embed="rId4" cstate="print"/>
          <a:srcRect/>
          <a:stretch>
            <a:fillRect/>
          </a:stretch>
        </p:blipFill>
        <p:spPr bwMode="auto">
          <a:xfrm>
            <a:off x="990600" y="3657600"/>
            <a:ext cx="1221828" cy="914400"/>
          </a:xfrm>
          <a:prstGeom prst="rect">
            <a:avLst/>
          </a:prstGeom>
          <a:noFill/>
        </p:spPr>
      </p:pic>
      <p:cxnSp>
        <p:nvCxnSpPr>
          <p:cNvPr id="8" name="Straight Arrow Connector 7"/>
          <p:cNvCxnSpPr/>
          <p:nvPr/>
        </p:nvCxnSpPr>
        <p:spPr>
          <a:xfrm rot="5400000" flipH="1" flipV="1">
            <a:off x="1447800" y="3581400"/>
            <a:ext cx="1905000" cy="1447800"/>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50186" name="Picture 10" descr="Image result for India Houses"/>
          <p:cNvPicPr>
            <a:picLocks noChangeAspect="1" noChangeArrowheads="1"/>
          </p:cNvPicPr>
          <p:nvPr/>
        </p:nvPicPr>
        <p:blipFill>
          <a:blip r:embed="rId5" cstate="print"/>
          <a:srcRect/>
          <a:stretch>
            <a:fillRect/>
          </a:stretch>
        </p:blipFill>
        <p:spPr bwMode="auto">
          <a:xfrm>
            <a:off x="7162800" y="5486400"/>
            <a:ext cx="1533919" cy="1066800"/>
          </a:xfrm>
          <a:prstGeom prst="rect">
            <a:avLst/>
          </a:prstGeom>
          <a:noFill/>
        </p:spPr>
      </p:pic>
      <p:pic>
        <p:nvPicPr>
          <p:cNvPr id="50188" name="Picture 12" descr="Image result for India Houses"/>
          <p:cNvPicPr>
            <a:picLocks noChangeAspect="1" noChangeArrowheads="1"/>
          </p:cNvPicPr>
          <p:nvPr/>
        </p:nvPicPr>
        <p:blipFill>
          <a:blip r:embed="rId6" cstate="print"/>
          <a:srcRect/>
          <a:stretch>
            <a:fillRect/>
          </a:stretch>
        </p:blipFill>
        <p:spPr bwMode="auto">
          <a:xfrm>
            <a:off x="7391400" y="3505200"/>
            <a:ext cx="1524000" cy="1144386"/>
          </a:xfrm>
          <a:prstGeom prst="rect">
            <a:avLst/>
          </a:prstGeom>
          <a:noFill/>
        </p:spPr>
      </p:pic>
      <p:cxnSp>
        <p:nvCxnSpPr>
          <p:cNvPr id="12" name="Straight Arrow Connector 11"/>
          <p:cNvCxnSpPr/>
          <p:nvPr/>
        </p:nvCxnSpPr>
        <p:spPr>
          <a:xfrm>
            <a:off x="4876800" y="2667000"/>
            <a:ext cx="2438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4229100" y="3543300"/>
            <a:ext cx="2971800" cy="2590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Picture 8" descr="Image result for Post Man"/>
          <p:cNvPicPr>
            <a:picLocks noChangeAspect="1" noChangeArrowheads="1"/>
          </p:cNvPicPr>
          <p:nvPr/>
        </p:nvPicPr>
        <p:blipFill>
          <a:blip r:embed="rId7" cstate="print"/>
          <a:srcRect/>
          <a:stretch>
            <a:fillRect/>
          </a:stretch>
        </p:blipFill>
        <p:spPr bwMode="auto">
          <a:xfrm>
            <a:off x="6400800" y="2971800"/>
            <a:ext cx="610914" cy="457200"/>
          </a:xfrm>
          <a:prstGeom prst="rect">
            <a:avLst/>
          </a:prstGeom>
          <a:noFill/>
        </p:spPr>
      </p:pic>
      <p:pic>
        <p:nvPicPr>
          <p:cNvPr id="16" name="Picture 8" descr="Image result for Post Man"/>
          <p:cNvPicPr>
            <a:picLocks noChangeAspect="1" noChangeArrowheads="1"/>
          </p:cNvPicPr>
          <p:nvPr/>
        </p:nvPicPr>
        <p:blipFill>
          <a:blip r:embed="rId8" cstate="print"/>
          <a:srcRect/>
          <a:stretch>
            <a:fillRect/>
          </a:stretch>
        </p:blipFill>
        <p:spPr bwMode="auto">
          <a:xfrm>
            <a:off x="5867400" y="5791200"/>
            <a:ext cx="762000" cy="570271"/>
          </a:xfrm>
          <a:prstGeom prst="rect">
            <a:avLst/>
          </a:prstGeom>
          <a:noFill/>
        </p:spPr>
      </p:pic>
      <p:grpSp>
        <p:nvGrpSpPr>
          <p:cNvPr id="18" name="Group 17"/>
          <p:cNvGrpSpPr/>
          <p:nvPr/>
        </p:nvGrpSpPr>
        <p:grpSpPr>
          <a:xfrm>
            <a:off x="3429000" y="5105400"/>
            <a:ext cx="1066800" cy="1066800"/>
            <a:chOff x="1447800" y="685800"/>
            <a:chExt cx="3276600" cy="3587306"/>
          </a:xfrm>
        </p:grpSpPr>
        <p:pic>
          <p:nvPicPr>
            <p:cNvPr id="19" name="Picture 2" descr="C:\Users\girish\AppData\Local\Microsoft\Windows\Temporary Internet Files\Content.IE5\ED16RD5D\student-23820_640-400x329[1].png"/>
            <p:cNvPicPr>
              <a:picLocks noChangeAspect="1" noChangeArrowheads="1"/>
            </p:cNvPicPr>
            <p:nvPr/>
          </p:nvPicPr>
          <p:blipFill>
            <a:blip r:embed="rId9" cstate="print"/>
            <a:srcRect/>
            <a:stretch>
              <a:fillRect/>
            </a:stretch>
          </p:blipFill>
          <p:spPr bwMode="auto">
            <a:xfrm>
              <a:off x="1752600" y="1828800"/>
              <a:ext cx="2971800" cy="2444306"/>
            </a:xfrm>
            <a:prstGeom prst="rect">
              <a:avLst/>
            </a:prstGeom>
            <a:noFill/>
          </p:spPr>
        </p:pic>
        <p:pic>
          <p:nvPicPr>
            <p:cNvPr id="20" name="Picture 3" descr="C:\Users\girish\AppData\Local\Microsoft\Windows\Temporary Internet Files\Content.IE5\ED16RD5D\Discussion[1].png"/>
            <p:cNvPicPr>
              <a:picLocks noChangeAspect="1" noChangeArrowheads="1"/>
            </p:cNvPicPr>
            <p:nvPr/>
          </p:nvPicPr>
          <p:blipFill>
            <a:blip r:embed="rId10" cstate="print"/>
            <a:srcRect/>
            <a:stretch>
              <a:fillRect/>
            </a:stretch>
          </p:blipFill>
          <p:spPr bwMode="auto">
            <a:xfrm>
              <a:off x="1447800" y="685800"/>
              <a:ext cx="2503713" cy="1524000"/>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cisco switch ic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cisco switch ic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6" descr="Image result for cisco switch icon"/>
          <p:cNvPicPr>
            <a:picLocks noChangeAspect="1" noChangeArrowheads="1"/>
          </p:cNvPicPr>
          <p:nvPr/>
        </p:nvPicPr>
        <p:blipFill>
          <a:blip r:embed="rId2" cstate="print"/>
          <a:srcRect/>
          <a:stretch>
            <a:fillRect/>
          </a:stretch>
        </p:blipFill>
        <p:spPr bwMode="auto">
          <a:xfrm>
            <a:off x="533400" y="228600"/>
            <a:ext cx="3733800" cy="2339848"/>
          </a:xfrm>
          <a:prstGeom prst="rect">
            <a:avLst/>
          </a:prstGeom>
          <a:noFill/>
        </p:spPr>
      </p:pic>
      <p:pic>
        <p:nvPicPr>
          <p:cNvPr id="5" name="Picture 10" descr="Image result for cisco router icon"/>
          <p:cNvPicPr>
            <a:picLocks noChangeAspect="1" noChangeArrowheads="1"/>
          </p:cNvPicPr>
          <p:nvPr/>
        </p:nvPicPr>
        <p:blipFill>
          <a:blip r:embed="rId3" cstate="print"/>
          <a:srcRect/>
          <a:stretch>
            <a:fillRect/>
          </a:stretch>
        </p:blipFill>
        <p:spPr bwMode="auto">
          <a:xfrm>
            <a:off x="4267200" y="3352800"/>
            <a:ext cx="4495800" cy="2474961"/>
          </a:xfrm>
          <a:prstGeom prst="rect">
            <a:avLst/>
          </a:prstGeom>
          <a:noFill/>
        </p:spPr>
      </p:pic>
      <p:sp>
        <p:nvSpPr>
          <p:cNvPr id="6" name="TextBox 5"/>
          <p:cNvSpPr txBox="1"/>
          <p:nvPr/>
        </p:nvSpPr>
        <p:spPr>
          <a:xfrm>
            <a:off x="990600" y="2209800"/>
            <a:ext cx="2209800" cy="381000"/>
          </a:xfrm>
          <a:prstGeom prst="rect">
            <a:avLst/>
          </a:prstGeom>
          <a:noFill/>
        </p:spPr>
        <p:txBody>
          <a:bodyPr wrap="square" rtlCol="0">
            <a:spAutoFit/>
          </a:bodyPr>
          <a:lstStyle/>
          <a:p>
            <a:r>
              <a:rPr lang="en-US" dirty="0" smtClean="0"/>
              <a:t>Switch</a:t>
            </a:r>
            <a:endParaRPr lang="en-US" dirty="0"/>
          </a:p>
        </p:txBody>
      </p:sp>
      <p:sp>
        <p:nvSpPr>
          <p:cNvPr id="7" name="TextBox 6"/>
          <p:cNvSpPr txBox="1"/>
          <p:nvPr/>
        </p:nvSpPr>
        <p:spPr>
          <a:xfrm>
            <a:off x="5257800" y="5486400"/>
            <a:ext cx="1371600" cy="369332"/>
          </a:xfrm>
          <a:prstGeom prst="rect">
            <a:avLst/>
          </a:prstGeom>
          <a:noFill/>
        </p:spPr>
        <p:txBody>
          <a:bodyPr wrap="square" rtlCol="0">
            <a:spAutoFit/>
          </a:bodyPr>
          <a:lstStyle/>
          <a:p>
            <a:r>
              <a:rPr lang="en-US" dirty="0" smtClean="0"/>
              <a:t>Router</a:t>
            </a:r>
            <a:endParaRPr lang="en-US" dirty="0"/>
          </a:p>
        </p:txBody>
      </p:sp>
      <p:pic>
        <p:nvPicPr>
          <p:cNvPr id="47106" name="Picture 2" descr="Photo of a Cisco SG300-28P Managed Switch"/>
          <p:cNvPicPr>
            <a:picLocks noChangeAspect="1" noChangeArrowheads="1"/>
          </p:cNvPicPr>
          <p:nvPr/>
        </p:nvPicPr>
        <p:blipFill>
          <a:blip r:embed="rId4"/>
          <a:srcRect/>
          <a:stretch>
            <a:fillRect/>
          </a:stretch>
        </p:blipFill>
        <p:spPr bwMode="auto">
          <a:xfrm>
            <a:off x="4038600" y="762000"/>
            <a:ext cx="4038600" cy="1104305"/>
          </a:xfrm>
          <a:prstGeom prst="rect">
            <a:avLst/>
          </a:prstGeom>
          <a:noFill/>
        </p:spPr>
      </p:pic>
      <p:sp>
        <p:nvSpPr>
          <p:cNvPr id="47108" name="AutoShape 4" descr="Image result for network rout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7110" name="Picture 6" descr="Image result for network router"/>
          <p:cNvPicPr>
            <a:picLocks noChangeAspect="1" noChangeArrowheads="1"/>
          </p:cNvPicPr>
          <p:nvPr/>
        </p:nvPicPr>
        <p:blipFill>
          <a:blip r:embed="rId5"/>
          <a:srcRect/>
          <a:stretch>
            <a:fillRect/>
          </a:stretch>
        </p:blipFill>
        <p:spPr bwMode="auto">
          <a:xfrm>
            <a:off x="457200" y="3657600"/>
            <a:ext cx="3200400" cy="1312164"/>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715962"/>
          </a:xfrm>
          <a:prstGeom prst="rect">
            <a:avLst/>
          </a:prstGeom>
        </p:spPr>
        <p:txBody>
          <a:bodyP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A typical network</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3" name="Picture 10" descr="Image result for cisco router icon"/>
          <p:cNvPicPr>
            <a:picLocks noChangeAspect="1" noChangeArrowheads="1"/>
          </p:cNvPicPr>
          <p:nvPr/>
        </p:nvPicPr>
        <p:blipFill>
          <a:blip r:embed="rId2" cstate="print"/>
          <a:srcRect/>
          <a:stretch>
            <a:fillRect/>
          </a:stretch>
        </p:blipFill>
        <p:spPr bwMode="auto">
          <a:xfrm>
            <a:off x="3124200" y="2514600"/>
            <a:ext cx="2076275" cy="1143000"/>
          </a:xfrm>
          <a:prstGeom prst="rect">
            <a:avLst/>
          </a:prstGeom>
          <a:noFill/>
        </p:spPr>
      </p:pic>
      <p:pic>
        <p:nvPicPr>
          <p:cNvPr id="4" name="Picture 6" descr="Image result for cisco switch icon"/>
          <p:cNvPicPr>
            <a:picLocks noChangeAspect="1" noChangeArrowheads="1"/>
          </p:cNvPicPr>
          <p:nvPr/>
        </p:nvPicPr>
        <p:blipFill>
          <a:blip r:embed="rId3" cstate="print"/>
          <a:srcRect/>
          <a:stretch>
            <a:fillRect/>
          </a:stretch>
        </p:blipFill>
        <p:spPr bwMode="auto">
          <a:xfrm>
            <a:off x="1066800" y="2057400"/>
            <a:ext cx="1143000" cy="716280"/>
          </a:xfrm>
          <a:prstGeom prst="rect">
            <a:avLst/>
          </a:prstGeom>
          <a:noFill/>
        </p:spPr>
      </p:pic>
      <p:pic>
        <p:nvPicPr>
          <p:cNvPr id="5" name="Picture 6" descr="Image result for cisco switch icon"/>
          <p:cNvPicPr>
            <a:picLocks noChangeAspect="1" noChangeArrowheads="1"/>
          </p:cNvPicPr>
          <p:nvPr/>
        </p:nvPicPr>
        <p:blipFill>
          <a:blip r:embed="rId3" cstate="print"/>
          <a:srcRect/>
          <a:stretch>
            <a:fillRect/>
          </a:stretch>
        </p:blipFill>
        <p:spPr bwMode="auto">
          <a:xfrm>
            <a:off x="1066800" y="3048000"/>
            <a:ext cx="1143000" cy="716280"/>
          </a:xfrm>
          <a:prstGeom prst="rect">
            <a:avLst/>
          </a:prstGeom>
          <a:noFill/>
        </p:spPr>
      </p:pic>
      <p:pic>
        <p:nvPicPr>
          <p:cNvPr id="6" name="Picture 6" descr="Image result for cisco switch icon"/>
          <p:cNvPicPr>
            <a:picLocks noChangeAspect="1" noChangeArrowheads="1"/>
          </p:cNvPicPr>
          <p:nvPr/>
        </p:nvPicPr>
        <p:blipFill>
          <a:blip r:embed="rId3" cstate="print"/>
          <a:srcRect/>
          <a:stretch>
            <a:fillRect/>
          </a:stretch>
        </p:blipFill>
        <p:spPr bwMode="auto">
          <a:xfrm>
            <a:off x="1143000" y="4191000"/>
            <a:ext cx="1143000" cy="716280"/>
          </a:xfrm>
          <a:prstGeom prst="rect">
            <a:avLst/>
          </a:prstGeom>
          <a:noFill/>
        </p:spPr>
      </p:pic>
      <p:pic>
        <p:nvPicPr>
          <p:cNvPr id="7" name="Picture 10" descr="Image result for cisco router icon"/>
          <p:cNvPicPr>
            <a:picLocks noChangeAspect="1" noChangeArrowheads="1"/>
          </p:cNvPicPr>
          <p:nvPr/>
        </p:nvPicPr>
        <p:blipFill>
          <a:blip r:embed="rId2" cstate="print"/>
          <a:srcRect/>
          <a:stretch>
            <a:fillRect/>
          </a:stretch>
        </p:blipFill>
        <p:spPr bwMode="auto">
          <a:xfrm>
            <a:off x="5181600" y="1143000"/>
            <a:ext cx="2076275" cy="1143000"/>
          </a:xfrm>
          <a:prstGeom prst="rect">
            <a:avLst/>
          </a:prstGeom>
          <a:noFill/>
        </p:spPr>
      </p:pic>
      <p:pic>
        <p:nvPicPr>
          <p:cNvPr id="8" name="Picture 10" descr="Image result for cisco router icon"/>
          <p:cNvPicPr>
            <a:picLocks noChangeAspect="1" noChangeArrowheads="1"/>
          </p:cNvPicPr>
          <p:nvPr/>
        </p:nvPicPr>
        <p:blipFill>
          <a:blip r:embed="rId2" cstate="print"/>
          <a:srcRect/>
          <a:stretch>
            <a:fillRect/>
          </a:stretch>
        </p:blipFill>
        <p:spPr bwMode="auto">
          <a:xfrm>
            <a:off x="4038600" y="4953000"/>
            <a:ext cx="2076275" cy="1143000"/>
          </a:xfrm>
          <a:prstGeom prst="rect">
            <a:avLst/>
          </a:prstGeom>
          <a:noFill/>
        </p:spPr>
      </p:pic>
      <p:pic>
        <p:nvPicPr>
          <p:cNvPr id="9" name="Picture 6" descr="Image result for cisco switch icon"/>
          <p:cNvPicPr>
            <a:picLocks noChangeAspect="1" noChangeArrowheads="1"/>
          </p:cNvPicPr>
          <p:nvPr/>
        </p:nvPicPr>
        <p:blipFill>
          <a:blip r:embed="rId3" cstate="print"/>
          <a:srcRect/>
          <a:stretch>
            <a:fillRect/>
          </a:stretch>
        </p:blipFill>
        <p:spPr bwMode="auto">
          <a:xfrm>
            <a:off x="6934200" y="4419600"/>
            <a:ext cx="1143000" cy="716280"/>
          </a:xfrm>
          <a:prstGeom prst="rect">
            <a:avLst/>
          </a:prstGeom>
          <a:noFill/>
        </p:spPr>
      </p:pic>
      <p:pic>
        <p:nvPicPr>
          <p:cNvPr id="10" name="Picture 6" descr="Image result for cisco switch icon"/>
          <p:cNvPicPr>
            <a:picLocks noChangeAspect="1" noChangeArrowheads="1"/>
          </p:cNvPicPr>
          <p:nvPr/>
        </p:nvPicPr>
        <p:blipFill>
          <a:blip r:embed="rId3" cstate="print"/>
          <a:srcRect/>
          <a:stretch>
            <a:fillRect/>
          </a:stretch>
        </p:blipFill>
        <p:spPr bwMode="auto">
          <a:xfrm>
            <a:off x="6858000" y="5105400"/>
            <a:ext cx="1143000" cy="716280"/>
          </a:xfrm>
          <a:prstGeom prst="rect">
            <a:avLst/>
          </a:prstGeom>
          <a:noFill/>
        </p:spPr>
      </p:pic>
      <p:cxnSp>
        <p:nvCxnSpPr>
          <p:cNvPr id="11" name="Straight Arrow Connector 10"/>
          <p:cNvCxnSpPr/>
          <p:nvPr/>
        </p:nvCxnSpPr>
        <p:spPr>
          <a:xfrm flipV="1">
            <a:off x="4572000" y="1905000"/>
            <a:ext cx="685800" cy="6096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3810000" y="3200400"/>
            <a:ext cx="914400" cy="17526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3" name="Picture 6" descr="Image result for cisco switch icon"/>
          <p:cNvPicPr>
            <a:picLocks noChangeAspect="1" noChangeArrowheads="1"/>
          </p:cNvPicPr>
          <p:nvPr/>
        </p:nvPicPr>
        <p:blipFill>
          <a:blip r:embed="rId3" cstate="print"/>
          <a:srcRect/>
          <a:stretch>
            <a:fillRect/>
          </a:stretch>
        </p:blipFill>
        <p:spPr bwMode="auto">
          <a:xfrm>
            <a:off x="7772400" y="1066800"/>
            <a:ext cx="1143000" cy="716280"/>
          </a:xfrm>
          <a:prstGeom prst="rect">
            <a:avLst/>
          </a:prstGeom>
          <a:noFill/>
        </p:spPr>
      </p:pic>
      <p:pic>
        <p:nvPicPr>
          <p:cNvPr id="14" name="Picture 6" descr="Image result for cisco switch icon"/>
          <p:cNvPicPr>
            <a:picLocks noChangeAspect="1" noChangeArrowheads="1"/>
          </p:cNvPicPr>
          <p:nvPr/>
        </p:nvPicPr>
        <p:blipFill>
          <a:blip r:embed="rId3" cstate="print"/>
          <a:srcRect/>
          <a:stretch>
            <a:fillRect/>
          </a:stretch>
        </p:blipFill>
        <p:spPr bwMode="auto">
          <a:xfrm>
            <a:off x="7086600" y="1676400"/>
            <a:ext cx="1143000" cy="716280"/>
          </a:xfrm>
          <a:prstGeom prst="rect">
            <a:avLst/>
          </a:prstGeom>
          <a:noFill/>
        </p:spPr>
      </p:pic>
      <p:pic>
        <p:nvPicPr>
          <p:cNvPr id="15" name="Picture 6" descr="Image result for cisco switch icon"/>
          <p:cNvPicPr>
            <a:picLocks noChangeAspect="1" noChangeArrowheads="1"/>
          </p:cNvPicPr>
          <p:nvPr/>
        </p:nvPicPr>
        <p:blipFill>
          <a:blip r:embed="rId3" cstate="print"/>
          <a:srcRect/>
          <a:stretch>
            <a:fillRect/>
          </a:stretch>
        </p:blipFill>
        <p:spPr bwMode="auto">
          <a:xfrm>
            <a:off x="7010400" y="2362200"/>
            <a:ext cx="1143000" cy="716280"/>
          </a:xfrm>
          <a:prstGeom prst="rect">
            <a:avLst/>
          </a:prstGeom>
          <a:noFill/>
        </p:spPr>
      </p:pic>
      <p:pic>
        <p:nvPicPr>
          <p:cNvPr id="16" name="Picture 2" descr="Image result for computer icon"/>
          <p:cNvPicPr>
            <a:picLocks noChangeAspect="1" noChangeArrowheads="1"/>
          </p:cNvPicPr>
          <p:nvPr/>
        </p:nvPicPr>
        <p:blipFill>
          <a:blip r:embed="rId4" cstate="print"/>
          <a:srcRect/>
          <a:stretch>
            <a:fillRect/>
          </a:stretch>
        </p:blipFill>
        <p:spPr bwMode="auto">
          <a:xfrm>
            <a:off x="76200" y="1676400"/>
            <a:ext cx="609600" cy="609600"/>
          </a:xfrm>
          <a:prstGeom prst="rect">
            <a:avLst/>
          </a:prstGeom>
          <a:noFill/>
        </p:spPr>
      </p:pic>
      <p:pic>
        <p:nvPicPr>
          <p:cNvPr id="17" name="Picture 2" descr="Image result for computer icon"/>
          <p:cNvPicPr>
            <a:picLocks noChangeAspect="1" noChangeArrowheads="1"/>
          </p:cNvPicPr>
          <p:nvPr/>
        </p:nvPicPr>
        <p:blipFill>
          <a:blip r:embed="rId4" cstate="print"/>
          <a:srcRect/>
          <a:stretch>
            <a:fillRect/>
          </a:stretch>
        </p:blipFill>
        <p:spPr bwMode="auto">
          <a:xfrm>
            <a:off x="76200" y="2133600"/>
            <a:ext cx="609600" cy="609600"/>
          </a:xfrm>
          <a:prstGeom prst="rect">
            <a:avLst/>
          </a:prstGeom>
          <a:noFill/>
        </p:spPr>
      </p:pic>
      <p:pic>
        <p:nvPicPr>
          <p:cNvPr id="18" name="Picture 2" descr="Image result for computer icon"/>
          <p:cNvPicPr>
            <a:picLocks noChangeAspect="1" noChangeArrowheads="1"/>
          </p:cNvPicPr>
          <p:nvPr/>
        </p:nvPicPr>
        <p:blipFill>
          <a:blip r:embed="rId4" cstate="print"/>
          <a:srcRect/>
          <a:stretch>
            <a:fillRect/>
          </a:stretch>
        </p:blipFill>
        <p:spPr bwMode="auto">
          <a:xfrm>
            <a:off x="0" y="3048000"/>
            <a:ext cx="609600" cy="609600"/>
          </a:xfrm>
          <a:prstGeom prst="rect">
            <a:avLst/>
          </a:prstGeom>
          <a:noFill/>
        </p:spPr>
      </p:pic>
      <p:cxnSp>
        <p:nvCxnSpPr>
          <p:cNvPr id="19" name="Straight Arrow Connector 18"/>
          <p:cNvCxnSpPr>
            <a:stCxn id="16" idx="3"/>
          </p:cNvCxnSpPr>
          <p:nvPr/>
        </p:nvCxnSpPr>
        <p:spPr>
          <a:xfrm>
            <a:off x="685800" y="1981200"/>
            <a:ext cx="457200" cy="2286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3"/>
            <a:endCxn id="4" idx="1"/>
          </p:cNvCxnSpPr>
          <p:nvPr/>
        </p:nvCxnSpPr>
        <p:spPr>
          <a:xfrm flipV="1">
            <a:off x="685800" y="2415540"/>
            <a:ext cx="381000" cy="2286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8" idx="3"/>
            <a:endCxn id="5" idx="1"/>
          </p:cNvCxnSpPr>
          <p:nvPr/>
        </p:nvCxnSpPr>
        <p:spPr>
          <a:xfrm>
            <a:off x="609600" y="3352800"/>
            <a:ext cx="457200" cy="5334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22" name="Picture 2" descr="Image result for computer icon"/>
          <p:cNvPicPr>
            <a:picLocks noChangeAspect="1" noChangeArrowheads="1"/>
          </p:cNvPicPr>
          <p:nvPr/>
        </p:nvPicPr>
        <p:blipFill>
          <a:blip r:embed="rId4" cstate="print"/>
          <a:srcRect/>
          <a:stretch>
            <a:fillRect/>
          </a:stretch>
        </p:blipFill>
        <p:spPr bwMode="auto">
          <a:xfrm>
            <a:off x="152400" y="3886200"/>
            <a:ext cx="609600" cy="609600"/>
          </a:xfrm>
          <a:prstGeom prst="rect">
            <a:avLst/>
          </a:prstGeom>
          <a:noFill/>
        </p:spPr>
      </p:pic>
      <p:pic>
        <p:nvPicPr>
          <p:cNvPr id="23" name="Picture 2" descr="Image result for computer icon"/>
          <p:cNvPicPr>
            <a:picLocks noChangeAspect="1" noChangeArrowheads="1"/>
          </p:cNvPicPr>
          <p:nvPr/>
        </p:nvPicPr>
        <p:blipFill>
          <a:blip r:embed="rId4" cstate="print"/>
          <a:srcRect/>
          <a:stretch>
            <a:fillRect/>
          </a:stretch>
        </p:blipFill>
        <p:spPr bwMode="auto">
          <a:xfrm>
            <a:off x="152400" y="4343400"/>
            <a:ext cx="609600" cy="609600"/>
          </a:xfrm>
          <a:prstGeom prst="rect">
            <a:avLst/>
          </a:prstGeom>
          <a:noFill/>
        </p:spPr>
      </p:pic>
      <p:pic>
        <p:nvPicPr>
          <p:cNvPr id="24" name="Picture 2" descr="Image result for computer icon"/>
          <p:cNvPicPr>
            <a:picLocks noChangeAspect="1" noChangeArrowheads="1"/>
          </p:cNvPicPr>
          <p:nvPr/>
        </p:nvPicPr>
        <p:blipFill>
          <a:blip r:embed="rId4" cstate="print"/>
          <a:srcRect/>
          <a:stretch>
            <a:fillRect/>
          </a:stretch>
        </p:blipFill>
        <p:spPr bwMode="auto">
          <a:xfrm>
            <a:off x="152400" y="4876800"/>
            <a:ext cx="609600" cy="609600"/>
          </a:xfrm>
          <a:prstGeom prst="rect">
            <a:avLst/>
          </a:prstGeom>
          <a:noFill/>
        </p:spPr>
      </p:pic>
      <p:cxnSp>
        <p:nvCxnSpPr>
          <p:cNvPr id="25" name="Straight Arrow Connector 24"/>
          <p:cNvCxnSpPr>
            <a:stCxn id="22" idx="3"/>
          </p:cNvCxnSpPr>
          <p:nvPr/>
        </p:nvCxnSpPr>
        <p:spPr>
          <a:xfrm>
            <a:off x="762000" y="4191000"/>
            <a:ext cx="457200" cy="35814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3" idx="3"/>
          </p:cNvCxnSpPr>
          <p:nvPr/>
        </p:nvCxnSpPr>
        <p:spPr>
          <a:xfrm flipV="1">
            <a:off x="762000" y="4572000"/>
            <a:ext cx="381000" cy="762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4" idx="3"/>
          </p:cNvCxnSpPr>
          <p:nvPr/>
        </p:nvCxnSpPr>
        <p:spPr>
          <a:xfrm flipV="1">
            <a:off x="762000" y="4724400"/>
            <a:ext cx="533400" cy="4572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3"/>
          </p:cNvCxnSpPr>
          <p:nvPr/>
        </p:nvCxnSpPr>
        <p:spPr>
          <a:xfrm>
            <a:off x="2209800" y="2415540"/>
            <a:ext cx="914400" cy="40386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p:cNvCxnSpPr>
          <p:nvPr/>
        </p:nvCxnSpPr>
        <p:spPr>
          <a:xfrm flipV="1">
            <a:off x="2209800" y="3147060"/>
            <a:ext cx="1066800" cy="25908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p:cNvCxnSpPr>
          <p:nvPr/>
        </p:nvCxnSpPr>
        <p:spPr>
          <a:xfrm flipV="1">
            <a:off x="2286000" y="3124200"/>
            <a:ext cx="1066800" cy="142494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3" idx="1"/>
          </p:cNvCxnSpPr>
          <p:nvPr/>
        </p:nvCxnSpPr>
        <p:spPr>
          <a:xfrm flipV="1">
            <a:off x="6934200" y="1424940"/>
            <a:ext cx="838200" cy="4572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38800" y="5509260"/>
            <a:ext cx="1295400" cy="12954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5791200" y="4930140"/>
            <a:ext cx="1295400" cy="32766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248400" y="1874520"/>
            <a:ext cx="990600" cy="18288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5" idx="1"/>
          </p:cNvCxnSpPr>
          <p:nvPr/>
        </p:nvCxnSpPr>
        <p:spPr>
          <a:xfrm>
            <a:off x="5943600" y="1905000"/>
            <a:ext cx="1066800" cy="81534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36" name="Picture 2" descr="Image result for computer icon"/>
          <p:cNvPicPr>
            <a:picLocks noChangeAspect="1" noChangeArrowheads="1"/>
          </p:cNvPicPr>
          <p:nvPr/>
        </p:nvPicPr>
        <p:blipFill>
          <a:blip r:embed="rId4" cstate="print"/>
          <a:srcRect/>
          <a:stretch>
            <a:fillRect/>
          </a:stretch>
        </p:blipFill>
        <p:spPr bwMode="auto">
          <a:xfrm>
            <a:off x="8153400" y="4572000"/>
            <a:ext cx="609600" cy="609600"/>
          </a:xfrm>
          <a:prstGeom prst="rect">
            <a:avLst/>
          </a:prstGeom>
          <a:noFill/>
        </p:spPr>
      </p:pic>
      <p:pic>
        <p:nvPicPr>
          <p:cNvPr id="37" name="Picture 2" descr="Image result for computer icon"/>
          <p:cNvPicPr>
            <a:picLocks noChangeAspect="1" noChangeArrowheads="1"/>
          </p:cNvPicPr>
          <p:nvPr/>
        </p:nvPicPr>
        <p:blipFill>
          <a:blip r:embed="rId4" cstate="print"/>
          <a:srcRect/>
          <a:stretch>
            <a:fillRect/>
          </a:stretch>
        </p:blipFill>
        <p:spPr bwMode="auto">
          <a:xfrm>
            <a:off x="8153400" y="5029200"/>
            <a:ext cx="609600" cy="609600"/>
          </a:xfrm>
          <a:prstGeom prst="rect">
            <a:avLst/>
          </a:prstGeom>
          <a:noFill/>
        </p:spPr>
      </p:pic>
      <p:pic>
        <p:nvPicPr>
          <p:cNvPr id="38" name="Picture 2" descr="Image result for computer icon"/>
          <p:cNvPicPr>
            <a:picLocks noChangeAspect="1" noChangeArrowheads="1"/>
          </p:cNvPicPr>
          <p:nvPr/>
        </p:nvPicPr>
        <p:blipFill>
          <a:blip r:embed="rId4" cstate="print"/>
          <a:srcRect/>
          <a:stretch>
            <a:fillRect/>
          </a:stretch>
        </p:blipFill>
        <p:spPr bwMode="auto">
          <a:xfrm>
            <a:off x="8305800" y="1905000"/>
            <a:ext cx="609600" cy="609600"/>
          </a:xfrm>
          <a:prstGeom prst="rect">
            <a:avLst/>
          </a:prstGeom>
          <a:noFill/>
        </p:spPr>
      </p:pic>
      <p:pic>
        <p:nvPicPr>
          <p:cNvPr id="39" name="Picture 2" descr="Image result for computer icon"/>
          <p:cNvPicPr>
            <a:picLocks noChangeAspect="1" noChangeArrowheads="1"/>
          </p:cNvPicPr>
          <p:nvPr/>
        </p:nvPicPr>
        <p:blipFill>
          <a:blip r:embed="rId4" cstate="print"/>
          <a:srcRect/>
          <a:stretch>
            <a:fillRect/>
          </a:stretch>
        </p:blipFill>
        <p:spPr bwMode="auto">
          <a:xfrm>
            <a:off x="8305800" y="2362200"/>
            <a:ext cx="609600" cy="609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What is </a:t>
            </a:r>
            <a:r>
              <a:rPr lang="en-US" dirty="0" err="1" smtClean="0"/>
              <a:t>IoT</a:t>
            </a:r>
            <a:endParaRPr lang="en-US" dirty="0"/>
          </a:p>
        </p:txBody>
      </p:sp>
      <p:sp>
        <p:nvSpPr>
          <p:cNvPr id="3" name="Rounded Rectangle 2"/>
          <p:cNvSpPr/>
          <p:nvPr/>
        </p:nvSpPr>
        <p:spPr>
          <a:xfrm>
            <a:off x="457200" y="1219200"/>
            <a:ext cx="7772400" cy="2362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Bradley Hand ITC" pitchFamily="66" charset="0"/>
              </a:rPr>
              <a:t>A collection of electronic devices designed with built-in  internet connectivity, so that they can be monitored, controlled and linked over the Internet via a mobile  app or through a  laptop or some internet device.</a:t>
            </a:r>
          </a:p>
        </p:txBody>
      </p:sp>
      <p:sp>
        <p:nvSpPr>
          <p:cNvPr id="4" name="Rounded Rectangle 3"/>
          <p:cNvSpPr/>
          <p:nvPr/>
        </p:nvSpPr>
        <p:spPr>
          <a:xfrm>
            <a:off x="4648200" y="4114800"/>
            <a:ext cx="4038600" cy="220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Bradley Hand ITC" pitchFamily="66" charset="0"/>
              </a:rPr>
              <a:t>For those Electronic devices designed without built-in  internet connectivity, we can extend its capability to have connectivity to the internet either via a cable or through wireless.</a:t>
            </a:r>
          </a:p>
        </p:txBody>
      </p:sp>
      <p:pic>
        <p:nvPicPr>
          <p:cNvPr id="4098" name="Picture 2" descr="C:\Users\girish\AppData\Local\Microsoft\Windows\Temporary Internet Files\Content.IE5\ED16RD5D\question-mark-clip-art-010[1].jpg"/>
          <p:cNvPicPr>
            <a:picLocks noChangeAspect="1" noChangeArrowheads="1"/>
          </p:cNvPicPr>
          <p:nvPr/>
        </p:nvPicPr>
        <p:blipFill>
          <a:blip r:embed="rId2"/>
          <a:srcRect/>
          <a:stretch>
            <a:fillRect/>
          </a:stretch>
        </p:blipFill>
        <p:spPr bwMode="auto">
          <a:xfrm>
            <a:off x="838200" y="4038600"/>
            <a:ext cx="2381250" cy="237331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blinds(horizontal)">
                                      <p:cBhvr>
                                        <p:cTn id="10" dur="500"/>
                                        <p:tgtEl>
                                          <p:spTgt spid="409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C:\Users\user\AppData\Local\Microsoft\Windows\Temporary Internet Files\Content.IE5\JTYBDV6O\Ethernet-router[1].gif"/>
          <p:cNvPicPr>
            <a:picLocks noChangeAspect="1" noChangeArrowheads="1"/>
          </p:cNvPicPr>
          <p:nvPr/>
        </p:nvPicPr>
        <p:blipFill>
          <a:blip r:embed="rId2" cstate="print"/>
          <a:srcRect/>
          <a:stretch>
            <a:fillRect/>
          </a:stretch>
        </p:blipFill>
        <p:spPr bwMode="auto">
          <a:xfrm>
            <a:off x="228600" y="1828800"/>
            <a:ext cx="2672013" cy="990600"/>
          </a:xfrm>
          <a:prstGeom prst="rect">
            <a:avLst/>
          </a:prstGeom>
          <a:effectLst>
            <a:outerShdw blurRad="50800" dist="50800" dir="5400000" algn="ctr" rotWithShape="0">
              <a:srgbClr val="000000"/>
            </a:outerShdw>
          </a:effectLst>
        </p:spPr>
      </p:pic>
      <p:sp>
        <p:nvSpPr>
          <p:cNvPr id="3" name="Title 1"/>
          <p:cNvSpPr txBox="1">
            <a:spLocks/>
          </p:cNvSpPr>
          <p:nvPr/>
        </p:nvSpPr>
        <p:spPr>
          <a:xfrm>
            <a:off x="457200" y="274638"/>
            <a:ext cx="8229600" cy="1325562"/>
          </a:xfrm>
          <a:prstGeom prst="rect">
            <a:avLst/>
          </a:prstGeom>
        </p:spPr>
        <p:txBody>
          <a:bodyP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A Router with  a Ethernet interface</a:t>
            </a:r>
            <a:br>
              <a:rPr kumimoji="0" lang="en-US" sz="4400" b="0" i="0" u="none" strike="noStrike" kern="1200" cap="none" spc="0" normalizeH="0" baseline="0" noProof="0" smtClean="0">
                <a:ln>
                  <a:noFill/>
                </a:ln>
                <a:solidFill>
                  <a:schemeClr val="tx1"/>
                </a:solidFill>
                <a:effectLst/>
                <a:uLnTx/>
                <a:uFillTx/>
                <a:latin typeface="+mj-lt"/>
                <a:ea typeface="+mj-ea"/>
                <a:cs typeface="+mj-cs"/>
              </a:rPr>
            </a:br>
            <a:r>
              <a:rPr kumimoji="0" lang="en-US" sz="3600" b="0" i="0" u="none" strike="noStrike" kern="1200" cap="none" spc="0" normalizeH="0" baseline="0" noProof="0" smtClean="0">
                <a:ln>
                  <a:noFill/>
                </a:ln>
                <a:solidFill>
                  <a:schemeClr val="tx1"/>
                </a:solidFill>
                <a:effectLst/>
                <a:uLnTx/>
                <a:uFillTx/>
                <a:latin typeface="+mj-lt"/>
                <a:ea typeface="+mj-ea"/>
                <a:cs typeface="+mj-cs"/>
              </a:rPr>
              <a:t>Router acts like an intersection in the highway with signboards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Oval 3"/>
          <p:cNvSpPr/>
          <p:nvPr/>
        </p:nvSpPr>
        <p:spPr>
          <a:xfrm>
            <a:off x="3429000" y="2971800"/>
            <a:ext cx="2438400" cy="228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user\AppData\Local\Microsoft\Windows\Temporary Internet Files\Content.IE5\7VYW1BSA\nic-behind[1].png"/>
          <p:cNvPicPr>
            <a:picLocks noChangeAspect="1" noChangeArrowheads="1"/>
          </p:cNvPicPr>
          <p:nvPr/>
        </p:nvPicPr>
        <p:blipFill>
          <a:blip r:embed="rId3" cstate="print"/>
          <a:srcRect/>
          <a:stretch>
            <a:fillRect/>
          </a:stretch>
        </p:blipFill>
        <p:spPr bwMode="auto">
          <a:xfrm>
            <a:off x="3886200" y="1905000"/>
            <a:ext cx="1357879" cy="1027112"/>
          </a:xfrm>
          <a:prstGeom prst="rect">
            <a:avLst/>
          </a:prstGeom>
          <a:noFill/>
          <a:scene3d>
            <a:camera prst="orthographicFront">
              <a:rot lat="21594000" lon="0" rev="0"/>
            </a:camera>
            <a:lightRig rig="threePt" dir="t"/>
          </a:scene3d>
        </p:spPr>
      </p:pic>
      <p:pic>
        <p:nvPicPr>
          <p:cNvPr id="6" name="Picture 2" descr="C:\Users\user\AppData\Local\Microsoft\Windows\Temporary Internet Files\Content.IE5\7VYW1BSA\nic-behind[1].png"/>
          <p:cNvPicPr>
            <a:picLocks noChangeAspect="1" noChangeArrowheads="1"/>
          </p:cNvPicPr>
          <p:nvPr/>
        </p:nvPicPr>
        <p:blipFill>
          <a:blip r:embed="rId3" cstate="print"/>
          <a:srcRect/>
          <a:stretch>
            <a:fillRect/>
          </a:stretch>
        </p:blipFill>
        <p:spPr bwMode="auto">
          <a:xfrm>
            <a:off x="4038600" y="5105400"/>
            <a:ext cx="1357879" cy="1027112"/>
          </a:xfrm>
          <a:prstGeom prst="rect">
            <a:avLst/>
          </a:prstGeom>
          <a:noFill/>
        </p:spPr>
      </p:pic>
      <p:pic>
        <p:nvPicPr>
          <p:cNvPr id="7" name="Picture 2" descr="C:\Users\user\AppData\Local\Microsoft\Windows\Temporary Internet Files\Content.IE5\7VYW1BSA\nic-behind[1].png"/>
          <p:cNvPicPr>
            <a:picLocks noChangeAspect="1" noChangeArrowheads="1"/>
          </p:cNvPicPr>
          <p:nvPr/>
        </p:nvPicPr>
        <p:blipFill>
          <a:blip r:embed="rId3" cstate="print"/>
          <a:srcRect/>
          <a:stretch>
            <a:fillRect/>
          </a:stretch>
        </p:blipFill>
        <p:spPr bwMode="auto">
          <a:xfrm>
            <a:off x="1981200" y="3581400"/>
            <a:ext cx="1357879" cy="1027112"/>
          </a:xfrm>
          <a:prstGeom prst="rect">
            <a:avLst/>
          </a:prstGeom>
          <a:noFill/>
        </p:spPr>
      </p:pic>
      <p:pic>
        <p:nvPicPr>
          <p:cNvPr id="8" name="Picture 2" descr="C:\Users\user\AppData\Local\Microsoft\Windows\Temporary Internet Files\Content.IE5\7VYW1BSA\nic-behind[1].png"/>
          <p:cNvPicPr>
            <a:picLocks noChangeAspect="1" noChangeArrowheads="1"/>
          </p:cNvPicPr>
          <p:nvPr/>
        </p:nvPicPr>
        <p:blipFill>
          <a:blip r:embed="rId3" cstate="print"/>
          <a:srcRect/>
          <a:stretch>
            <a:fillRect/>
          </a:stretch>
        </p:blipFill>
        <p:spPr bwMode="auto">
          <a:xfrm>
            <a:off x="5715000" y="3810000"/>
            <a:ext cx="1357879" cy="1027112"/>
          </a:xfrm>
          <a:prstGeom prst="rect">
            <a:avLst/>
          </a:prstGeom>
          <a:noFill/>
        </p:spPr>
      </p:pic>
      <p:pic>
        <p:nvPicPr>
          <p:cNvPr id="9" name="Picture 5" descr="C:\Users\user\AppData\Local\Microsoft\Windows\Temporary Internet Files\Content.IE5\JTYBDV6O\EthernetCable[1].png"/>
          <p:cNvPicPr>
            <a:picLocks noChangeAspect="1" noChangeArrowheads="1"/>
          </p:cNvPicPr>
          <p:nvPr/>
        </p:nvPicPr>
        <p:blipFill>
          <a:blip r:embed="rId4" cstate="print"/>
          <a:srcRect/>
          <a:stretch>
            <a:fillRect/>
          </a:stretch>
        </p:blipFill>
        <p:spPr bwMode="auto">
          <a:xfrm>
            <a:off x="6553200" y="4419600"/>
            <a:ext cx="1828800" cy="1097280"/>
          </a:xfrm>
          <a:prstGeom prst="rect">
            <a:avLst/>
          </a:prstGeom>
          <a:noFill/>
        </p:spPr>
      </p:pic>
      <p:pic>
        <p:nvPicPr>
          <p:cNvPr id="10" name="Picture 5" descr="C:\Users\user\AppData\Local\Microsoft\Windows\Temporary Internet Files\Content.IE5\JTYBDV6O\EthernetCable[1].png"/>
          <p:cNvPicPr>
            <a:picLocks noChangeAspect="1" noChangeArrowheads="1"/>
          </p:cNvPicPr>
          <p:nvPr/>
        </p:nvPicPr>
        <p:blipFill>
          <a:blip r:embed="rId5" cstate="print"/>
          <a:srcRect/>
          <a:stretch>
            <a:fillRect/>
          </a:stretch>
        </p:blipFill>
        <p:spPr bwMode="auto">
          <a:xfrm>
            <a:off x="4648200" y="2438400"/>
            <a:ext cx="2057400" cy="1097280"/>
          </a:xfrm>
          <a:prstGeom prst="rect">
            <a:avLst/>
          </a:prstGeom>
          <a:noFill/>
        </p:spPr>
      </p:pic>
      <p:pic>
        <p:nvPicPr>
          <p:cNvPr id="11" name="Picture 5" descr="C:\Users\user\AppData\Local\Microsoft\Windows\Temporary Internet Files\Content.IE5\JTYBDV6O\EthernetCable[1].png"/>
          <p:cNvPicPr>
            <a:picLocks noChangeAspect="1" noChangeArrowheads="1"/>
          </p:cNvPicPr>
          <p:nvPr/>
        </p:nvPicPr>
        <p:blipFill>
          <a:blip r:embed="rId4" cstate="print"/>
          <a:srcRect/>
          <a:stretch>
            <a:fillRect/>
          </a:stretch>
        </p:blipFill>
        <p:spPr bwMode="auto">
          <a:xfrm>
            <a:off x="4724400" y="5760720"/>
            <a:ext cx="1828800" cy="1097280"/>
          </a:xfrm>
          <a:prstGeom prst="rect">
            <a:avLst/>
          </a:prstGeom>
          <a:noFill/>
        </p:spPr>
      </p:pic>
      <p:pic>
        <p:nvPicPr>
          <p:cNvPr id="12" name="Picture 5" descr="C:\Users\user\AppData\Local\Microsoft\Windows\Temporary Internet Files\Content.IE5\JTYBDV6O\EthernetCable[1].png"/>
          <p:cNvPicPr>
            <a:picLocks noChangeAspect="1" noChangeArrowheads="1"/>
          </p:cNvPicPr>
          <p:nvPr/>
        </p:nvPicPr>
        <p:blipFill>
          <a:blip r:embed="rId4" cstate="print"/>
          <a:srcRect/>
          <a:stretch>
            <a:fillRect/>
          </a:stretch>
        </p:blipFill>
        <p:spPr bwMode="auto">
          <a:xfrm>
            <a:off x="2590800" y="4114800"/>
            <a:ext cx="1828800" cy="1097280"/>
          </a:xfrm>
          <a:prstGeom prst="rect">
            <a:avLst/>
          </a:prstGeom>
          <a:noFill/>
          <a:scene3d>
            <a:camera prst="orthographicFront">
              <a:rot lat="0" lon="0" rev="0"/>
            </a:camera>
            <a:lightRig rig="threePt" dir="t"/>
          </a:scene3d>
        </p:spPr>
      </p:pic>
      <p:sp>
        <p:nvSpPr>
          <p:cNvPr id="13" name="TextBox 12"/>
          <p:cNvSpPr txBox="1"/>
          <p:nvPr/>
        </p:nvSpPr>
        <p:spPr>
          <a:xfrm>
            <a:off x="6400800" y="2514600"/>
            <a:ext cx="1781257" cy="369332"/>
          </a:xfrm>
          <a:prstGeom prst="rect">
            <a:avLst/>
          </a:prstGeom>
          <a:noFill/>
        </p:spPr>
        <p:txBody>
          <a:bodyPr wrap="none" rtlCol="0">
            <a:spAutoFit/>
          </a:bodyPr>
          <a:lstStyle/>
          <a:p>
            <a:r>
              <a:rPr lang="en-US" dirty="0" smtClean="0"/>
              <a:t>162.129.XXX.XXX</a:t>
            </a:r>
            <a:endParaRPr lang="en-US" dirty="0"/>
          </a:p>
        </p:txBody>
      </p:sp>
      <p:sp>
        <p:nvSpPr>
          <p:cNvPr id="14" name="TextBox 13"/>
          <p:cNvSpPr txBox="1"/>
          <p:nvPr/>
        </p:nvSpPr>
        <p:spPr>
          <a:xfrm>
            <a:off x="7162800" y="5486400"/>
            <a:ext cx="1781257" cy="369332"/>
          </a:xfrm>
          <a:prstGeom prst="rect">
            <a:avLst/>
          </a:prstGeom>
          <a:noFill/>
        </p:spPr>
        <p:txBody>
          <a:bodyPr wrap="none" rtlCol="0">
            <a:spAutoFit/>
          </a:bodyPr>
          <a:lstStyle/>
          <a:p>
            <a:r>
              <a:rPr lang="en-US" dirty="0" smtClean="0"/>
              <a:t>162.140.XXX.XXX</a:t>
            </a:r>
            <a:endParaRPr lang="en-US" dirty="0"/>
          </a:p>
        </p:txBody>
      </p:sp>
      <p:sp>
        <p:nvSpPr>
          <p:cNvPr id="15" name="TextBox 14"/>
          <p:cNvSpPr txBox="1"/>
          <p:nvPr/>
        </p:nvSpPr>
        <p:spPr>
          <a:xfrm>
            <a:off x="6248400" y="6324600"/>
            <a:ext cx="1781257" cy="369332"/>
          </a:xfrm>
          <a:prstGeom prst="rect">
            <a:avLst/>
          </a:prstGeom>
          <a:noFill/>
        </p:spPr>
        <p:txBody>
          <a:bodyPr wrap="none" rtlCol="0">
            <a:spAutoFit/>
          </a:bodyPr>
          <a:lstStyle/>
          <a:p>
            <a:r>
              <a:rPr lang="en-US" dirty="0" smtClean="0"/>
              <a:t>162.110.XXX.XXX</a:t>
            </a:r>
            <a:endParaRPr lang="en-US" dirty="0"/>
          </a:p>
        </p:txBody>
      </p:sp>
      <p:sp>
        <p:nvSpPr>
          <p:cNvPr id="16" name="TextBox 15"/>
          <p:cNvSpPr txBox="1"/>
          <p:nvPr/>
        </p:nvSpPr>
        <p:spPr>
          <a:xfrm>
            <a:off x="914400" y="4495800"/>
            <a:ext cx="1738040" cy="369332"/>
          </a:xfrm>
          <a:prstGeom prst="rect">
            <a:avLst/>
          </a:prstGeom>
          <a:noFill/>
        </p:spPr>
        <p:txBody>
          <a:bodyPr wrap="none" rtlCol="0">
            <a:spAutoFit/>
          </a:bodyPr>
          <a:lstStyle/>
          <a:p>
            <a:r>
              <a:rPr lang="en-US" dirty="0" smtClean="0"/>
              <a:t>Default Gateway</a:t>
            </a:r>
            <a:endParaRPr lang="en-US" dirty="0"/>
          </a:p>
        </p:txBody>
      </p:sp>
      <p:sp>
        <p:nvSpPr>
          <p:cNvPr id="17" name="Up-Down Arrow 16"/>
          <p:cNvSpPr/>
          <p:nvPr/>
        </p:nvSpPr>
        <p:spPr>
          <a:xfrm>
            <a:off x="4495800" y="2971800"/>
            <a:ext cx="381000" cy="685800"/>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p:cNvSpPr/>
          <p:nvPr/>
        </p:nvSpPr>
        <p:spPr>
          <a:xfrm>
            <a:off x="5105400" y="4038600"/>
            <a:ext cx="762000" cy="3048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p:cNvSpPr/>
          <p:nvPr/>
        </p:nvSpPr>
        <p:spPr>
          <a:xfrm>
            <a:off x="3429000" y="3962400"/>
            <a:ext cx="685800" cy="3048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Down Arrow 19"/>
          <p:cNvSpPr/>
          <p:nvPr/>
        </p:nvSpPr>
        <p:spPr>
          <a:xfrm>
            <a:off x="4495800" y="4495800"/>
            <a:ext cx="304800" cy="762000"/>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Bradley Hand ITC" pitchFamily="66" charset="0"/>
              </a:rPr>
              <a:t>What was the earliest successful application of Internet ?</a:t>
            </a:r>
            <a:endParaRPr lang="en-US" dirty="0">
              <a:latin typeface="Bradley Hand ITC" pitchFamily="66" charset="0"/>
            </a:endParaRPr>
          </a:p>
        </p:txBody>
      </p:sp>
      <p:sp>
        <p:nvSpPr>
          <p:cNvPr id="54274" name="AutoShape 2" descr="Image result for emai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4276" name="AutoShape 4" descr="Image result for emai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4278" name="Picture 6" descr="Image result for email"/>
          <p:cNvPicPr>
            <a:picLocks noChangeAspect="1" noChangeArrowheads="1"/>
          </p:cNvPicPr>
          <p:nvPr/>
        </p:nvPicPr>
        <p:blipFill>
          <a:blip r:embed="rId2" cstate="print"/>
          <a:srcRect/>
          <a:stretch>
            <a:fillRect/>
          </a:stretch>
        </p:blipFill>
        <p:spPr bwMode="auto">
          <a:xfrm>
            <a:off x="2895600" y="2057400"/>
            <a:ext cx="3429000" cy="34290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latin typeface="Bradley Hand ITC" pitchFamily="66" charset="0"/>
              </a:rPr>
              <a:t>How does a simple Email work ?</a:t>
            </a:r>
            <a:endParaRPr lang="en-US" dirty="0">
              <a:latin typeface="Bradley Hand ITC" pitchFamily="66" charset="0"/>
            </a:endParaRPr>
          </a:p>
        </p:txBody>
      </p:sp>
      <p:pic>
        <p:nvPicPr>
          <p:cNvPr id="59394" name="Picture 2" descr="Image result for email client"/>
          <p:cNvPicPr>
            <a:picLocks noChangeAspect="1" noChangeArrowheads="1"/>
          </p:cNvPicPr>
          <p:nvPr/>
        </p:nvPicPr>
        <p:blipFill>
          <a:blip r:embed="rId2" cstate="print"/>
          <a:srcRect/>
          <a:stretch>
            <a:fillRect/>
          </a:stretch>
        </p:blipFill>
        <p:spPr bwMode="auto">
          <a:xfrm>
            <a:off x="228600" y="4800600"/>
            <a:ext cx="1709329" cy="1275159"/>
          </a:xfrm>
          <a:prstGeom prst="rect">
            <a:avLst/>
          </a:prstGeom>
          <a:noFill/>
        </p:spPr>
      </p:pic>
      <p:pic>
        <p:nvPicPr>
          <p:cNvPr id="59395" name="Picture 3" descr="C:\Users\girish\AppData\Local\Microsoft\Windows\Temporary Internet Files\Content.IE5\CQIXMGOS\server_box_vector_clipart_by_spacecat3000-d2zniyj[1].png"/>
          <p:cNvPicPr>
            <a:picLocks noChangeAspect="1" noChangeArrowheads="1"/>
          </p:cNvPicPr>
          <p:nvPr/>
        </p:nvPicPr>
        <p:blipFill>
          <a:blip r:embed="rId3"/>
          <a:srcRect/>
          <a:stretch>
            <a:fillRect/>
          </a:stretch>
        </p:blipFill>
        <p:spPr bwMode="auto">
          <a:xfrm>
            <a:off x="838200" y="1828800"/>
            <a:ext cx="1163637" cy="1163637"/>
          </a:xfrm>
          <a:prstGeom prst="rect">
            <a:avLst/>
          </a:prstGeom>
          <a:noFill/>
        </p:spPr>
      </p:pic>
      <p:sp>
        <p:nvSpPr>
          <p:cNvPr id="5" name="TextBox 4"/>
          <p:cNvSpPr txBox="1"/>
          <p:nvPr/>
        </p:nvSpPr>
        <p:spPr>
          <a:xfrm>
            <a:off x="152400" y="1371600"/>
            <a:ext cx="3975897" cy="369332"/>
          </a:xfrm>
          <a:prstGeom prst="rect">
            <a:avLst/>
          </a:prstGeom>
          <a:noFill/>
        </p:spPr>
        <p:txBody>
          <a:bodyPr wrap="none" rtlCol="0">
            <a:spAutoFit/>
          </a:bodyPr>
          <a:lstStyle/>
          <a:p>
            <a:r>
              <a:rPr lang="en-US" dirty="0" smtClean="0"/>
              <a:t>Your email server (sreeni@vlsiguru.com)</a:t>
            </a:r>
            <a:endParaRPr lang="en-US" dirty="0"/>
          </a:p>
        </p:txBody>
      </p:sp>
      <p:pic>
        <p:nvPicPr>
          <p:cNvPr id="59397" name="Picture 5" descr="C:\Users\girish\AppData\Local\Microsoft\Windows\Temporary Internet Files\Content.IE5\C9EWI061\543px-Server2_by_mimooh.svg[1].png"/>
          <p:cNvPicPr>
            <a:picLocks noChangeAspect="1" noChangeArrowheads="1"/>
          </p:cNvPicPr>
          <p:nvPr/>
        </p:nvPicPr>
        <p:blipFill>
          <a:blip r:embed="rId4" cstate="print"/>
          <a:srcRect/>
          <a:stretch>
            <a:fillRect/>
          </a:stretch>
        </p:blipFill>
        <p:spPr bwMode="auto">
          <a:xfrm>
            <a:off x="6705600" y="1524000"/>
            <a:ext cx="1129010" cy="1596832"/>
          </a:xfrm>
          <a:prstGeom prst="rect">
            <a:avLst/>
          </a:prstGeom>
          <a:noFill/>
        </p:spPr>
      </p:pic>
      <p:pic>
        <p:nvPicPr>
          <p:cNvPr id="59399" name="Picture 7" descr="Image result for email client"/>
          <p:cNvPicPr>
            <a:picLocks noChangeAspect="1" noChangeArrowheads="1"/>
          </p:cNvPicPr>
          <p:nvPr/>
        </p:nvPicPr>
        <p:blipFill>
          <a:blip r:embed="rId5" cstate="print"/>
          <a:srcRect/>
          <a:stretch>
            <a:fillRect/>
          </a:stretch>
        </p:blipFill>
        <p:spPr bwMode="auto">
          <a:xfrm>
            <a:off x="6705600" y="4800600"/>
            <a:ext cx="1676400" cy="1351179"/>
          </a:xfrm>
          <a:prstGeom prst="rect">
            <a:avLst/>
          </a:prstGeom>
          <a:noFill/>
        </p:spPr>
      </p:pic>
      <p:cxnSp>
        <p:nvCxnSpPr>
          <p:cNvPr id="10" name="Straight Arrow Connector 9"/>
          <p:cNvCxnSpPr/>
          <p:nvPr/>
        </p:nvCxnSpPr>
        <p:spPr>
          <a:xfrm rot="5400000" flipH="1" flipV="1">
            <a:off x="381000" y="3733800"/>
            <a:ext cx="1676400" cy="30480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59397" idx="2"/>
          </p:cNvCxnSpPr>
          <p:nvPr/>
        </p:nvCxnSpPr>
        <p:spPr>
          <a:xfrm rot="16200000" flipV="1">
            <a:off x="6605169" y="3785768"/>
            <a:ext cx="1603568" cy="273695"/>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 name="Cloud Callout 12"/>
          <p:cNvSpPr/>
          <p:nvPr/>
        </p:nvSpPr>
        <p:spPr>
          <a:xfrm>
            <a:off x="3124200" y="2286000"/>
            <a:ext cx="3276600" cy="1524000"/>
          </a:xfrm>
          <a:prstGeom prst="cloudCallou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Bookman Old Style" pitchFamily="18" charset="0"/>
              </a:rPr>
              <a:t>Internet</a:t>
            </a:r>
            <a:endParaRPr lang="en-US" sz="3600" dirty="0">
              <a:latin typeface="Bookman Old Style" pitchFamily="18" charset="0"/>
            </a:endParaRPr>
          </a:p>
        </p:txBody>
      </p:sp>
      <p:cxnSp>
        <p:nvCxnSpPr>
          <p:cNvPr id="15" name="Straight Arrow Connector 14"/>
          <p:cNvCxnSpPr/>
          <p:nvPr/>
        </p:nvCxnSpPr>
        <p:spPr>
          <a:xfrm>
            <a:off x="2057400" y="2514600"/>
            <a:ext cx="969963" cy="713581"/>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6172200" y="1828800"/>
            <a:ext cx="609600" cy="60960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953000" y="1295400"/>
            <a:ext cx="3614003" cy="369332"/>
          </a:xfrm>
          <a:prstGeom prst="rect">
            <a:avLst/>
          </a:prstGeom>
          <a:noFill/>
        </p:spPr>
        <p:txBody>
          <a:bodyPr wrap="none" rtlCol="0">
            <a:spAutoFit/>
          </a:bodyPr>
          <a:lstStyle/>
          <a:p>
            <a:r>
              <a:rPr lang="en-US" dirty="0" smtClean="0"/>
              <a:t>Recipient-email(anil@vxworks.com)</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8683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Bradley Hand ITC" pitchFamily="66" charset="0"/>
                <a:ea typeface="+mj-ea"/>
                <a:cs typeface="+mj-cs"/>
              </a:rPr>
              <a:t>How does a simple Email work ?</a:t>
            </a:r>
            <a:endParaRPr kumimoji="0" lang="en-US" sz="4400" b="0" i="0" u="none" strike="noStrike" kern="1200" cap="none" spc="0" normalizeH="0" baseline="0" noProof="0" dirty="0">
              <a:ln>
                <a:noFill/>
              </a:ln>
              <a:solidFill>
                <a:schemeClr val="tx1"/>
              </a:solidFill>
              <a:effectLst/>
              <a:uLnTx/>
              <a:uFillTx/>
              <a:latin typeface="Bradley Hand ITC" pitchFamily="66" charset="0"/>
              <a:ea typeface="+mj-ea"/>
              <a:cs typeface="+mj-cs"/>
            </a:endParaRPr>
          </a:p>
        </p:txBody>
      </p:sp>
      <p:pic>
        <p:nvPicPr>
          <p:cNvPr id="4" name="Picture 3" descr="C:\Users\girish\AppData\Local\Microsoft\Windows\Temporary Internet Files\Content.IE5\CQIXMGOS\server_box_vector_clipart_by_spacecat3000-d2zniyj[1].png"/>
          <p:cNvPicPr>
            <a:picLocks noChangeAspect="1" noChangeArrowheads="1"/>
          </p:cNvPicPr>
          <p:nvPr/>
        </p:nvPicPr>
        <p:blipFill>
          <a:blip r:embed="rId2"/>
          <a:srcRect/>
          <a:stretch>
            <a:fillRect/>
          </a:stretch>
        </p:blipFill>
        <p:spPr bwMode="auto">
          <a:xfrm>
            <a:off x="838200" y="1828800"/>
            <a:ext cx="1163637" cy="1163637"/>
          </a:xfrm>
          <a:prstGeom prst="rect">
            <a:avLst/>
          </a:prstGeom>
          <a:noFill/>
        </p:spPr>
      </p:pic>
      <p:pic>
        <p:nvPicPr>
          <p:cNvPr id="6" name="Picture 5" descr="C:\Users\girish\AppData\Local\Microsoft\Windows\Temporary Internet Files\Content.IE5\C9EWI061\543px-Server2_by_mimooh.svg[1].png"/>
          <p:cNvPicPr>
            <a:picLocks noChangeAspect="1" noChangeArrowheads="1"/>
          </p:cNvPicPr>
          <p:nvPr/>
        </p:nvPicPr>
        <p:blipFill>
          <a:blip r:embed="rId3" cstate="print"/>
          <a:srcRect/>
          <a:stretch>
            <a:fillRect/>
          </a:stretch>
        </p:blipFill>
        <p:spPr bwMode="auto">
          <a:xfrm>
            <a:off x="6705600" y="1524000"/>
            <a:ext cx="1129010" cy="1596832"/>
          </a:xfrm>
          <a:prstGeom prst="rect">
            <a:avLst/>
          </a:prstGeom>
          <a:noFill/>
        </p:spPr>
      </p:pic>
      <p:cxnSp>
        <p:nvCxnSpPr>
          <p:cNvPr id="8" name="Straight Arrow Connector 7"/>
          <p:cNvCxnSpPr/>
          <p:nvPr/>
        </p:nvCxnSpPr>
        <p:spPr>
          <a:xfrm rot="5400000" flipH="1" flipV="1">
            <a:off x="381000" y="3733800"/>
            <a:ext cx="1676400" cy="30480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6" idx="2"/>
          </p:cNvCxnSpPr>
          <p:nvPr/>
        </p:nvCxnSpPr>
        <p:spPr>
          <a:xfrm rot="16200000" flipV="1">
            <a:off x="6605169" y="3785768"/>
            <a:ext cx="1603568" cy="273695"/>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 name="Cloud Callout 9"/>
          <p:cNvSpPr/>
          <p:nvPr/>
        </p:nvSpPr>
        <p:spPr>
          <a:xfrm>
            <a:off x="3124200" y="2286000"/>
            <a:ext cx="3276600" cy="1524000"/>
          </a:xfrm>
          <a:prstGeom prst="cloudCallou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Bookman Old Style" pitchFamily="18" charset="0"/>
              </a:rPr>
              <a:t>Internet</a:t>
            </a:r>
            <a:endParaRPr lang="en-US" sz="3600" dirty="0">
              <a:latin typeface="Bookman Old Style" pitchFamily="18" charset="0"/>
            </a:endParaRPr>
          </a:p>
        </p:txBody>
      </p:sp>
      <p:cxnSp>
        <p:nvCxnSpPr>
          <p:cNvPr id="11" name="Straight Arrow Connector 10"/>
          <p:cNvCxnSpPr/>
          <p:nvPr/>
        </p:nvCxnSpPr>
        <p:spPr>
          <a:xfrm>
            <a:off x="2057400" y="2514600"/>
            <a:ext cx="969963" cy="713581"/>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6172200" y="1828800"/>
            <a:ext cx="609600" cy="60960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68610" name="Picture 2" descr="C:\Users\girish\AppData\Local\Microsoft\Windows\Temporary Internet Files\Content.IE5\CCMZ6DT0\600px-User_icon_2.svg[1].png"/>
          <p:cNvPicPr>
            <a:picLocks noChangeAspect="1" noChangeArrowheads="1"/>
          </p:cNvPicPr>
          <p:nvPr/>
        </p:nvPicPr>
        <p:blipFill>
          <a:blip r:embed="rId4" cstate="print"/>
          <a:srcRect/>
          <a:stretch>
            <a:fillRect/>
          </a:stretch>
        </p:blipFill>
        <p:spPr bwMode="auto">
          <a:xfrm>
            <a:off x="304800" y="5029200"/>
            <a:ext cx="558799" cy="558799"/>
          </a:xfrm>
          <a:prstGeom prst="rect">
            <a:avLst/>
          </a:prstGeom>
          <a:noFill/>
        </p:spPr>
      </p:pic>
      <p:pic>
        <p:nvPicPr>
          <p:cNvPr id="68611" name="Picture 3" descr="C:\Users\girish\AppData\Local\Microsoft\Windows\Temporary Internet Files\Content.IE5\JYR9ISNQ\guide4bankexams_users[1].jpg"/>
          <p:cNvPicPr>
            <a:picLocks noChangeAspect="1" noChangeArrowheads="1"/>
          </p:cNvPicPr>
          <p:nvPr/>
        </p:nvPicPr>
        <p:blipFill>
          <a:blip r:embed="rId5" cstate="print"/>
          <a:srcRect/>
          <a:stretch>
            <a:fillRect/>
          </a:stretch>
        </p:blipFill>
        <p:spPr bwMode="auto">
          <a:xfrm>
            <a:off x="1066800" y="5029200"/>
            <a:ext cx="533400" cy="533400"/>
          </a:xfrm>
          <a:prstGeom prst="rect">
            <a:avLst/>
          </a:prstGeom>
          <a:noFill/>
        </p:spPr>
      </p:pic>
      <p:pic>
        <p:nvPicPr>
          <p:cNvPr id="68612" name="Picture 4" descr="C:\Users\girish\AppData\Local\Microsoft\Windows\Temporary Internet Files\Content.IE5\C9EWI061\UserInfo_256x256[1].png"/>
          <p:cNvPicPr>
            <a:picLocks noChangeAspect="1" noChangeArrowheads="1"/>
          </p:cNvPicPr>
          <p:nvPr/>
        </p:nvPicPr>
        <p:blipFill>
          <a:blip r:embed="rId6" cstate="print"/>
          <a:srcRect/>
          <a:stretch>
            <a:fillRect/>
          </a:stretch>
        </p:blipFill>
        <p:spPr bwMode="auto">
          <a:xfrm>
            <a:off x="1981201" y="4876801"/>
            <a:ext cx="838200" cy="838200"/>
          </a:xfrm>
          <a:prstGeom prst="rect">
            <a:avLst/>
          </a:prstGeom>
          <a:noFill/>
        </p:spPr>
      </p:pic>
      <p:pic>
        <p:nvPicPr>
          <p:cNvPr id="68613" name="Picture 5" descr="C:\Users\girish\AppData\Local\Microsoft\Windows\Temporary Internet Files\Content.IE5\CCMZ6DT0\600px-System-users.svg[1].png"/>
          <p:cNvPicPr>
            <a:picLocks noChangeAspect="1" noChangeArrowheads="1"/>
          </p:cNvPicPr>
          <p:nvPr/>
        </p:nvPicPr>
        <p:blipFill>
          <a:blip r:embed="rId7" cstate="print"/>
          <a:srcRect/>
          <a:stretch>
            <a:fillRect/>
          </a:stretch>
        </p:blipFill>
        <p:spPr bwMode="auto">
          <a:xfrm>
            <a:off x="6400800" y="4953000"/>
            <a:ext cx="762000" cy="762000"/>
          </a:xfrm>
          <a:prstGeom prst="rect">
            <a:avLst/>
          </a:prstGeom>
          <a:noFill/>
        </p:spPr>
      </p:pic>
      <p:pic>
        <p:nvPicPr>
          <p:cNvPr id="18" name="Picture 5" descr="C:\Users\girish\AppData\Local\Microsoft\Windows\Temporary Internet Files\Content.IE5\CCMZ6DT0\600px-System-users.svg[1].png"/>
          <p:cNvPicPr>
            <a:picLocks noChangeAspect="1" noChangeArrowheads="1"/>
          </p:cNvPicPr>
          <p:nvPr/>
        </p:nvPicPr>
        <p:blipFill>
          <a:blip r:embed="rId7" cstate="print"/>
          <a:srcRect/>
          <a:stretch>
            <a:fillRect/>
          </a:stretch>
        </p:blipFill>
        <p:spPr bwMode="auto">
          <a:xfrm>
            <a:off x="7162800" y="4953000"/>
            <a:ext cx="762000" cy="762000"/>
          </a:xfrm>
          <a:prstGeom prst="rect">
            <a:avLst/>
          </a:prstGeom>
          <a:noFill/>
        </p:spPr>
      </p:pic>
      <p:pic>
        <p:nvPicPr>
          <p:cNvPr id="68614" name="Picture 6" descr="C:\Users\girish\AppData\Local\Microsoft\Windows\Temporary Internet Files\Content.IE5\JYR9ISNQ\signore-orange[1].png"/>
          <p:cNvPicPr>
            <a:picLocks noChangeAspect="1" noChangeArrowheads="1"/>
          </p:cNvPicPr>
          <p:nvPr/>
        </p:nvPicPr>
        <p:blipFill>
          <a:blip r:embed="rId8" cstate="print"/>
          <a:srcRect/>
          <a:stretch>
            <a:fillRect/>
          </a:stretch>
        </p:blipFill>
        <p:spPr bwMode="auto">
          <a:xfrm>
            <a:off x="8001000" y="4800600"/>
            <a:ext cx="434555" cy="721253"/>
          </a:xfrm>
          <a:prstGeom prst="rect">
            <a:avLst/>
          </a:prstGeom>
          <a:noFill/>
        </p:spPr>
      </p:pic>
      <p:pic>
        <p:nvPicPr>
          <p:cNvPr id="68615" name="Picture 7" descr="C:\Users\girish\AppData\Local\Microsoft\Windows\Temporary Internet Files\Content.IE5\CQIXMGOS\users-pawns[1].png"/>
          <p:cNvPicPr>
            <a:picLocks noChangeAspect="1" noChangeArrowheads="1"/>
          </p:cNvPicPr>
          <p:nvPr/>
        </p:nvPicPr>
        <p:blipFill>
          <a:blip r:embed="rId9" cstate="print"/>
          <a:srcRect/>
          <a:stretch>
            <a:fillRect/>
          </a:stretch>
        </p:blipFill>
        <p:spPr bwMode="auto">
          <a:xfrm>
            <a:off x="6324599" y="5791199"/>
            <a:ext cx="2384743" cy="839513"/>
          </a:xfrm>
          <a:prstGeom prst="rect">
            <a:avLst/>
          </a:prstGeom>
          <a:noFill/>
        </p:spPr>
      </p:pic>
      <p:pic>
        <p:nvPicPr>
          <p:cNvPr id="68616" name="Picture 8" descr="C:\Users\girish\AppData\Local\Microsoft\Windows\Temporary Internet Files\Content.IE5\C9EWI061\multiple-user-icons-different-colors-16122-large[1].png"/>
          <p:cNvPicPr>
            <a:picLocks noChangeAspect="1" noChangeArrowheads="1"/>
          </p:cNvPicPr>
          <p:nvPr/>
        </p:nvPicPr>
        <p:blipFill>
          <a:blip r:embed="rId10" cstate="print"/>
          <a:srcRect/>
          <a:stretch>
            <a:fillRect/>
          </a:stretch>
        </p:blipFill>
        <p:spPr bwMode="auto">
          <a:xfrm>
            <a:off x="457200" y="5638800"/>
            <a:ext cx="1003300" cy="1078437"/>
          </a:xfrm>
          <a:prstGeom prst="rect">
            <a:avLst/>
          </a:prstGeom>
          <a:noFill/>
        </p:spPr>
      </p:pic>
      <p:pic>
        <p:nvPicPr>
          <p:cNvPr id="22" name="Picture 8" descr="C:\Users\girish\AppData\Local\Microsoft\Windows\Temporary Internet Files\Content.IE5\C9EWI061\multiple-user-icons-different-colors-16122-large[1].png"/>
          <p:cNvPicPr>
            <a:picLocks noChangeAspect="1" noChangeArrowheads="1"/>
          </p:cNvPicPr>
          <p:nvPr/>
        </p:nvPicPr>
        <p:blipFill>
          <a:blip r:embed="rId10" cstate="print"/>
          <a:srcRect/>
          <a:stretch>
            <a:fillRect/>
          </a:stretch>
        </p:blipFill>
        <p:spPr bwMode="auto">
          <a:xfrm>
            <a:off x="1524000" y="5779563"/>
            <a:ext cx="1003300" cy="1078437"/>
          </a:xfrm>
          <a:prstGeom prst="rect">
            <a:avLst/>
          </a:prstGeom>
          <a:noFill/>
        </p:spPr>
      </p:pic>
      <p:pic>
        <p:nvPicPr>
          <p:cNvPr id="23" name="Picture 3" descr="C:\Users\girish\AppData\Local\Microsoft\Windows\Temporary Internet Files\Content.IE5\JYR9ISNQ\guide4bankexams_users[1].jpg"/>
          <p:cNvPicPr>
            <a:picLocks noChangeAspect="1" noChangeArrowheads="1"/>
          </p:cNvPicPr>
          <p:nvPr/>
        </p:nvPicPr>
        <p:blipFill>
          <a:blip r:embed="rId5" cstate="print"/>
          <a:srcRect/>
          <a:stretch>
            <a:fillRect/>
          </a:stretch>
        </p:blipFill>
        <p:spPr bwMode="auto">
          <a:xfrm>
            <a:off x="5867400" y="4953000"/>
            <a:ext cx="533400" cy="53340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52400"/>
            <a:ext cx="8534400" cy="6740307"/>
          </a:xfrm>
          <a:prstGeom prst="rect">
            <a:avLst/>
          </a:prstGeom>
          <a:noFill/>
        </p:spPr>
        <p:txBody>
          <a:bodyPr wrap="square" rtlCol="0">
            <a:spAutoFit/>
          </a:bodyPr>
          <a:lstStyle/>
          <a:p>
            <a:r>
              <a:rPr lang="en-US" dirty="0" smtClean="0"/>
              <a:t>X-Apparently-To: girish_kumar@yahoo.com; Wed, 26 Apr 2017 10:21:36 +0000</a:t>
            </a:r>
          </a:p>
          <a:p>
            <a:r>
              <a:rPr lang="en-US" dirty="0" smtClean="0"/>
              <a:t>Return-Path: &lt;vlsigurutraining@gmail.com&gt;</a:t>
            </a:r>
          </a:p>
          <a:p>
            <a:r>
              <a:rPr lang="en-US" dirty="0" smtClean="0"/>
              <a:t>Received-SPF: pass (domain of gmail.com designates 209.85.218.65 as permitted sender)</a:t>
            </a:r>
          </a:p>
          <a:p>
            <a:r>
              <a:rPr lang="en-US" dirty="0" smtClean="0"/>
              <a:t>X-</a:t>
            </a:r>
            <a:r>
              <a:rPr lang="en-US" dirty="0" err="1" smtClean="0"/>
              <a:t>YMailISG</a:t>
            </a:r>
            <a:r>
              <a:rPr lang="en-US" dirty="0" smtClean="0"/>
              <a:t>: F5ZotccWLDt_Ka_GP7tH0Kqrk4crIDzljBWNzXRiBoffoABz</a:t>
            </a:r>
          </a:p>
          <a:p>
            <a:r>
              <a:rPr lang="en-US" dirty="0" smtClean="0"/>
              <a:t> c0bQXpnN9_YAWIxav6g_S8jbR4EWTOrbpHU-</a:t>
            </a:r>
          </a:p>
          <a:p>
            <a:r>
              <a:rPr lang="en-US" dirty="0" smtClean="0"/>
              <a:t>X-Originating-IP: [209.85.218.65]</a:t>
            </a:r>
          </a:p>
          <a:p>
            <a:r>
              <a:rPr lang="en-US" dirty="0" smtClean="0"/>
              <a:t>Authentication-Results: mta1572.mail.ne1.yahoo.com  from=gmail.com; </a:t>
            </a:r>
            <a:r>
              <a:rPr lang="en-US" dirty="0" err="1" smtClean="0"/>
              <a:t>domainkeys</a:t>
            </a:r>
            <a:r>
              <a:rPr lang="en-US" dirty="0" smtClean="0"/>
              <a:t>=neutral (no sig);  from=gmail.com; </a:t>
            </a:r>
            <a:r>
              <a:rPr lang="en-US" dirty="0" err="1" smtClean="0"/>
              <a:t>dkim</a:t>
            </a:r>
            <a:r>
              <a:rPr lang="en-US" dirty="0" smtClean="0"/>
              <a:t>=pass (ok)</a:t>
            </a:r>
          </a:p>
          <a:p>
            <a:r>
              <a:rPr lang="en-US" dirty="0" smtClean="0"/>
              <a:t>Received: from 127.0.0.1  (EHLO mail-oi0-f65.google.com) (209.85.218.65)</a:t>
            </a:r>
          </a:p>
          <a:p>
            <a:r>
              <a:rPr lang="en-US" dirty="0" smtClean="0"/>
              <a:t>  by mta1572.mail.ne1.yahoo.com with SMTPS; Wed, 26 Apr 2017 10:21:35 +0000</a:t>
            </a:r>
          </a:p>
          <a:p>
            <a:r>
              <a:rPr lang="en-US" dirty="0" smtClean="0"/>
              <a:t>Received: by mail-oi0-f65.google.com with SMTP id y11so41102743oie.1</a:t>
            </a:r>
          </a:p>
          <a:p>
            <a:r>
              <a:rPr lang="en-US" dirty="0" smtClean="0"/>
              <a:t>        for &lt;girish_kumar@yahoo.com&gt;; Wed, 26 Apr 2017 03:21:35 -0700 (PDT)</a:t>
            </a:r>
          </a:p>
          <a:p>
            <a:r>
              <a:rPr lang="en-US" dirty="0" smtClean="0"/>
              <a:t>DKIM-Signature: v=1; a=rsa-sha256; c=relaxed/relaxed;</a:t>
            </a:r>
          </a:p>
          <a:p>
            <a:r>
              <a:rPr lang="en-US" dirty="0" smtClean="0"/>
              <a:t>        d=gmail.com; s=20161025;</a:t>
            </a:r>
          </a:p>
          <a:p>
            <a:r>
              <a:rPr lang="en-US" dirty="0" smtClean="0"/>
              <a:t>        h=mime-</a:t>
            </a:r>
            <a:r>
              <a:rPr lang="en-US" dirty="0" err="1" smtClean="0"/>
              <a:t>version:from:date:message</a:t>
            </a:r>
            <a:r>
              <a:rPr lang="en-US" dirty="0" smtClean="0"/>
              <a:t>-</a:t>
            </a:r>
            <a:r>
              <a:rPr lang="en-US" dirty="0" err="1" smtClean="0"/>
              <a:t>id:subject:to</a:t>
            </a:r>
            <a:r>
              <a:rPr lang="en-US" dirty="0" smtClean="0"/>
              <a:t>;</a:t>
            </a:r>
          </a:p>
          <a:p>
            <a:r>
              <a:rPr lang="en-US" dirty="0" smtClean="0"/>
              <a:t>        </a:t>
            </a:r>
            <a:r>
              <a:rPr lang="en-US" dirty="0" err="1" smtClean="0"/>
              <a:t>bh</a:t>
            </a:r>
            <a:r>
              <a:rPr lang="en-US" dirty="0" smtClean="0"/>
              <a:t>=FvrDsxjbexpsN1E0l5LxR8aRS1Jb2Dw2d/kvsJwec74=;</a:t>
            </a:r>
          </a:p>
          <a:p>
            <a:r>
              <a:rPr lang="en-US" dirty="0" smtClean="0"/>
              <a:t>        b=kjRKCoqrQ+yLCgJhPD007AJtoq+/r57egC9Rqzvr0DsUX/YViah29y8/p8sPFA1L/z</a:t>
            </a:r>
          </a:p>
          <a:p>
            <a:r>
              <a:rPr lang="en-US" dirty="0" smtClean="0"/>
              <a:t>        ............................................==</a:t>
            </a:r>
          </a:p>
          <a:p>
            <a:r>
              <a:rPr lang="en-US" dirty="0" smtClean="0"/>
              <a:t>X-Google-DKIM-Signature: v=1; a=rsa-sha256; c=relaxed/relaxed;</a:t>
            </a:r>
          </a:p>
          <a:p>
            <a:r>
              <a:rPr lang="en-US" dirty="0" smtClean="0"/>
              <a:t>        d=1e100.net; s=20161025;</a:t>
            </a:r>
          </a:p>
          <a:p>
            <a:r>
              <a:rPr lang="en-US" dirty="0" smtClean="0"/>
              <a:t>        h=x-gm-message-</a:t>
            </a:r>
            <a:r>
              <a:rPr lang="en-US" dirty="0" err="1" smtClean="0"/>
              <a:t>state:mime</a:t>
            </a:r>
            <a:r>
              <a:rPr lang="en-US" dirty="0" smtClean="0"/>
              <a:t>-</a:t>
            </a:r>
            <a:r>
              <a:rPr lang="en-US" dirty="0" err="1" smtClean="0"/>
              <a:t>version:from:date:message</a:t>
            </a:r>
            <a:r>
              <a:rPr lang="en-US" dirty="0" smtClean="0"/>
              <a:t>-</a:t>
            </a:r>
            <a:r>
              <a:rPr lang="en-US" dirty="0" err="1" smtClean="0"/>
              <a:t>id:subject:to</a:t>
            </a:r>
            <a:r>
              <a:rPr lang="en-US" dirty="0" smtClean="0"/>
              <a:t>;</a:t>
            </a:r>
          </a:p>
          <a:p>
            <a:r>
              <a:rPr lang="en-US" dirty="0" smtClean="0"/>
              <a:t>        </a:t>
            </a:r>
            <a:r>
              <a:rPr lang="en-US" dirty="0" err="1" smtClean="0"/>
              <a:t>bh</a:t>
            </a:r>
            <a:r>
              <a:rPr lang="en-US" dirty="0" smtClean="0"/>
              <a:t>=FvrDsxjbexpsN1E0l5LxR8aRS1Jb2Dw2d/kvsJwec74=;</a:t>
            </a:r>
          </a:p>
          <a:p>
            <a:r>
              <a:rPr lang="en-US" dirty="0" smtClean="0"/>
              <a:t>        b=czTL8PTJhTIyFuDwVjaEDcBl4Yh89LxHas0TlKqZ1xwsOrVQ6kiaFvSCVwNm8Sq62N</a:t>
            </a:r>
          </a:p>
          <a:p>
            <a:r>
              <a:rPr lang="en-US" dirty="0" smtClean="0"/>
              <a:t>        </a:t>
            </a:r>
            <a:r>
              <a:rPr lang="en-US" dirty="0" smtClean="0"/>
              <a:t>.........................................................</a:t>
            </a:r>
            <a:endParaRPr lang="en-US"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534400" cy="6463308"/>
          </a:xfrm>
          <a:prstGeom prst="rect">
            <a:avLst/>
          </a:prstGeom>
          <a:noFill/>
        </p:spPr>
        <p:txBody>
          <a:bodyPr wrap="square" rtlCol="0">
            <a:spAutoFit/>
          </a:bodyPr>
          <a:lstStyle/>
          <a:p>
            <a:r>
              <a:rPr lang="en-US" dirty="0" smtClean="0"/>
              <a:t>X-Gm-Message-State: AN3rC/434Ib/</a:t>
            </a:r>
            <a:r>
              <a:rPr lang="en-US" dirty="0" err="1" smtClean="0"/>
              <a:t>DzF</a:t>
            </a:r>
            <a:r>
              <a:rPr lang="en-US" dirty="0" smtClean="0"/>
              <a:t>/NF6/ykaFE8MAZQPaQFe/jH9mA1XhPlMmfudPXPn2</a:t>
            </a:r>
          </a:p>
          <a:p>
            <a:r>
              <a:rPr lang="en-US" dirty="0" smtClean="0"/>
              <a:t>	n8j31uBkonJH284zsORsHfL9njAC4g==</a:t>
            </a:r>
          </a:p>
          <a:p>
            <a:r>
              <a:rPr lang="en-US" dirty="0" smtClean="0"/>
              <a:t>X-Received: by 10.157.23.40 with SMTP id i40mr1201966ota.168.1493202094828;</a:t>
            </a:r>
          </a:p>
          <a:p>
            <a:r>
              <a:rPr lang="en-US" dirty="0" smtClean="0"/>
              <a:t> Wed, 26 Apr 2017 03:21:34 -0700 (PDT)</a:t>
            </a:r>
          </a:p>
          <a:p>
            <a:r>
              <a:rPr lang="en-US" dirty="0" smtClean="0"/>
              <a:t>MIME-Version: 1.0</a:t>
            </a:r>
          </a:p>
          <a:p>
            <a:r>
              <a:rPr lang="en-US" dirty="0" smtClean="0"/>
              <a:t>Received: by 10.182.217.66 with HTTP; Wed, 26 Apr 2017 03:21:34 -0700 (PDT)</a:t>
            </a:r>
          </a:p>
          <a:p>
            <a:r>
              <a:rPr lang="en-US" dirty="0" smtClean="0"/>
              <a:t>From: </a:t>
            </a:r>
            <a:r>
              <a:rPr lang="en-US" dirty="0" err="1" smtClean="0"/>
              <a:t>VLSIGuru</a:t>
            </a:r>
            <a:r>
              <a:rPr lang="en-US" dirty="0" smtClean="0"/>
              <a:t> Institute &lt;vlsigurutraining@gmail.com&gt;</a:t>
            </a:r>
          </a:p>
          <a:p>
            <a:r>
              <a:rPr lang="en-US" dirty="0" smtClean="0"/>
              <a:t>Date: Wed, 26 Apr 2017 15:51:34 +0530</a:t>
            </a:r>
          </a:p>
          <a:p>
            <a:r>
              <a:rPr lang="en-US" dirty="0" smtClean="0"/>
              <a:t>Message-ID: &lt;CAM16T-bqxiXo31HFwFum2zaCDyt1QgUdEi2ZGja3Y66=jLnEZg@mail.gmail.com&gt;</a:t>
            </a:r>
          </a:p>
          <a:p>
            <a:r>
              <a:rPr lang="en-US" dirty="0" smtClean="0"/>
              <a:t>Subject: Embedded Systems and IOT 4 Day Workshop | 29/Apr, 8:30AM | Hands on projects</a:t>
            </a:r>
          </a:p>
          <a:p>
            <a:r>
              <a:rPr lang="en-US" dirty="0" smtClean="0"/>
              <a:t>To: undisclosed-recipients:;</a:t>
            </a:r>
          </a:p>
          <a:p>
            <a:r>
              <a:rPr lang="en-US" dirty="0" smtClean="0"/>
              <a:t>Content-Type: multipart/related; boundary=f4030437a2b0717791054e0f34e8</a:t>
            </a:r>
          </a:p>
          <a:p>
            <a:r>
              <a:rPr lang="en-US" dirty="0" smtClean="0"/>
              <a:t>Bcc: girish_kumar@yahoo.com</a:t>
            </a:r>
          </a:p>
          <a:p>
            <a:r>
              <a:rPr lang="en-US" dirty="0" smtClean="0"/>
              <a:t>Content-Length: 108946</a:t>
            </a:r>
          </a:p>
          <a:p>
            <a:endParaRPr lang="en-US" dirty="0" smtClean="0"/>
          </a:p>
          <a:p>
            <a:r>
              <a:rPr lang="en-US" dirty="0" smtClean="0"/>
              <a:t>--f4030437a2b0717791054e0f34e8</a:t>
            </a:r>
          </a:p>
          <a:p>
            <a:r>
              <a:rPr lang="en-US" dirty="0" smtClean="0"/>
              <a:t>Content-Type: multipart/alternative; boundary=f4030437a2b071778d054e0f34e7</a:t>
            </a:r>
          </a:p>
          <a:p>
            <a:endParaRPr lang="en-US" dirty="0" smtClean="0"/>
          </a:p>
          <a:p>
            <a:r>
              <a:rPr lang="en-US" dirty="0" smtClean="0"/>
              <a:t>--f4030437a2b071778d054e0f34e7</a:t>
            </a:r>
          </a:p>
          <a:p>
            <a:r>
              <a:rPr lang="en-US" dirty="0" smtClean="0"/>
              <a:t>Content-Type: text/plain; </a:t>
            </a:r>
            <a:r>
              <a:rPr lang="en-US" dirty="0" err="1" smtClean="0"/>
              <a:t>charset</a:t>
            </a:r>
            <a:r>
              <a:rPr lang="en-US" dirty="0" smtClean="0"/>
              <a:t>=UTF-8</a:t>
            </a:r>
            <a:endParaRPr lang="en-US"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762000"/>
            <a:ext cx="8305800" cy="2585323"/>
          </a:xfrm>
          <a:prstGeom prst="rect">
            <a:avLst/>
          </a:prstGeom>
          <a:noFill/>
        </p:spPr>
        <p:txBody>
          <a:bodyPr wrap="square" rtlCol="0">
            <a:spAutoFit/>
          </a:bodyPr>
          <a:lstStyle/>
          <a:p>
            <a:r>
              <a:rPr lang="en-US" dirty="0" smtClean="0"/>
              <a:t>Hi All,</a:t>
            </a:r>
          </a:p>
          <a:p>
            <a:endParaRPr lang="en-US" dirty="0" smtClean="0"/>
          </a:p>
          <a:p>
            <a:r>
              <a:rPr lang="en-US" dirty="0" err="1" smtClean="0"/>
              <a:t>VLSIGuru</a:t>
            </a:r>
            <a:r>
              <a:rPr lang="en-US" dirty="0" smtClean="0"/>
              <a:t> Institute is offering a *4 Day's workshop on Embedded Systems and</a:t>
            </a:r>
          </a:p>
          <a:p>
            <a:r>
              <a:rPr lang="en-US" dirty="0" smtClean="0"/>
              <a:t>IOT* starting *29/Apr*, scheduled over 2 weekends. Course involve multiple</a:t>
            </a:r>
          </a:p>
          <a:p>
            <a:r>
              <a:rPr lang="en-US" dirty="0" smtClean="0"/>
              <a:t>hands on projects and is being offered by a visiting faculty of IIIT</a:t>
            </a:r>
          </a:p>
          <a:p>
            <a:r>
              <a:rPr lang="en-US" dirty="0" smtClean="0"/>
              <a:t>Bangalore.</a:t>
            </a:r>
          </a:p>
          <a:p>
            <a:endParaRPr lang="en-US" dirty="0" smtClean="0"/>
          </a:p>
          <a:p>
            <a:r>
              <a:rPr lang="en-US" dirty="0" smtClean="0"/>
              <a:t>Below is more details.</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lstStyle/>
          <a:p>
            <a:r>
              <a:rPr lang="en-US" dirty="0" smtClean="0">
                <a:latin typeface="Bradley Hand ITC" pitchFamily="66" charset="0"/>
              </a:rPr>
              <a:t>Client Server Computing</a:t>
            </a:r>
            <a:endParaRPr lang="en-US" dirty="0">
              <a:latin typeface="Bradley Hand ITC" pitchFamily="66" charset="0"/>
            </a:endParaRPr>
          </a:p>
        </p:txBody>
      </p:sp>
      <p:sp>
        <p:nvSpPr>
          <p:cNvPr id="4" name="TextBox 3"/>
          <p:cNvSpPr txBox="1"/>
          <p:nvPr/>
        </p:nvSpPr>
        <p:spPr>
          <a:xfrm>
            <a:off x="381000" y="1371600"/>
            <a:ext cx="8305800" cy="4524315"/>
          </a:xfrm>
          <a:prstGeom prst="rect">
            <a:avLst/>
          </a:prstGeom>
          <a:noFill/>
        </p:spPr>
        <p:txBody>
          <a:bodyPr wrap="square" rtlCol="0">
            <a:spAutoFit/>
          </a:bodyPr>
          <a:lstStyle/>
          <a:p>
            <a:r>
              <a:rPr lang="en-US" sz="2400" b="1" dirty="0" smtClean="0">
                <a:latin typeface="Bradley Hand ITC" pitchFamily="66" charset="0"/>
              </a:rPr>
              <a:t>In client server computing paradigm</a:t>
            </a:r>
          </a:p>
          <a:p>
            <a:endParaRPr lang="en-US" sz="2400" dirty="0" smtClean="0">
              <a:latin typeface="Bradley Hand ITC" pitchFamily="66" charset="0"/>
            </a:endParaRPr>
          </a:p>
          <a:p>
            <a:pPr algn="just"/>
            <a:r>
              <a:rPr lang="en-US" sz="2400" dirty="0" smtClean="0">
                <a:latin typeface="Bradley Hand ITC" pitchFamily="66" charset="0"/>
              </a:rPr>
              <a:t>Instead of a single computer doing all the work the functionality is broken into three  layer and done at different computer hardware. This enables, sharing of resource across multiple users. The layers which are broken down are</a:t>
            </a:r>
          </a:p>
          <a:p>
            <a:endParaRPr lang="en-US" sz="2400" dirty="0" smtClean="0">
              <a:latin typeface="Bradley Hand ITC" pitchFamily="66" charset="0"/>
            </a:endParaRPr>
          </a:p>
          <a:p>
            <a:pPr>
              <a:buFont typeface="Wingdings" pitchFamily="2" charset="2"/>
              <a:buChar char="ü"/>
            </a:pPr>
            <a:r>
              <a:rPr lang="en-US" sz="2400" dirty="0" smtClean="0">
                <a:latin typeface="Bradley Hand ITC" pitchFamily="66" charset="0"/>
              </a:rPr>
              <a:t>U</a:t>
            </a:r>
            <a:r>
              <a:rPr lang="en-US" sz="2400" dirty="0" smtClean="0">
                <a:latin typeface="Bradley Hand ITC" pitchFamily="66" charset="0"/>
              </a:rPr>
              <a:t>ser interaction module  -Which is called the Client</a:t>
            </a:r>
          </a:p>
          <a:p>
            <a:pPr>
              <a:buFont typeface="Wingdings" pitchFamily="2" charset="2"/>
              <a:buChar char="ü"/>
            </a:pPr>
            <a:r>
              <a:rPr lang="en-US" sz="2400" dirty="0" smtClean="0">
                <a:latin typeface="Bradley Hand ITC" pitchFamily="66" charset="0"/>
              </a:rPr>
              <a:t>The computing module where all the processing takes place called – Client</a:t>
            </a:r>
          </a:p>
          <a:p>
            <a:pPr>
              <a:buFont typeface="Wingdings" pitchFamily="2" charset="2"/>
              <a:buChar char="ü"/>
            </a:pPr>
            <a:r>
              <a:rPr lang="en-US" sz="2400" dirty="0" smtClean="0">
                <a:latin typeface="Bradley Hand ITC" pitchFamily="66" charset="0"/>
              </a:rPr>
              <a:t>The computer hardware where storage is attached – Called the storage server</a:t>
            </a:r>
            <a:endParaRPr lang="en-US" sz="2400" dirty="0">
              <a:latin typeface="Bradley Hand ITC" pitchFamily="66"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radley Hand ITC" pitchFamily="66" charset="0"/>
              </a:rPr>
              <a:t>Client Server Computing</a:t>
            </a:r>
            <a:endParaRPr lang="en-US" dirty="0">
              <a:latin typeface="Bradley Hand ITC" pitchFamily="66" charset="0"/>
            </a:endParaRPr>
          </a:p>
        </p:txBody>
      </p:sp>
      <p:pic>
        <p:nvPicPr>
          <p:cNvPr id="63489" name="Picture 1" descr="C:\Users\girish\AppData\Local\Microsoft\Windows\Temporary Internet Files\Content.IE5\CCMZ6DT0\PngMedium-white-server-4630[1].gif"/>
          <p:cNvPicPr>
            <a:picLocks noChangeAspect="1" noChangeArrowheads="1"/>
          </p:cNvPicPr>
          <p:nvPr/>
        </p:nvPicPr>
        <p:blipFill>
          <a:blip r:embed="rId2"/>
          <a:srcRect/>
          <a:stretch>
            <a:fillRect/>
          </a:stretch>
        </p:blipFill>
        <p:spPr bwMode="auto">
          <a:xfrm>
            <a:off x="3581400" y="1600201"/>
            <a:ext cx="1519247" cy="2342448"/>
          </a:xfrm>
          <a:prstGeom prst="rect">
            <a:avLst/>
          </a:prstGeom>
          <a:noFill/>
        </p:spPr>
      </p:pic>
      <p:pic>
        <p:nvPicPr>
          <p:cNvPr id="63490" name="Picture 2" descr="C:\Users\girish\AppData\Local\Microsoft\Windows\Temporary Internet Files\Content.IE5\C9EWI061\student_on_computer[1].jpg"/>
          <p:cNvPicPr>
            <a:picLocks noChangeAspect="1" noChangeArrowheads="1"/>
          </p:cNvPicPr>
          <p:nvPr/>
        </p:nvPicPr>
        <p:blipFill>
          <a:blip r:embed="rId3"/>
          <a:srcRect/>
          <a:stretch>
            <a:fillRect/>
          </a:stretch>
        </p:blipFill>
        <p:spPr bwMode="auto">
          <a:xfrm>
            <a:off x="533400" y="4724400"/>
            <a:ext cx="1119187" cy="1281175"/>
          </a:xfrm>
          <a:prstGeom prst="rect">
            <a:avLst/>
          </a:prstGeom>
          <a:noFill/>
        </p:spPr>
      </p:pic>
      <p:cxnSp>
        <p:nvCxnSpPr>
          <p:cNvPr id="6" name="Straight Arrow Connector 5"/>
          <p:cNvCxnSpPr/>
          <p:nvPr/>
        </p:nvCxnSpPr>
        <p:spPr>
          <a:xfrm rot="5400000" flipH="1" flipV="1">
            <a:off x="1752600" y="2971800"/>
            <a:ext cx="1752600" cy="160020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63491" name="Picture 3" descr="C:\Users\girish\AppData\Local\Microsoft\Windows\Temporary Internet Files\Content.IE5\CCMZ6DT0\thinkcentre-a61-desktop-pc[1].jpg"/>
          <p:cNvPicPr>
            <a:picLocks noChangeAspect="1" noChangeArrowheads="1"/>
          </p:cNvPicPr>
          <p:nvPr/>
        </p:nvPicPr>
        <p:blipFill>
          <a:blip r:embed="rId4" cstate="print"/>
          <a:srcRect/>
          <a:stretch>
            <a:fillRect/>
          </a:stretch>
        </p:blipFill>
        <p:spPr bwMode="auto">
          <a:xfrm>
            <a:off x="228600" y="1524000"/>
            <a:ext cx="1224432" cy="990600"/>
          </a:xfrm>
          <a:prstGeom prst="rect">
            <a:avLst/>
          </a:prstGeom>
          <a:noFill/>
        </p:spPr>
      </p:pic>
      <p:cxnSp>
        <p:nvCxnSpPr>
          <p:cNvPr id="9" name="Straight Arrow Connector 8"/>
          <p:cNvCxnSpPr/>
          <p:nvPr/>
        </p:nvCxnSpPr>
        <p:spPr>
          <a:xfrm>
            <a:off x="1600200" y="2057400"/>
            <a:ext cx="1828800" cy="53340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429000" y="4038600"/>
            <a:ext cx="2678618" cy="369332"/>
          </a:xfrm>
          <a:prstGeom prst="rect">
            <a:avLst/>
          </a:prstGeom>
          <a:noFill/>
        </p:spPr>
        <p:txBody>
          <a:bodyPr wrap="none" rtlCol="0">
            <a:spAutoFit/>
          </a:bodyPr>
          <a:lstStyle/>
          <a:p>
            <a:r>
              <a:rPr lang="en-US" dirty="0" smtClean="0"/>
              <a:t>This piece does computing</a:t>
            </a:r>
            <a:endParaRPr lang="en-US" dirty="0"/>
          </a:p>
        </p:txBody>
      </p:sp>
      <p:sp>
        <p:nvSpPr>
          <p:cNvPr id="13" name="TextBox 12"/>
          <p:cNvSpPr txBox="1"/>
          <p:nvPr/>
        </p:nvSpPr>
        <p:spPr>
          <a:xfrm>
            <a:off x="1676400" y="5562600"/>
            <a:ext cx="3657600" cy="523220"/>
          </a:xfrm>
          <a:prstGeom prst="rect">
            <a:avLst/>
          </a:prstGeom>
          <a:noFill/>
        </p:spPr>
        <p:txBody>
          <a:bodyPr wrap="square" rtlCol="0">
            <a:spAutoFit/>
          </a:bodyPr>
          <a:lstStyle/>
          <a:p>
            <a:r>
              <a:rPr lang="en-US" sz="1400" dirty="0" smtClean="0"/>
              <a:t>Interacts with user collect input – perform display and send data to computing module</a:t>
            </a:r>
            <a:endParaRPr lang="en-US" sz="1400" dirty="0"/>
          </a:p>
        </p:txBody>
      </p:sp>
      <p:pic>
        <p:nvPicPr>
          <p:cNvPr id="63492" name="Picture 4" descr="C:\Users\girish\AppData\Local\Microsoft\Windows\Temporary Internet Files\Content.IE5\JYR9ISNQ\Server-DB[1].png"/>
          <p:cNvPicPr>
            <a:picLocks noChangeAspect="1" noChangeArrowheads="1"/>
          </p:cNvPicPr>
          <p:nvPr/>
        </p:nvPicPr>
        <p:blipFill>
          <a:blip r:embed="rId5" cstate="print"/>
          <a:srcRect/>
          <a:stretch>
            <a:fillRect/>
          </a:stretch>
        </p:blipFill>
        <p:spPr bwMode="auto">
          <a:xfrm>
            <a:off x="7062788" y="1657350"/>
            <a:ext cx="1270000" cy="1270000"/>
          </a:xfrm>
          <a:prstGeom prst="rect">
            <a:avLst/>
          </a:prstGeom>
          <a:noFill/>
        </p:spPr>
      </p:pic>
      <p:cxnSp>
        <p:nvCxnSpPr>
          <p:cNvPr id="16" name="Straight Arrow Connector 15"/>
          <p:cNvCxnSpPr/>
          <p:nvPr/>
        </p:nvCxnSpPr>
        <p:spPr>
          <a:xfrm flipV="1">
            <a:off x="5253047" y="2286000"/>
            <a:ext cx="1909753" cy="485425"/>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400800" y="2895600"/>
            <a:ext cx="2364493" cy="369332"/>
          </a:xfrm>
          <a:prstGeom prst="rect">
            <a:avLst/>
          </a:prstGeom>
          <a:noFill/>
        </p:spPr>
        <p:txBody>
          <a:bodyPr wrap="none" rtlCol="0">
            <a:spAutoFit/>
          </a:bodyPr>
          <a:lstStyle/>
          <a:p>
            <a:r>
              <a:rPr lang="en-US" dirty="0" smtClean="0"/>
              <a:t>This piece does storage</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Bradley Hand ITC" pitchFamily="66" charset="0"/>
              </a:rPr>
              <a:t>How did the concept of Web Came into existence  </a:t>
            </a:r>
            <a:endParaRPr lang="en-US" dirty="0">
              <a:latin typeface="Bradley Hand ITC"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did this term </a:t>
            </a:r>
            <a:r>
              <a:rPr lang="en-US" dirty="0" err="1" smtClean="0"/>
              <a:t>IoT</a:t>
            </a:r>
            <a:r>
              <a:rPr lang="en-US" dirty="0" smtClean="0"/>
              <a:t> evolved</a:t>
            </a:r>
            <a:endParaRPr lang="en-US" dirty="0"/>
          </a:p>
        </p:txBody>
      </p:sp>
      <p:sp>
        <p:nvSpPr>
          <p:cNvPr id="3" name="TextBox 2"/>
          <p:cNvSpPr txBox="1"/>
          <p:nvPr/>
        </p:nvSpPr>
        <p:spPr>
          <a:xfrm>
            <a:off x="228600" y="2667000"/>
            <a:ext cx="5181600" cy="1200329"/>
          </a:xfrm>
          <a:prstGeom prst="rect">
            <a:avLst/>
          </a:prstGeom>
          <a:noFill/>
        </p:spPr>
        <p:txBody>
          <a:bodyPr wrap="square" rtlCol="0">
            <a:spAutoFit/>
          </a:bodyPr>
          <a:lstStyle/>
          <a:p>
            <a:pPr algn="just"/>
            <a:r>
              <a:rPr lang="en-US" b="1" dirty="0" smtClean="0"/>
              <a:t>Kevin Ashton is </a:t>
            </a:r>
            <a:r>
              <a:rPr lang="en-US" dirty="0" smtClean="0"/>
              <a:t>known for coining the term "the </a:t>
            </a:r>
            <a:r>
              <a:rPr lang="en-US" dirty="0" smtClean="0">
                <a:hlinkClick r:id="rId2" tooltip="Internet of Things"/>
              </a:rPr>
              <a:t>Internet of Things</a:t>
            </a:r>
            <a:r>
              <a:rPr lang="en-US" dirty="0" smtClean="0"/>
              <a:t>" to describe a system where the Internet is connected to the physical world via  a large number of sensors</a:t>
            </a:r>
            <a:endParaRPr lang="en-US" dirty="0"/>
          </a:p>
        </p:txBody>
      </p:sp>
      <p:pic>
        <p:nvPicPr>
          <p:cNvPr id="44034" name="Picture 2" descr="Kevin Ashton 2015.jpg"/>
          <p:cNvPicPr>
            <a:picLocks noChangeAspect="1" noChangeArrowheads="1"/>
          </p:cNvPicPr>
          <p:nvPr/>
        </p:nvPicPr>
        <p:blipFill>
          <a:blip r:embed="rId3"/>
          <a:srcRect/>
          <a:stretch>
            <a:fillRect/>
          </a:stretch>
        </p:blipFill>
        <p:spPr bwMode="auto">
          <a:xfrm>
            <a:off x="5638800" y="1562100"/>
            <a:ext cx="3238500" cy="4857750"/>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fontScale="90000"/>
          </a:bodyPr>
          <a:lstStyle/>
          <a:p>
            <a:r>
              <a:rPr lang="en-US" dirty="0" smtClean="0">
                <a:latin typeface="Bradley Hand ITC" pitchFamily="66" charset="0"/>
              </a:rPr>
              <a:t>How is information exchanged between a Web Browser and Web Server</a:t>
            </a:r>
            <a:endParaRPr lang="en-US" dirty="0">
              <a:latin typeface="Bradley Hand ITC" pitchFamily="66"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Bradley Hand ITC" pitchFamily="66" charset="0"/>
              </a:rPr>
              <a:t>How is security implemented in Web Services</a:t>
            </a:r>
            <a:endParaRPr lang="en-US" dirty="0">
              <a:latin typeface="Bradley Hand ITC" pitchFamily="66"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Types of Packet switched networks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Freeform 2"/>
          <p:cNvSpPr/>
          <p:nvPr/>
        </p:nvSpPr>
        <p:spPr>
          <a:xfrm>
            <a:off x="2350889" y="3962400"/>
            <a:ext cx="957708" cy="455782"/>
          </a:xfrm>
          <a:custGeom>
            <a:avLst/>
            <a:gdLst/>
            <a:ahLst/>
            <a:cxnLst/>
            <a:rect l="0" t="0" r="0" b="0"/>
            <a:pathLst>
              <a:path>
                <a:moveTo>
                  <a:pt x="0" y="0"/>
                </a:moveTo>
                <a:lnTo>
                  <a:pt x="0" y="310602"/>
                </a:lnTo>
                <a:lnTo>
                  <a:pt x="957708" y="310602"/>
                </a:lnTo>
                <a:lnTo>
                  <a:pt x="957708" y="45578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 name="Freeform 3"/>
          <p:cNvSpPr/>
          <p:nvPr/>
        </p:nvSpPr>
        <p:spPr>
          <a:xfrm>
            <a:off x="1393180" y="3962400"/>
            <a:ext cx="957708" cy="455782"/>
          </a:xfrm>
          <a:custGeom>
            <a:avLst/>
            <a:gdLst/>
            <a:ahLst/>
            <a:cxnLst/>
            <a:rect l="0" t="0" r="0" b="0"/>
            <a:pathLst>
              <a:path>
                <a:moveTo>
                  <a:pt x="957708" y="0"/>
                </a:moveTo>
                <a:lnTo>
                  <a:pt x="957708" y="310602"/>
                </a:lnTo>
                <a:lnTo>
                  <a:pt x="0" y="310602"/>
                </a:lnTo>
                <a:lnTo>
                  <a:pt x="0" y="45578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 name="Rounded Rectangle 4"/>
          <p:cNvSpPr/>
          <p:nvPr/>
        </p:nvSpPr>
        <p:spPr>
          <a:xfrm>
            <a:off x="3821311" y="1219200"/>
            <a:ext cx="1567160" cy="995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Freeform 5"/>
          <p:cNvSpPr/>
          <p:nvPr/>
        </p:nvSpPr>
        <p:spPr>
          <a:xfrm>
            <a:off x="3995440" y="1384621"/>
            <a:ext cx="1567160" cy="995146"/>
          </a:xfrm>
          <a:custGeom>
            <a:avLst/>
            <a:gdLst>
              <a:gd name="connsiteX0" fmla="*/ 0 w 1567160"/>
              <a:gd name="connsiteY0" fmla="*/ 99515 h 995146"/>
              <a:gd name="connsiteX1" fmla="*/ 29147 w 1567160"/>
              <a:gd name="connsiteY1" fmla="*/ 29147 h 995146"/>
              <a:gd name="connsiteX2" fmla="*/ 99515 w 1567160"/>
              <a:gd name="connsiteY2" fmla="*/ 0 h 995146"/>
              <a:gd name="connsiteX3" fmla="*/ 1467645 w 1567160"/>
              <a:gd name="connsiteY3" fmla="*/ 0 h 995146"/>
              <a:gd name="connsiteX4" fmla="*/ 1538013 w 1567160"/>
              <a:gd name="connsiteY4" fmla="*/ 29147 h 995146"/>
              <a:gd name="connsiteX5" fmla="*/ 1567160 w 1567160"/>
              <a:gd name="connsiteY5" fmla="*/ 99515 h 995146"/>
              <a:gd name="connsiteX6" fmla="*/ 1567160 w 1567160"/>
              <a:gd name="connsiteY6" fmla="*/ 895631 h 995146"/>
              <a:gd name="connsiteX7" fmla="*/ 1538013 w 1567160"/>
              <a:gd name="connsiteY7" fmla="*/ 965999 h 995146"/>
              <a:gd name="connsiteX8" fmla="*/ 1467645 w 1567160"/>
              <a:gd name="connsiteY8" fmla="*/ 995146 h 995146"/>
              <a:gd name="connsiteX9" fmla="*/ 99515 w 1567160"/>
              <a:gd name="connsiteY9" fmla="*/ 995146 h 995146"/>
              <a:gd name="connsiteX10" fmla="*/ 29147 w 1567160"/>
              <a:gd name="connsiteY10" fmla="*/ 965999 h 995146"/>
              <a:gd name="connsiteX11" fmla="*/ 0 w 1567160"/>
              <a:gd name="connsiteY11" fmla="*/ 895631 h 995146"/>
              <a:gd name="connsiteX12" fmla="*/ 0 w 1567160"/>
              <a:gd name="connsiteY12" fmla="*/ 99515 h 99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160" h="995146">
                <a:moveTo>
                  <a:pt x="0" y="99515"/>
                </a:moveTo>
                <a:cubicBezTo>
                  <a:pt x="0" y="73122"/>
                  <a:pt x="10485" y="47810"/>
                  <a:pt x="29147" y="29147"/>
                </a:cubicBezTo>
                <a:cubicBezTo>
                  <a:pt x="47810" y="10484"/>
                  <a:pt x="73122" y="0"/>
                  <a:pt x="99515" y="0"/>
                </a:cubicBezTo>
                <a:lnTo>
                  <a:pt x="1467645" y="0"/>
                </a:lnTo>
                <a:cubicBezTo>
                  <a:pt x="1494038" y="0"/>
                  <a:pt x="1519350" y="10485"/>
                  <a:pt x="1538013" y="29147"/>
                </a:cubicBezTo>
                <a:cubicBezTo>
                  <a:pt x="1556676" y="47810"/>
                  <a:pt x="1567160" y="73122"/>
                  <a:pt x="1567160" y="99515"/>
                </a:cubicBezTo>
                <a:lnTo>
                  <a:pt x="1567160" y="895631"/>
                </a:lnTo>
                <a:cubicBezTo>
                  <a:pt x="1567160" y="922024"/>
                  <a:pt x="1556675" y="947336"/>
                  <a:pt x="1538013" y="965999"/>
                </a:cubicBezTo>
                <a:cubicBezTo>
                  <a:pt x="1519350" y="984662"/>
                  <a:pt x="1494038" y="995146"/>
                  <a:pt x="1467645" y="995146"/>
                </a:cubicBezTo>
                <a:lnTo>
                  <a:pt x="99515" y="995146"/>
                </a:lnTo>
                <a:cubicBezTo>
                  <a:pt x="73122" y="995146"/>
                  <a:pt x="47810" y="984661"/>
                  <a:pt x="29147" y="965999"/>
                </a:cubicBezTo>
                <a:cubicBezTo>
                  <a:pt x="10484" y="947336"/>
                  <a:pt x="0" y="922024"/>
                  <a:pt x="0" y="895631"/>
                </a:cubicBezTo>
                <a:lnTo>
                  <a:pt x="0" y="9951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3917" tIns="93917" rIns="93917" bIns="93917" numCol="1" spcCol="1270" anchor="ctr" anchorCtr="0">
            <a:noAutofit/>
          </a:bodyPr>
          <a:lstStyle/>
          <a:p>
            <a:pPr lvl="0" algn="ctr" defTabSz="755650">
              <a:lnSpc>
                <a:spcPct val="90000"/>
              </a:lnSpc>
              <a:spcBef>
                <a:spcPct val="0"/>
              </a:spcBef>
              <a:spcAft>
                <a:spcPct val="35000"/>
              </a:spcAft>
            </a:pPr>
            <a:r>
              <a:rPr lang="en-US" sz="1700" kern="1200" dirty="0" smtClean="0"/>
              <a:t>Packet Switched</a:t>
            </a:r>
            <a:endParaRPr lang="en-US" sz="1700" kern="1200" dirty="0"/>
          </a:p>
        </p:txBody>
      </p:sp>
      <p:sp>
        <p:nvSpPr>
          <p:cNvPr id="7" name="Rounded Rectangle 6"/>
          <p:cNvSpPr/>
          <p:nvPr/>
        </p:nvSpPr>
        <p:spPr>
          <a:xfrm>
            <a:off x="1447800" y="2819398"/>
            <a:ext cx="1567160" cy="995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eform 7"/>
          <p:cNvSpPr/>
          <p:nvPr/>
        </p:nvSpPr>
        <p:spPr>
          <a:xfrm>
            <a:off x="1621929" y="2984820"/>
            <a:ext cx="1567160" cy="995146"/>
          </a:xfrm>
          <a:custGeom>
            <a:avLst/>
            <a:gdLst>
              <a:gd name="connsiteX0" fmla="*/ 0 w 1567160"/>
              <a:gd name="connsiteY0" fmla="*/ 99515 h 995146"/>
              <a:gd name="connsiteX1" fmla="*/ 29147 w 1567160"/>
              <a:gd name="connsiteY1" fmla="*/ 29147 h 995146"/>
              <a:gd name="connsiteX2" fmla="*/ 99515 w 1567160"/>
              <a:gd name="connsiteY2" fmla="*/ 0 h 995146"/>
              <a:gd name="connsiteX3" fmla="*/ 1467645 w 1567160"/>
              <a:gd name="connsiteY3" fmla="*/ 0 h 995146"/>
              <a:gd name="connsiteX4" fmla="*/ 1538013 w 1567160"/>
              <a:gd name="connsiteY4" fmla="*/ 29147 h 995146"/>
              <a:gd name="connsiteX5" fmla="*/ 1567160 w 1567160"/>
              <a:gd name="connsiteY5" fmla="*/ 99515 h 995146"/>
              <a:gd name="connsiteX6" fmla="*/ 1567160 w 1567160"/>
              <a:gd name="connsiteY6" fmla="*/ 895631 h 995146"/>
              <a:gd name="connsiteX7" fmla="*/ 1538013 w 1567160"/>
              <a:gd name="connsiteY7" fmla="*/ 965999 h 995146"/>
              <a:gd name="connsiteX8" fmla="*/ 1467645 w 1567160"/>
              <a:gd name="connsiteY8" fmla="*/ 995146 h 995146"/>
              <a:gd name="connsiteX9" fmla="*/ 99515 w 1567160"/>
              <a:gd name="connsiteY9" fmla="*/ 995146 h 995146"/>
              <a:gd name="connsiteX10" fmla="*/ 29147 w 1567160"/>
              <a:gd name="connsiteY10" fmla="*/ 965999 h 995146"/>
              <a:gd name="connsiteX11" fmla="*/ 0 w 1567160"/>
              <a:gd name="connsiteY11" fmla="*/ 895631 h 995146"/>
              <a:gd name="connsiteX12" fmla="*/ 0 w 1567160"/>
              <a:gd name="connsiteY12" fmla="*/ 99515 h 99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160" h="995146">
                <a:moveTo>
                  <a:pt x="0" y="99515"/>
                </a:moveTo>
                <a:cubicBezTo>
                  <a:pt x="0" y="73122"/>
                  <a:pt x="10485" y="47810"/>
                  <a:pt x="29147" y="29147"/>
                </a:cubicBezTo>
                <a:cubicBezTo>
                  <a:pt x="47810" y="10484"/>
                  <a:pt x="73122" y="0"/>
                  <a:pt x="99515" y="0"/>
                </a:cubicBezTo>
                <a:lnTo>
                  <a:pt x="1467645" y="0"/>
                </a:lnTo>
                <a:cubicBezTo>
                  <a:pt x="1494038" y="0"/>
                  <a:pt x="1519350" y="10485"/>
                  <a:pt x="1538013" y="29147"/>
                </a:cubicBezTo>
                <a:cubicBezTo>
                  <a:pt x="1556676" y="47810"/>
                  <a:pt x="1567160" y="73122"/>
                  <a:pt x="1567160" y="99515"/>
                </a:cubicBezTo>
                <a:lnTo>
                  <a:pt x="1567160" y="895631"/>
                </a:lnTo>
                <a:cubicBezTo>
                  <a:pt x="1567160" y="922024"/>
                  <a:pt x="1556675" y="947336"/>
                  <a:pt x="1538013" y="965999"/>
                </a:cubicBezTo>
                <a:cubicBezTo>
                  <a:pt x="1519350" y="984662"/>
                  <a:pt x="1494038" y="995146"/>
                  <a:pt x="1467645" y="995146"/>
                </a:cubicBezTo>
                <a:lnTo>
                  <a:pt x="99515" y="995146"/>
                </a:lnTo>
                <a:cubicBezTo>
                  <a:pt x="73122" y="995146"/>
                  <a:pt x="47810" y="984661"/>
                  <a:pt x="29147" y="965999"/>
                </a:cubicBezTo>
                <a:cubicBezTo>
                  <a:pt x="10484" y="947336"/>
                  <a:pt x="0" y="922024"/>
                  <a:pt x="0" y="895631"/>
                </a:cubicBezTo>
                <a:lnTo>
                  <a:pt x="0" y="9951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3917" tIns="93917" rIns="93917" bIns="93917" numCol="1" spcCol="1270" anchor="ctr" anchorCtr="0">
            <a:noAutofit/>
          </a:bodyPr>
          <a:lstStyle/>
          <a:p>
            <a:pPr lvl="0" algn="ctr" defTabSz="755650">
              <a:lnSpc>
                <a:spcPct val="90000"/>
              </a:lnSpc>
              <a:spcBef>
                <a:spcPct val="0"/>
              </a:spcBef>
              <a:spcAft>
                <a:spcPct val="35000"/>
              </a:spcAft>
            </a:pPr>
            <a:r>
              <a:rPr lang="en-US" sz="1700" kern="1200" dirty="0" smtClean="0"/>
              <a:t>Connection Oriented (Virtual Circuit)</a:t>
            </a:r>
            <a:endParaRPr lang="en-US" sz="1700" kern="1200" dirty="0"/>
          </a:p>
        </p:txBody>
      </p:sp>
      <p:sp>
        <p:nvSpPr>
          <p:cNvPr id="9" name="Rounded Rectangle 8"/>
          <p:cNvSpPr/>
          <p:nvPr/>
        </p:nvSpPr>
        <p:spPr>
          <a:xfrm>
            <a:off x="609600" y="4418182"/>
            <a:ext cx="1567160" cy="995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9"/>
          <p:cNvSpPr/>
          <p:nvPr/>
        </p:nvSpPr>
        <p:spPr>
          <a:xfrm>
            <a:off x="783729" y="4583604"/>
            <a:ext cx="1567160" cy="995146"/>
          </a:xfrm>
          <a:custGeom>
            <a:avLst/>
            <a:gdLst>
              <a:gd name="connsiteX0" fmla="*/ 0 w 1567160"/>
              <a:gd name="connsiteY0" fmla="*/ 99515 h 995146"/>
              <a:gd name="connsiteX1" fmla="*/ 29147 w 1567160"/>
              <a:gd name="connsiteY1" fmla="*/ 29147 h 995146"/>
              <a:gd name="connsiteX2" fmla="*/ 99515 w 1567160"/>
              <a:gd name="connsiteY2" fmla="*/ 0 h 995146"/>
              <a:gd name="connsiteX3" fmla="*/ 1467645 w 1567160"/>
              <a:gd name="connsiteY3" fmla="*/ 0 h 995146"/>
              <a:gd name="connsiteX4" fmla="*/ 1538013 w 1567160"/>
              <a:gd name="connsiteY4" fmla="*/ 29147 h 995146"/>
              <a:gd name="connsiteX5" fmla="*/ 1567160 w 1567160"/>
              <a:gd name="connsiteY5" fmla="*/ 99515 h 995146"/>
              <a:gd name="connsiteX6" fmla="*/ 1567160 w 1567160"/>
              <a:gd name="connsiteY6" fmla="*/ 895631 h 995146"/>
              <a:gd name="connsiteX7" fmla="*/ 1538013 w 1567160"/>
              <a:gd name="connsiteY7" fmla="*/ 965999 h 995146"/>
              <a:gd name="connsiteX8" fmla="*/ 1467645 w 1567160"/>
              <a:gd name="connsiteY8" fmla="*/ 995146 h 995146"/>
              <a:gd name="connsiteX9" fmla="*/ 99515 w 1567160"/>
              <a:gd name="connsiteY9" fmla="*/ 995146 h 995146"/>
              <a:gd name="connsiteX10" fmla="*/ 29147 w 1567160"/>
              <a:gd name="connsiteY10" fmla="*/ 965999 h 995146"/>
              <a:gd name="connsiteX11" fmla="*/ 0 w 1567160"/>
              <a:gd name="connsiteY11" fmla="*/ 895631 h 995146"/>
              <a:gd name="connsiteX12" fmla="*/ 0 w 1567160"/>
              <a:gd name="connsiteY12" fmla="*/ 99515 h 99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160" h="995146">
                <a:moveTo>
                  <a:pt x="0" y="99515"/>
                </a:moveTo>
                <a:cubicBezTo>
                  <a:pt x="0" y="73122"/>
                  <a:pt x="10485" y="47810"/>
                  <a:pt x="29147" y="29147"/>
                </a:cubicBezTo>
                <a:cubicBezTo>
                  <a:pt x="47810" y="10484"/>
                  <a:pt x="73122" y="0"/>
                  <a:pt x="99515" y="0"/>
                </a:cubicBezTo>
                <a:lnTo>
                  <a:pt x="1467645" y="0"/>
                </a:lnTo>
                <a:cubicBezTo>
                  <a:pt x="1494038" y="0"/>
                  <a:pt x="1519350" y="10485"/>
                  <a:pt x="1538013" y="29147"/>
                </a:cubicBezTo>
                <a:cubicBezTo>
                  <a:pt x="1556676" y="47810"/>
                  <a:pt x="1567160" y="73122"/>
                  <a:pt x="1567160" y="99515"/>
                </a:cubicBezTo>
                <a:lnTo>
                  <a:pt x="1567160" y="895631"/>
                </a:lnTo>
                <a:cubicBezTo>
                  <a:pt x="1567160" y="922024"/>
                  <a:pt x="1556675" y="947336"/>
                  <a:pt x="1538013" y="965999"/>
                </a:cubicBezTo>
                <a:cubicBezTo>
                  <a:pt x="1519350" y="984662"/>
                  <a:pt x="1494038" y="995146"/>
                  <a:pt x="1467645" y="995146"/>
                </a:cubicBezTo>
                <a:lnTo>
                  <a:pt x="99515" y="995146"/>
                </a:lnTo>
                <a:cubicBezTo>
                  <a:pt x="73122" y="995146"/>
                  <a:pt x="47810" y="984661"/>
                  <a:pt x="29147" y="965999"/>
                </a:cubicBezTo>
                <a:cubicBezTo>
                  <a:pt x="10484" y="947336"/>
                  <a:pt x="0" y="922024"/>
                  <a:pt x="0" y="895631"/>
                </a:cubicBezTo>
                <a:lnTo>
                  <a:pt x="0" y="9951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3917" tIns="93917" rIns="93917" bIns="93917" numCol="1" spcCol="1270" anchor="ctr" anchorCtr="0">
            <a:noAutofit/>
          </a:bodyPr>
          <a:lstStyle/>
          <a:p>
            <a:pPr lvl="0" algn="ctr" defTabSz="755650">
              <a:lnSpc>
                <a:spcPct val="90000"/>
              </a:lnSpc>
              <a:spcBef>
                <a:spcPct val="0"/>
              </a:spcBef>
              <a:spcAft>
                <a:spcPct val="35000"/>
              </a:spcAft>
            </a:pPr>
            <a:r>
              <a:rPr lang="en-US" sz="1700" dirty="0" smtClean="0"/>
              <a:t>TCP</a:t>
            </a:r>
            <a:endParaRPr lang="en-US" sz="1700" kern="1200" dirty="0"/>
          </a:p>
        </p:txBody>
      </p:sp>
      <p:sp>
        <p:nvSpPr>
          <p:cNvPr id="11" name="Rounded Rectangle 10"/>
          <p:cNvSpPr/>
          <p:nvPr/>
        </p:nvSpPr>
        <p:spPr>
          <a:xfrm>
            <a:off x="2525018" y="4418182"/>
            <a:ext cx="1567160" cy="995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eform 11"/>
          <p:cNvSpPr/>
          <p:nvPr/>
        </p:nvSpPr>
        <p:spPr>
          <a:xfrm>
            <a:off x="2699146" y="4583604"/>
            <a:ext cx="1644253" cy="1131396"/>
          </a:xfrm>
          <a:custGeom>
            <a:avLst/>
            <a:gdLst>
              <a:gd name="connsiteX0" fmla="*/ 0 w 1567160"/>
              <a:gd name="connsiteY0" fmla="*/ 99515 h 995146"/>
              <a:gd name="connsiteX1" fmla="*/ 29147 w 1567160"/>
              <a:gd name="connsiteY1" fmla="*/ 29147 h 995146"/>
              <a:gd name="connsiteX2" fmla="*/ 99515 w 1567160"/>
              <a:gd name="connsiteY2" fmla="*/ 0 h 995146"/>
              <a:gd name="connsiteX3" fmla="*/ 1467645 w 1567160"/>
              <a:gd name="connsiteY3" fmla="*/ 0 h 995146"/>
              <a:gd name="connsiteX4" fmla="*/ 1538013 w 1567160"/>
              <a:gd name="connsiteY4" fmla="*/ 29147 h 995146"/>
              <a:gd name="connsiteX5" fmla="*/ 1567160 w 1567160"/>
              <a:gd name="connsiteY5" fmla="*/ 99515 h 995146"/>
              <a:gd name="connsiteX6" fmla="*/ 1567160 w 1567160"/>
              <a:gd name="connsiteY6" fmla="*/ 895631 h 995146"/>
              <a:gd name="connsiteX7" fmla="*/ 1538013 w 1567160"/>
              <a:gd name="connsiteY7" fmla="*/ 965999 h 995146"/>
              <a:gd name="connsiteX8" fmla="*/ 1467645 w 1567160"/>
              <a:gd name="connsiteY8" fmla="*/ 995146 h 995146"/>
              <a:gd name="connsiteX9" fmla="*/ 99515 w 1567160"/>
              <a:gd name="connsiteY9" fmla="*/ 995146 h 995146"/>
              <a:gd name="connsiteX10" fmla="*/ 29147 w 1567160"/>
              <a:gd name="connsiteY10" fmla="*/ 965999 h 995146"/>
              <a:gd name="connsiteX11" fmla="*/ 0 w 1567160"/>
              <a:gd name="connsiteY11" fmla="*/ 895631 h 995146"/>
              <a:gd name="connsiteX12" fmla="*/ 0 w 1567160"/>
              <a:gd name="connsiteY12" fmla="*/ 99515 h 99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160" h="995146">
                <a:moveTo>
                  <a:pt x="0" y="99515"/>
                </a:moveTo>
                <a:cubicBezTo>
                  <a:pt x="0" y="73122"/>
                  <a:pt x="10485" y="47810"/>
                  <a:pt x="29147" y="29147"/>
                </a:cubicBezTo>
                <a:cubicBezTo>
                  <a:pt x="47810" y="10484"/>
                  <a:pt x="73122" y="0"/>
                  <a:pt x="99515" y="0"/>
                </a:cubicBezTo>
                <a:lnTo>
                  <a:pt x="1467645" y="0"/>
                </a:lnTo>
                <a:cubicBezTo>
                  <a:pt x="1494038" y="0"/>
                  <a:pt x="1519350" y="10485"/>
                  <a:pt x="1538013" y="29147"/>
                </a:cubicBezTo>
                <a:cubicBezTo>
                  <a:pt x="1556676" y="47810"/>
                  <a:pt x="1567160" y="73122"/>
                  <a:pt x="1567160" y="99515"/>
                </a:cubicBezTo>
                <a:lnTo>
                  <a:pt x="1567160" y="895631"/>
                </a:lnTo>
                <a:cubicBezTo>
                  <a:pt x="1567160" y="922024"/>
                  <a:pt x="1556675" y="947336"/>
                  <a:pt x="1538013" y="965999"/>
                </a:cubicBezTo>
                <a:cubicBezTo>
                  <a:pt x="1519350" y="984662"/>
                  <a:pt x="1494038" y="995146"/>
                  <a:pt x="1467645" y="995146"/>
                </a:cubicBezTo>
                <a:lnTo>
                  <a:pt x="99515" y="995146"/>
                </a:lnTo>
                <a:cubicBezTo>
                  <a:pt x="73122" y="995146"/>
                  <a:pt x="47810" y="984661"/>
                  <a:pt x="29147" y="965999"/>
                </a:cubicBezTo>
                <a:cubicBezTo>
                  <a:pt x="10484" y="947336"/>
                  <a:pt x="0" y="922024"/>
                  <a:pt x="0" y="895631"/>
                </a:cubicBezTo>
                <a:lnTo>
                  <a:pt x="0" y="9951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3917" tIns="93917" rIns="93917" bIns="93917" numCol="1" spcCol="1270" anchor="ctr" anchorCtr="0">
            <a:noAutofit/>
          </a:bodyPr>
          <a:lstStyle/>
          <a:p>
            <a:pPr lvl="0" algn="ctr" defTabSz="755650">
              <a:lnSpc>
                <a:spcPct val="90000"/>
              </a:lnSpc>
              <a:spcBef>
                <a:spcPct val="0"/>
              </a:spcBef>
              <a:spcAft>
                <a:spcPct val="35000"/>
              </a:spcAft>
            </a:pPr>
            <a:r>
              <a:rPr lang="en-US" sz="1700" kern="1200" dirty="0" smtClean="0"/>
              <a:t>X.25</a:t>
            </a:r>
          </a:p>
          <a:p>
            <a:pPr lvl="0" algn="ctr" defTabSz="755650">
              <a:lnSpc>
                <a:spcPct val="90000"/>
              </a:lnSpc>
              <a:spcBef>
                <a:spcPct val="0"/>
              </a:spcBef>
              <a:spcAft>
                <a:spcPct val="35000"/>
              </a:spcAft>
            </a:pPr>
            <a:r>
              <a:rPr lang="en-US" sz="1700" dirty="0" smtClean="0"/>
              <a:t>Frame Relay</a:t>
            </a:r>
          </a:p>
          <a:p>
            <a:pPr lvl="0" algn="ctr" defTabSz="755650">
              <a:lnSpc>
                <a:spcPct val="90000"/>
              </a:lnSpc>
              <a:spcBef>
                <a:spcPct val="0"/>
              </a:spcBef>
              <a:spcAft>
                <a:spcPct val="35000"/>
              </a:spcAft>
            </a:pPr>
            <a:r>
              <a:rPr lang="en-US" sz="1700" dirty="0" smtClean="0"/>
              <a:t> Multiprotocol Label Switching</a:t>
            </a:r>
            <a:endParaRPr lang="en-US" sz="1700" kern="1200" dirty="0"/>
          </a:p>
        </p:txBody>
      </p:sp>
      <p:sp>
        <p:nvSpPr>
          <p:cNvPr id="13" name="Rounded Rectangle 12"/>
          <p:cNvSpPr/>
          <p:nvPr/>
        </p:nvSpPr>
        <p:spPr>
          <a:xfrm>
            <a:off x="6172196" y="2819398"/>
            <a:ext cx="1567160" cy="995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eform 13"/>
          <p:cNvSpPr/>
          <p:nvPr/>
        </p:nvSpPr>
        <p:spPr>
          <a:xfrm>
            <a:off x="6346325" y="2984820"/>
            <a:ext cx="1567160" cy="995146"/>
          </a:xfrm>
          <a:custGeom>
            <a:avLst/>
            <a:gdLst>
              <a:gd name="connsiteX0" fmla="*/ 0 w 1567160"/>
              <a:gd name="connsiteY0" fmla="*/ 99515 h 995146"/>
              <a:gd name="connsiteX1" fmla="*/ 29147 w 1567160"/>
              <a:gd name="connsiteY1" fmla="*/ 29147 h 995146"/>
              <a:gd name="connsiteX2" fmla="*/ 99515 w 1567160"/>
              <a:gd name="connsiteY2" fmla="*/ 0 h 995146"/>
              <a:gd name="connsiteX3" fmla="*/ 1467645 w 1567160"/>
              <a:gd name="connsiteY3" fmla="*/ 0 h 995146"/>
              <a:gd name="connsiteX4" fmla="*/ 1538013 w 1567160"/>
              <a:gd name="connsiteY4" fmla="*/ 29147 h 995146"/>
              <a:gd name="connsiteX5" fmla="*/ 1567160 w 1567160"/>
              <a:gd name="connsiteY5" fmla="*/ 99515 h 995146"/>
              <a:gd name="connsiteX6" fmla="*/ 1567160 w 1567160"/>
              <a:gd name="connsiteY6" fmla="*/ 895631 h 995146"/>
              <a:gd name="connsiteX7" fmla="*/ 1538013 w 1567160"/>
              <a:gd name="connsiteY7" fmla="*/ 965999 h 995146"/>
              <a:gd name="connsiteX8" fmla="*/ 1467645 w 1567160"/>
              <a:gd name="connsiteY8" fmla="*/ 995146 h 995146"/>
              <a:gd name="connsiteX9" fmla="*/ 99515 w 1567160"/>
              <a:gd name="connsiteY9" fmla="*/ 995146 h 995146"/>
              <a:gd name="connsiteX10" fmla="*/ 29147 w 1567160"/>
              <a:gd name="connsiteY10" fmla="*/ 965999 h 995146"/>
              <a:gd name="connsiteX11" fmla="*/ 0 w 1567160"/>
              <a:gd name="connsiteY11" fmla="*/ 895631 h 995146"/>
              <a:gd name="connsiteX12" fmla="*/ 0 w 1567160"/>
              <a:gd name="connsiteY12" fmla="*/ 99515 h 99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160" h="995146">
                <a:moveTo>
                  <a:pt x="0" y="99515"/>
                </a:moveTo>
                <a:cubicBezTo>
                  <a:pt x="0" y="73122"/>
                  <a:pt x="10485" y="47810"/>
                  <a:pt x="29147" y="29147"/>
                </a:cubicBezTo>
                <a:cubicBezTo>
                  <a:pt x="47810" y="10484"/>
                  <a:pt x="73122" y="0"/>
                  <a:pt x="99515" y="0"/>
                </a:cubicBezTo>
                <a:lnTo>
                  <a:pt x="1467645" y="0"/>
                </a:lnTo>
                <a:cubicBezTo>
                  <a:pt x="1494038" y="0"/>
                  <a:pt x="1519350" y="10485"/>
                  <a:pt x="1538013" y="29147"/>
                </a:cubicBezTo>
                <a:cubicBezTo>
                  <a:pt x="1556676" y="47810"/>
                  <a:pt x="1567160" y="73122"/>
                  <a:pt x="1567160" y="99515"/>
                </a:cubicBezTo>
                <a:lnTo>
                  <a:pt x="1567160" y="895631"/>
                </a:lnTo>
                <a:cubicBezTo>
                  <a:pt x="1567160" y="922024"/>
                  <a:pt x="1556675" y="947336"/>
                  <a:pt x="1538013" y="965999"/>
                </a:cubicBezTo>
                <a:cubicBezTo>
                  <a:pt x="1519350" y="984662"/>
                  <a:pt x="1494038" y="995146"/>
                  <a:pt x="1467645" y="995146"/>
                </a:cubicBezTo>
                <a:lnTo>
                  <a:pt x="99515" y="995146"/>
                </a:lnTo>
                <a:cubicBezTo>
                  <a:pt x="73122" y="995146"/>
                  <a:pt x="47810" y="984661"/>
                  <a:pt x="29147" y="965999"/>
                </a:cubicBezTo>
                <a:cubicBezTo>
                  <a:pt x="10484" y="947336"/>
                  <a:pt x="0" y="922024"/>
                  <a:pt x="0" y="895631"/>
                </a:cubicBezTo>
                <a:lnTo>
                  <a:pt x="0" y="9951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3917" tIns="93917" rIns="93917" bIns="93917" numCol="1" spcCol="1270" anchor="ctr" anchorCtr="0">
            <a:noAutofit/>
          </a:bodyPr>
          <a:lstStyle/>
          <a:p>
            <a:pPr lvl="0" algn="ctr" defTabSz="755650">
              <a:lnSpc>
                <a:spcPct val="90000"/>
              </a:lnSpc>
              <a:spcBef>
                <a:spcPct val="0"/>
              </a:spcBef>
              <a:spcAft>
                <a:spcPct val="35000"/>
              </a:spcAft>
            </a:pPr>
            <a:r>
              <a:rPr lang="en-US" sz="1700" kern="1200" dirty="0" smtClean="0"/>
              <a:t>Connection less or (datagram)</a:t>
            </a:r>
            <a:endParaRPr lang="en-US" sz="1700" kern="1200" dirty="0"/>
          </a:p>
        </p:txBody>
      </p:sp>
      <p:sp>
        <p:nvSpPr>
          <p:cNvPr id="15" name="Freeform 14"/>
          <p:cNvSpPr/>
          <p:nvPr/>
        </p:nvSpPr>
        <p:spPr>
          <a:xfrm>
            <a:off x="7076182" y="3962400"/>
            <a:ext cx="957708" cy="455782"/>
          </a:xfrm>
          <a:custGeom>
            <a:avLst/>
            <a:gdLst/>
            <a:ahLst/>
            <a:cxnLst/>
            <a:rect l="0" t="0" r="0" b="0"/>
            <a:pathLst>
              <a:path>
                <a:moveTo>
                  <a:pt x="0" y="0"/>
                </a:moveTo>
                <a:lnTo>
                  <a:pt x="0" y="310602"/>
                </a:lnTo>
                <a:lnTo>
                  <a:pt x="957708" y="310602"/>
                </a:lnTo>
                <a:lnTo>
                  <a:pt x="957708" y="45578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6" name="Freeform 15"/>
          <p:cNvSpPr/>
          <p:nvPr/>
        </p:nvSpPr>
        <p:spPr>
          <a:xfrm>
            <a:off x="6118473" y="3962400"/>
            <a:ext cx="957708" cy="455782"/>
          </a:xfrm>
          <a:custGeom>
            <a:avLst/>
            <a:gdLst/>
            <a:ahLst/>
            <a:cxnLst/>
            <a:rect l="0" t="0" r="0" b="0"/>
            <a:pathLst>
              <a:path>
                <a:moveTo>
                  <a:pt x="957708" y="0"/>
                </a:moveTo>
                <a:lnTo>
                  <a:pt x="957708" y="310602"/>
                </a:lnTo>
                <a:lnTo>
                  <a:pt x="0" y="310602"/>
                </a:lnTo>
                <a:lnTo>
                  <a:pt x="0" y="45578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7" name="Rounded Rectangle 16"/>
          <p:cNvSpPr/>
          <p:nvPr/>
        </p:nvSpPr>
        <p:spPr>
          <a:xfrm>
            <a:off x="5334893" y="4418182"/>
            <a:ext cx="1567160" cy="995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Freeform 17"/>
          <p:cNvSpPr/>
          <p:nvPr/>
        </p:nvSpPr>
        <p:spPr>
          <a:xfrm>
            <a:off x="5509022" y="4583604"/>
            <a:ext cx="1567160" cy="995146"/>
          </a:xfrm>
          <a:custGeom>
            <a:avLst/>
            <a:gdLst>
              <a:gd name="connsiteX0" fmla="*/ 0 w 1567160"/>
              <a:gd name="connsiteY0" fmla="*/ 99515 h 995146"/>
              <a:gd name="connsiteX1" fmla="*/ 29147 w 1567160"/>
              <a:gd name="connsiteY1" fmla="*/ 29147 h 995146"/>
              <a:gd name="connsiteX2" fmla="*/ 99515 w 1567160"/>
              <a:gd name="connsiteY2" fmla="*/ 0 h 995146"/>
              <a:gd name="connsiteX3" fmla="*/ 1467645 w 1567160"/>
              <a:gd name="connsiteY3" fmla="*/ 0 h 995146"/>
              <a:gd name="connsiteX4" fmla="*/ 1538013 w 1567160"/>
              <a:gd name="connsiteY4" fmla="*/ 29147 h 995146"/>
              <a:gd name="connsiteX5" fmla="*/ 1567160 w 1567160"/>
              <a:gd name="connsiteY5" fmla="*/ 99515 h 995146"/>
              <a:gd name="connsiteX6" fmla="*/ 1567160 w 1567160"/>
              <a:gd name="connsiteY6" fmla="*/ 895631 h 995146"/>
              <a:gd name="connsiteX7" fmla="*/ 1538013 w 1567160"/>
              <a:gd name="connsiteY7" fmla="*/ 965999 h 995146"/>
              <a:gd name="connsiteX8" fmla="*/ 1467645 w 1567160"/>
              <a:gd name="connsiteY8" fmla="*/ 995146 h 995146"/>
              <a:gd name="connsiteX9" fmla="*/ 99515 w 1567160"/>
              <a:gd name="connsiteY9" fmla="*/ 995146 h 995146"/>
              <a:gd name="connsiteX10" fmla="*/ 29147 w 1567160"/>
              <a:gd name="connsiteY10" fmla="*/ 965999 h 995146"/>
              <a:gd name="connsiteX11" fmla="*/ 0 w 1567160"/>
              <a:gd name="connsiteY11" fmla="*/ 895631 h 995146"/>
              <a:gd name="connsiteX12" fmla="*/ 0 w 1567160"/>
              <a:gd name="connsiteY12" fmla="*/ 99515 h 99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160" h="995146">
                <a:moveTo>
                  <a:pt x="0" y="99515"/>
                </a:moveTo>
                <a:cubicBezTo>
                  <a:pt x="0" y="73122"/>
                  <a:pt x="10485" y="47810"/>
                  <a:pt x="29147" y="29147"/>
                </a:cubicBezTo>
                <a:cubicBezTo>
                  <a:pt x="47810" y="10484"/>
                  <a:pt x="73122" y="0"/>
                  <a:pt x="99515" y="0"/>
                </a:cubicBezTo>
                <a:lnTo>
                  <a:pt x="1467645" y="0"/>
                </a:lnTo>
                <a:cubicBezTo>
                  <a:pt x="1494038" y="0"/>
                  <a:pt x="1519350" y="10485"/>
                  <a:pt x="1538013" y="29147"/>
                </a:cubicBezTo>
                <a:cubicBezTo>
                  <a:pt x="1556676" y="47810"/>
                  <a:pt x="1567160" y="73122"/>
                  <a:pt x="1567160" y="99515"/>
                </a:cubicBezTo>
                <a:lnTo>
                  <a:pt x="1567160" y="895631"/>
                </a:lnTo>
                <a:cubicBezTo>
                  <a:pt x="1567160" y="922024"/>
                  <a:pt x="1556675" y="947336"/>
                  <a:pt x="1538013" y="965999"/>
                </a:cubicBezTo>
                <a:cubicBezTo>
                  <a:pt x="1519350" y="984662"/>
                  <a:pt x="1494038" y="995146"/>
                  <a:pt x="1467645" y="995146"/>
                </a:cubicBezTo>
                <a:lnTo>
                  <a:pt x="99515" y="995146"/>
                </a:lnTo>
                <a:cubicBezTo>
                  <a:pt x="73122" y="995146"/>
                  <a:pt x="47810" y="984661"/>
                  <a:pt x="29147" y="965999"/>
                </a:cubicBezTo>
                <a:cubicBezTo>
                  <a:pt x="10484" y="947336"/>
                  <a:pt x="0" y="922024"/>
                  <a:pt x="0" y="895631"/>
                </a:cubicBezTo>
                <a:lnTo>
                  <a:pt x="0" y="9951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3917" tIns="93917" rIns="93917" bIns="93917" numCol="1" spcCol="1270" anchor="ctr" anchorCtr="0">
            <a:noAutofit/>
          </a:bodyPr>
          <a:lstStyle/>
          <a:p>
            <a:pPr lvl="0" algn="ctr" defTabSz="755650">
              <a:lnSpc>
                <a:spcPct val="90000"/>
              </a:lnSpc>
              <a:spcBef>
                <a:spcPct val="0"/>
              </a:spcBef>
              <a:spcAft>
                <a:spcPct val="35000"/>
              </a:spcAft>
            </a:pPr>
            <a:r>
              <a:rPr lang="en-US" sz="1700" kern="1200" dirty="0" smtClean="0"/>
              <a:t>IP</a:t>
            </a:r>
            <a:endParaRPr lang="en-US" sz="1700" kern="1200" dirty="0"/>
          </a:p>
        </p:txBody>
      </p:sp>
      <p:sp>
        <p:nvSpPr>
          <p:cNvPr id="19" name="Rounded Rectangle 18"/>
          <p:cNvSpPr/>
          <p:nvPr/>
        </p:nvSpPr>
        <p:spPr>
          <a:xfrm>
            <a:off x="7250311" y="4418182"/>
            <a:ext cx="1567160" cy="995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Freeform 19"/>
          <p:cNvSpPr/>
          <p:nvPr/>
        </p:nvSpPr>
        <p:spPr>
          <a:xfrm>
            <a:off x="7424440" y="4583604"/>
            <a:ext cx="1567160" cy="995146"/>
          </a:xfrm>
          <a:custGeom>
            <a:avLst/>
            <a:gdLst>
              <a:gd name="connsiteX0" fmla="*/ 0 w 1567160"/>
              <a:gd name="connsiteY0" fmla="*/ 99515 h 995146"/>
              <a:gd name="connsiteX1" fmla="*/ 29147 w 1567160"/>
              <a:gd name="connsiteY1" fmla="*/ 29147 h 995146"/>
              <a:gd name="connsiteX2" fmla="*/ 99515 w 1567160"/>
              <a:gd name="connsiteY2" fmla="*/ 0 h 995146"/>
              <a:gd name="connsiteX3" fmla="*/ 1467645 w 1567160"/>
              <a:gd name="connsiteY3" fmla="*/ 0 h 995146"/>
              <a:gd name="connsiteX4" fmla="*/ 1538013 w 1567160"/>
              <a:gd name="connsiteY4" fmla="*/ 29147 h 995146"/>
              <a:gd name="connsiteX5" fmla="*/ 1567160 w 1567160"/>
              <a:gd name="connsiteY5" fmla="*/ 99515 h 995146"/>
              <a:gd name="connsiteX6" fmla="*/ 1567160 w 1567160"/>
              <a:gd name="connsiteY6" fmla="*/ 895631 h 995146"/>
              <a:gd name="connsiteX7" fmla="*/ 1538013 w 1567160"/>
              <a:gd name="connsiteY7" fmla="*/ 965999 h 995146"/>
              <a:gd name="connsiteX8" fmla="*/ 1467645 w 1567160"/>
              <a:gd name="connsiteY8" fmla="*/ 995146 h 995146"/>
              <a:gd name="connsiteX9" fmla="*/ 99515 w 1567160"/>
              <a:gd name="connsiteY9" fmla="*/ 995146 h 995146"/>
              <a:gd name="connsiteX10" fmla="*/ 29147 w 1567160"/>
              <a:gd name="connsiteY10" fmla="*/ 965999 h 995146"/>
              <a:gd name="connsiteX11" fmla="*/ 0 w 1567160"/>
              <a:gd name="connsiteY11" fmla="*/ 895631 h 995146"/>
              <a:gd name="connsiteX12" fmla="*/ 0 w 1567160"/>
              <a:gd name="connsiteY12" fmla="*/ 99515 h 99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160" h="995146">
                <a:moveTo>
                  <a:pt x="0" y="99515"/>
                </a:moveTo>
                <a:cubicBezTo>
                  <a:pt x="0" y="73122"/>
                  <a:pt x="10485" y="47810"/>
                  <a:pt x="29147" y="29147"/>
                </a:cubicBezTo>
                <a:cubicBezTo>
                  <a:pt x="47810" y="10484"/>
                  <a:pt x="73122" y="0"/>
                  <a:pt x="99515" y="0"/>
                </a:cubicBezTo>
                <a:lnTo>
                  <a:pt x="1467645" y="0"/>
                </a:lnTo>
                <a:cubicBezTo>
                  <a:pt x="1494038" y="0"/>
                  <a:pt x="1519350" y="10485"/>
                  <a:pt x="1538013" y="29147"/>
                </a:cubicBezTo>
                <a:cubicBezTo>
                  <a:pt x="1556676" y="47810"/>
                  <a:pt x="1567160" y="73122"/>
                  <a:pt x="1567160" y="99515"/>
                </a:cubicBezTo>
                <a:lnTo>
                  <a:pt x="1567160" y="895631"/>
                </a:lnTo>
                <a:cubicBezTo>
                  <a:pt x="1567160" y="922024"/>
                  <a:pt x="1556675" y="947336"/>
                  <a:pt x="1538013" y="965999"/>
                </a:cubicBezTo>
                <a:cubicBezTo>
                  <a:pt x="1519350" y="984662"/>
                  <a:pt x="1494038" y="995146"/>
                  <a:pt x="1467645" y="995146"/>
                </a:cubicBezTo>
                <a:lnTo>
                  <a:pt x="99515" y="995146"/>
                </a:lnTo>
                <a:cubicBezTo>
                  <a:pt x="73122" y="995146"/>
                  <a:pt x="47810" y="984661"/>
                  <a:pt x="29147" y="965999"/>
                </a:cubicBezTo>
                <a:cubicBezTo>
                  <a:pt x="10484" y="947336"/>
                  <a:pt x="0" y="922024"/>
                  <a:pt x="0" y="895631"/>
                </a:cubicBezTo>
                <a:lnTo>
                  <a:pt x="0" y="9951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3917" tIns="93917" rIns="93917" bIns="93917" numCol="1" spcCol="1270" anchor="ctr" anchorCtr="0">
            <a:noAutofit/>
          </a:bodyPr>
          <a:lstStyle/>
          <a:p>
            <a:pPr lvl="0" algn="ctr" defTabSz="755650">
              <a:lnSpc>
                <a:spcPct val="90000"/>
              </a:lnSpc>
              <a:spcBef>
                <a:spcPct val="0"/>
              </a:spcBef>
              <a:spcAft>
                <a:spcPct val="35000"/>
              </a:spcAft>
            </a:pPr>
            <a:r>
              <a:rPr lang="en-US" sz="1700" kern="1200" dirty="0" smtClean="0"/>
              <a:t>UDP</a:t>
            </a:r>
            <a:endParaRPr lang="en-US" sz="1700" kern="1200" dirty="0"/>
          </a:p>
        </p:txBody>
      </p:sp>
      <p:cxnSp>
        <p:nvCxnSpPr>
          <p:cNvPr id="21" name="Straight Connector 20"/>
          <p:cNvCxnSpPr/>
          <p:nvPr/>
        </p:nvCxnSpPr>
        <p:spPr>
          <a:xfrm>
            <a:off x="2209800" y="2590800"/>
            <a:ext cx="480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2209800" y="2590800"/>
            <a:ext cx="21580" cy="2285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7010400" y="2590800"/>
            <a:ext cx="21580" cy="2285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800600" y="2362200"/>
            <a:ext cx="21580" cy="228598"/>
          </a:xfrm>
          <a:prstGeom prst="line">
            <a:avLst/>
          </a:prstGeom>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6259711" y="5634254"/>
            <a:ext cx="1567160" cy="995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Freeform 25"/>
          <p:cNvSpPr/>
          <p:nvPr/>
        </p:nvSpPr>
        <p:spPr>
          <a:xfrm>
            <a:off x="6433840" y="5728022"/>
            <a:ext cx="1567160" cy="995146"/>
          </a:xfrm>
          <a:custGeom>
            <a:avLst/>
            <a:gdLst>
              <a:gd name="connsiteX0" fmla="*/ 0 w 1567160"/>
              <a:gd name="connsiteY0" fmla="*/ 99515 h 995146"/>
              <a:gd name="connsiteX1" fmla="*/ 29147 w 1567160"/>
              <a:gd name="connsiteY1" fmla="*/ 29147 h 995146"/>
              <a:gd name="connsiteX2" fmla="*/ 99515 w 1567160"/>
              <a:gd name="connsiteY2" fmla="*/ 0 h 995146"/>
              <a:gd name="connsiteX3" fmla="*/ 1467645 w 1567160"/>
              <a:gd name="connsiteY3" fmla="*/ 0 h 995146"/>
              <a:gd name="connsiteX4" fmla="*/ 1538013 w 1567160"/>
              <a:gd name="connsiteY4" fmla="*/ 29147 h 995146"/>
              <a:gd name="connsiteX5" fmla="*/ 1567160 w 1567160"/>
              <a:gd name="connsiteY5" fmla="*/ 99515 h 995146"/>
              <a:gd name="connsiteX6" fmla="*/ 1567160 w 1567160"/>
              <a:gd name="connsiteY6" fmla="*/ 895631 h 995146"/>
              <a:gd name="connsiteX7" fmla="*/ 1538013 w 1567160"/>
              <a:gd name="connsiteY7" fmla="*/ 965999 h 995146"/>
              <a:gd name="connsiteX8" fmla="*/ 1467645 w 1567160"/>
              <a:gd name="connsiteY8" fmla="*/ 995146 h 995146"/>
              <a:gd name="connsiteX9" fmla="*/ 99515 w 1567160"/>
              <a:gd name="connsiteY9" fmla="*/ 995146 h 995146"/>
              <a:gd name="connsiteX10" fmla="*/ 29147 w 1567160"/>
              <a:gd name="connsiteY10" fmla="*/ 965999 h 995146"/>
              <a:gd name="connsiteX11" fmla="*/ 0 w 1567160"/>
              <a:gd name="connsiteY11" fmla="*/ 895631 h 995146"/>
              <a:gd name="connsiteX12" fmla="*/ 0 w 1567160"/>
              <a:gd name="connsiteY12" fmla="*/ 99515 h 99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160" h="995146">
                <a:moveTo>
                  <a:pt x="0" y="99515"/>
                </a:moveTo>
                <a:cubicBezTo>
                  <a:pt x="0" y="73122"/>
                  <a:pt x="10485" y="47810"/>
                  <a:pt x="29147" y="29147"/>
                </a:cubicBezTo>
                <a:cubicBezTo>
                  <a:pt x="47810" y="10484"/>
                  <a:pt x="73122" y="0"/>
                  <a:pt x="99515" y="0"/>
                </a:cubicBezTo>
                <a:lnTo>
                  <a:pt x="1467645" y="0"/>
                </a:lnTo>
                <a:cubicBezTo>
                  <a:pt x="1494038" y="0"/>
                  <a:pt x="1519350" y="10485"/>
                  <a:pt x="1538013" y="29147"/>
                </a:cubicBezTo>
                <a:cubicBezTo>
                  <a:pt x="1556676" y="47810"/>
                  <a:pt x="1567160" y="73122"/>
                  <a:pt x="1567160" y="99515"/>
                </a:cubicBezTo>
                <a:lnTo>
                  <a:pt x="1567160" y="895631"/>
                </a:lnTo>
                <a:cubicBezTo>
                  <a:pt x="1567160" y="922024"/>
                  <a:pt x="1556675" y="947336"/>
                  <a:pt x="1538013" y="965999"/>
                </a:cubicBezTo>
                <a:cubicBezTo>
                  <a:pt x="1519350" y="984662"/>
                  <a:pt x="1494038" y="995146"/>
                  <a:pt x="1467645" y="995146"/>
                </a:cubicBezTo>
                <a:lnTo>
                  <a:pt x="99515" y="995146"/>
                </a:lnTo>
                <a:cubicBezTo>
                  <a:pt x="73122" y="995146"/>
                  <a:pt x="47810" y="984661"/>
                  <a:pt x="29147" y="965999"/>
                </a:cubicBezTo>
                <a:cubicBezTo>
                  <a:pt x="10484" y="947336"/>
                  <a:pt x="0" y="922024"/>
                  <a:pt x="0" y="895631"/>
                </a:cubicBezTo>
                <a:lnTo>
                  <a:pt x="0" y="9951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3917" tIns="93917" rIns="93917" bIns="93917" numCol="1" spcCol="1270" anchor="ctr" anchorCtr="0">
            <a:noAutofit/>
          </a:bodyPr>
          <a:lstStyle/>
          <a:p>
            <a:pPr lvl="0" algn="ctr" defTabSz="755650">
              <a:lnSpc>
                <a:spcPct val="90000"/>
              </a:lnSpc>
              <a:spcBef>
                <a:spcPct val="0"/>
              </a:spcBef>
              <a:spcAft>
                <a:spcPct val="35000"/>
              </a:spcAft>
            </a:pPr>
            <a:r>
              <a:rPr lang="en-US" sz="1700" dirty="0" smtClean="0"/>
              <a:t>Ethernet</a:t>
            </a:r>
            <a:endParaRPr lang="en-US" sz="1700" kern="12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76200"/>
            <a:ext cx="82296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Types of Packet Switched network</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TextBox 3"/>
          <p:cNvSpPr txBox="1"/>
          <p:nvPr/>
        </p:nvSpPr>
        <p:spPr>
          <a:xfrm>
            <a:off x="381000" y="1219200"/>
            <a:ext cx="8305800" cy="5078313"/>
          </a:xfrm>
          <a:prstGeom prst="rect">
            <a:avLst/>
          </a:prstGeom>
          <a:noFill/>
        </p:spPr>
        <p:txBody>
          <a:bodyPr wrap="square" rtlCol="0">
            <a:spAutoFit/>
          </a:bodyPr>
          <a:lstStyle/>
          <a:p>
            <a:r>
              <a:rPr lang="en-US" b="1" dirty="0" smtClean="0"/>
              <a:t>Connection Less Mode </a:t>
            </a:r>
            <a:r>
              <a:rPr lang="en-US" dirty="0" smtClean="0"/>
              <a:t>: Each packet will have the  complete addressing information. Each  packet is routed individually, this will  result  in different paths and out-of-order delivery. Each packet will have  </a:t>
            </a:r>
          </a:p>
          <a:p>
            <a:endParaRPr lang="en-US" dirty="0" smtClean="0"/>
          </a:p>
          <a:p>
            <a:pPr lvl="1">
              <a:buFont typeface="Arial" pitchFamily="34" charset="0"/>
              <a:buChar char="•"/>
            </a:pPr>
            <a:r>
              <a:rPr lang="en-US" dirty="0" smtClean="0"/>
              <a:t> </a:t>
            </a:r>
            <a:r>
              <a:rPr lang="en-US" sz="2400" dirty="0" smtClean="0"/>
              <a:t>Destination address</a:t>
            </a:r>
          </a:p>
          <a:p>
            <a:pPr lvl="1">
              <a:buFont typeface="Arial" pitchFamily="34" charset="0"/>
              <a:buChar char="•"/>
            </a:pPr>
            <a:r>
              <a:rPr lang="en-US" sz="2400" dirty="0" smtClean="0"/>
              <a:t> Source address</a:t>
            </a:r>
          </a:p>
          <a:p>
            <a:pPr lvl="1">
              <a:buFont typeface="Arial" pitchFamily="34" charset="0"/>
              <a:buChar char="•"/>
            </a:pPr>
            <a:r>
              <a:rPr lang="en-US" sz="2400" dirty="0" smtClean="0"/>
              <a:t> Port numbers</a:t>
            </a:r>
          </a:p>
          <a:p>
            <a:pPr lvl="1">
              <a:buFont typeface="Arial" pitchFamily="34" charset="0"/>
              <a:buChar char="•"/>
            </a:pPr>
            <a:endParaRPr lang="en-US" dirty="0" smtClean="0"/>
          </a:p>
          <a:p>
            <a:r>
              <a:rPr lang="en-US" b="1" dirty="0" smtClean="0"/>
              <a:t>Connection-oriented</a:t>
            </a:r>
            <a:r>
              <a:rPr lang="en-US" dirty="0" smtClean="0"/>
              <a:t>  For  a setup phase is included  in each involved node before any packet is transmitted to establish the parameters of communication. The packets include a connection identifier rather than address information and are negotiated between endpoints so that they are delivered in order and with error checking. </a:t>
            </a:r>
          </a:p>
          <a:p>
            <a:endParaRPr lang="en-US" dirty="0" smtClean="0"/>
          </a:p>
          <a:p>
            <a:r>
              <a:rPr lang="en-US" b="1" dirty="0" smtClean="0"/>
              <a:t>Unlike Connection less, address information is only transferred to each node during the connection set-up phase</a:t>
            </a:r>
            <a:r>
              <a:rPr lang="en-US" dirty="0" smtClean="0"/>
              <a:t>, when the route to the destination is discovered and an entry is added to the switching table in each network node through which the connection passes.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How it is implemented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Rectangle 2"/>
          <p:cNvSpPr/>
          <p:nvPr/>
        </p:nvSpPr>
        <p:spPr>
          <a:xfrm>
            <a:off x="838200" y="5562600"/>
            <a:ext cx="1752600" cy="533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Physical Layer</a:t>
            </a:r>
            <a:endParaRPr lang="en-US" dirty="0"/>
          </a:p>
        </p:txBody>
      </p:sp>
      <p:sp>
        <p:nvSpPr>
          <p:cNvPr id="4" name="Rectangle 3"/>
          <p:cNvSpPr/>
          <p:nvPr/>
        </p:nvSpPr>
        <p:spPr>
          <a:xfrm>
            <a:off x="838200" y="4953000"/>
            <a:ext cx="1752600" cy="533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Link Layer</a:t>
            </a:r>
            <a:endParaRPr lang="en-US" dirty="0"/>
          </a:p>
        </p:txBody>
      </p:sp>
      <p:sp>
        <p:nvSpPr>
          <p:cNvPr id="5" name="Rectangle 4"/>
          <p:cNvSpPr/>
          <p:nvPr/>
        </p:nvSpPr>
        <p:spPr>
          <a:xfrm>
            <a:off x="838200" y="4343400"/>
            <a:ext cx="1752600" cy="533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Network Layer</a:t>
            </a:r>
            <a:endParaRPr lang="en-US" dirty="0"/>
          </a:p>
        </p:txBody>
      </p:sp>
      <p:sp>
        <p:nvSpPr>
          <p:cNvPr id="6" name="Rectangle 5"/>
          <p:cNvSpPr/>
          <p:nvPr/>
        </p:nvSpPr>
        <p:spPr>
          <a:xfrm>
            <a:off x="838200" y="3733800"/>
            <a:ext cx="1752600" cy="533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Transport Layer</a:t>
            </a:r>
            <a:endParaRPr lang="en-US" dirty="0"/>
          </a:p>
        </p:txBody>
      </p:sp>
      <p:sp>
        <p:nvSpPr>
          <p:cNvPr id="7" name="Rectangle 6"/>
          <p:cNvSpPr/>
          <p:nvPr/>
        </p:nvSpPr>
        <p:spPr>
          <a:xfrm>
            <a:off x="838200" y="3124200"/>
            <a:ext cx="1752600" cy="533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Session Layer</a:t>
            </a:r>
            <a:endParaRPr lang="en-US" dirty="0"/>
          </a:p>
        </p:txBody>
      </p:sp>
      <p:sp>
        <p:nvSpPr>
          <p:cNvPr id="8" name="Rectangle 7"/>
          <p:cNvSpPr/>
          <p:nvPr/>
        </p:nvSpPr>
        <p:spPr>
          <a:xfrm>
            <a:off x="838200" y="2514600"/>
            <a:ext cx="1752600" cy="533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Presentation Layer</a:t>
            </a:r>
            <a:endParaRPr lang="en-US" dirty="0"/>
          </a:p>
        </p:txBody>
      </p:sp>
      <p:sp>
        <p:nvSpPr>
          <p:cNvPr id="9" name="Rectangle 8"/>
          <p:cNvSpPr/>
          <p:nvPr/>
        </p:nvSpPr>
        <p:spPr>
          <a:xfrm>
            <a:off x="838200" y="1905000"/>
            <a:ext cx="1752600" cy="533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 Layer</a:t>
            </a:r>
            <a:endParaRPr lang="en-US" dirty="0"/>
          </a:p>
        </p:txBody>
      </p:sp>
      <p:sp>
        <p:nvSpPr>
          <p:cNvPr id="10" name="Rectangle 9"/>
          <p:cNvSpPr/>
          <p:nvPr/>
        </p:nvSpPr>
        <p:spPr>
          <a:xfrm>
            <a:off x="3200400" y="1828800"/>
            <a:ext cx="1752600" cy="1524000"/>
          </a:xfrm>
          <a:prstGeom prst="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 Layer</a:t>
            </a:r>
            <a:endParaRPr lang="en-US" dirty="0"/>
          </a:p>
        </p:txBody>
      </p:sp>
      <p:sp>
        <p:nvSpPr>
          <p:cNvPr id="11" name="Rectangle 10"/>
          <p:cNvSpPr/>
          <p:nvPr/>
        </p:nvSpPr>
        <p:spPr>
          <a:xfrm>
            <a:off x="3200400" y="5562600"/>
            <a:ext cx="1752600" cy="533400"/>
          </a:xfrm>
          <a:prstGeom prst="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Physical Layer</a:t>
            </a:r>
            <a:endParaRPr lang="en-US" dirty="0"/>
          </a:p>
        </p:txBody>
      </p:sp>
      <p:sp>
        <p:nvSpPr>
          <p:cNvPr id="12" name="Rectangle 11"/>
          <p:cNvSpPr/>
          <p:nvPr/>
        </p:nvSpPr>
        <p:spPr>
          <a:xfrm>
            <a:off x="3200400" y="4953000"/>
            <a:ext cx="1752600" cy="533400"/>
          </a:xfrm>
          <a:prstGeom prst="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Ethernet  Layer</a:t>
            </a:r>
            <a:endParaRPr lang="en-US" dirty="0"/>
          </a:p>
        </p:txBody>
      </p:sp>
      <p:sp>
        <p:nvSpPr>
          <p:cNvPr id="13" name="Rectangle 12"/>
          <p:cNvSpPr/>
          <p:nvPr/>
        </p:nvSpPr>
        <p:spPr>
          <a:xfrm>
            <a:off x="3200400" y="4343400"/>
            <a:ext cx="1752600" cy="533400"/>
          </a:xfrm>
          <a:prstGeom prst="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 Layer</a:t>
            </a:r>
            <a:endParaRPr lang="en-US" dirty="0"/>
          </a:p>
        </p:txBody>
      </p:sp>
      <p:sp>
        <p:nvSpPr>
          <p:cNvPr id="14" name="Rectangle 13"/>
          <p:cNvSpPr/>
          <p:nvPr/>
        </p:nvSpPr>
        <p:spPr>
          <a:xfrm>
            <a:off x="3200400" y="3733800"/>
            <a:ext cx="1752600" cy="533400"/>
          </a:xfrm>
          <a:prstGeom prst="rect">
            <a:avLst/>
          </a:prstGeom>
          <a:solidFill>
            <a:schemeClr val="bg2">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TCP  or UDP</a:t>
            </a:r>
            <a:endParaRPr lang="en-US" dirty="0"/>
          </a:p>
        </p:txBody>
      </p:sp>
      <p:sp>
        <p:nvSpPr>
          <p:cNvPr id="15" name="Up-Down Arrow 14"/>
          <p:cNvSpPr/>
          <p:nvPr/>
        </p:nvSpPr>
        <p:spPr>
          <a:xfrm>
            <a:off x="3962400" y="3352800"/>
            <a:ext cx="228600" cy="381000"/>
          </a:xfrm>
          <a:prstGeom prst="upDownArrow">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Callout 15"/>
          <p:cNvSpPr/>
          <p:nvPr/>
        </p:nvSpPr>
        <p:spPr>
          <a:xfrm>
            <a:off x="5105400" y="1371600"/>
            <a:ext cx="3276600" cy="7620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t>Your application </a:t>
            </a:r>
            <a:r>
              <a:rPr lang="en-US" i="1" dirty="0" err="1" smtClean="0"/>
              <a:t>server.c</a:t>
            </a:r>
            <a:r>
              <a:rPr lang="en-US" i="1" dirty="0" smtClean="0"/>
              <a:t> or </a:t>
            </a:r>
            <a:r>
              <a:rPr lang="en-US" i="1" dirty="0" err="1" smtClean="0"/>
              <a:t>client.c</a:t>
            </a:r>
            <a:endParaRPr lang="en-US" i="1" dirty="0"/>
          </a:p>
        </p:txBody>
      </p:sp>
      <p:cxnSp>
        <p:nvCxnSpPr>
          <p:cNvPr id="17" name="Shape 16"/>
          <p:cNvCxnSpPr>
            <a:stCxn id="16" idx="8"/>
          </p:cNvCxnSpPr>
          <p:nvPr/>
        </p:nvCxnSpPr>
        <p:spPr>
          <a:xfrm rot="5400000">
            <a:off x="5326068" y="1931982"/>
            <a:ext cx="438150" cy="1031886"/>
          </a:xfrm>
          <a:prstGeom prst="curvedConnector2">
            <a:avLst/>
          </a:prstGeom>
          <a:ln w="28575">
            <a:solidFill>
              <a:schemeClr val="bg2">
                <a:lumMod val="10000"/>
              </a:schemeClr>
            </a:solidFill>
            <a:tailEnd type="arrow"/>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8" name="Cloud Callout 17"/>
          <p:cNvSpPr/>
          <p:nvPr/>
        </p:nvSpPr>
        <p:spPr>
          <a:xfrm>
            <a:off x="5562600" y="2514600"/>
            <a:ext cx="3429000" cy="838200"/>
          </a:xfrm>
          <a:prstGeom prst="cloudCallou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Socket Interface </a:t>
            </a:r>
          </a:p>
          <a:p>
            <a:pPr algn="ctr"/>
            <a:r>
              <a:rPr lang="en-US" dirty="0" err="1" smtClean="0"/>
              <a:t>fd</a:t>
            </a:r>
            <a:r>
              <a:rPr lang="en-US" dirty="0" smtClean="0"/>
              <a:t> = socket(……)</a:t>
            </a:r>
            <a:endParaRPr lang="en-US" dirty="0"/>
          </a:p>
        </p:txBody>
      </p:sp>
      <p:cxnSp>
        <p:nvCxnSpPr>
          <p:cNvPr id="19" name="Curved Connector 18"/>
          <p:cNvCxnSpPr>
            <a:stCxn id="18" idx="4"/>
          </p:cNvCxnSpPr>
          <p:nvPr/>
        </p:nvCxnSpPr>
        <p:spPr>
          <a:xfrm rot="10800000" flipV="1">
            <a:off x="4267200" y="3457574"/>
            <a:ext cx="2295536" cy="47625"/>
          </a:xfrm>
          <a:prstGeom prst="curvedConnector3">
            <a:avLst>
              <a:gd name="adj1" fmla="val 50000"/>
            </a:avLst>
          </a:prstGeom>
          <a:ln w="28575">
            <a:solidFill>
              <a:schemeClr val="tx1"/>
            </a:solidFill>
            <a:tailEnd type="arrow"/>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6019800" y="5029200"/>
            <a:ext cx="1905000" cy="4572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Ethernet Drivers and Card</a:t>
            </a:r>
            <a:endParaRPr lang="en-US" sz="1400" dirty="0"/>
          </a:p>
        </p:txBody>
      </p:sp>
      <p:cxnSp>
        <p:nvCxnSpPr>
          <p:cNvPr id="21" name="Straight Arrow Connector 20"/>
          <p:cNvCxnSpPr>
            <a:stCxn id="20" idx="1"/>
          </p:cNvCxnSpPr>
          <p:nvPr/>
        </p:nvCxnSpPr>
        <p:spPr>
          <a:xfrm flipH="1">
            <a:off x="4953000" y="5257800"/>
            <a:ext cx="1066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6019800" y="5638800"/>
            <a:ext cx="1905000" cy="4572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Cables </a:t>
            </a:r>
          </a:p>
          <a:p>
            <a:pPr algn="ctr"/>
            <a:endParaRPr lang="en-US" sz="1400" dirty="0"/>
          </a:p>
        </p:txBody>
      </p:sp>
      <p:cxnSp>
        <p:nvCxnSpPr>
          <p:cNvPr id="23" name="Straight Arrow Connector 22"/>
          <p:cNvCxnSpPr/>
          <p:nvPr/>
        </p:nvCxnSpPr>
        <p:spPr>
          <a:xfrm flipH="1">
            <a:off x="4953000" y="5867400"/>
            <a:ext cx="1066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2667000" y="1905000"/>
            <a:ext cx="228600" cy="17526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Arrow Connector 24"/>
          <p:cNvCxnSpPr>
            <a:stCxn id="24" idx="1"/>
            <a:endCxn id="10" idx="1"/>
          </p:cNvCxnSpPr>
          <p:nvPr/>
        </p:nvCxnSpPr>
        <p:spPr>
          <a:xfrm flipV="1">
            <a:off x="2895600" y="2590800"/>
            <a:ext cx="304800" cy="190500"/>
          </a:xfrm>
          <a:prstGeom prst="straightConnector1">
            <a:avLst/>
          </a:prstGeom>
          <a:ln>
            <a:solidFill>
              <a:schemeClr val="tx1"/>
            </a:solidFill>
            <a:tailEnd type="arrow"/>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76800"/>
            <a:ext cx="7333587" cy="1087982"/>
          </a:xfrm>
        </p:spPr>
        <p:txBody>
          <a:bodyPr>
            <a:normAutofit fontScale="90000"/>
          </a:bodyPr>
          <a:lstStyle/>
          <a:p>
            <a:r>
              <a:rPr lang="en-US" b="1" dirty="0" smtClean="0">
                <a:latin typeface="Bradley Hand ITC" pitchFamily="66" charset="0"/>
              </a:rPr>
              <a:t>What all devices, can come under </a:t>
            </a:r>
            <a:r>
              <a:rPr lang="en-US" b="1" dirty="0" err="1" smtClean="0">
                <a:latin typeface="Bradley Hand ITC" pitchFamily="66" charset="0"/>
              </a:rPr>
              <a:t>IoT</a:t>
            </a:r>
            <a:r>
              <a:rPr lang="en-US" b="1" dirty="0" smtClean="0">
                <a:latin typeface="Bradley Hand ITC" pitchFamily="66" charset="0"/>
              </a:rPr>
              <a:t> ?</a:t>
            </a:r>
            <a:endParaRPr lang="en-US" b="1" dirty="0">
              <a:latin typeface="Bradley Hand ITC" pitchFamily="66" charset="0"/>
            </a:endParaRPr>
          </a:p>
        </p:txBody>
      </p:sp>
      <p:grpSp>
        <p:nvGrpSpPr>
          <p:cNvPr id="6" name="Group 5"/>
          <p:cNvGrpSpPr/>
          <p:nvPr/>
        </p:nvGrpSpPr>
        <p:grpSpPr>
          <a:xfrm>
            <a:off x="1447800" y="685800"/>
            <a:ext cx="3276600" cy="3587306"/>
            <a:chOff x="1447800" y="685800"/>
            <a:chExt cx="3276600" cy="3587306"/>
          </a:xfrm>
        </p:grpSpPr>
        <p:pic>
          <p:nvPicPr>
            <p:cNvPr id="1026" name="Picture 2" descr="C:\Users\girish\AppData\Local\Microsoft\Windows\Temporary Internet Files\Content.IE5\ED16RD5D\student-23820_640-400x329[1].png"/>
            <p:cNvPicPr>
              <a:picLocks noChangeAspect="1" noChangeArrowheads="1"/>
            </p:cNvPicPr>
            <p:nvPr/>
          </p:nvPicPr>
          <p:blipFill>
            <a:blip r:embed="rId2"/>
            <a:srcRect/>
            <a:stretch>
              <a:fillRect/>
            </a:stretch>
          </p:blipFill>
          <p:spPr bwMode="auto">
            <a:xfrm>
              <a:off x="1752600" y="1828800"/>
              <a:ext cx="2971800" cy="2444306"/>
            </a:xfrm>
            <a:prstGeom prst="rect">
              <a:avLst/>
            </a:prstGeom>
            <a:noFill/>
          </p:spPr>
        </p:pic>
        <p:pic>
          <p:nvPicPr>
            <p:cNvPr id="1027" name="Picture 3" descr="C:\Users\girish\AppData\Local\Microsoft\Windows\Temporary Internet Files\Content.IE5\ED16RD5D\Discussion[1].png"/>
            <p:cNvPicPr>
              <a:picLocks noChangeAspect="1" noChangeArrowheads="1"/>
            </p:cNvPicPr>
            <p:nvPr/>
          </p:nvPicPr>
          <p:blipFill>
            <a:blip r:embed="rId3"/>
            <a:srcRect/>
            <a:stretch>
              <a:fillRect/>
            </a:stretch>
          </p:blipFill>
          <p:spPr bwMode="auto">
            <a:xfrm>
              <a:off x="1447800" y="685800"/>
              <a:ext cx="2503713" cy="1524000"/>
            </a:xfrm>
            <a:prstGeom prst="rect">
              <a:avLst/>
            </a:prstGeom>
            <a:noFill/>
          </p:spPr>
        </p:pic>
      </p:grpSp>
      <p:sp>
        <p:nvSpPr>
          <p:cNvPr id="5" name="Cloud Callout 4"/>
          <p:cNvSpPr/>
          <p:nvPr/>
        </p:nvSpPr>
        <p:spPr>
          <a:xfrm>
            <a:off x="6324600" y="0"/>
            <a:ext cx="2514600" cy="2362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Let us discuss</a:t>
            </a:r>
            <a:endParaRPr lang="en-US" sz="4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fontScale="90000"/>
          </a:bodyPr>
          <a:lstStyle/>
          <a:p>
            <a:r>
              <a:rPr lang="en-US" b="1" dirty="0" smtClean="0">
                <a:latin typeface="Bradley Hand ITC" pitchFamily="66" charset="0"/>
              </a:rPr>
              <a:t>Is this Microwave Oven a </a:t>
            </a:r>
            <a:r>
              <a:rPr lang="en-US" b="1" dirty="0" err="1" smtClean="0">
                <a:latin typeface="Bradley Hand ITC" pitchFamily="66" charset="0"/>
              </a:rPr>
              <a:t>IoT</a:t>
            </a:r>
            <a:r>
              <a:rPr lang="en-US" b="1" dirty="0" smtClean="0">
                <a:latin typeface="Bradley Hand ITC" pitchFamily="66" charset="0"/>
              </a:rPr>
              <a:t> Device?</a:t>
            </a:r>
            <a:endParaRPr lang="en-US" b="1" dirty="0">
              <a:latin typeface="Bradley Hand ITC" pitchFamily="66" charset="0"/>
            </a:endParaRPr>
          </a:p>
        </p:txBody>
      </p:sp>
      <p:pic>
        <p:nvPicPr>
          <p:cNvPr id="2050" name="Picture 2" descr="C:\Users\girish\AppData\Local\Microsoft\Windows\Temporary Internet Files\Content.IE5\ED16RD5D\7792317330_a320cb19dd_b[1].jpg"/>
          <p:cNvPicPr>
            <a:picLocks noChangeAspect="1" noChangeArrowheads="1"/>
          </p:cNvPicPr>
          <p:nvPr/>
        </p:nvPicPr>
        <p:blipFill>
          <a:blip r:embed="rId2"/>
          <a:srcRect/>
          <a:stretch>
            <a:fillRect/>
          </a:stretch>
        </p:blipFill>
        <p:spPr bwMode="auto">
          <a:xfrm>
            <a:off x="304800" y="1221310"/>
            <a:ext cx="8153400" cy="5438254"/>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3276600" cy="3535362"/>
          </a:xfrm>
        </p:spPr>
        <p:txBody>
          <a:bodyPr>
            <a:normAutofit fontScale="90000"/>
          </a:bodyPr>
          <a:lstStyle/>
          <a:p>
            <a:r>
              <a:rPr lang="en-US" b="1" dirty="0" smtClean="0">
                <a:latin typeface="Bradley Hand ITC" pitchFamily="66" charset="0"/>
              </a:rPr>
              <a:t>Do we get any benefit by making this water pump </a:t>
            </a:r>
            <a:r>
              <a:rPr lang="en-US" b="1" dirty="0" err="1" smtClean="0">
                <a:latin typeface="Bradley Hand ITC" pitchFamily="66" charset="0"/>
              </a:rPr>
              <a:t>IoT</a:t>
            </a:r>
            <a:r>
              <a:rPr lang="en-US" b="1" dirty="0" smtClean="0">
                <a:latin typeface="Bradley Hand ITC" pitchFamily="66" charset="0"/>
              </a:rPr>
              <a:t> Enabled?</a:t>
            </a:r>
            <a:endParaRPr lang="en-US" b="1" dirty="0">
              <a:latin typeface="Bradley Hand ITC" pitchFamily="66" charset="0"/>
            </a:endParaRPr>
          </a:p>
        </p:txBody>
      </p:sp>
      <p:pic>
        <p:nvPicPr>
          <p:cNvPr id="3076" name="Picture 4" descr="Image result for water pump from well"/>
          <p:cNvPicPr>
            <a:picLocks noChangeAspect="1" noChangeArrowheads="1"/>
          </p:cNvPicPr>
          <p:nvPr/>
        </p:nvPicPr>
        <p:blipFill>
          <a:blip r:embed="rId2"/>
          <a:srcRect/>
          <a:stretch>
            <a:fillRect/>
          </a:stretch>
        </p:blipFill>
        <p:spPr bwMode="auto">
          <a:xfrm>
            <a:off x="5410200" y="3048000"/>
            <a:ext cx="3581400" cy="3581400"/>
          </a:xfrm>
          <a:prstGeom prst="rect">
            <a:avLst/>
          </a:prstGeom>
          <a:noFill/>
        </p:spPr>
      </p:pic>
      <p:sp>
        <p:nvSpPr>
          <p:cNvPr id="5" name="Cloud Callout 4"/>
          <p:cNvSpPr/>
          <p:nvPr/>
        </p:nvSpPr>
        <p:spPr>
          <a:xfrm>
            <a:off x="6324600" y="0"/>
            <a:ext cx="2514600" cy="2362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Let us discuss</a:t>
            </a:r>
            <a:endParaRPr lang="en-US" sz="4000" dirty="0"/>
          </a:p>
        </p:txBody>
      </p:sp>
      <p:cxnSp>
        <p:nvCxnSpPr>
          <p:cNvPr id="7" name="Straight Arrow Connector 6"/>
          <p:cNvCxnSpPr/>
          <p:nvPr/>
        </p:nvCxnSpPr>
        <p:spPr>
          <a:xfrm>
            <a:off x="3505200" y="3124200"/>
            <a:ext cx="1143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57200" y="4114800"/>
            <a:ext cx="2514600" cy="2362200"/>
            <a:chOff x="1447800" y="685800"/>
            <a:chExt cx="3276600" cy="3587306"/>
          </a:xfrm>
        </p:grpSpPr>
        <p:pic>
          <p:nvPicPr>
            <p:cNvPr id="9" name="Picture 2" descr="C:\Users\girish\AppData\Local\Microsoft\Windows\Temporary Internet Files\Content.IE5\ED16RD5D\student-23820_640-400x329[1].png"/>
            <p:cNvPicPr>
              <a:picLocks noChangeAspect="1" noChangeArrowheads="1"/>
            </p:cNvPicPr>
            <p:nvPr/>
          </p:nvPicPr>
          <p:blipFill>
            <a:blip r:embed="rId3"/>
            <a:srcRect/>
            <a:stretch>
              <a:fillRect/>
            </a:stretch>
          </p:blipFill>
          <p:spPr bwMode="auto">
            <a:xfrm>
              <a:off x="1752600" y="1828800"/>
              <a:ext cx="2971800" cy="2444306"/>
            </a:xfrm>
            <a:prstGeom prst="rect">
              <a:avLst/>
            </a:prstGeom>
            <a:noFill/>
          </p:spPr>
        </p:pic>
        <p:pic>
          <p:nvPicPr>
            <p:cNvPr id="10" name="Picture 3" descr="C:\Users\girish\AppData\Local\Microsoft\Windows\Temporary Internet Files\Content.IE5\ED16RD5D\Discussion[1].png"/>
            <p:cNvPicPr>
              <a:picLocks noChangeAspect="1" noChangeArrowheads="1"/>
            </p:cNvPicPr>
            <p:nvPr/>
          </p:nvPicPr>
          <p:blipFill>
            <a:blip r:embed="rId4" cstate="print"/>
            <a:srcRect/>
            <a:stretch>
              <a:fillRect/>
            </a:stretch>
          </p:blipFill>
          <p:spPr bwMode="auto">
            <a:xfrm>
              <a:off x="1447800" y="685800"/>
              <a:ext cx="2503713" cy="1524000"/>
            </a:xfrm>
            <a:prstGeom prst="rect">
              <a:avLst/>
            </a:prstGeom>
            <a:noFill/>
          </p:spPr>
        </p:pic>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animEffect transition="in" filter="blinds(horizontal)">
                                      <p:cBhvr>
                                        <p:cTn id="15" dur="500"/>
                                        <p:tgtEl>
                                          <p:spTgt spid="307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par>
                                <p:cTn id="21" presetID="3" presetClass="entr" presetSubtype="1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latin typeface="Bradley Hand ITC" pitchFamily="66" charset="0"/>
              </a:rPr>
              <a:t>Sensors</a:t>
            </a:r>
            <a:endParaRPr lang="en-US" sz="6600" dirty="0">
              <a:latin typeface="Bradley Hand ITC" pitchFamily="66" charset="0"/>
            </a:endParaRPr>
          </a:p>
        </p:txBody>
      </p:sp>
      <p:sp>
        <p:nvSpPr>
          <p:cNvPr id="19458" name="AutoShape 2" descr="Image result for robotic senso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0" name="AutoShape 4" descr="Image result for robotic senso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2" name="AutoShape 6" descr="Image of Distance measurement using an ultrasonic sensing modu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4" name="AutoShape 8" descr="Image of Distance measurement using an ultrasonic sensing modu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6" name="AutoShape 10" descr="Image result for robotic senso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8" name="AutoShape 12" descr="Image result for robotic vi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9470" name="Picture 14" descr="Image result for robotic vision"/>
          <p:cNvPicPr>
            <a:picLocks noChangeAspect="1" noChangeArrowheads="1"/>
          </p:cNvPicPr>
          <p:nvPr/>
        </p:nvPicPr>
        <p:blipFill>
          <a:blip r:embed="rId2"/>
          <a:srcRect/>
          <a:stretch>
            <a:fillRect/>
          </a:stretch>
        </p:blipFill>
        <p:spPr bwMode="auto">
          <a:xfrm>
            <a:off x="5029200" y="1143000"/>
            <a:ext cx="3905250" cy="3124200"/>
          </a:xfrm>
          <a:prstGeom prst="rect">
            <a:avLst/>
          </a:prstGeom>
          <a:noFill/>
        </p:spPr>
      </p:pic>
      <p:sp>
        <p:nvSpPr>
          <p:cNvPr id="10" name="Oval 9"/>
          <p:cNvSpPr/>
          <p:nvPr/>
        </p:nvSpPr>
        <p:spPr>
          <a:xfrm>
            <a:off x="762000" y="1295400"/>
            <a:ext cx="3581400" cy="510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Bradley Hand ITC" pitchFamily="66" charset="0"/>
              </a:rPr>
              <a:t>What are the different sensors we can think off for </a:t>
            </a:r>
            <a:r>
              <a:rPr lang="en-US" sz="3200" dirty="0" err="1" smtClean="0">
                <a:latin typeface="Aharoni" pitchFamily="2" charset="-79"/>
                <a:cs typeface="Aharoni" pitchFamily="2" charset="-79"/>
              </a:rPr>
              <a:t>IoT</a:t>
            </a:r>
            <a:r>
              <a:rPr lang="en-US" sz="3200" dirty="0" smtClean="0">
                <a:latin typeface="Bradley Hand ITC" pitchFamily="66" charset="0"/>
              </a:rPr>
              <a:t>?</a:t>
            </a:r>
            <a:endParaRPr lang="en-US" sz="3200" dirty="0">
              <a:latin typeface="Bradley Hand ITC" pitchFamily="66" charset="0"/>
            </a:endParaRPr>
          </a:p>
        </p:txBody>
      </p:sp>
      <p:sp>
        <p:nvSpPr>
          <p:cNvPr id="12" name="Vertical Scroll 11"/>
          <p:cNvSpPr/>
          <p:nvPr/>
        </p:nvSpPr>
        <p:spPr>
          <a:xfrm>
            <a:off x="5029200" y="4724400"/>
            <a:ext cx="2286000" cy="1447800"/>
          </a:xfrm>
          <a:prstGeom prst="verticalScroll">
            <a:avLst/>
          </a:prstGeom>
          <a:solidFill>
            <a:schemeClr val="accent2">
              <a:lumMod val="75000"/>
            </a:schemeClr>
          </a:solidFill>
          <a:effectLst>
            <a:glow rad="228600">
              <a:schemeClr val="accent2">
                <a:satMod val="175000"/>
                <a:alpha val="40000"/>
              </a:schemeClr>
            </a:glow>
          </a:effectLst>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Write the name of few sensors you can think of</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11648</TotalTime>
  <Words>1741</Words>
  <Application>Microsoft Office PowerPoint</Application>
  <PresentationFormat>On-screen Show (4:3)</PresentationFormat>
  <Paragraphs>309</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Internet of Things</vt:lpstr>
      <vt:lpstr>Slide 2</vt:lpstr>
      <vt:lpstr>Slide 3</vt:lpstr>
      <vt:lpstr>What is IoT</vt:lpstr>
      <vt:lpstr>How did this term IoT evolved</vt:lpstr>
      <vt:lpstr>What all devices, can come under IoT ?</vt:lpstr>
      <vt:lpstr>Is this Microwave Oven a IoT Device?</vt:lpstr>
      <vt:lpstr>Do we get any benefit by making this water pump IoT Enabled?</vt:lpstr>
      <vt:lpstr>Sensors</vt:lpstr>
      <vt:lpstr>What else do you need to make a IoT Device</vt:lpstr>
      <vt:lpstr>We need something called actuator to convert electrical signals into action</vt:lpstr>
      <vt:lpstr>Slide 12</vt:lpstr>
      <vt:lpstr>What is an embedded Computer?</vt:lpstr>
      <vt:lpstr>When an embedded Computer is given access to Internet, the whole system becomes an IoT device</vt:lpstr>
      <vt:lpstr>Slide 15</vt:lpstr>
      <vt:lpstr>How do we build  a device with IoT Enabled</vt:lpstr>
      <vt:lpstr>What are the different components of an End to End IoT solution</vt:lpstr>
      <vt:lpstr>End to End IoT solution ?</vt:lpstr>
      <vt:lpstr>What benefit do we get out of IoT</vt:lpstr>
      <vt:lpstr>Why Internet was Chosen ?</vt:lpstr>
      <vt:lpstr>Slide 21</vt:lpstr>
      <vt:lpstr>Slide 22</vt:lpstr>
      <vt:lpstr>Slide 23</vt:lpstr>
      <vt:lpstr>Slide 24</vt:lpstr>
      <vt:lpstr>Slide 25</vt:lpstr>
      <vt:lpstr>Evolution of Packet switching</vt:lpstr>
      <vt:lpstr>Slide 27</vt:lpstr>
      <vt:lpstr>Slide 28</vt:lpstr>
      <vt:lpstr>Slide 29</vt:lpstr>
      <vt:lpstr>Slide 30</vt:lpstr>
      <vt:lpstr>Why there is too much hype about IoT</vt:lpstr>
      <vt:lpstr>What are the IoT platforms.</vt:lpstr>
      <vt:lpstr>Slide 33</vt:lpstr>
      <vt:lpstr>Slide 34</vt:lpstr>
      <vt:lpstr>How is a computer Network Build ?</vt:lpstr>
      <vt:lpstr>What is an IP Address ?</vt:lpstr>
      <vt:lpstr>How does  letter addressed to you through India Post reaches your home ?</vt:lpstr>
      <vt:lpstr>Slide 38</vt:lpstr>
      <vt:lpstr>Slide 39</vt:lpstr>
      <vt:lpstr>Slide 40</vt:lpstr>
      <vt:lpstr>What was the earliest successful application of Internet ?</vt:lpstr>
      <vt:lpstr>How does a simple Email work ?</vt:lpstr>
      <vt:lpstr>Slide 43</vt:lpstr>
      <vt:lpstr>Slide 44</vt:lpstr>
      <vt:lpstr>Slide 45</vt:lpstr>
      <vt:lpstr>Slide 46</vt:lpstr>
      <vt:lpstr>Client Server Computing</vt:lpstr>
      <vt:lpstr>Client Server Computing</vt:lpstr>
      <vt:lpstr>How did the concept of Web Came into existence  </vt:lpstr>
      <vt:lpstr>How is information exchanged between a Web Browser and Web Server</vt:lpstr>
      <vt:lpstr>How is security implemented in Web Services</vt:lpstr>
      <vt:lpstr>Slide 52</vt:lpstr>
      <vt:lpstr>Slide 53</vt:lpstr>
      <vt:lpstr>Slide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 Process Communication</dc:title>
  <dc:creator>user</dc:creator>
  <cp:lastModifiedBy>girish</cp:lastModifiedBy>
  <cp:revision>811</cp:revision>
  <dcterms:created xsi:type="dcterms:W3CDTF">2017-01-18T10:03:27Z</dcterms:created>
  <dcterms:modified xsi:type="dcterms:W3CDTF">2017-04-27T15:48:43Z</dcterms:modified>
</cp:coreProperties>
</file>