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3" r:id="rId2"/>
    <p:sldId id="293" r:id="rId3"/>
    <p:sldId id="292" r:id="rId4"/>
    <p:sldId id="284" r:id="rId5"/>
    <p:sldId id="314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31" autoAdjust="0"/>
    <p:restoredTop sz="99437" autoAdjust="0"/>
  </p:normalViewPr>
  <p:slideViewPr>
    <p:cSldViewPr>
      <p:cViewPr>
        <p:scale>
          <a:sx n="70" d="100"/>
          <a:sy n="70" d="100"/>
        </p:scale>
        <p:origin x="-142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CEA9B-715E-4B93-8B89-8788E1530A12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3461-BD7B-48CC-A2F1-DF620CC46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5D24-8FBA-458C-9868-C5185627A5A5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ul_Baran" TargetMode="External"/><Relationship Id="rId7" Type="http://schemas.openxmlformats.org/officeDocument/2006/relationships/hyperlink" Target="https://en.wikipedia.org/wiki/Packet_switching" TargetMode="External"/><Relationship Id="rId2" Type="http://schemas.openxmlformats.org/officeDocument/2006/relationships/hyperlink" Target="https://en.wikipedia.org/wiki/Network_packe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Network_traffic" TargetMode="External"/><Relationship Id="rId5" Type="http://schemas.openxmlformats.org/officeDocument/2006/relationships/hyperlink" Target="https://en.wikipedia.org/wiki/Transmission_(telecommunications)" TargetMode="External"/><Relationship Id="rId4" Type="http://schemas.openxmlformats.org/officeDocument/2006/relationships/hyperlink" Target="https://en.wikipedia.org/wiki/Channel_(communications)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" TargetMode="External"/><Relationship Id="rId3" Type="http://schemas.openxmlformats.org/officeDocument/2006/relationships/hyperlink" Target="https://en.wikipedia.org/wiki/Application_layer" TargetMode="External"/><Relationship Id="rId7" Type="http://schemas.openxmlformats.org/officeDocument/2006/relationships/hyperlink" Target="https://en.wikipedia.org/wiki/Communications_protocol" TargetMode="External"/><Relationship Id="rId2" Type="http://schemas.openxmlformats.org/officeDocument/2006/relationships/hyperlink" Target="https://en.wikipedia.org/wiki/Open_standar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Wire_protocol" TargetMode="External"/><Relationship Id="rId5" Type="http://schemas.openxmlformats.org/officeDocument/2006/relationships/hyperlink" Target="https://en.wikipedia.org/wiki/Text-based_protocol" TargetMode="External"/><Relationship Id="rId4" Type="http://schemas.openxmlformats.org/officeDocument/2006/relationships/hyperlink" Target="https://en.wikipedia.org/wiki/Message-oriented_middlewa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Edwardian Script ITC" pitchFamily="66" charset="0"/>
              </a:rPr>
              <a:t>Internet of Things</a:t>
            </a:r>
            <a:endParaRPr lang="en-US" sz="9600" dirty="0">
              <a:latin typeface="Edwardian Script ITC" pitchFamily="66" charset="0"/>
            </a:endParaRPr>
          </a:p>
        </p:txBody>
      </p:sp>
      <p:pic>
        <p:nvPicPr>
          <p:cNvPr id="5124" name="Picture 4" descr="Image result for Inter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514600"/>
            <a:ext cx="2796988" cy="1981200"/>
          </a:xfrm>
          <a:prstGeom prst="rect">
            <a:avLst/>
          </a:prstGeom>
          <a:noFill/>
        </p:spPr>
      </p:pic>
      <p:pic>
        <p:nvPicPr>
          <p:cNvPr id="5126" name="Picture 6" descr="http://www.engineeringapps.net/ci/userfiles/images/interne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514600"/>
            <a:ext cx="1981200" cy="1485900"/>
          </a:xfrm>
          <a:prstGeom prst="rect">
            <a:avLst/>
          </a:prstGeom>
          <a:noFill/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4572000"/>
            <a:ext cx="2628900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radley Hand ITC" pitchFamily="66" charset="0"/>
              </a:rPr>
              <a:t>What else do you need to make a </a:t>
            </a:r>
            <a:r>
              <a:rPr lang="en-US" b="1" dirty="0" err="1" smtClean="0">
                <a:latin typeface="Bradley Hand ITC" pitchFamily="66" charset="0"/>
              </a:rPr>
              <a:t>IoT</a:t>
            </a:r>
            <a:r>
              <a:rPr lang="en-US" b="1" dirty="0" smtClean="0">
                <a:latin typeface="Bradley Hand ITC" pitchFamily="66" charset="0"/>
              </a:rPr>
              <a:t> Device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019800" y="1066800"/>
            <a:ext cx="2514600" cy="2362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Think</a:t>
            </a:r>
            <a:endParaRPr lang="en-US" sz="4000" dirty="0"/>
          </a:p>
        </p:txBody>
      </p:sp>
      <p:pic>
        <p:nvPicPr>
          <p:cNvPr id="20481" name="Picture 1" descr="C:\Users\girish\AppData\Local\Microsoft\Windows\Temporary Internet Files\Content.IE5\ED16RD5D\ThinkingDot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2362200" cy="3203532"/>
          </a:xfrm>
          <a:prstGeom prst="rect">
            <a:avLst/>
          </a:prstGeom>
          <a:noFill/>
        </p:spPr>
      </p:pic>
      <p:pic>
        <p:nvPicPr>
          <p:cNvPr id="20482" name="Picture 2" descr="C:\Users\girish\AppData\Local\Microsoft\Windows\Temporary Internet Files\Content.IE5\ED16RD5D\reflect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825" y="4175125"/>
            <a:ext cx="209550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114800" cy="342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adley Hand ITC" pitchFamily="66" charset="0"/>
              </a:rPr>
              <a:t>We need something called actuator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to convert electrical signals into action</a:t>
            </a:r>
            <a:endParaRPr lang="en-US" dirty="0">
              <a:latin typeface="Bradley Hand ITC" pitchFamily="66" charset="0"/>
            </a:endParaRPr>
          </a:p>
        </p:txBody>
      </p:sp>
      <p:pic>
        <p:nvPicPr>
          <p:cNvPr id="21506" name="Picture 2" descr="Image result for actu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066800"/>
            <a:ext cx="2819400" cy="1874901"/>
          </a:xfrm>
          <a:prstGeom prst="rect">
            <a:avLst/>
          </a:prstGeom>
          <a:noFill/>
        </p:spPr>
      </p:pic>
      <p:sp>
        <p:nvSpPr>
          <p:cNvPr id="21508" name="AutoShape 4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Image result for re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4" name="Picture 10" descr="Image result for relay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267200"/>
            <a:ext cx="3640014" cy="1981200"/>
          </a:xfrm>
          <a:prstGeom prst="rect">
            <a:avLst/>
          </a:prstGeom>
          <a:noFill/>
        </p:spPr>
      </p:pic>
      <p:pic>
        <p:nvPicPr>
          <p:cNvPr id="21516" name="Picture 12" descr="Image result for rel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1981200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How does a computer used for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IoT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Look like?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smtClean="0"/>
              <a:t>Copyright Reserved - Do not reproduce</a:t>
            </a:r>
            <a:endParaRPr lang="en-IN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C8D4CE-93F6-4BFF-95A0-EE98CBE3B034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75856" y="2564904"/>
            <a:ext cx="2808312" cy="1584176"/>
          </a:xfrm>
          <a:prstGeom prst="rect">
            <a:avLst/>
          </a:prstGeom>
          <a:scene3d>
            <a:camera prst="orthographicFront"/>
            <a:lightRig rig="harsh" dir="t"/>
          </a:scene3d>
          <a:sp3d extrusionH="76200" contourW="12700" prstMaterial="dkEdge">
            <a:bevelT/>
            <a:bevelB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232248" cy="576064"/>
          </a:xfrm>
          <a:prstGeom prst="rect">
            <a:avLst/>
          </a:prstGeom>
          <a:scene3d>
            <a:camera prst="orthographicFront"/>
            <a:lightRig rig="harsh" dir="t"/>
          </a:scene3d>
          <a:sp3d extrusionH="76200" contourW="12700" prstMaterial="dkEdge">
            <a:bevelT/>
            <a:bevelB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Memory</a:t>
            </a:r>
          </a:p>
          <a:p>
            <a:pPr algn="ctr"/>
            <a:r>
              <a:rPr lang="en-US" dirty="0" smtClean="0"/>
              <a:t>(RAM)</a:t>
            </a:r>
            <a:endParaRPr lang="en-IN" dirty="0"/>
          </a:p>
        </p:txBody>
      </p:sp>
      <p:pic>
        <p:nvPicPr>
          <p:cNvPr id="7" name="Picture 9" descr="C:\Users\Admin\AppData\Local\Microsoft\Windows\Temporary Internet Files\Content.IE5\D45FKAQH\Bus_Network_Topology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229200"/>
            <a:ext cx="1656184" cy="1154666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3234308" y="1947292"/>
            <a:ext cx="736104" cy="49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64088" y="1844824"/>
            <a:ext cx="576064" cy="6480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84168" y="3501008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52120" y="4221088"/>
            <a:ext cx="864096" cy="1512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1295400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Secondary Memory</a:t>
            </a:r>
          </a:p>
          <a:p>
            <a:r>
              <a:rPr lang="en-US" sz="1100" dirty="0" smtClean="0"/>
              <a:t>Memory Card (16 GB, 32 GB etc)</a:t>
            </a:r>
            <a:endParaRPr lang="en-IN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580526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Network Interface</a:t>
            </a:r>
            <a:endParaRPr lang="en-IN" sz="1100" dirty="0"/>
          </a:p>
        </p:txBody>
      </p:sp>
      <p:sp>
        <p:nvSpPr>
          <p:cNvPr id="14" name="Left-Right Arrow 13"/>
          <p:cNvSpPr/>
          <p:nvPr/>
        </p:nvSpPr>
        <p:spPr>
          <a:xfrm>
            <a:off x="2051720" y="5589240"/>
            <a:ext cx="4320480" cy="216024"/>
          </a:xfrm>
          <a:prstGeom prst="leftRightArrow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2" descr="C:\Users\Admin\AppData\Local\Microsoft\Windows\Temporary Internet Files\Content.IE5\T7TECUYH\keyboard-silhouette-2813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20888"/>
            <a:ext cx="609161" cy="432048"/>
          </a:xfrm>
          <a:prstGeom prst="rect">
            <a:avLst/>
          </a:prstGeom>
          <a:noFill/>
        </p:spPr>
      </p:pic>
      <p:pic>
        <p:nvPicPr>
          <p:cNvPr id="16" name="Picture 2" descr="C:\Users\Admin\AppData\Local\Microsoft\Windows\Temporary Internet Files\Content.IE5\DCACVMC0\large_366_SoilMoisture1-45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068960"/>
            <a:ext cx="609369" cy="523503"/>
          </a:xfrm>
          <a:prstGeom prst="rect">
            <a:avLst/>
          </a:prstGeom>
          <a:noFill/>
        </p:spPr>
      </p:pic>
      <p:pic>
        <p:nvPicPr>
          <p:cNvPr id="17" name="Picture 3" descr="C:\Users\Admin\AppData\Local\Microsoft\Windows\Temporary Internet Files\Content.IE5\T7TECUYH\temperature-icon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717032"/>
            <a:ext cx="626665" cy="626665"/>
          </a:xfrm>
          <a:prstGeom prst="rect">
            <a:avLst/>
          </a:prstGeom>
          <a:noFill/>
        </p:spPr>
      </p:pic>
      <p:sp>
        <p:nvSpPr>
          <p:cNvPr id="18" name="Left Brace 17"/>
          <p:cNvSpPr/>
          <p:nvPr/>
        </p:nvSpPr>
        <p:spPr>
          <a:xfrm>
            <a:off x="683568" y="2564904"/>
            <a:ext cx="648072" cy="1656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23728" y="3356992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23728" y="2708920"/>
            <a:ext cx="1008112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79712" y="3573016"/>
            <a:ext cx="1152128" cy="5040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5" descr="C:\Users\Admin\AppData\Local\Microsoft\Windows\Temporary Internet Files\Content.IE5\CWW9D739\1024px-Multitouch_screen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3140968"/>
            <a:ext cx="1080120" cy="783720"/>
          </a:xfrm>
          <a:prstGeom prst="rect">
            <a:avLst/>
          </a:prstGeom>
          <a:noFill/>
        </p:spPr>
      </p:pic>
      <p:pic>
        <p:nvPicPr>
          <p:cNvPr id="23" name="Picture 22" descr="C:\Users\Admin\AppData\Local\Microsoft\Windows\Temporary Internet Files\Content.IE5\BM4YNP21\radio_wireless_tower_cor_.svg_.med_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5301208"/>
            <a:ext cx="562173" cy="659175"/>
          </a:xfrm>
          <a:prstGeom prst="rect">
            <a:avLst/>
          </a:prstGeom>
          <a:noFill/>
        </p:spPr>
      </p:pic>
      <p:pic>
        <p:nvPicPr>
          <p:cNvPr id="24" name="Picture 2" descr="C:\Users\Admin\AppData\Local\Microsoft\Windows\Temporary Internet Files\Content.IE5\D45FKAQH\relais_offen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2132856"/>
            <a:ext cx="632264" cy="692696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/>
          <p:nvPr/>
        </p:nvCxnSpPr>
        <p:spPr>
          <a:xfrm flipH="1">
            <a:off x="6084168" y="2708920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 descr="C:\Users\Admin\AppData\Local\Microsoft\Windows\Temporary Internet Files\Content.IE5\D45FKAQH\stepper-motor[1]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4248" y="3933056"/>
            <a:ext cx="720080" cy="720080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6084168" y="3933056"/>
            <a:ext cx="720080" cy="360040"/>
          </a:xfrm>
          <a:prstGeom prst="straightConnector1">
            <a:avLst/>
          </a:prstGeom>
          <a:ln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C:\Users\Admin\AppData\Local\Microsoft\Windows\Temporary Internet Files\Content.IE5\D45FKAQH\micro-sd-card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1340768"/>
            <a:ext cx="756084" cy="504056"/>
          </a:xfrm>
          <a:prstGeom prst="rect">
            <a:avLst/>
          </a:prstGeom>
          <a:noFill/>
        </p:spPr>
      </p:pic>
      <p:sp>
        <p:nvSpPr>
          <p:cNvPr id="29" name="Slide Number Placeholder 4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8D4CE-93F6-4BFF-95A0-EE98CBE3B03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2060848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Electromagnetic</a:t>
            </a:r>
          </a:p>
          <a:p>
            <a:pPr algn="ctr"/>
            <a:r>
              <a:rPr lang="en-US" sz="1100" dirty="0" smtClean="0"/>
              <a:t>Relay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524328" y="4221088"/>
            <a:ext cx="635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Electric </a:t>
            </a:r>
          </a:p>
          <a:p>
            <a:pPr algn="ctr"/>
            <a:r>
              <a:rPr lang="en-US" sz="1100" dirty="0" smtClean="0"/>
              <a:t>Motor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0392" y="3140968"/>
            <a:ext cx="6815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Touch</a:t>
            </a:r>
          </a:p>
          <a:p>
            <a:r>
              <a:rPr lang="en-US" sz="1050" dirty="0" smtClean="0"/>
              <a:t>Screen</a:t>
            </a:r>
          </a:p>
          <a:p>
            <a:r>
              <a:rPr lang="en-US" sz="1050" dirty="0" smtClean="0"/>
              <a:t>LCD (I/O)</a:t>
            </a:r>
            <a:endParaRPr lang="en-IN" sz="1050" dirty="0"/>
          </a:p>
        </p:txBody>
      </p:sp>
      <p:pic>
        <p:nvPicPr>
          <p:cNvPr id="33" name="Picture 2" descr="https://camo.githubusercontent.com/1cbab2ee0fc2062201c7e4b7b5ad2fcf16d19570/687474703a2f2f692e696d6775722e636f6d2f4539764e4d6e712e706e6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5856" y="4149080"/>
            <a:ext cx="1368152" cy="1034844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4427984" y="5157192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Ports </a:t>
            </a:r>
            <a:endParaRPr lang="en-IN" sz="1100" dirty="0"/>
          </a:p>
        </p:txBody>
      </p:sp>
      <p:sp>
        <p:nvSpPr>
          <p:cNvPr id="36" name="Rectangle 35"/>
          <p:cNvSpPr/>
          <p:nvPr/>
        </p:nvSpPr>
        <p:spPr>
          <a:xfrm>
            <a:off x="140024" y="2348880"/>
            <a:ext cx="615553" cy="2160240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 </a:t>
            </a:r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  <p:bldP spid="14" grpId="0" animBg="1"/>
      <p:bldP spid="18" grpId="0" animBg="1"/>
      <p:bldP spid="30" grpId="0"/>
      <p:bldP spid="31" grpId="0"/>
      <p:bldP spid="32" grpId="0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itchFamily="66" charset="0"/>
              </a:rPr>
              <a:t>What is an embedded Computer?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25602" name="AutoShape 2" descr="Image result for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4" name="Picture 4" descr="TDA Group-4 components of an effective success st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00200"/>
            <a:ext cx="3023710" cy="16383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606" name="Picture 6" descr="Image result for compon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4762500" cy="238125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5334000" y="3657600"/>
            <a:ext cx="3200400" cy="2819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adley Hand ITC" pitchFamily="66" charset="0"/>
              </a:rPr>
              <a:t>An Electrical system Where Computers are  components</a:t>
            </a:r>
            <a:endParaRPr lang="en-US" sz="3600" dirty="0"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229600" cy="20875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Bradley Hand ITC" pitchFamily="66" charset="0"/>
              </a:rPr>
              <a:t>When an embedded Computer is given access to Internet, the whole system becomes an </a:t>
            </a:r>
            <a:r>
              <a:rPr lang="en-US" dirty="0" err="1" smtClean="0">
                <a:latin typeface="Bradley Hand ITC" pitchFamily="66" charset="0"/>
              </a:rPr>
              <a:t>IoT</a:t>
            </a:r>
            <a:r>
              <a:rPr lang="en-US" dirty="0" smtClean="0">
                <a:latin typeface="Bradley Hand ITC" pitchFamily="66" charset="0"/>
              </a:rPr>
              <a:t> device</a:t>
            </a:r>
            <a:endParaRPr lang="en-US" dirty="0"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457200"/>
            <a:ext cx="3276600" cy="353536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Can you list a few </a:t>
            </a:r>
            <a:r>
              <a:rPr lang="en-US" sz="4400" b="1" dirty="0" err="1" smtClean="0">
                <a:latin typeface="Bradley Hand ITC" pitchFamily="66" charset="0"/>
                <a:ea typeface="+mj-ea"/>
                <a:cs typeface="+mj-cs"/>
              </a:rPr>
              <a:t>IoT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devices you had come across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324600" y="0"/>
            <a:ext cx="2514600" cy="2362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Let us discuss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3962400"/>
            <a:ext cx="2743200" cy="2514600"/>
            <a:chOff x="1447800" y="685800"/>
            <a:chExt cx="3276600" cy="3587306"/>
          </a:xfrm>
        </p:grpSpPr>
        <p:pic>
          <p:nvPicPr>
            <p:cNvPr id="5" name="Picture 2" descr="C:\Users\girish\AppData\Local\Microsoft\Windows\Temporary Internet Files\Content.IE5\ED16RD5D\student-23820_640-400x329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1828800"/>
              <a:ext cx="2971800" cy="2444306"/>
            </a:xfrm>
            <a:prstGeom prst="rect">
              <a:avLst/>
            </a:prstGeom>
            <a:noFill/>
          </p:spPr>
        </p:pic>
        <p:pic>
          <p:nvPicPr>
            <p:cNvPr id="6" name="Picture 3" descr="C:\Users\girish\AppData\Local\Microsoft\Windows\Temporary Internet Files\Content.IE5\ED16RD5D\Discussion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685800"/>
              <a:ext cx="2503713" cy="152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6200" cy="365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adley Hand ITC" pitchFamily="66" charset="0"/>
              </a:rPr>
              <a:t>How do we build  </a:t>
            </a:r>
            <a:r>
              <a:rPr lang="en-US" dirty="0" smtClean="0">
                <a:latin typeface="Bradley Hand ITC" pitchFamily="66" charset="0"/>
              </a:rPr>
              <a:t>a device </a:t>
            </a:r>
            <a:r>
              <a:rPr lang="en-US" dirty="0" smtClean="0">
                <a:latin typeface="Bradley Hand ITC" pitchFamily="66" charset="0"/>
              </a:rPr>
              <a:t>with </a:t>
            </a:r>
            <a:r>
              <a:rPr lang="en-US" dirty="0" err="1" smtClean="0">
                <a:latin typeface="Bradley Hand ITC" pitchFamily="66" charset="0"/>
              </a:rPr>
              <a:t>IoT</a:t>
            </a:r>
            <a:r>
              <a:rPr lang="en-US" dirty="0" smtClean="0">
                <a:latin typeface="Bradley Hand ITC" pitchFamily="66" charset="0"/>
              </a:rPr>
              <a:t> Enabled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248400" y="1292225"/>
            <a:ext cx="2514600" cy="2362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Think</a:t>
            </a:r>
            <a:endParaRPr lang="en-US" sz="4000" dirty="0"/>
          </a:p>
        </p:txBody>
      </p:sp>
      <p:pic>
        <p:nvPicPr>
          <p:cNvPr id="4" name="Picture 1" descr="C:\Users\girish\AppData\Local\Microsoft\Windows\Temporary Internet Files\Content.IE5\ED16RD5D\ThinkingDot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4468"/>
            <a:ext cx="2362200" cy="3203532"/>
          </a:xfrm>
          <a:prstGeom prst="rect">
            <a:avLst/>
          </a:prstGeom>
          <a:noFill/>
        </p:spPr>
      </p:pic>
      <p:pic>
        <p:nvPicPr>
          <p:cNvPr id="5" name="Picture 2" descr="C:\Users\girish\AppData\Local\Microsoft\Windows\Temporary Internet Files\Content.IE5\ED16RD5D\reflect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3425" y="4400550"/>
            <a:ext cx="209550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radley Hand ITC" pitchFamily="66" charset="0"/>
              </a:rPr>
              <a:t>What are the different components of an </a:t>
            </a:r>
            <a:r>
              <a:rPr lang="en-US" b="1" u="sng" dirty="0" smtClean="0">
                <a:latin typeface="Bradley Hand ITC" pitchFamily="66" charset="0"/>
              </a:rPr>
              <a:t>End to End </a:t>
            </a:r>
            <a:r>
              <a:rPr lang="en-US" b="1" u="sng" dirty="0" err="1" smtClean="0">
                <a:latin typeface="Bradley Hand ITC" pitchFamily="66" charset="0"/>
              </a:rPr>
              <a:t>IoT</a:t>
            </a:r>
            <a:r>
              <a:rPr lang="en-US" b="1" u="sng" dirty="0" smtClean="0">
                <a:latin typeface="Bradley Hand ITC" pitchFamily="66" charset="0"/>
              </a:rPr>
              <a:t> solution</a:t>
            </a:r>
            <a:endParaRPr lang="en-US" b="1" u="sng" dirty="0">
              <a:latin typeface="Bradley Hand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52233"/>
            <a:ext cx="8229600" cy="2800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Rage Italic" pitchFamily="66" charset="0"/>
                <a:ea typeface="BatangChe" pitchFamily="49" charset="-127"/>
              </a:rPr>
              <a:t>What is an end to end Solution? </a:t>
            </a:r>
            <a:endParaRPr lang="en-US" sz="8800" dirty="0">
              <a:solidFill>
                <a:schemeClr val="bg1"/>
              </a:solidFill>
              <a:latin typeface="Rage Italic" pitchFamily="66" charset="0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itchFamily="66" charset="0"/>
              </a:rPr>
              <a:t>End to End </a:t>
            </a:r>
            <a:r>
              <a:rPr lang="en-US" dirty="0" err="1" smtClean="0">
                <a:latin typeface="Bradley Hand ITC" pitchFamily="66" charset="0"/>
              </a:rPr>
              <a:t>IoT</a:t>
            </a:r>
            <a:r>
              <a:rPr lang="en-US" dirty="0" smtClean="0">
                <a:latin typeface="Bradley Hand ITC" pitchFamily="66" charset="0"/>
              </a:rPr>
              <a:t> solution ?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5257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 </a:t>
            </a:r>
            <a:r>
              <a:rPr lang="en-US" dirty="0" err="1" smtClean="0"/>
              <a:t>IoT</a:t>
            </a:r>
            <a:r>
              <a:rPr lang="en-US" dirty="0" smtClean="0"/>
              <a:t> has  four layers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IoT</a:t>
            </a:r>
            <a:r>
              <a:rPr lang="en-US" dirty="0" smtClean="0"/>
              <a:t> device which has sensors Actuators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Connectivity (Internet)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Processing</a:t>
            </a:r>
          </a:p>
          <a:p>
            <a:pPr marL="342900" indent="-342900">
              <a:buAutoNum type="arabicPeriod"/>
            </a:pPr>
            <a:r>
              <a:rPr lang="en-US" dirty="0" smtClean="0"/>
              <a:t>Storage.</a:t>
            </a:r>
            <a:endParaRPr lang="en-US" dirty="0"/>
          </a:p>
        </p:txBody>
      </p:sp>
      <p:pic>
        <p:nvPicPr>
          <p:cNvPr id="1026" name="Picture 2" descr="C:\Users\girish\AppData\Local\Microsoft\Windows\Temporary Internet Files\Content.IE5\M5R3OY0O\iot_front_8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4038600"/>
            <a:ext cx="762000" cy="662940"/>
          </a:xfrm>
          <a:prstGeom prst="rect">
            <a:avLst/>
          </a:prstGeom>
          <a:noFill/>
        </p:spPr>
      </p:pic>
      <p:pic>
        <p:nvPicPr>
          <p:cNvPr id="6" name="Picture 2" descr="C:\Users\girish\AppData\Local\Microsoft\Windows\Temporary Internet Files\Content.IE5\M5R3OY0O\iot_front_8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181600"/>
            <a:ext cx="762000" cy="662940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3048000" y="4038600"/>
            <a:ext cx="2286000" cy="1524000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1028" name="Picture 4" descr="C:\Users\girish\AppData\Local\Microsoft\Windows\Temporary Internet Files\Content.IE5\M5R3OY0O\137381189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124200"/>
            <a:ext cx="868363" cy="1169512"/>
          </a:xfrm>
          <a:prstGeom prst="rect">
            <a:avLst/>
          </a:prstGeom>
          <a:noFill/>
        </p:spPr>
      </p:pic>
      <p:pic>
        <p:nvPicPr>
          <p:cNvPr id="1029" name="Picture 5" descr="C:\Users\girish\AppData\Local\Microsoft\Windows\Temporary Internet Files\Content.IE5\1BFSDAHM\Server-DB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3675" y="5397500"/>
            <a:ext cx="1270000" cy="12700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1026" idx="3"/>
          </p:cNvCxnSpPr>
          <p:nvPr/>
        </p:nvCxnSpPr>
        <p:spPr>
          <a:xfrm>
            <a:off x="990601" y="4370070"/>
            <a:ext cx="1981199" cy="43053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990600" y="5105400"/>
            <a:ext cx="2057400" cy="40767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V="1">
            <a:off x="5332095" y="3962400"/>
            <a:ext cx="992505" cy="8382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858000" y="4343400"/>
            <a:ext cx="1295400" cy="11430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9436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Bookman Old Style" pitchFamily="18" charset="0"/>
              </a:rPr>
              <a:t>IoT</a:t>
            </a:r>
            <a:r>
              <a:rPr lang="en-US" sz="1100" dirty="0" smtClean="0">
                <a:latin typeface="Bookman Old Style" pitchFamily="18" charset="0"/>
              </a:rPr>
              <a:t> device which has sensors Actuators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200400"/>
            <a:ext cx="1178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/>
              <a:t>Processing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5200" y="6324600"/>
            <a:ext cx="89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pic>
        <p:nvPicPr>
          <p:cNvPr id="1030" name="Picture 6" descr="C:\Users\girish\AppData\Local\Microsoft\Windows\Temporary Internet Files\Content.IE5\1BFSDAHM\480px-Crystal_display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447800"/>
            <a:ext cx="990600" cy="990600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>
            <a:stCxn id="1028" idx="0"/>
            <a:endCxn id="1030" idx="2"/>
          </p:cNvCxnSpPr>
          <p:nvPr/>
        </p:nvCxnSpPr>
        <p:spPr>
          <a:xfrm rot="5400000" flipH="1" flipV="1">
            <a:off x="6713141" y="2484041"/>
            <a:ext cx="685800" cy="594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dirty="0" smtClean="0"/>
              <a:t>What benefit do we get out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Bookman Old Style" pitchFamily="18" charset="0"/>
              </a:rPr>
              <a:t>I</a:t>
            </a:r>
            <a:r>
              <a:rPr lang="en-US" sz="2800" dirty="0" err="1" smtClean="0">
                <a:latin typeface="Bookman Old Style" pitchFamily="18" charset="0"/>
              </a:rPr>
              <a:t>oT</a:t>
            </a:r>
            <a:r>
              <a:rPr lang="en-US" sz="2800" dirty="0" smtClean="0">
                <a:latin typeface="Bookman Old Style" pitchFamily="18" charset="0"/>
              </a:rPr>
              <a:t> is a means for achieving  automation through the internet</a:t>
            </a:r>
            <a:endParaRPr lang="en-US" sz="2800" dirty="0" smtClean="0">
              <a:latin typeface="Bookman Old Style" pitchFamily="18" charset="0"/>
            </a:endParaRPr>
          </a:p>
          <a:p>
            <a:r>
              <a:rPr lang="en-US" sz="4000" b="1" dirty="0" smtClean="0">
                <a:latin typeface="Bradley Hand ITC" pitchFamily="66" charset="0"/>
              </a:rPr>
              <a:t>Jobs which are done manually like: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Data collection from remote equipments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Controlling equipments located at remote locations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Monitoring equipments at remote location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D</a:t>
            </a:r>
            <a:r>
              <a:rPr lang="en-US" sz="2800" dirty="0" smtClean="0">
                <a:latin typeface="Bookman Old Style" pitchFamily="18" charset="0"/>
              </a:rPr>
              <a:t>oing maintenance  of equipments at remote locations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Online  Tracking  and  collection of performance data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girish\AppData\Local\Microsoft\Windows\Temporary Internet Files\Content.IE5\1BFSDAHM\LetsGo788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5390445" cy="3810000"/>
          </a:xfrm>
          <a:prstGeom prst="rect">
            <a:avLst/>
          </a:prstGeom>
          <a:noFill/>
        </p:spPr>
      </p:pic>
      <p:pic>
        <p:nvPicPr>
          <p:cNvPr id="22531" name="Picture 3" descr="C:\Users\girish\AppData\Local\Microsoft\Windows\Temporary Internet Files\Content.IE5\ED16RD5D\startnow8no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937250"/>
            <a:ext cx="914400" cy="92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4478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Bookman Old Style" pitchFamily="18" charset="0"/>
              </a:rPr>
              <a:t>Why Internet was Chosen ?</a:t>
            </a:r>
            <a:endParaRPr lang="en-US" sz="6000" dirty="0">
              <a:latin typeface="Bookman Old Style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2362200" y="3276600"/>
            <a:ext cx="4724400" cy="2362200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ookman Old Style" pitchFamily="18" charset="0"/>
              </a:rPr>
              <a:t>Internet</a:t>
            </a:r>
            <a:endParaRPr lang="en-US" sz="3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55416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was earlier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mode of communication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Image result for first teleph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752600"/>
            <a:ext cx="2514600" cy="2831454"/>
          </a:xfrm>
          <a:prstGeom prst="rect">
            <a:avLst/>
          </a:prstGeom>
          <a:noFill/>
        </p:spPr>
      </p:pic>
      <p:sp>
        <p:nvSpPr>
          <p:cNvPr id="4" name="Chord 3"/>
          <p:cNvSpPr/>
          <p:nvPr/>
        </p:nvSpPr>
        <p:spPr>
          <a:xfrm>
            <a:off x="838200" y="2743200"/>
            <a:ext cx="685800" cy="685800"/>
          </a:xfrm>
          <a:prstGeom prst="chord">
            <a:avLst/>
          </a:prstGeom>
          <a:scene3d>
            <a:camera prst="orthographicFront">
              <a:rot lat="21078280" lon="777771" rev="2015838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ound"/>
          <p:cNvSpPr>
            <a:spLocks noEditPoints="1" noChangeArrowheads="1"/>
          </p:cNvSpPr>
          <p:nvPr/>
        </p:nvSpPr>
        <p:spPr bwMode="auto">
          <a:xfrm>
            <a:off x="3886200" y="2667000"/>
            <a:ext cx="960437" cy="88423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895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33528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3352800"/>
            <a:ext cx="0" cy="762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" y="2891118"/>
            <a:ext cx="0" cy="16808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4114800"/>
            <a:ext cx="3048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05200" y="3048000"/>
            <a:ext cx="0" cy="10668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99120" y="305104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3200400"/>
            <a:ext cx="152400" cy="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697941" y="3200400"/>
            <a:ext cx="35859" cy="1295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user\AppData\Local\Microsoft\Windows\Temporary Internet Files\Content.IE5\JTYBDV6O\J-Alves-battery-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2043562" cy="766762"/>
          </a:xfrm>
          <a:prstGeom prst="rect">
            <a:avLst/>
          </a:prstGeom>
          <a:noFill/>
        </p:spPr>
      </p:pic>
      <p:sp>
        <p:nvSpPr>
          <p:cNvPr id="16" name="Freeform 15"/>
          <p:cNvSpPr/>
          <p:nvPr/>
        </p:nvSpPr>
        <p:spPr>
          <a:xfrm>
            <a:off x="2985247" y="4450976"/>
            <a:ext cx="862853" cy="363071"/>
          </a:xfrm>
          <a:custGeom>
            <a:avLst/>
            <a:gdLst>
              <a:gd name="connsiteX0" fmla="*/ 0 w 862853"/>
              <a:gd name="connsiteY0" fmla="*/ 363071 h 363071"/>
              <a:gd name="connsiteX1" fmla="*/ 739588 w 862853"/>
              <a:gd name="connsiteY1" fmla="*/ 282389 h 363071"/>
              <a:gd name="connsiteX2" fmla="*/ 739588 w 862853"/>
              <a:gd name="connsiteY2" fmla="*/ 53789 h 363071"/>
              <a:gd name="connsiteX3" fmla="*/ 766482 w 862853"/>
              <a:gd name="connsiteY3" fmla="*/ 13448 h 363071"/>
              <a:gd name="connsiteX4" fmla="*/ 766482 w 862853"/>
              <a:gd name="connsiteY4" fmla="*/ 13448 h 363071"/>
              <a:gd name="connsiteX5" fmla="*/ 739588 w 862853"/>
              <a:gd name="connsiteY5" fmla="*/ 0 h 36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2853" h="363071">
                <a:moveTo>
                  <a:pt x="0" y="363071"/>
                </a:moveTo>
                <a:cubicBezTo>
                  <a:pt x="308161" y="348503"/>
                  <a:pt x="616323" y="333936"/>
                  <a:pt x="739588" y="282389"/>
                </a:cubicBezTo>
                <a:cubicBezTo>
                  <a:pt x="862853" y="230842"/>
                  <a:pt x="735106" y="98613"/>
                  <a:pt x="739588" y="53789"/>
                </a:cubicBezTo>
                <a:cubicBezTo>
                  <a:pt x="744070" y="8966"/>
                  <a:pt x="766482" y="13448"/>
                  <a:pt x="766482" y="13448"/>
                </a:cubicBezTo>
                <a:lnTo>
                  <a:pt x="766482" y="13448"/>
                </a:lnTo>
                <a:lnTo>
                  <a:pt x="739588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01706" y="4585447"/>
            <a:ext cx="954741" cy="638736"/>
          </a:xfrm>
          <a:custGeom>
            <a:avLst/>
            <a:gdLst>
              <a:gd name="connsiteX0" fmla="*/ 954741 w 954741"/>
              <a:gd name="connsiteY0" fmla="*/ 201706 h 638736"/>
              <a:gd name="connsiteX1" fmla="*/ 215153 w 954741"/>
              <a:gd name="connsiteY1" fmla="*/ 605118 h 638736"/>
              <a:gd name="connsiteX2" fmla="*/ 0 w 954741"/>
              <a:gd name="connsiteY2" fmla="*/ 0 h 638736"/>
              <a:gd name="connsiteX3" fmla="*/ 0 w 954741"/>
              <a:gd name="connsiteY3" fmla="*/ 0 h 63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741" h="638736">
                <a:moveTo>
                  <a:pt x="954741" y="201706"/>
                </a:moveTo>
                <a:cubicBezTo>
                  <a:pt x="664509" y="420221"/>
                  <a:pt x="374277" y="638736"/>
                  <a:pt x="215153" y="605118"/>
                </a:cubicBezTo>
                <a:cubicBezTo>
                  <a:pt x="56030" y="5715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0" y="5638800"/>
            <a:ext cx="800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Simple Circuit Switched Telephony could provide reliable </a:t>
            </a:r>
            <a:r>
              <a:rPr lang="en-US" b="1" u="sng" dirty="0" smtClean="0"/>
              <a:t>Real time Communication</a:t>
            </a:r>
          </a:p>
          <a:p>
            <a:pPr algn="ctr"/>
            <a:r>
              <a:rPr lang="en-US" b="1" u="sng" dirty="0" smtClean="0"/>
              <a:t>But it came with its own limitations</a:t>
            </a:r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2362200"/>
            <a:ext cx="107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Microphone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4800" y="3886200"/>
            <a:ext cx="788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Headset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ansatlantic c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2103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6019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Trans Atlantic Cable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Pros and cons of Circuit Switched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43000"/>
          <a:ext cx="8077200" cy="518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691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2269589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The major advantage of circuit switching is that it has a predictable performance that can be guaranteed. </a:t>
                      </a:r>
                      <a:r>
                        <a:rPr lang="en-US" dirty="0" smtClean="0"/>
                        <a:t>Once the circuit has been established, the communication is typically error-free and relatively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disadvantage of circuit switching is that it requires an initial channel set up that is usually time-consuming</a:t>
                      </a:r>
                      <a:endParaRPr lang="en-US" dirty="0"/>
                    </a:p>
                  </a:txBody>
                  <a:tcPr/>
                </a:tc>
              </a:tr>
              <a:tr h="1110343"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r>
                        <a:rPr lang="en-US" baseline="0" dirty="0" smtClean="0"/>
                        <a:t> a dedicated “Connection” between the two points, which gets under utilized when not used.</a:t>
                      </a:r>
                      <a:endParaRPr lang="en-US" dirty="0"/>
                    </a:p>
                  </a:txBody>
                  <a:tcPr/>
                </a:tc>
              </a:tr>
              <a:tr h="1110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</a:t>
                      </a:r>
                      <a:r>
                        <a:rPr lang="en-US" baseline="0" dirty="0" smtClean="0"/>
                        <a:t> failure, it is not possible to establish alternative routes. Frequency of failures and down time is very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result for this route is bu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458200" cy="6343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Evolution of Packet switching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15340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Packet switching</a:t>
            </a:r>
            <a:r>
              <a:rPr lang="en-US" dirty="0" smtClean="0"/>
              <a:t> is a digital networking communications method that groups all transmitted data into suitably sized blocks, called </a:t>
            </a:r>
            <a:r>
              <a:rPr lang="en-US" i="1" dirty="0" smtClean="0">
                <a:hlinkClick r:id="rId2" tooltip="Network packet"/>
              </a:rPr>
              <a:t>packets</a:t>
            </a:r>
            <a:r>
              <a:rPr lang="en-US" dirty="0" smtClean="0"/>
              <a:t>, which are transmitted via a medium like copper wire or  RF signals 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45820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fault tolerance of Circuit Switched network was very poor, as solution 1950s, American computer scientist </a:t>
            </a:r>
            <a:r>
              <a:rPr lang="en-US" dirty="0" smtClean="0">
                <a:hlinkClick r:id="rId3" tooltip="Paul Baran"/>
              </a:rPr>
              <a:t>Paul </a:t>
            </a:r>
            <a:r>
              <a:rPr lang="en-US" dirty="0" err="1" smtClean="0">
                <a:hlinkClick r:id="rId3" tooltip="Paul Baran"/>
              </a:rPr>
              <a:t>Baran</a:t>
            </a:r>
            <a:r>
              <a:rPr lang="en-US" dirty="0" smtClean="0"/>
              <a:t> developed the concept </a:t>
            </a:r>
            <a:r>
              <a:rPr lang="en-US" i="1" dirty="0" smtClean="0"/>
              <a:t>Distributed Adaptive Message Block Switching which provided a much better fault tolerant 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038600"/>
            <a:ext cx="87630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a packet switched network,  data is transmitted in the form of packet with a “From” and “To” Address, just like a Postal Letter.   Such  mechanism ensured that a </a:t>
            </a:r>
            <a:r>
              <a:rPr lang="en-US" dirty="0" smtClean="0">
                <a:hlinkClick r:id="rId4" tooltip="Channel (communications)"/>
              </a:rPr>
              <a:t>channel</a:t>
            </a:r>
            <a:r>
              <a:rPr lang="en-US" dirty="0" smtClean="0"/>
              <a:t> is occupied , only during the </a:t>
            </a:r>
            <a:r>
              <a:rPr lang="en-US" dirty="0" smtClean="0">
                <a:hlinkClick r:id="rId5" tooltip="Transmission (telecommunications)"/>
              </a:rPr>
              <a:t>transmission</a:t>
            </a:r>
            <a:r>
              <a:rPr lang="en-US" dirty="0" smtClean="0"/>
              <a:t> of the packet, and upon completion of the transmission the channel is made available for the transfer of other </a:t>
            </a:r>
            <a:r>
              <a:rPr lang="en-US" dirty="0" smtClean="0">
                <a:hlinkClick r:id="rId6" tooltip="Network traffic"/>
              </a:rPr>
              <a:t>traffic</a:t>
            </a:r>
            <a:r>
              <a:rPr lang="en-US" baseline="30000" dirty="0" smtClean="0"/>
              <a:t>[</a:t>
            </a:r>
            <a:r>
              <a:rPr lang="en-US" baseline="30000" dirty="0" smtClean="0">
                <a:hlinkClick r:id="rId7"/>
              </a:rPr>
              <a:t>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449669"/>
            <a:ext cx="87630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 Tolerance was given such a importance, so that a packet switched network could withstand a Nuclear Attack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acket switched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116954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Advantages of Packet switching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153400" cy="489364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Efficient use of Network with better utilization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Easily get around broken bits or packets.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Packet switching can support high data transmission rates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All the packets not follow same route in Packet Switching, this enables fault tolerance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990600" y="1143000"/>
            <a:ext cx="6781800" cy="4572000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ookman Old Style" pitchFamily="18" charset="0"/>
              </a:rPr>
              <a:t>Internet</a:t>
            </a:r>
          </a:p>
          <a:p>
            <a:pPr algn="ctr"/>
            <a:r>
              <a:rPr lang="en-US" sz="3600" dirty="0" smtClean="0">
                <a:latin typeface="Bookman Old Style" pitchFamily="18" charset="0"/>
              </a:rPr>
              <a:t>Is a </a:t>
            </a:r>
          </a:p>
          <a:p>
            <a:pPr algn="ctr"/>
            <a:r>
              <a:rPr lang="en-US" sz="3600" dirty="0" smtClean="0">
                <a:latin typeface="Bookman Old Style" pitchFamily="18" charset="0"/>
              </a:rPr>
              <a:t>Packet switched network</a:t>
            </a:r>
            <a:endParaRPr lang="en-US" sz="3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mage result for how is internet penetration over yea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6046"/>
            <a:ext cx="7467600" cy="59099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640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this graph indicates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4072" y="3597424"/>
            <a:ext cx="2808312" cy="1584176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0968" y="1337320"/>
            <a:ext cx="2232248" cy="576064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Memory</a:t>
            </a:r>
          </a:p>
          <a:p>
            <a:pPr algn="ctr"/>
            <a:r>
              <a:rPr lang="en-US" dirty="0" smtClean="0"/>
              <a:t>(RAM)</a:t>
            </a:r>
            <a:endParaRPr lang="en-IN" dirty="0"/>
          </a:p>
        </p:txBody>
      </p:sp>
      <p:pic>
        <p:nvPicPr>
          <p:cNvPr id="5" name="Picture 6" descr="C:\Users\Admin\AppData\Local\Microsoft\Windows\Temporary Internet Files\Content.IE5\L6KRA0SS\3_5_SATA_HDD_MD-Series_0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4816" y="997181"/>
            <a:ext cx="990600" cy="13208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515816" y="1946920"/>
            <a:ext cx="0" cy="160020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25616" y="2175520"/>
            <a:ext cx="1219200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42384" y="4533528"/>
            <a:ext cx="1008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37928" y="4245496"/>
            <a:ext cx="1296144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5805" y="2937520"/>
            <a:ext cx="140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Secondary Memory</a:t>
            </a:r>
          </a:p>
          <a:p>
            <a:r>
              <a:rPr lang="en-US" sz="1200" dirty="0" smtClean="0"/>
              <a:t>(Hard Disk)</a:t>
            </a:r>
            <a:endParaRPr lang="en-IN" sz="1200" dirty="0"/>
          </a:p>
        </p:txBody>
      </p:sp>
      <p:pic>
        <p:nvPicPr>
          <p:cNvPr id="11" name="Picture 2" descr="C:\Users\Admin\AppData\Local\Microsoft\Windows\Temporary Internet Files\Content.IE5\T7TECUYH\keyboard-silhouette-2813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69432"/>
            <a:ext cx="1152128" cy="817148"/>
          </a:xfrm>
          <a:prstGeom prst="rect">
            <a:avLst/>
          </a:prstGeom>
          <a:noFill/>
        </p:spPr>
      </p:pic>
      <p:pic>
        <p:nvPicPr>
          <p:cNvPr id="12" name="Picture 8" descr="C:\Users\Admin\AppData\Local\Microsoft\Windows\Temporary Internet Files\Content.IE5\BM4YNP21\mono-display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2504" y="4245496"/>
            <a:ext cx="609601" cy="6096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685800" y="0"/>
            <a:ext cx="81861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are the parts of a Basic Computer?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20616" y="1946920"/>
            <a:ext cx="0" cy="1600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63616" y="1946920"/>
            <a:ext cx="0" cy="1600200"/>
          </a:xfrm>
          <a:prstGeom prst="straightConnector1">
            <a:avLst/>
          </a:prstGeom>
          <a:ln cmpd="sng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68416" y="1946920"/>
            <a:ext cx="0" cy="160020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6616" y="2556520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225352" y="253700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-5400000">
            <a:off x="4187213" y="2529003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Address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40024" y="2348880"/>
            <a:ext cx="615553" cy="2160240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 </a:t>
            </a:r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3555" name="Picture 3" descr="C:\Users\girish\AppData\Local\Microsoft\Windows\Temporary Internet Files\Content.IE5\1BFSDAHM\think-280x3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488" y="4780983"/>
            <a:ext cx="1941512" cy="2080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there is too much hype about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43010" name="Picture 2" descr="C:\Users\girish\AppData\Local\Microsoft\Windows\Temporary Internet Files\Content.IE5\C9EWI061\emprender-en-tiempos-de-crisis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94" y="1371600"/>
            <a:ext cx="3405352" cy="228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3886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sz="2800" b="1" dirty="0" smtClean="0"/>
              <a:t>future</a:t>
            </a:r>
            <a:r>
              <a:rPr lang="en-US" dirty="0" smtClean="0"/>
              <a:t> communication is not limited to Human to Human Information exchanges.</a:t>
            </a:r>
          </a:p>
          <a:p>
            <a:endParaRPr lang="en-US" dirty="0" smtClean="0"/>
          </a:p>
          <a:p>
            <a:r>
              <a:rPr lang="en-US" dirty="0" smtClean="0"/>
              <a:t>It is going to be  </a:t>
            </a:r>
            <a:r>
              <a:rPr lang="en-US" dirty="0" smtClean="0"/>
              <a:t> </a:t>
            </a:r>
            <a:r>
              <a:rPr lang="en-US" dirty="0" smtClean="0"/>
              <a:t>many folds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Human to Human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Human to Machine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Machine to Human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Machine to Machine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Plants to Machine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Machine to Plants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Plants to Human and back ……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29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ookman Old Style" pitchFamily="18" charset="0"/>
              </a:rPr>
              <a:t>Internet is going to be the medium for all these kind of communication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IoT</a:t>
            </a:r>
            <a:r>
              <a:rPr lang="en-US" dirty="0" smtClean="0"/>
              <a:t> platforms.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19200"/>
          <a:ext cx="7848601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/>
                <a:gridCol w="2256473"/>
                <a:gridCol w="48072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Raspberry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credit card sized open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source computer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runs on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platform. It uses a ARM Cortex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-8 </a:t>
                      </a:r>
                      <a:r>
                        <a:rPr lang="en-US" sz="16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CPU.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board features USB ports for keyboard and mouse, a HDMI port for display and an Ethernet port for wired internet connectivity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Arduino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 open-source small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computer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based on easy-to-use hardware and software, and does not need an Operating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Beaglebone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Black: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low-cost development platform built around ARM Cortex A8 processor. It runs on Linux environment just like the Raspberry Pi.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 Edison: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a tiny computer  featuring a Intel Atom CPU and 32 bit Intel Quark microcontroller. This tiny board carries all Wi-Fi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modules for connectivity and thus requires no external modules to do so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304800"/>
          <a:ext cx="822960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4"/>
                <a:gridCol w="1694330"/>
                <a:gridCol w="1694330"/>
                <a:gridCol w="1694330"/>
                <a:gridCol w="26625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Software Platform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API</a:t>
                      </a:r>
                      <a:r>
                        <a:rPr lang="en-US" sz="1800" baseline="0" dirty="0" smtClean="0"/>
                        <a:t> exposed for integration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Protocols supported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analytics supported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ThingWorx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MDM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Platform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MQTT, AMQP, XMPP,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DDS,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ThingWorx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Machine Learning), Real-time analytics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ParStream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DB)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Foundation Device Cloud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  </a:t>
                      </a:r>
                      <a:r>
                        <a:rPr lang="en-US" sz="1800" dirty="0" err="1" smtClean="0"/>
                        <a:t>APIand</a:t>
                      </a:r>
                      <a:r>
                        <a:rPr lang="en-US" sz="1800" dirty="0" smtClean="0"/>
                        <a:t> Real TIME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MQTT, HTTPS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analytics (IBM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Real-Time Insights)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platform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MQTT, HTTP1.1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analytics 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Bosch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Suite - MDM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Platform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MQTT,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AMQP,STOMP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published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Ericsson Device Connection Platform (DCP) - MDM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Platform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Georgia"/>
                        </a:rPr>
                        <a:t>CoAP</a:t>
                      </a:r>
                      <a:endParaRPr lang="en-US" sz="1800" b="0" dirty="0">
                        <a:latin typeface="Georgi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eorgia"/>
                        </a:rPr>
                        <a:t>Not</a:t>
                      </a:r>
                      <a:r>
                        <a:rPr lang="en-US" sz="1800" b="0" baseline="0" dirty="0" smtClean="0">
                          <a:latin typeface="Georgia"/>
                        </a:rPr>
                        <a:t>  Published</a:t>
                      </a:r>
                      <a:endParaRPr lang="en-US" sz="1800" b="0" dirty="0">
                        <a:latin typeface="Georgia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"/>
          <a:ext cx="8458200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1480185"/>
                <a:gridCol w="6132195"/>
              </a:tblGrid>
              <a:tr h="81911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0008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Mobile Device Management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Message Queue Telemetry Transport  </a:t>
                      </a:r>
                      <a:r>
                        <a:rPr lang="en-US" dirty="0" smtClean="0"/>
                        <a:t>:</a:t>
                      </a:r>
                      <a:r>
                        <a:rPr lang="en-US" i="1" dirty="0" smtClean="0"/>
                        <a:t> MQTT is a machine-to-machine (M2M)/"Internet of Things" connectivity protocol.</a:t>
                      </a:r>
                      <a:endParaRPr lang="en-US" dirty="0"/>
                    </a:p>
                  </a:txBody>
                  <a:tcPr/>
                </a:tc>
              </a:tr>
              <a:tr h="7429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Georgia"/>
                        </a:rPr>
                        <a:t>CoAP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Constrained Application Protocol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is a specialized web transfer protocol for use with constrained nodes and constrained networks in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of Things.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protocol is designed for machine-to-machine (M2M) applications such as smart energy and building automation.”</a:t>
                      </a:r>
                      <a:endParaRPr lang="en-US" dirty="0"/>
                    </a:p>
                  </a:txBody>
                  <a:tcPr/>
                </a:tc>
              </a:tr>
              <a:tr h="7429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AMQP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Message Queuing Protocol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is an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 tooltip="Open standard"/>
                        </a:rPr>
                        <a:t>open standard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 tooltip="Application layer"/>
                        </a:rPr>
                        <a:t>application layer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protocol for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 tooltip="Message-oriented middleware"/>
                        </a:rPr>
                        <a:t>message-oriented middleware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4291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(or Streaming) Text Oriented Message Protocol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)is a simple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 tooltip="Text-based protocol"/>
                        </a:rPr>
                        <a:t>text-based protocol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designed for working with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 tooltip="Message-oriented middleware"/>
                        </a:rPr>
                        <a:t>message-oriented middleware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(MOM). It provides an interoperable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 tooltip="Wire protocol"/>
                        </a:rPr>
                        <a:t>wire format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that allows STOMP clients </a:t>
                      </a:r>
                      <a:endParaRPr lang="en-US" dirty="0"/>
                    </a:p>
                  </a:txBody>
                  <a:tcPr/>
                </a:tc>
              </a:tr>
              <a:tr h="74291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 Messaging and Presence Protocol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is a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 tooltip="Communications protocol"/>
                        </a:rPr>
                        <a:t>communications protocol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 tooltip="Message-oriented middleware"/>
                        </a:rPr>
                        <a:t>message-oriented middleware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based on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 tooltip="XML"/>
                        </a:rPr>
                        <a:t>XML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(Extensible Markup Language)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7200" y="1219200"/>
            <a:ext cx="77724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radley Hand ITC" pitchFamily="66" charset="0"/>
              </a:rPr>
              <a:t>A collection of electronic devices designed with built-in  internet connectivity, so that they can be monitored, controlled and linked over the Internet via a mobile  app or through a  laptop or some internet device.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8200" y="4114800"/>
            <a:ext cx="40386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radley Hand ITC" pitchFamily="66" charset="0"/>
              </a:rPr>
              <a:t>For those Electronic devices designed without built-in  internet connectivity, we can extend its capability to have connectivity to the internet either via a cable or through wireless.</a:t>
            </a:r>
          </a:p>
        </p:txBody>
      </p:sp>
      <p:pic>
        <p:nvPicPr>
          <p:cNvPr id="4098" name="Picture 2" descr="C:\Users\girish\AppData\Local\Microsoft\Windows\Temporary Internet Files\Content.IE5\ED16RD5D\question-mark-clip-art-01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2381250" cy="2373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this term </a:t>
            </a:r>
            <a:r>
              <a:rPr lang="en-US" dirty="0" err="1" smtClean="0"/>
              <a:t>IoT</a:t>
            </a:r>
            <a:r>
              <a:rPr lang="en-US" dirty="0" smtClean="0"/>
              <a:t> evolved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667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Kevin Ashton is </a:t>
            </a:r>
            <a:r>
              <a:rPr lang="en-US" dirty="0" smtClean="0"/>
              <a:t>known for coining the term "the </a:t>
            </a:r>
            <a:r>
              <a:rPr lang="en-US" dirty="0" smtClean="0">
                <a:hlinkClick r:id="rId2" tooltip="Internet of Things"/>
              </a:rPr>
              <a:t>Internet of Things</a:t>
            </a:r>
            <a:r>
              <a:rPr lang="en-US" dirty="0" smtClean="0"/>
              <a:t>" to describe a system where the Internet is connected to the physical world via  a large number of sensors</a:t>
            </a:r>
            <a:endParaRPr lang="en-US" dirty="0"/>
          </a:p>
        </p:txBody>
      </p:sp>
      <p:pic>
        <p:nvPicPr>
          <p:cNvPr id="44034" name="Picture 2" descr="Kevin Ashton 20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562100"/>
            <a:ext cx="3238500" cy="4857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76800"/>
            <a:ext cx="7333587" cy="10879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radley Hand ITC" pitchFamily="66" charset="0"/>
              </a:rPr>
              <a:t>What all devices, can come under </a:t>
            </a:r>
            <a:r>
              <a:rPr lang="en-US" b="1" dirty="0" err="1" smtClean="0">
                <a:latin typeface="Bradley Hand ITC" pitchFamily="66" charset="0"/>
              </a:rPr>
              <a:t>IoT</a:t>
            </a:r>
            <a:r>
              <a:rPr lang="en-US" b="1" dirty="0" smtClean="0">
                <a:latin typeface="Bradley Hand ITC" pitchFamily="66" charset="0"/>
              </a:rPr>
              <a:t> ?</a:t>
            </a:r>
            <a:endParaRPr lang="en-US" b="1" dirty="0">
              <a:latin typeface="Bradley Hand ITC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7800" y="685800"/>
            <a:ext cx="3276600" cy="3587306"/>
            <a:chOff x="1447800" y="685800"/>
            <a:chExt cx="3276600" cy="3587306"/>
          </a:xfrm>
        </p:grpSpPr>
        <p:pic>
          <p:nvPicPr>
            <p:cNvPr id="1026" name="Picture 2" descr="C:\Users\girish\AppData\Local\Microsoft\Windows\Temporary Internet Files\Content.IE5\ED16RD5D\student-23820_640-400x329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1828800"/>
              <a:ext cx="2971800" cy="2444306"/>
            </a:xfrm>
            <a:prstGeom prst="rect">
              <a:avLst/>
            </a:prstGeom>
            <a:noFill/>
          </p:spPr>
        </p:pic>
        <p:pic>
          <p:nvPicPr>
            <p:cNvPr id="1027" name="Picture 3" descr="C:\Users\girish\AppData\Local\Microsoft\Windows\Temporary Internet Files\Content.IE5\ED16RD5D\Discussion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685800"/>
              <a:ext cx="2503713" cy="1524000"/>
            </a:xfrm>
            <a:prstGeom prst="rect">
              <a:avLst/>
            </a:prstGeom>
            <a:noFill/>
          </p:spPr>
        </p:pic>
      </p:grpSp>
      <p:sp>
        <p:nvSpPr>
          <p:cNvPr id="5" name="Cloud Callout 4"/>
          <p:cNvSpPr/>
          <p:nvPr/>
        </p:nvSpPr>
        <p:spPr>
          <a:xfrm>
            <a:off x="6324600" y="0"/>
            <a:ext cx="2514600" cy="2362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Let us discuss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radley Hand ITC" pitchFamily="66" charset="0"/>
              </a:rPr>
              <a:t>Is this Microwave Oven a </a:t>
            </a:r>
            <a:r>
              <a:rPr lang="en-US" b="1" dirty="0" err="1" smtClean="0">
                <a:latin typeface="Bradley Hand ITC" pitchFamily="66" charset="0"/>
              </a:rPr>
              <a:t>IoT</a:t>
            </a:r>
            <a:r>
              <a:rPr lang="en-US" b="1" dirty="0" smtClean="0">
                <a:latin typeface="Bradley Hand ITC" pitchFamily="66" charset="0"/>
              </a:rPr>
              <a:t> Device?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2050" name="Picture 2" descr="C:\Users\girish\AppData\Local\Microsoft\Windows\Temporary Internet Files\Content.IE5\ED16RD5D\7792317330_a320cb19dd_b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21310"/>
            <a:ext cx="8153400" cy="5438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276600" cy="35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radley Hand ITC" pitchFamily="66" charset="0"/>
              </a:rPr>
              <a:t>Do we get any benefit by making this water pump </a:t>
            </a:r>
            <a:r>
              <a:rPr lang="en-US" b="1" dirty="0" err="1" smtClean="0">
                <a:latin typeface="Bradley Hand ITC" pitchFamily="66" charset="0"/>
              </a:rPr>
              <a:t>IoT</a:t>
            </a:r>
            <a:r>
              <a:rPr lang="en-US" b="1" dirty="0" smtClean="0">
                <a:latin typeface="Bradley Hand ITC" pitchFamily="66" charset="0"/>
              </a:rPr>
              <a:t> Enabled?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3076" name="Picture 4" descr="Image result for water pump from w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048000"/>
            <a:ext cx="3581400" cy="3581400"/>
          </a:xfrm>
          <a:prstGeom prst="rect">
            <a:avLst/>
          </a:prstGeom>
          <a:noFill/>
        </p:spPr>
      </p:pic>
      <p:sp>
        <p:nvSpPr>
          <p:cNvPr id="5" name="Cloud Callout 4"/>
          <p:cNvSpPr/>
          <p:nvPr/>
        </p:nvSpPr>
        <p:spPr>
          <a:xfrm>
            <a:off x="6324600" y="0"/>
            <a:ext cx="2514600" cy="2362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Let us discuss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5200" y="31242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" y="4114800"/>
            <a:ext cx="2514600" cy="2362200"/>
            <a:chOff x="1447800" y="685800"/>
            <a:chExt cx="3276600" cy="3587306"/>
          </a:xfrm>
        </p:grpSpPr>
        <p:pic>
          <p:nvPicPr>
            <p:cNvPr id="9" name="Picture 2" descr="C:\Users\girish\AppData\Local\Microsoft\Windows\Temporary Internet Files\Content.IE5\ED16RD5D\student-23820_640-400x329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1828800"/>
              <a:ext cx="2971800" cy="2444306"/>
            </a:xfrm>
            <a:prstGeom prst="rect">
              <a:avLst/>
            </a:prstGeom>
            <a:noFill/>
          </p:spPr>
        </p:pic>
        <p:pic>
          <p:nvPicPr>
            <p:cNvPr id="10" name="Picture 3" descr="C:\Users\girish\AppData\Local\Microsoft\Windows\Temporary Internet Files\Content.IE5\ED16RD5D\Discussion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800" y="685800"/>
              <a:ext cx="2503713" cy="152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Bradley Hand ITC" pitchFamily="66" charset="0"/>
              </a:rPr>
              <a:t>Sensors</a:t>
            </a:r>
            <a:endParaRPr lang="en-US" sz="6600" dirty="0">
              <a:latin typeface="Bradley Hand ITC" pitchFamily="66" charset="0"/>
            </a:endParaRPr>
          </a:p>
        </p:txBody>
      </p:sp>
      <p:sp>
        <p:nvSpPr>
          <p:cNvPr id="19458" name="AutoShape 2" descr="Image result for robotic sens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Image result for robotic sens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Image of Distance measurement using an ultrasonic sensing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 descr="Image of Distance measurement using an ultrasonic sensing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0" descr="Image result for robotic sens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12" descr="Image result for robotic vi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70" name="Picture 14" descr="Image result for robotic vi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143000"/>
            <a:ext cx="3905250" cy="312420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762000" y="1295400"/>
            <a:ext cx="3581400" cy="510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What are the different sensors we can think off for </a:t>
            </a:r>
            <a:r>
              <a:rPr lang="en-US" sz="3200" dirty="0" err="1" smtClean="0">
                <a:latin typeface="Aharoni" pitchFamily="2" charset="-79"/>
                <a:cs typeface="Aharoni" pitchFamily="2" charset="-79"/>
              </a:rPr>
              <a:t>IoT</a:t>
            </a:r>
            <a:r>
              <a:rPr lang="en-US" sz="3200" dirty="0" smtClean="0">
                <a:latin typeface="Bradley Hand ITC" pitchFamily="66" charset="0"/>
              </a:rPr>
              <a:t>?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12" name="Vertical Scroll 11"/>
          <p:cNvSpPr/>
          <p:nvPr/>
        </p:nvSpPr>
        <p:spPr>
          <a:xfrm>
            <a:off x="5029200" y="4724400"/>
            <a:ext cx="2286000" cy="1447800"/>
          </a:xfrm>
          <a:prstGeom prst="verticalScroll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name of few sensors you can think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11477</TotalTime>
  <Words>1109</Words>
  <Application>Microsoft Office PowerPoint</Application>
  <PresentationFormat>On-screen Show (4:3)</PresentationFormat>
  <Paragraphs>186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Internet of Things</vt:lpstr>
      <vt:lpstr>Slide 2</vt:lpstr>
      <vt:lpstr>Slide 3</vt:lpstr>
      <vt:lpstr>What is IoT</vt:lpstr>
      <vt:lpstr>How did this term IoT evolved</vt:lpstr>
      <vt:lpstr>What all devices, can come under IoT ?</vt:lpstr>
      <vt:lpstr>Is this Microwave Oven a IoT Device?</vt:lpstr>
      <vt:lpstr>Do we get any benefit by making this water pump IoT Enabled?</vt:lpstr>
      <vt:lpstr>Sensors</vt:lpstr>
      <vt:lpstr>What else do you need to make a IoT Device</vt:lpstr>
      <vt:lpstr>We need something called actuator to convert electrical signals into action</vt:lpstr>
      <vt:lpstr>Slide 12</vt:lpstr>
      <vt:lpstr>What is an embedded Computer?</vt:lpstr>
      <vt:lpstr>When an embedded Computer is given access to Internet, the whole system becomes an IoT device</vt:lpstr>
      <vt:lpstr>Slide 15</vt:lpstr>
      <vt:lpstr>How do we build  a device with IoT Enabled</vt:lpstr>
      <vt:lpstr>What are the different components of an End to End IoT solution</vt:lpstr>
      <vt:lpstr>End to End IoT solution ?</vt:lpstr>
      <vt:lpstr>What benefit do we get out of IoT</vt:lpstr>
      <vt:lpstr>Why Internet was Chosen ?</vt:lpstr>
      <vt:lpstr>Slide 21</vt:lpstr>
      <vt:lpstr>Slide 22</vt:lpstr>
      <vt:lpstr>Slide 23</vt:lpstr>
      <vt:lpstr>Slide 24</vt:lpstr>
      <vt:lpstr>Evolution of Packet switching</vt:lpstr>
      <vt:lpstr>Slide 26</vt:lpstr>
      <vt:lpstr>Slide 27</vt:lpstr>
      <vt:lpstr>Slide 28</vt:lpstr>
      <vt:lpstr>Slide 29</vt:lpstr>
      <vt:lpstr>Why there is too much hype about IoT</vt:lpstr>
      <vt:lpstr>What are the IoT platforms.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Process Communication</dc:title>
  <dc:creator>user</dc:creator>
  <cp:lastModifiedBy>girish</cp:lastModifiedBy>
  <cp:revision>793</cp:revision>
  <dcterms:created xsi:type="dcterms:W3CDTF">2017-01-18T10:03:27Z</dcterms:created>
  <dcterms:modified xsi:type="dcterms:W3CDTF">2017-04-27T12:57:40Z</dcterms:modified>
</cp:coreProperties>
</file>