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3" r:id="rId4"/>
    <p:sldId id="274" r:id="rId5"/>
    <p:sldId id="260" r:id="rId6"/>
    <p:sldId id="275" r:id="rId7"/>
    <p:sldId id="289" r:id="rId8"/>
    <p:sldId id="258" r:id="rId9"/>
    <p:sldId id="259" r:id="rId10"/>
    <p:sldId id="261" r:id="rId11"/>
    <p:sldId id="263" r:id="rId12"/>
    <p:sldId id="271" r:id="rId13"/>
    <p:sldId id="264" r:id="rId14"/>
    <p:sldId id="272" r:id="rId15"/>
    <p:sldId id="265" r:id="rId16"/>
    <p:sldId id="276" r:id="rId17"/>
    <p:sldId id="277" r:id="rId18"/>
    <p:sldId id="279" r:id="rId19"/>
    <p:sldId id="278" r:id="rId20"/>
    <p:sldId id="283" r:id="rId21"/>
    <p:sldId id="280" r:id="rId22"/>
    <p:sldId id="281" r:id="rId23"/>
    <p:sldId id="282" r:id="rId24"/>
    <p:sldId id="266" r:id="rId25"/>
    <p:sldId id="268" r:id="rId26"/>
    <p:sldId id="284" r:id="rId27"/>
    <p:sldId id="262" r:id="rId28"/>
    <p:sldId id="285" r:id="rId29"/>
    <p:sldId id="292" r:id="rId30"/>
    <p:sldId id="269" r:id="rId31"/>
    <p:sldId id="286" r:id="rId32"/>
    <p:sldId id="290" r:id="rId33"/>
    <p:sldId id="291" r:id="rId34"/>
    <p:sldId id="293" r:id="rId35"/>
    <p:sldId id="270" r:id="rId36"/>
    <p:sldId id="294" r:id="rId37"/>
    <p:sldId id="267" r:id="rId38"/>
    <p:sldId id="287" r:id="rId39"/>
    <p:sldId id="28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175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58C29-2115-4329-8599-1BD0619E0766}" type="datetimeFigureOut">
              <a:rPr lang="en-IN" smtClean="0"/>
              <a:pPr/>
              <a:t>09-01-2017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1FC94-1514-4612-AFBC-6B985B53864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31FC94-1514-4612-AFBC-6B985B538646}"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EAA26-C277-46B9-9FBF-B4F71DFEDD22}" type="datetime1">
              <a:rPr lang="en-IN" smtClean="0"/>
              <a:pPr/>
              <a:t>09-01-2017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DF7-0A51-4463-A227-E66B4E90FF9F}" type="datetime1">
              <a:rPr lang="en-IN" smtClean="0"/>
              <a:pPr/>
              <a:t>09-01-2017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33156-4FD1-4BED-9B0C-1D96176F8E9C}" type="datetime1">
              <a:rPr lang="en-IN" smtClean="0"/>
              <a:pPr/>
              <a:t>09-01-2017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6B3A85-753F-4B22-B9A1-F9FCDED94B04}" type="datetime1">
              <a:rPr lang="en-IN" smtClean="0"/>
              <a:pPr/>
              <a:t>09-01-2017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3C469-819E-4F8D-A2AC-41B5F82C9509}" type="datetime1">
              <a:rPr lang="en-IN" smtClean="0"/>
              <a:pPr/>
              <a:t>09-01-2017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647461-B48E-437E-833B-86437B83AB11}" type="datetime1">
              <a:rPr lang="en-IN" smtClean="0"/>
              <a:pPr/>
              <a:t>09-01-2017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44E2D6-5983-453D-BC9F-2CCA6C4C8E15}" type="datetime1">
              <a:rPr lang="en-IN" smtClean="0"/>
              <a:pPr/>
              <a:t>09-01-2017</a:t>
            </a:fld>
            <a:endParaRPr lang="en-IN"/>
          </a:p>
        </p:txBody>
      </p:sp>
      <p:sp>
        <p:nvSpPr>
          <p:cNvPr id="8" name="Footer Placeholder 7"/>
          <p:cNvSpPr>
            <a:spLocks noGrp="1"/>
          </p:cNvSpPr>
          <p:nvPr>
            <p:ph type="ftr" sz="quarter" idx="11"/>
          </p:nvPr>
        </p:nvSpPr>
        <p:spPr/>
        <p:txBody>
          <a:bodyPr/>
          <a:lstStyle/>
          <a:p>
            <a:r>
              <a:rPr lang="en-IN" smtClean="0"/>
              <a:t>Copyright Reserved - Do not reproduce</a:t>
            </a:r>
            <a:endParaRPr lang="en-IN"/>
          </a:p>
        </p:txBody>
      </p:sp>
      <p:sp>
        <p:nvSpPr>
          <p:cNvPr id="9" name="Slide Number Placeholder 8"/>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DC11EB-727F-456D-A800-A91B89EEDC2C}" type="datetime1">
              <a:rPr lang="en-IN" smtClean="0"/>
              <a:pPr/>
              <a:t>09-01-2017</a:t>
            </a:fld>
            <a:endParaRPr lang="en-IN"/>
          </a:p>
        </p:txBody>
      </p:sp>
      <p:sp>
        <p:nvSpPr>
          <p:cNvPr id="4" name="Footer Placeholder 3"/>
          <p:cNvSpPr>
            <a:spLocks noGrp="1"/>
          </p:cNvSpPr>
          <p:nvPr>
            <p:ph type="ftr" sz="quarter" idx="11"/>
          </p:nvPr>
        </p:nvSpPr>
        <p:spPr/>
        <p:txBody>
          <a:bodyPr/>
          <a:lstStyle/>
          <a:p>
            <a:r>
              <a:rPr lang="en-IN" smtClean="0"/>
              <a:t>Copyright Reserved - Do not reproduce</a:t>
            </a:r>
            <a:endParaRPr lang="en-IN"/>
          </a:p>
        </p:txBody>
      </p:sp>
      <p:sp>
        <p:nvSpPr>
          <p:cNvPr id="5" name="Slide Number Placeholder 4"/>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90C4-7A53-4A71-8834-E6DB79067A73}" type="datetime1">
              <a:rPr lang="en-IN" smtClean="0"/>
              <a:pPr/>
              <a:t>09-01-2017</a:t>
            </a:fld>
            <a:endParaRPr lang="en-IN"/>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C8212-F350-4F21-A4CB-21352256D01E}" type="datetime1">
              <a:rPr lang="en-IN" smtClean="0"/>
              <a:pPr/>
              <a:t>09-01-2017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2E581-C4AA-42F1-B60A-F2B4DCDA62BC}" type="datetime1">
              <a:rPr lang="en-IN" smtClean="0"/>
              <a:pPr/>
              <a:t>09-01-2017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78B-E4CC-44CC-8722-624FF919B3E1}" type="datetime1">
              <a:rPr lang="en-IN" smtClean="0"/>
              <a:pPr/>
              <a:t>09-01-2017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Copyright Reserved - Do not reproduce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8D4CE-93F6-4BFF-95A0-EE98CBE3B03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Mars_Pathfinder" TargetMode="External"/><Relationship Id="rId13" Type="http://schemas.openxmlformats.org/officeDocument/2006/relationships/hyperlink" Target="https://en.wikipedia.org/wiki/Cyclic_executive" TargetMode="External"/><Relationship Id="rId18" Type="http://schemas.openxmlformats.org/officeDocument/2006/relationships/hyperlink" Target="https://en.wikipedia.org/wiki/Spirit_(rover)" TargetMode="External"/><Relationship Id="rId3" Type="http://schemas.openxmlformats.org/officeDocument/2006/relationships/hyperlink" Target="https://en.wikipedia.org/wiki/Random_access_memory" TargetMode="External"/><Relationship Id="rId21" Type="http://schemas.openxmlformats.org/officeDocument/2006/relationships/hyperlink" Target="https://en.wikipedia.org/wiki/Curiosity_rover" TargetMode="External"/><Relationship Id="rId7" Type="http://schemas.openxmlformats.org/officeDocument/2006/relationships/hyperlink" Target="https://en.wikipedia.org/wiki/CPU_time" TargetMode="External"/><Relationship Id="rId12" Type="http://schemas.openxmlformats.org/officeDocument/2006/relationships/hyperlink" Target="https://en.wikipedia.org/wiki/Kilobyte" TargetMode="External"/><Relationship Id="rId17" Type="http://schemas.openxmlformats.org/officeDocument/2006/relationships/hyperlink" Target="https://en.wikipedia.org/wiki/Computer_multitasking" TargetMode="External"/><Relationship Id="rId2" Type="http://schemas.openxmlformats.org/officeDocument/2006/relationships/hyperlink" Target="https://en.wikipedia.org/wiki/Central_processing_unit" TargetMode="External"/><Relationship Id="rId16" Type="http://schemas.openxmlformats.org/officeDocument/2006/relationships/hyperlink" Target="https://en.wikipedia.org/wiki/VxWorks" TargetMode="External"/><Relationship Id="rId20" Type="http://schemas.openxmlformats.org/officeDocument/2006/relationships/hyperlink" Target="https://en.wikipedia.org/wiki/Mars_Exploration_Rover" TargetMode="External"/><Relationship Id="rId1" Type="http://schemas.openxmlformats.org/officeDocument/2006/relationships/slideLayout" Target="../slideLayouts/slideLayout6.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Intel_80C85" TargetMode="External"/><Relationship Id="rId24" Type="http://schemas.openxmlformats.org/officeDocument/2006/relationships/hyperlink" Target="https://en.wikipedia.org/wiki/Gigabyte" TargetMode="External"/><Relationship Id="rId5" Type="http://schemas.openxmlformats.org/officeDocument/2006/relationships/hyperlink" Target="https://en.wikipedia.org/wiki/EEPROM" TargetMode="External"/><Relationship Id="rId15" Type="http://schemas.openxmlformats.org/officeDocument/2006/relationships/hyperlink" Target="https://en.wikipedia.org/wiki/Megabyte" TargetMode="External"/><Relationship Id="rId23" Type="http://schemas.openxmlformats.org/officeDocument/2006/relationships/hyperlink" Target="https://en.wikipedia.org/wiki/RAD750" TargetMode="External"/><Relationship Id="rId10" Type="http://schemas.openxmlformats.org/officeDocument/2006/relationships/hyperlink" Target="https://en.wikipedia.org/wiki/Comparison_of_embedded_computer_systems_on_board_the_Mars_rovers" TargetMode="External"/><Relationship Id="rId19" Type="http://schemas.openxmlformats.org/officeDocument/2006/relationships/hyperlink" Target="https://en.wikipedia.org/wiki/Opportunity_(rover)" TargetMode="External"/><Relationship Id="rId4" Type="http://schemas.openxmlformats.org/officeDocument/2006/relationships/hyperlink" Target="https://en.wikipedia.org/wiki/Flash_memory" TargetMode="External"/><Relationship Id="rId9" Type="http://schemas.openxmlformats.org/officeDocument/2006/relationships/hyperlink" Target="https://en.wikipedia.org/wiki/Pathfinder_mission" TargetMode="External"/><Relationship Id="rId14" Type="http://schemas.openxmlformats.org/officeDocument/2006/relationships/hyperlink" Target="https://en.wikipedia.org/wiki/RAD6000" TargetMode="External"/><Relationship Id="rId22" Type="http://schemas.openxmlformats.org/officeDocument/2006/relationships/hyperlink" Target="https://en.wikipedia.org/wiki/Mars_Science_Labora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klabs.org/history/apollo_11_alarms/console/apollo_11_descent.mp3"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8D4CE-93F6-4BFF-95A0-EE98CBE3B034}"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8" name="Rectangle 7"/>
          <p:cNvSpPr/>
          <p:nvPr/>
        </p:nvSpPr>
        <p:spPr>
          <a:xfrm>
            <a:off x="2078844" y="3645024"/>
            <a:ext cx="4484497" cy="923330"/>
          </a:xfrm>
          <a:prstGeom prst="rect">
            <a:avLst/>
          </a:prstGeom>
          <a:noFill/>
        </p:spPr>
        <p:txBody>
          <a:bodyPr wrap="none" lIns="91440" tIns="45720" rIns="91440" bIns="45720">
            <a:spAutoFit/>
          </a:bodyPr>
          <a:lstStyle/>
          <a:p>
            <a:pPr algn="ctr"/>
            <a:r>
              <a:rPr lang="en-US" sz="5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Girish</a:t>
            </a:r>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S Kumar</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Rectangle 8"/>
          <p:cNvSpPr/>
          <p:nvPr/>
        </p:nvSpPr>
        <p:spPr>
          <a:xfrm>
            <a:off x="467544" y="1628800"/>
            <a:ext cx="8235268" cy="923330"/>
          </a:xfrm>
          <a:prstGeom prst="rect">
            <a:avLst/>
          </a:prstGeom>
          <a:noFill/>
        </p:spPr>
        <p:txBody>
          <a:bodyPr wrap="none" lIns="91440" tIns="45720" rIns="91440" bIns="45720">
            <a:spAutoFit/>
          </a:bodyPr>
          <a:lstStyle/>
          <a:p>
            <a:pPr algn="ctr"/>
            <a:r>
              <a:rPr lang="en-US" sz="5400" b="1" dirty="0" smtClean="0">
                <a:ln w="10541" cmpd="sng">
                  <a:solidFill>
                    <a:srgbClr val="7D7D7D">
                      <a:tint val="100000"/>
                      <a:shade val="100000"/>
                      <a:satMod val="110000"/>
                    </a:srgbClr>
                  </a:solidFill>
                  <a:prstDash val="solid"/>
                </a:ln>
                <a:solidFill>
                  <a:schemeClr val="tx1">
                    <a:lumMod val="75000"/>
                    <a:lumOff val="25000"/>
                  </a:schemeClr>
                </a:solidFill>
              </a:rPr>
              <a:t>Real Time Operating System</a:t>
            </a:r>
            <a:endParaRPr lang="en-US" sz="5400" b="1" cap="none" spc="0" dirty="0">
              <a:ln w="10541" cmpd="sng">
                <a:solidFill>
                  <a:srgbClr val="7D7D7D">
                    <a:tint val="100000"/>
                    <a:shade val="100000"/>
                    <a:satMod val="110000"/>
                  </a:srgbClr>
                </a:solidFill>
                <a:prstDash val="solid"/>
              </a:ln>
              <a:solidFill>
                <a:schemeClr val="tx1">
                  <a:lumMod val="75000"/>
                  <a:lumOff val="25000"/>
                </a:schemeClr>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7"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10</a:t>
            </a:fld>
            <a:endParaRPr lang="en-IN"/>
          </a:p>
        </p:txBody>
      </p:sp>
      <p:sp>
        <p:nvSpPr>
          <p:cNvPr id="8" name="TextBox 7"/>
          <p:cNvSpPr txBox="1"/>
          <p:nvPr/>
        </p:nvSpPr>
        <p:spPr>
          <a:xfrm>
            <a:off x="1259632" y="476672"/>
            <a:ext cx="7056784" cy="1224136"/>
          </a:xfrm>
          <a:prstGeom prst="rect">
            <a:avLst/>
          </a:prstGeom>
          <a:noFill/>
        </p:spPr>
        <p:txBody>
          <a:bodyPr wrap="square" rtlCol="0">
            <a:spAutoFit/>
          </a:bodyPr>
          <a:lstStyle/>
          <a:p>
            <a:pPr algn="ctr"/>
            <a:r>
              <a:rPr lang="en-US" sz="4000" dirty="0" smtClean="0">
                <a:latin typeface="Century Schoolbook" pitchFamily="18" charset="0"/>
              </a:rPr>
              <a:t>Operating System </a:t>
            </a:r>
          </a:p>
          <a:p>
            <a:pPr algn="ctr"/>
            <a:r>
              <a:rPr lang="en-US" sz="3200" dirty="0" smtClean="0">
                <a:latin typeface="Century Schoolbook" pitchFamily="18" charset="0"/>
              </a:rPr>
              <a:t>Services to applications</a:t>
            </a:r>
          </a:p>
        </p:txBody>
      </p:sp>
      <p:sp>
        <p:nvSpPr>
          <p:cNvPr id="10" name="TextBox 9"/>
          <p:cNvSpPr txBox="1"/>
          <p:nvPr/>
        </p:nvSpPr>
        <p:spPr>
          <a:xfrm>
            <a:off x="323528" y="2132856"/>
            <a:ext cx="8568952" cy="1938992"/>
          </a:xfrm>
          <a:prstGeom prst="rect">
            <a:avLst/>
          </a:prstGeom>
          <a:noFill/>
        </p:spPr>
        <p:txBody>
          <a:bodyPr wrap="square" rtlCol="0">
            <a:spAutoFit/>
          </a:bodyPr>
          <a:lstStyle/>
          <a:p>
            <a:pPr marL="571500" indent="-571500">
              <a:buFont typeface="Wingdings" pitchFamily="2" charset="2"/>
              <a:buChar char="ü"/>
            </a:pPr>
            <a:r>
              <a:rPr lang="en-US" sz="4000" dirty="0" smtClean="0">
                <a:latin typeface="Bookman Old Style" pitchFamily="18" charset="0"/>
              </a:rPr>
              <a:t>Program Execution</a:t>
            </a:r>
          </a:p>
          <a:p>
            <a:pPr marL="571500" indent="-571500">
              <a:buFont typeface="Wingdings" pitchFamily="2" charset="2"/>
              <a:buChar char="ü"/>
            </a:pPr>
            <a:r>
              <a:rPr lang="en-US" sz="4000" dirty="0" smtClean="0">
                <a:latin typeface="Bookman Old Style" pitchFamily="18" charset="0"/>
              </a:rPr>
              <a:t>Inter-process Communication</a:t>
            </a:r>
          </a:p>
          <a:p>
            <a:pPr marL="571500" indent="-571500">
              <a:buFont typeface="Wingdings" pitchFamily="2" charset="2"/>
              <a:buChar char="ü"/>
            </a:pPr>
            <a:r>
              <a:rPr lang="en-US" sz="4000" dirty="0" smtClean="0">
                <a:latin typeface="Bookman Old Style" pitchFamily="18" charset="0"/>
              </a:rPr>
              <a:t>I/O operations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11</a:t>
            </a:fld>
            <a:endParaRPr lang="en-IN"/>
          </a:p>
        </p:txBody>
      </p:sp>
      <p:sp>
        <p:nvSpPr>
          <p:cNvPr id="5" name="TextBox 4"/>
          <p:cNvSpPr txBox="1"/>
          <p:nvPr/>
        </p:nvSpPr>
        <p:spPr>
          <a:xfrm>
            <a:off x="755576" y="1988840"/>
            <a:ext cx="7540141" cy="2800767"/>
          </a:xfrm>
          <a:prstGeom prst="rect">
            <a:avLst/>
          </a:prstGeom>
          <a:noFill/>
        </p:spPr>
        <p:txBody>
          <a:bodyPr wrap="none" rtlCol="0">
            <a:spAutoFit/>
          </a:bodyPr>
          <a:lstStyle/>
          <a:p>
            <a:pPr>
              <a:buFont typeface="Arial" pitchFamily="34" charset="0"/>
              <a:buChar char="•"/>
            </a:pPr>
            <a:r>
              <a:rPr lang="en-US" sz="4400" dirty="0" smtClean="0"/>
              <a:t> Batch operating system</a:t>
            </a:r>
          </a:p>
          <a:p>
            <a:pPr>
              <a:buFont typeface="Arial" pitchFamily="34" charset="0"/>
              <a:buChar char="•"/>
            </a:pPr>
            <a:r>
              <a:rPr lang="en-US" sz="4400" dirty="0" smtClean="0"/>
              <a:t> Time Shared Operating System</a:t>
            </a:r>
          </a:p>
          <a:p>
            <a:pPr>
              <a:buFont typeface="Arial" pitchFamily="34" charset="0"/>
              <a:buChar char="•"/>
            </a:pPr>
            <a:r>
              <a:rPr lang="en-US" sz="4400" dirty="0" smtClean="0"/>
              <a:t> Distributed Operating System</a:t>
            </a:r>
          </a:p>
          <a:p>
            <a:pPr>
              <a:buFont typeface="Arial" pitchFamily="34" charset="0"/>
              <a:buChar char="•"/>
            </a:pPr>
            <a:r>
              <a:rPr lang="en-US" sz="4400" dirty="0" smtClean="0"/>
              <a:t> Real Time Operating System</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Real time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12</a:t>
            </a:fld>
            <a:endParaRPr lang="en-IN"/>
          </a:p>
        </p:txBody>
      </p:sp>
      <p:sp>
        <p:nvSpPr>
          <p:cNvPr id="5" name="Rectangle 4"/>
          <p:cNvSpPr/>
          <p:nvPr/>
        </p:nvSpPr>
        <p:spPr>
          <a:xfrm>
            <a:off x="467544" y="3645024"/>
            <a:ext cx="7920880" cy="2831544"/>
          </a:xfrm>
          <a:prstGeom prst="rect">
            <a:avLst/>
          </a:prstGeom>
          <a:solidFill>
            <a:schemeClr val="bg1">
              <a:lumMod val="75000"/>
            </a:schemeClr>
          </a:solidFill>
          <a:ln w="3175">
            <a:noFill/>
          </a:ln>
          <a:effectLst>
            <a:glow rad="101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endParaRPr lang="en-US" dirty="0" smtClean="0"/>
          </a:p>
          <a:p>
            <a:pPr algn="just"/>
            <a:r>
              <a:rPr lang="en-US" sz="3200" dirty="0" smtClean="0"/>
              <a:t>Those systems in which the correctness of the system depends not only on the logical result of computation, but also on the definite time limits within which the results are to be produced </a:t>
            </a:r>
            <a:endParaRPr lang="en-US" sz="3200" dirty="0"/>
          </a:p>
        </p:txBody>
      </p:sp>
      <p:sp>
        <p:nvSpPr>
          <p:cNvPr id="6" name="Rectangle 5"/>
          <p:cNvSpPr/>
          <p:nvPr/>
        </p:nvSpPr>
        <p:spPr>
          <a:xfrm>
            <a:off x="539552" y="1628800"/>
            <a:ext cx="4104456" cy="1200329"/>
          </a:xfrm>
          <a:prstGeom prst="rect">
            <a:avLst/>
          </a:prstGeom>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endParaRPr lang="en-US" dirty="0" smtClean="0"/>
          </a:p>
          <a:p>
            <a:r>
              <a:rPr lang="en-US" b="1" dirty="0" smtClean="0"/>
              <a:t> Word Real means : Ability to process  events from “Real Word” which is related to a real time clock</a:t>
            </a:r>
            <a:endParaRPr lang="en-US" dirty="0" smtClean="0"/>
          </a:p>
        </p:txBody>
      </p:sp>
      <p:sp>
        <p:nvSpPr>
          <p:cNvPr id="2050" name="AutoShape 2" descr="Image result for Stop wat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Stop wat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Stop watch"/>
          <p:cNvPicPr>
            <a:picLocks noChangeAspect="1" noChangeArrowheads="1"/>
          </p:cNvPicPr>
          <p:nvPr/>
        </p:nvPicPr>
        <p:blipFill>
          <a:blip r:embed="rId2" cstate="print"/>
          <a:srcRect/>
          <a:stretch>
            <a:fillRect/>
          </a:stretch>
        </p:blipFill>
        <p:spPr bwMode="auto">
          <a:xfrm>
            <a:off x="5364088" y="1268760"/>
            <a:ext cx="3029384" cy="201622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Real Time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13</a:t>
            </a:fld>
            <a:endParaRPr lang="en-IN"/>
          </a:p>
        </p:txBody>
      </p:sp>
      <p:sp>
        <p:nvSpPr>
          <p:cNvPr id="5" name="TextBox 4"/>
          <p:cNvSpPr txBox="1"/>
          <p:nvPr/>
        </p:nvSpPr>
        <p:spPr>
          <a:xfrm>
            <a:off x="323528" y="1340768"/>
            <a:ext cx="8531695" cy="5262979"/>
          </a:xfrm>
          <a:prstGeom prst="rect">
            <a:avLst/>
          </a:prstGeom>
          <a:noFill/>
        </p:spPr>
        <p:txBody>
          <a:bodyPr wrap="none" rtlCol="0">
            <a:spAutoFit/>
          </a:bodyPr>
          <a:lstStyle/>
          <a:p>
            <a:r>
              <a:rPr lang="en-US" sz="2800" dirty="0" smtClean="0"/>
              <a:t>There are two types of real time Operating Systems</a:t>
            </a:r>
          </a:p>
          <a:p>
            <a:pPr>
              <a:buFont typeface="Arial" pitchFamily="34" charset="0"/>
              <a:buChar char="•"/>
            </a:pPr>
            <a:r>
              <a:rPr lang="en-US" sz="2800" dirty="0" smtClean="0"/>
              <a:t>Hard Real Time</a:t>
            </a:r>
          </a:p>
          <a:p>
            <a:pPr lvl="1">
              <a:buFont typeface="Arial" pitchFamily="34" charset="0"/>
              <a:buChar char="•"/>
            </a:pPr>
            <a:r>
              <a:rPr lang="en-US" sz="2800" dirty="0" smtClean="0"/>
              <a:t> An OS where </a:t>
            </a:r>
            <a:r>
              <a:rPr lang="en-US" sz="2800" b="1" u="sng" dirty="0" smtClean="0"/>
              <a:t>response time </a:t>
            </a:r>
            <a:r>
              <a:rPr lang="en-US" sz="2800" dirty="0" smtClean="0"/>
              <a:t>is very critical and it will </a:t>
            </a:r>
          </a:p>
          <a:p>
            <a:pPr lvl="1"/>
            <a:r>
              <a:rPr lang="en-US" sz="2800" dirty="0" smtClean="0"/>
              <a:t>   very short </a:t>
            </a:r>
          </a:p>
          <a:p>
            <a:pPr lvl="2">
              <a:buFont typeface="Arial" pitchFamily="34" charset="0"/>
              <a:buChar char="•"/>
            </a:pPr>
            <a:r>
              <a:rPr lang="en-US" sz="2800" dirty="0" smtClean="0"/>
              <a:t> Health monitoring devices</a:t>
            </a:r>
          </a:p>
          <a:p>
            <a:pPr lvl="2">
              <a:buFont typeface="Arial" pitchFamily="34" charset="0"/>
              <a:buChar char="•"/>
            </a:pPr>
            <a:r>
              <a:rPr lang="en-US" sz="2800" dirty="0" smtClean="0"/>
              <a:t> Air Craft Control</a:t>
            </a:r>
          </a:p>
          <a:p>
            <a:pPr lvl="2">
              <a:buFont typeface="Arial" pitchFamily="34" charset="0"/>
              <a:buChar char="•"/>
            </a:pPr>
            <a:r>
              <a:rPr lang="en-US" sz="2800" dirty="0" smtClean="0"/>
              <a:t> Weapons, Radar etc</a:t>
            </a:r>
          </a:p>
          <a:p>
            <a:pPr lvl="2"/>
            <a:endParaRPr lang="en-US" sz="2800" dirty="0" smtClean="0"/>
          </a:p>
          <a:p>
            <a:pPr>
              <a:buFont typeface="Arial" pitchFamily="34" charset="0"/>
              <a:buChar char="•"/>
            </a:pPr>
            <a:r>
              <a:rPr lang="en-US" sz="2800" dirty="0" smtClean="0"/>
              <a:t>Soft Real Time</a:t>
            </a:r>
          </a:p>
          <a:p>
            <a:pPr lvl="1">
              <a:buFont typeface="Arial" pitchFamily="34" charset="0"/>
              <a:buChar char="•"/>
            </a:pPr>
            <a:r>
              <a:rPr lang="en-US" sz="2800" dirty="0" smtClean="0"/>
              <a:t>An OS where </a:t>
            </a:r>
            <a:r>
              <a:rPr lang="en-US" sz="2800" b="1" u="sng" dirty="0" smtClean="0"/>
              <a:t>response time is less critical</a:t>
            </a:r>
          </a:p>
          <a:p>
            <a:pPr lvl="2">
              <a:buFont typeface="Arial" pitchFamily="34" charset="0"/>
              <a:buChar char="•"/>
            </a:pPr>
            <a:r>
              <a:rPr lang="en-US" sz="2800" dirty="0" smtClean="0"/>
              <a:t>  Multimedia devices</a:t>
            </a:r>
          </a:p>
          <a:p>
            <a:pPr lvl="2">
              <a:buFont typeface="Arial" pitchFamily="34" charset="0"/>
              <a:buChar char="•"/>
            </a:pPr>
            <a:r>
              <a:rPr lang="en-US" sz="2800" dirty="0" smtClean="0"/>
              <a:t>  Home entertainment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Realization of Real time system </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5" name="TextBox 4"/>
          <p:cNvSpPr txBox="1"/>
          <p:nvPr/>
        </p:nvSpPr>
        <p:spPr>
          <a:xfrm>
            <a:off x="611560" y="3356992"/>
            <a:ext cx="8136904" cy="2677656"/>
          </a:xfrm>
          <a:prstGeom prst="rect">
            <a:avLst/>
          </a:prstGeom>
          <a:noFill/>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Arial" pitchFamily="34" charset="0"/>
              <a:buChar char="•"/>
            </a:pPr>
            <a:r>
              <a:rPr lang="en-US" sz="2400" dirty="0" smtClean="0"/>
              <a:t>Embedded (Usually hard real time)</a:t>
            </a:r>
          </a:p>
          <a:p>
            <a:pPr lvl="1">
              <a:buFont typeface="Arial" pitchFamily="34" charset="0"/>
              <a:buChar char="•"/>
            </a:pPr>
            <a:r>
              <a:rPr lang="en-US" sz="2400" dirty="0" smtClean="0"/>
              <a:t> Patient Monitoring applications</a:t>
            </a:r>
          </a:p>
          <a:p>
            <a:pPr lvl="1">
              <a:buFont typeface="Arial" pitchFamily="34" charset="0"/>
              <a:buChar char="•"/>
            </a:pPr>
            <a:r>
              <a:rPr lang="en-US" sz="2400" dirty="0" smtClean="0"/>
              <a:t>  Industrial Plant control</a:t>
            </a:r>
          </a:p>
          <a:p>
            <a:pPr lvl="1">
              <a:buFont typeface="Arial" pitchFamily="34" charset="0"/>
              <a:buChar char="•"/>
            </a:pPr>
            <a:r>
              <a:rPr lang="en-US" sz="2400" dirty="0" smtClean="0"/>
              <a:t> Mobile phone base stations and towers</a:t>
            </a:r>
          </a:p>
          <a:p>
            <a:pPr lvl="1">
              <a:buFont typeface="Arial" pitchFamily="34" charset="0"/>
              <a:buChar char="•"/>
            </a:pPr>
            <a:r>
              <a:rPr lang="en-US" sz="2400" dirty="0" smtClean="0"/>
              <a:t>  Weapons</a:t>
            </a:r>
          </a:p>
          <a:p>
            <a:pPr lvl="1">
              <a:buFont typeface="Arial" pitchFamily="34" charset="0"/>
              <a:buChar char="•"/>
            </a:pPr>
            <a:r>
              <a:rPr lang="en-US" sz="2400" dirty="0" smtClean="0"/>
              <a:t>  Air Craft Control and Monitoring</a:t>
            </a:r>
          </a:p>
          <a:p>
            <a:pPr lvl="1"/>
            <a:endParaRPr lang="en-US" sz="2400" dirty="0"/>
          </a:p>
        </p:txBody>
      </p:sp>
      <p:pic>
        <p:nvPicPr>
          <p:cNvPr id="1026" name="Picture 2" descr="Image result for Stop watch"/>
          <p:cNvPicPr>
            <a:picLocks noChangeAspect="1" noChangeArrowheads="1"/>
          </p:cNvPicPr>
          <p:nvPr/>
        </p:nvPicPr>
        <p:blipFill>
          <a:blip r:embed="rId2" cstate="print"/>
          <a:srcRect/>
          <a:stretch>
            <a:fillRect/>
          </a:stretch>
        </p:blipFill>
        <p:spPr bwMode="auto">
          <a:xfrm>
            <a:off x="6660232" y="3556218"/>
            <a:ext cx="1800200" cy="2249046"/>
          </a:xfrm>
          <a:prstGeom prst="rect">
            <a:avLst/>
          </a:prstGeom>
          <a:noFill/>
        </p:spPr>
      </p:pic>
      <p:sp>
        <p:nvSpPr>
          <p:cNvPr id="7" name="TextBox 6"/>
          <p:cNvSpPr txBox="1"/>
          <p:nvPr/>
        </p:nvSpPr>
        <p:spPr>
          <a:xfrm>
            <a:off x="611560" y="1196753"/>
            <a:ext cx="8136904" cy="1569660"/>
          </a:xfrm>
          <a:prstGeom prst="rect">
            <a:avLst/>
          </a:prstGeom>
          <a:noFill/>
          <a:ln w="3175">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buFont typeface="Arial" pitchFamily="34" charset="0"/>
              <a:buChar char="•"/>
            </a:pPr>
            <a:r>
              <a:rPr lang="en-US" sz="2400" dirty="0" smtClean="0"/>
              <a:t>General  (Soft in most  cases, but can be hard too)</a:t>
            </a:r>
          </a:p>
          <a:p>
            <a:pPr lvl="1">
              <a:buFont typeface="Arial" pitchFamily="34" charset="0"/>
              <a:buChar char="•"/>
            </a:pPr>
            <a:r>
              <a:rPr lang="en-US" sz="2400" dirty="0" smtClean="0"/>
              <a:t> Responds to real time events like</a:t>
            </a:r>
          </a:p>
          <a:p>
            <a:pPr lvl="2">
              <a:buFont typeface="Arial" pitchFamily="34" charset="0"/>
              <a:buChar char="•"/>
            </a:pPr>
            <a:r>
              <a:rPr lang="en-US" sz="2400" dirty="0" smtClean="0"/>
              <a:t> Stock market price which changes in less than sec</a:t>
            </a:r>
          </a:p>
          <a:p>
            <a:pPr lvl="2">
              <a:buFont typeface="Arial" pitchFamily="34" charset="0"/>
              <a:buChar char="•"/>
            </a:pPr>
            <a:r>
              <a:rPr lang="en-US" sz="2400" dirty="0" smtClean="0"/>
              <a:t> Online Train reservation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15</a:t>
            </a:fld>
            <a:endParaRPr lang="en-IN"/>
          </a:p>
        </p:txBody>
      </p:sp>
      <p:sp>
        <p:nvSpPr>
          <p:cNvPr id="5" name="TextBox 4"/>
          <p:cNvSpPr txBox="1"/>
          <p:nvPr/>
        </p:nvSpPr>
        <p:spPr>
          <a:xfrm>
            <a:off x="323528" y="1628800"/>
            <a:ext cx="8568952" cy="1384995"/>
          </a:xfrm>
          <a:prstGeom prst="rect">
            <a:avLst/>
          </a:prstGeom>
          <a:noFill/>
        </p:spPr>
        <p:txBody>
          <a:bodyPr wrap="square" rtlCol="0">
            <a:spAutoFit/>
          </a:bodyPr>
          <a:lstStyle/>
          <a:p>
            <a:pPr marL="514350" indent="-514350">
              <a:buFont typeface="+mj-lt"/>
              <a:buAutoNum type="arabicPeriod"/>
            </a:pPr>
            <a:r>
              <a:rPr lang="en-US" sz="2800" dirty="0" smtClean="0"/>
              <a:t>In a Real time how small the response time can be ?</a:t>
            </a:r>
          </a:p>
          <a:p>
            <a:pPr marL="514350" indent="-514350">
              <a:buFont typeface="+mj-lt"/>
              <a:buAutoNum type="arabicPeriod"/>
            </a:pPr>
            <a:r>
              <a:rPr lang="en-US" sz="2800" dirty="0" smtClean="0"/>
              <a:t>How </a:t>
            </a:r>
            <a:r>
              <a:rPr lang="en-US" sz="2800" dirty="0" smtClean="0"/>
              <a:t>do we </a:t>
            </a:r>
            <a:r>
              <a:rPr lang="en-US" sz="2800" dirty="0" smtClean="0"/>
              <a:t>fix the response time of a OS </a:t>
            </a:r>
          </a:p>
          <a:p>
            <a:pPr marL="514350" indent="-514350">
              <a:buFont typeface="+mj-lt"/>
              <a:buAutoNum type="arabicPeriod"/>
            </a:pPr>
            <a:r>
              <a:rPr lang="en-US" sz="2800" dirty="0" smtClean="0"/>
              <a:t>What type of OS is Android ?</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How does a Radar works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16</a:t>
            </a:fld>
            <a:endParaRPr lang="en-IN"/>
          </a:p>
        </p:txBody>
      </p:sp>
      <p:pic>
        <p:nvPicPr>
          <p:cNvPr id="32770" name="Picture 2" descr="Image result for radar"/>
          <p:cNvPicPr>
            <a:picLocks noChangeAspect="1" noChangeArrowheads="1"/>
          </p:cNvPicPr>
          <p:nvPr/>
        </p:nvPicPr>
        <p:blipFill>
          <a:blip r:embed="rId2" cstate="print"/>
          <a:srcRect/>
          <a:stretch>
            <a:fillRect/>
          </a:stretch>
        </p:blipFill>
        <p:spPr bwMode="auto">
          <a:xfrm>
            <a:off x="395536" y="4293096"/>
            <a:ext cx="1905000" cy="2066925"/>
          </a:xfrm>
          <a:prstGeom prst="rect">
            <a:avLst/>
          </a:prstGeom>
          <a:noFill/>
        </p:spPr>
      </p:pic>
      <p:sp>
        <p:nvSpPr>
          <p:cNvPr id="32772" name="AutoShape 4"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6" name="AutoShape 8" descr="Image result for rad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8" name="Picture 10" descr="Related image"/>
          <p:cNvPicPr>
            <a:picLocks noChangeAspect="1" noChangeArrowheads="1"/>
          </p:cNvPicPr>
          <p:nvPr/>
        </p:nvPicPr>
        <p:blipFill>
          <a:blip r:embed="rId3" cstate="print"/>
          <a:srcRect/>
          <a:stretch>
            <a:fillRect/>
          </a:stretch>
        </p:blipFill>
        <p:spPr bwMode="auto">
          <a:xfrm>
            <a:off x="6156176" y="3717032"/>
            <a:ext cx="2143125" cy="2143125"/>
          </a:xfrm>
          <a:prstGeom prst="rect">
            <a:avLst/>
          </a:prstGeom>
          <a:noFill/>
        </p:spPr>
      </p:pic>
      <p:pic>
        <p:nvPicPr>
          <p:cNvPr id="32780" name="Picture 12" descr="Related image"/>
          <p:cNvPicPr>
            <a:picLocks noChangeAspect="1" noChangeArrowheads="1"/>
          </p:cNvPicPr>
          <p:nvPr/>
        </p:nvPicPr>
        <p:blipFill>
          <a:blip r:embed="rId4" cstate="print"/>
          <a:srcRect/>
          <a:stretch>
            <a:fillRect/>
          </a:stretch>
        </p:blipFill>
        <p:spPr bwMode="auto">
          <a:xfrm>
            <a:off x="1763688" y="1700808"/>
            <a:ext cx="1591791" cy="1368152"/>
          </a:xfrm>
          <a:prstGeom prst="rect">
            <a:avLst/>
          </a:prstGeom>
          <a:noFill/>
        </p:spPr>
      </p:pic>
      <p:cxnSp>
        <p:nvCxnSpPr>
          <p:cNvPr id="14" name="Straight Arrow Connector 13"/>
          <p:cNvCxnSpPr/>
          <p:nvPr/>
        </p:nvCxnSpPr>
        <p:spPr>
          <a:xfrm flipV="1">
            <a:off x="755576" y="3068960"/>
            <a:ext cx="129614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2780" idx="2"/>
          </p:cNvCxnSpPr>
          <p:nvPr/>
        </p:nvCxnSpPr>
        <p:spPr>
          <a:xfrm flipH="1">
            <a:off x="1763688" y="3068960"/>
            <a:ext cx="79589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2339752" y="5517232"/>
            <a:ext cx="381642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Real time  Operating Systems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17</a:t>
            </a:fld>
            <a:endParaRPr lang="en-IN"/>
          </a:p>
        </p:txBody>
      </p:sp>
      <p:graphicFrame>
        <p:nvGraphicFramePr>
          <p:cNvPr id="5" name="Table 4"/>
          <p:cNvGraphicFramePr>
            <a:graphicFrameLocks noGrp="1"/>
          </p:cNvGraphicFramePr>
          <p:nvPr/>
        </p:nvGraphicFramePr>
        <p:xfrm>
          <a:off x="1524000" y="1397000"/>
          <a:ext cx="6096000" cy="3708400"/>
        </p:xfrm>
        <a:graphic>
          <a:graphicData uri="http://schemas.openxmlformats.org/drawingml/2006/table">
            <a:tbl>
              <a:tblPr firstRow="1" bandRow="1">
                <a:tableStyleId>{5C22544A-7EE6-4342-B048-85BDC9FD1C3A}</a:tableStyleId>
              </a:tblPr>
              <a:tblGrid>
                <a:gridCol w="527720"/>
                <a:gridCol w="5568280"/>
              </a:tblGrid>
              <a:tr h="370840">
                <a:tc>
                  <a:txBody>
                    <a:bodyPr/>
                    <a:lstStyle/>
                    <a:p>
                      <a:r>
                        <a:rPr lang="en-US" dirty="0" smtClean="0"/>
                        <a:t>No</a:t>
                      </a:r>
                      <a:endParaRPr lang="en-US" dirty="0"/>
                    </a:p>
                  </a:txBody>
                  <a:tcPr/>
                </a:tc>
                <a:tc>
                  <a:txBody>
                    <a:bodyPr/>
                    <a:lstStyle/>
                    <a:p>
                      <a:pPr algn="ctr"/>
                      <a:r>
                        <a:rPr lang="en-US" dirty="0" smtClean="0"/>
                        <a:t>Name of OS</a:t>
                      </a:r>
                      <a:endParaRPr lang="en-US" dirty="0"/>
                    </a:p>
                  </a:txBody>
                  <a:tcPr/>
                </a:tc>
              </a:tr>
              <a:tr h="370840">
                <a:tc>
                  <a:txBody>
                    <a:bodyPr/>
                    <a:lstStyle/>
                    <a:p>
                      <a:r>
                        <a:rPr lang="en-US" dirty="0" smtClean="0"/>
                        <a:t>1</a:t>
                      </a:r>
                      <a:endParaRPr lang="en-US" dirty="0"/>
                    </a:p>
                  </a:txBody>
                  <a:tcPr/>
                </a:tc>
                <a:tc>
                  <a:txBody>
                    <a:bodyPr/>
                    <a:lstStyle/>
                    <a:p>
                      <a:r>
                        <a:rPr lang="en-US" dirty="0" err="1" smtClean="0"/>
                        <a:t>Andriod</a:t>
                      </a:r>
                      <a:endParaRPr lang="en-US" dirty="0"/>
                    </a:p>
                  </a:txBody>
                  <a:tcPr/>
                </a:tc>
              </a:tr>
              <a:tr h="370840">
                <a:tc>
                  <a:txBody>
                    <a:bodyPr/>
                    <a:lstStyle/>
                    <a:p>
                      <a:r>
                        <a:rPr lang="en-US" dirty="0" smtClean="0"/>
                        <a:t>2</a:t>
                      </a:r>
                      <a:endParaRPr lang="en-US" dirty="0"/>
                    </a:p>
                  </a:txBody>
                  <a:tcPr/>
                </a:tc>
                <a:tc>
                  <a:txBody>
                    <a:bodyPr/>
                    <a:lstStyle/>
                    <a:p>
                      <a:r>
                        <a:rPr lang="en-US" dirty="0" smtClean="0"/>
                        <a:t>Free RTOS</a:t>
                      </a:r>
                      <a:endParaRPr lang="en-US" dirty="0"/>
                    </a:p>
                  </a:txBody>
                  <a:tcPr/>
                </a:tc>
              </a:tr>
              <a:tr h="370840">
                <a:tc>
                  <a:txBody>
                    <a:bodyPr/>
                    <a:lstStyle/>
                    <a:p>
                      <a:r>
                        <a:rPr lang="en-US" dirty="0" smtClean="0"/>
                        <a:t>3</a:t>
                      </a:r>
                      <a:endParaRPr lang="en-US" dirty="0"/>
                    </a:p>
                  </a:txBody>
                  <a:tcPr/>
                </a:tc>
                <a:tc>
                  <a:txBody>
                    <a:bodyPr/>
                    <a:lstStyle/>
                    <a:p>
                      <a:r>
                        <a:rPr lang="en-US" dirty="0" err="1" smtClean="0"/>
                        <a:t>Debian</a:t>
                      </a:r>
                      <a:r>
                        <a:rPr lang="en-US" dirty="0" smtClean="0"/>
                        <a:t> Linux</a:t>
                      </a:r>
                      <a:endParaRPr lang="en-US" dirty="0"/>
                    </a:p>
                  </a:txBody>
                  <a:tcPr/>
                </a:tc>
              </a:tr>
              <a:tr h="370840">
                <a:tc>
                  <a:txBody>
                    <a:bodyPr/>
                    <a:lstStyle/>
                    <a:p>
                      <a:r>
                        <a:rPr lang="en-US" dirty="0" smtClean="0"/>
                        <a:t>4</a:t>
                      </a:r>
                      <a:endParaRPr lang="en-US" dirty="0"/>
                    </a:p>
                  </a:txBody>
                  <a:tcPr/>
                </a:tc>
                <a:tc>
                  <a:txBody>
                    <a:bodyPr/>
                    <a:lstStyle/>
                    <a:p>
                      <a:r>
                        <a:rPr lang="en-US" dirty="0" err="1" smtClean="0"/>
                        <a:t>Ubuntu</a:t>
                      </a:r>
                      <a:endParaRPr lang="en-US" dirty="0"/>
                    </a:p>
                  </a:txBody>
                  <a:tcPr/>
                </a:tc>
              </a:tr>
              <a:tr h="370840">
                <a:tc>
                  <a:txBody>
                    <a:bodyPr/>
                    <a:lstStyle/>
                    <a:p>
                      <a:r>
                        <a:rPr lang="en-US" dirty="0" smtClean="0"/>
                        <a:t>5</a:t>
                      </a:r>
                      <a:endParaRPr lang="en-US" dirty="0"/>
                    </a:p>
                  </a:txBody>
                  <a:tcPr/>
                </a:tc>
                <a:tc>
                  <a:txBody>
                    <a:bodyPr/>
                    <a:lstStyle/>
                    <a:p>
                      <a:r>
                        <a:rPr lang="en-US" dirty="0" smtClean="0"/>
                        <a:t>Green Hills Software INTEGRITY</a:t>
                      </a:r>
                      <a:endParaRPr lang="en-US" dirty="0"/>
                    </a:p>
                  </a:txBody>
                  <a:tcPr/>
                </a:tc>
              </a:tr>
              <a:tr h="370840">
                <a:tc>
                  <a:txBody>
                    <a:bodyPr/>
                    <a:lstStyle/>
                    <a:p>
                      <a:r>
                        <a:rPr lang="en-US" dirty="0" smtClean="0"/>
                        <a:t>6</a:t>
                      </a:r>
                      <a:endParaRPr lang="en-US" dirty="0"/>
                    </a:p>
                  </a:txBody>
                  <a:tcPr/>
                </a:tc>
                <a:tc>
                  <a:txBody>
                    <a:bodyPr/>
                    <a:lstStyle/>
                    <a:p>
                      <a:r>
                        <a:rPr lang="en-US" dirty="0" err="1" smtClean="0"/>
                        <a:t>VxWorks</a:t>
                      </a:r>
                      <a:r>
                        <a:rPr lang="en-US" dirty="0" smtClean="0"/>
                        <a:t> from Wind River</a:t>
                      </a:r>
                      <a:endParaRPr lang="en-US" dirty="0"/>
                    </a:p>
                  </a:txBody>
                  <a:tcPr/>
                </a:tc>
              </a:tr>
              <a:tr h="370840">
                <a:tc>
                  <a:txBody>
                    <a:bodyPr/>
                    <a:lstStyle/>
                    <a:p>
                      <a:r>
                        <a:rPr lang="en-US" dirty="0" smtClean="0"/>
                        <a:t>7</a:t>
                      </a:r>
                      <a:endParaRPr lang="en-US" dirty="0"/>
                    </a:p>
                  </a:txBody>
                  <a:tcPr/>
                </a:tc>
                <a:tc>
                  <a:txBody>
                    <a:bodyPr/>
                    <a:lstStyle/>
                    <a:p>
                      <a:r>
                        <a:rPr lang="en-US" dirty="0" smtClean="0"/>
                        <a:t>QNX Neutrino</a:t>
                      </a:r>
                      <a:endParaRPr lang="en-US" dirty="0"/>
                    </a:p>
                  </a:txBody>
                  <a:tcPr/>
                </a:tc>
              </a:tr>
              <a:tr h="370840">
                <a:tc>
                  <a:txBody>
                    <a:bodyPr/>
                    <a:lstStyle/>
                    <a:p>
                      <a:r>
                        <a:rPr lang="en-US" dirty="0" smtClean="0"/>
                        <a:t>8</a:t>
                      </a:r>
                      <a:endParaRPr lang="en-US" dirty="0"/>
                    </a:p>
                  </a:txBody>
                  <a:tcPr/>
                </a:tc>
                <a:tc>
                  <a:txBody>
                    <a:bodyPr/>
                    <a:lstStyle/>
                    <a:p>
                      <a:r>
                        <a:rPr lang="en-US" dirty="0" smtClean="0"/>
                        <a:t>Windows CE</a:t>
                      </a:r>
                      <a:endParaRPr lang="en-US" dirty="0"/>
                    </a:p>
                  </a:txBody>
                  <a:tcPr/>
                </a:tc>
              </a:tr>
              <a:tr h="370840">
                <a:tc>
                  <a:txBody>
                    <a:bodyPr/>
                    <a:lstStyle/>
                    <a:p>
                      <a:r>
                        <a:rPr lang="en-US" dirty="0" smtClean="0"/>
                        <a:t>9</a:t>
                      </a:r>
                      <a:endParaRPr lang="en-US" dirty="0"/>
                    </a:p>
                  </a:txBody>
                  <a:tcPr/>
                </a:tc>
                <a:tc>
                  <a:txBody>
                    <a:bodyPr/>
                    <a:lstStyle/>
                    <a:p>
                      <a:r>
                        <a:rPr lang="en-US" dirty="0" smtClean="0"/>
                        <a:t>TI RTOS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18</a:t>
            </a:fld>
            <a:endParaRPr lang="en-IN"/>
          </a:p>
        </p:txBody>
      </p:sp>
      <p:sp>
        <p:nvSpPr>
          <p:cNvPr id="5" name="Rectangle 4"/>
          <p:cNvSpPr/>
          <p:nvPr/>
        </p:nvSpPr>
        <p:spPr>
          <a:xfrm>
            <a:off x="179512" y="1916832"/>
            <a:ext cx="4608512" cy="923330"/>
          </a:xfrm>
          <a:prstGeom prst="rect">
            <a:avLst/>
          </a:prstGeom>
          <a:ln w="31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It's running 2.5 million lines of C on a RAD750 processor manufactured by BAE. </a:t>
            </a:r>
          </a:p>
          <a:p>
            <a:endParaRPr lang="en-US" dirty="0"/>
          </a:p>
        </p:txBody>
      </p:sp>
      <p:sp>
        <p:nvSpPr>
          <p:cNvPr id="8" name="Rectangle 7"/>
          <p:cNvSpPr/>
          <p:nvPr/>
        </p:nvSpPr>
        <p:spPr>
          <a:xfrm>
            <a:off x="251520" y="4005064"/>
            <a:ext cx="4572000" cy="258532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en-US" dirty="0" smtClean="0"/>
              <a:t>The underlying chipset is almost absurdly robust. Its specs may not seem like much at first but it is allowed to have one and only one "blue screen" every 15 years. Bear in mind, this is under bombardment from radiation that would kill a human many times over. In space, robustness wins out over speed. Of course, robustness like that comes at a cost. In this case, it's a cool $200,000 to $500,000.</a:t>
            </a:r>
            <a:endParaRPr lang="en-US" dirty="0"/>
          </a:p>
        </p:txBody>
      </p:sp>
      <p:pic>
        <p:nvPicPr>
          <p:cNvPr id="38914" name="Picture 2" descr="Image result for mars curiosity software"/>
          <p:cNvPicPr>
            <a:picLocks noChangeAspect="1" noChangeArrowheads="1"/>
          </p:cNvPicPr>
          <p:nvPr/>
        </p:nvPicPr>
        <p:blipFill>
          <a:blip r:embed="rId2" cstate="print"/>
          <a:srcRect/>
          <a:stretch>
            <a:fillRect/>
          </a:stretch>
        </p:blipFill>
        <p:spPr bwMode="auto">
          <a:xfrm>
            <a:off x="4932040" y="1772816"/>
            <a:ext cx="3893660" cy="2304256"/>
          </a:xfrm>
          <a:prstGeom prst="rect">
            <a:avLst/>
          </a:prstGeom>
          <a:noFill/>
        </p:spPr>
      </p:pic>
      <p:sp>
        <p:nvSpPr>
          <p:cNvPr id="10"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Mars Curiosity</a:t>
            </a:r>
            <a:r>
              <a:rPr kumimoji="0" lang="en-US" sz="4400" b="0" i="0" u="none" strike="noStrike" kern="1200" cap="none" spc="0" normalizeH="0" noProof="0" dirty="0" smtClean="0">
                <a:ln>
                  <a:noFill/>
                </a:ln>
                <a:solidFill>
                  <a:schemeClr val="tx1"/>
                </a:solidFill>
                <a:effectLst/>
                <a:uLnTx/>
                <a:uFillTx/>
                <a:latin typeface="+mj-lt"/>
                <a:ea typeface="+mj-ea"/>
                <a:cs typeface="+mj-cs"/>
              </a:rPr>
              <a:t> Facts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US" dirty="0" smtClean="0"/>
              <a:t>Real time OS used for</a:t>
            </a:r>
            <a:br>
              <a:rPr lang="en-US" dirty="0" smtClean="0"/>
            </a:br>
            <a:r>
              <a:rPr lang="en-US" dirty="0" smtClean="0"/>
              <a:t>Mars Exploration by NASA</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19</a:t>
            </a:fld>
            <a:endParaRPr lang="en-IN"/>
          </a:p>
        </p:txBody>
      </p:sp>
      <p:graphicFrame>
        <p:nvGraphicFramePr>
          <p:cNvPr id="5" name="Table 4"/>
          <p:cNvGraphicFramePr>
            <a:graphicFrameLocks noGrp="1"/>
          </p:cNvGraphicFramePr>
          <p:nvPr/>
        </p:nvGraphicFramePr>
        <p:xfrm>
          <a:off x="323529" y="1196752"/>
          <a:ext cx="8424934" cy="5520441"/>
        </p:xfrm>
        <a:graphic>
          <a:graphicData uri="http://schemas.openxmlformats.org/drawingml/2006/table">
            <a:tbl>
              <a:tblPr/>
              <a:tblGrid>
                <a:gridCol w="1203562"/>
                <a:gridCol w="1203562"/>
                <a:gridCol w="1203562"/>
                <a:gridCol w="1203562"/>
                <a:gridCol w="1203562"/>
                <a:gridCol w="1203562"/>
                <a:gridCol w="1203562"/>
              </a:tblGrid>
              <a:tr h="777266">
                <a:tc>
                  <a:txBody>
                    <a:bodyPr/>
                    <a:lstStyle/>
                    <a:p>
                      <a:pPr algn="ctr"/>
                      <a:r>
                        <a:rPr lang="en-US" sz="1400" dirty="0"/>
                        <a:t>Rover (mission, organization, year)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2" tooltip="Central processing unit"/>
                        </a:rPr>
                        <a:t>CPUs</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3" tooltip="Random access memory"/>
                        </a:rPr>
                        <a:t>RAM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4" tooltip="Flash memory"/>
                        </a:rPr>
                        <a:t>Flash</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5" tooltip="EEPROM"/>
                        </a:rPr>
                        <a:t>EEPROM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6" tooltip="Operating system"/>
                        </a:rPr>
                        <a:t>Operating system</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u="none" strike="noStrike">
                          <a:solidFill>
                            <a:srgbClr val="0B0080"/>
                          </a:solidFill>
                          <a:hlinkClick r:id="rId7" tooltip="CPU time"/>
                        </a:rPr>
                        <a:t>CPU time</a:t>
                      </a:r>
                      <a:r>
                        <a:rPr lang="en-US" sz="1400"/>
                        <a:t> available for the autonomy software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777266">
                <a:tc>
                  <a:txBody>
                    <a:bodyPr/>
                    <a:lstStyle/>
                    <a:p>
                      <a:r>
                        <a:rPr lang="en-US" sz="1400" i="1" u="none" strike="noStrike">
                          <a:solidFill>
                            <a:srgbClr val="0B0080"/>
                          </a:solidFill>
                          <a:hlinkClick r:id="rId8" tooltip="Mars Pathfinder"/>
                        </a:rPr>
                        <a:t>Sojourner</a:t>
                      </a:r>
                      <a:r>
                        <a:rPr lang="en-US" sz="1400" u="none" strike="noStrike">
                          <a:solidFill>
                            <a:srgbClr val="0B0080"/>
                          </a:solidFill>
                          <a:hlinkClick r:id="rId8" tooltip="Mars Pathfinder"/>
                        </a:rPr>
                        <a:t> Rover</a:t>
                      </a:r>
                      <a:r>
                        <a:rPr lang="en-US" sz="1400"/>
                        <a:t> (</a:t>
                      </a:r>
                      <a:r>
                        <a:rPr lang="en-US" sz="1400" u="none" strike="noStrike">
                          <a:solidFill>
                            <a:srgbClr val="0B0080"/>
                          </a:solidFill>
                          <a:hlinkClick r:id="rId9" tooltip="Pathfinder mission"/>
                        </a:rPr>
                        <a:t>Pathfinder</a:t>
                      </a:r>
                      <a:r>
                        <a:rPr lang="en-US" sz="1400"/>
                        <a:t>, NASA, 1997)</a:t>
                      </a:r>
                      <a:r>
                        <a:rPr lang="en-US" sz="1400" b="0" i="0" u="none" strike="noStrike" baseline="30000">
                          <a:solidFill>
                            <a:srgbClr val="0B0080"/>
                          </a:solidFill>
                          <a:hlinkClick r:id="rId10"/>
                        </a:rPr>
                        <a:t>[1][2][3][4]</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 MHz</a:t>
                      </a:r>
                      <a:r>
                        <a:rPr lang="en-US" sz="1400" b="0" i="0" u="none" strike="noStrike" baseline="30000">
                          <a:solidFill>
                            <a:srgbClr val="0B0080"/>
                          </a:solidFill>
                          <a:hlinkClick r:id="rId10"/>
                        </a:rPr>
                        <a:t>[5]</a:t>
                      </a:r>
                      <a:r>
                        <a:rPr lang="en-US" sz="1400"/>
                        <a:t> </a:t>
                      </a:r>
                      <a:r>
                        <a:rPr lang="en-US" sz="1400" u="none" strike="noStrike">
                          <a:solidFill>
                            <a:srgbClr val="0B0080"/>
                          </a:solidFill>
                          <a:hlinkClick r:id="rId11" tooltip="Intel 80C85"/>
                        </a:rPr>
                        <a:t>Intel 80C85</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512 </a:t>
                      </a:r>
                      <a:r>
                        <a:rPr lang="en-US" sz="1400" u="none" strike="noStrike">
                          <a:solidFill>
                            <a:srgbClr val="0B0080"/>
                          </a:solidFill>
                          <a:hlinkClick r:id="rId12" tooltip="Kilobyte"/>
                        </a:rPr>
                        <a:t>KB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176 KB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None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Custom </a:t>
                      </a:r>
                      <a:r>
                        <a:rPr lang="en-US" sz="1400" u="none" strike="noStrike">
                          <a:solidFill>
                            <a:srgbClr val="0B0080"/>
                          </a:solidFill>
                          <a:hlinkClick r:id="rId13" tooltip="Cyclic executive"/>
                        </a:rPr>
                        <a:t>cyclic executive</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Not applicable to Cyclic Executives</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50353">
                <a:tc>
                  <a:txBody>
                    <a:bodyPr/>
                    <a:lstStyle/>
                    <a:p>
                      <a:r>
                        <a:rPr lang="da-DK" sz="1400" u="none" strike="noStrike">
                          <a:solidFill>
                            <a:srgbClr val="0B0080"/>
                          </a:solidFill>
                          <a:hlinkClick r:id="rId9" tooltip="Pathfinder mission"/>
                        </a:rPr>
                        <a:t>Pathfinder Lander</a:t>
                      </a:r>
                      <a:r>
                        <a:rPr lang="da-DK" sz="1400"/>
                        <a:t> (NASA, 1997)</a:t>
                      </a:r>
                      <a:r>
                        <a:rPr lang="da-DK" sz="1400" b="0" i="0" u="none" strike="noStrike" baseline="30000">
                          <a:solidFill>
                            <a:srgbClr val="0B0080"/>
                          </a:solidFill>
                          <a:hlinkClick r:id="rId10"/>
                        </a:rPr>
                        <a:t>[1]</a:t>
                      </a:r>
                      <a:r>
                        <a:rPr lang="da-DK" sz="1400"/>
                        <a:t/>
                      </a:r>
                      <a:br>
                        <a:rPr lang="da-DK" sz="1400"/>
                      </a:br>
                      <a:r>
                        <a:rPr lang="da-DK" sz="1400"/>
                        <a:t>(Base station for </a:t>
                      </a:r>
                      <a:r>
                        <a:rPr lang="da-DK" sz="1400" i="1"/>
                        <a:t>Sojourner</a:t>
                      </a:r>
                      <a:r>
                        <a:rPr lang="da-DK" sz="1400"/>
                        <a:t> rover)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 MHz MFC (</a:t>
                      </a:r>
                      <a:r>
                        <a:rPr lang="en-US" sz="1400" u="none" strike="noStrike">
                          <a:solidFill>
                            <a:srgbClr val="0B0080"/>
                          </a:solidFill>
                          <a:hlinkClick r:id="rId14" tooltip="RAD6000"/>
                        </a:rPr>
                        <a:t>IBM RAD6000</a:t>
                      </a:r>
                      <a:r>
                        <a:rPr lang="en-US" sz="1400"/>
                        <a:t> Precursor)</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128 </a:t>
                      </a:r>
                      <a:r>
                        <a:rPr lang="en-US" sz="1400" u="none" strike="noStrike">
                          <a:solidFill>
                            <a:srgbClr val="0B0080"/>
                          </a:solidFill>
                          <a:hlinkClick r:id="rId15" tooltip="Megabyte"/>
                        </a:rPr>
                        <a:t>MB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None</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hlinkClick r:id="rId16" tooltip="VxWorks"/>
                        </a:rPr>
                        <a:t>VxWorks</a:t>
                      </a:r>
                      <a:r>
                        <a:rPr lang="en-US" sz="1400" b="0" i="0" u="none" strike="noStrike" baseline="30000">
                          <a:solidFill>
                            <a:srgbClr val="0B0080"/>
                          </a:solidFill>
                          <a:hlinkClick r:id="rId10"/>
                        </a:rPr>
                        <a:t>[6]</a:t>
                      </a:r>
                      <a:r>
                        <a:rPr lang="en-US" sz="1400"/>
                        <a:t>(</a:t>
                      </a:r>
                      <a:r>
                        <a:rPr lang="en-US" sz="1400" u="none" strike="noStrike">
                          <a:solidFill>
                            <a:srgbClr val="0B0080"/>
                          </a:solidFill>
                          <a:hlinkClick r:id="rId17" tooltip="Computer multitasking"/>
                        </a:rPr>
                        <a:t>multitasking</a:t>
                      </a:r>
                      <a:r>
                        <a:rPr lang="en-US" sz="1400"/>
                        <a:t>)</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50353">
                <a:tc>
                  <a:txBody>
                    <a:bodyPr/>
                    <a:lstStyle/>
                    <a:p>
                      <a:r>
                        <a:rPr lang="en-US" sz="1400" i="1" u="none" strike="noStrike">
                          <a:solidFill>
                            <a:srgbClr val="0B0080"/>
                          </a:solidFill>
                          <a:hlinkClick r:id="rId18" tooltip="Spirit (rover)"/>
                        </a:rPr>
                        <a:t>Spirit</a:t>
                      </a:r>
                      <a:r>
                        <a:rPr lang="en-US" sz="1400"/>
                        <a:t> and </a:t>
                      </a:r>
                      <a:r>
                        <a:rPr lang="en-US" sz="1400" i="1" u="none" strike="noStrike">
                          <a:solidFill>
                            <a:srgbClr val="0B0080"/>
                          </a:solidFill>
                          <a:hlinkClick r:id="rId19" tooltip="Opportunity (rover)"/>
                        </a:rPr>
                        <a:t>Opportunity</a:t>
                      </a:r>
                      <a:r>
                        <a:rPr lang="en-US" sz="1400"/>
                        <a:t> (</a:t>
                      </a:r>
                      <a:r>
                        <a:rPr lang="en-US" sz="1400" u="none" strike="noStrike">
                          <a:solidFill>
                            <a:srgbClr val="0B0080"/>
                          </a:solidFill>
                          <a:hlinkClick r:id="rId20" tooltip="Mars Exploration Rover"/>
                        </a:rPr>
                        <a:t>Mars Exploration Rover</a:t>
                      </a:r>
                      <a:r>
                        <a:rPr lang="en-US" sz="1400"/>
                        <a:t> (MER), NASA, 2004)</a:t>
                      </a:r>
                      <a:r>
                        <a:rPr lang="en-US" sz="1400" b="0" i="0" u="none" strike="noStrike" baseline="30000">
                          <a:solidFill>
                            <a:srgbClr val="0B0080"/>
                          </a:solidFill>
                          <a:hlinkClick r:id="rId10"/>
                        </a:rPr>
                        <a:t>[1]</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 MHz </a:t>
                      </a:r>
                      <a:r>
                        <a:rPr lang="en-US" sz="1400" u="none" strike="noStrike">
                          <a:solidFill>
                            <a:srgbClr val="0B0080"/>
                          </a:solidFill>
                          <a:hlinkClick r:id="rId14" tooltip="RAD6000"/>
                        </a:rPr>
                        <a:t>BAE RAD6000</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128 </a:t>
                      </a:r>
                      <a:r>
                        <a:rPr lang="en-US" sz="1400" u="none" strike="noStrike">
                          <a:solidFill>
                            <a:srgbClr val="0B0080"/>
                          </a:solidFill>
                          <a:hlinkClick r:id="rId15" tooltip="Megabyte"/>
                        </a:rPr>
                        <a:t>MB</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256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3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VxWorks (multitasking)</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057082">
                <a:tc>
                  <a:txBody>
                    <a:bodyPr/>
                    <a:lstStyle/>
                    <a:p>
                      <a:r>
                        <a:rPr lang="en-US" sz="1400" i="1" u="none" strike="noStrike">
                          <a:solidFill>
                            <a:srgbClr val="0B0080"/>
                          </a:solidFill>
                          <a:hlinkClick r:id="rId21" tooltip="Curiosity rover"/>
                        </a:rPr>
                        <a:t>Curiosity</a:t>
                      </a:r>
                      <a:r>
                        <a:rPr lang="en-US" sz="1400"/>
                        <a:t> (</a:t>
                      </a:r>
                      <a:r>
                        <a:rPr lang="en-US" sz="1400" u="none" strike="noStrike">
                          <a:solidFill>
                            <a:srgbClr val="0B0080"/>
                          </a:solidFill>
                          <a:hlinkClick r:id="rId22" tooltip="Mars Science Laboratory"/>
                        </a:rPr>
                        <a:t>Mars Science Laboratory</a:t>
                      </a:r>
                      <a:r>
                        <a:rPr lang="en-US" sz="1400"/>
                        <a:t> (MSL), NASA, 2011)</a:t>
                      </a:r>
                      <a:r>
                        <a:rPr lang="en-US" sz="1400" b="0" i="0" u="none" strike="noStrike" baseline="30000">
                          <a:solidFill>
                            <a:srgbClr val="0B0080"/>
                          </a:solidFill>
                          <a:hlinkClick r:id="rId10"/>
                        </a:rPr>
                        <a:t>[1][7][8]</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200 MHz </a:t>
                      </a:r>
                      <a:r>
                        <a:rPr lang="en-US" sz="1400" u="none" strike="noStrike">
                          <a:solidFill>
                            <a:srgbClr val="0B0080"/>
                          </a:solidFill>
                          <a:hlinkClick r:id="rId23" tooltip="RAD750"/>
                        </a:rPr>
                        <a:t>BAE RAD750</a:t>
                      </a:r>
                      <a:endParaRPr lang="en-US" sz="140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256 MB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2 </a:t>
                      </a:r>
                      <a:r>
                        <a:rPr lang="en-US" sz="1400" u="none" strike="noStrike" dirty="0">
                          <a:solidFill>
                            <a:srgbClr val="0B0080"/>
                          </a:solidFill>
                          <a:hlinkClick r:id="rId24" tooltip="Gigabyte"/>
                        </a:rPr>
                        <a:t>GB</a:t>
                      </a:r>
                      <a:endParaRPr lang="en-US" sz="1400" dirty="0"/>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256 KB</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VxWorks (multitasking)</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less than 75%</a:t>
                      </a:r>
                    </a:p>
                  </a:txBody>
                  <a:tcPr marL="25722" marR="25722" marT="12861" marB="1286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CC8D4CE-93F6-4BFF-95A0-EE98CBE3B034}" type="slidenum">
              <a:rPr lang="en-IN" smtClean="0"/>
              <a:pPr/>
              <a:t>2</a:t>
            </a:fld>
            <a:endParaRPr lang="en-IN"/>
          </a:p>
        </p:txBody>
      </p:sp>
      <p:sp>
        <p:nvSpPr>
          <p:cNvPr id="4" name="Footer Placeholder 3"/>
          <p:cNvSpPr>
            <a:spLocks noGrp="1"/>
          </p:cNvSpPr>
          <p:nvPr>
            <p:ph type="ftr" sz="quarter" idx="11"/>
          </p:nvPr>
        </p:nvSpPr>
        <p:spPr/>
        <p:txBody>
          <a:bodyPr/>
          <a:lstStyle/>
          <a:p>
            <a:r>
              <a:rPr lang="en-IN" smtClean="0"/>
              <a:t>Copyright Reserved - Do not reproduce</a:t>
            </a:r>
            <a:endParaRPr lang="en-IN"/>
          </a:p>
        </p:txBody>
      </p:sp>
      <p:sp>
        <p:nvSpPr>
          <p:cNvPr id="5" name="Rectangle 4"/>
          <p:cNvSpPr/>
          <p:nvPr/>
        </p:nvSpPr>
        <p:spPr>
          <a:xfrm>
            <a:off x="467544" y="1340768"/>
            <a:ext cx="8424936" cy="4401205"/>
          </a:xfrm>
          <a:prstGeom prst="rect">
            <a:avLst/>
          </a:prstGeom>
        </p:spPr>
        <p:txBody>
          <a:bodyPr wrap="square">
            <a:spAutoFit/>
          </a:bodyPr>
          <a:lstStyle/>
          <a:p>
            <a:pPr>
              <a:buFont typeface="Arial" pitchFamily="34" charset="0"/>
              <a:buChar char="•"/>
            </a:pPr>
            <a:r>
              <a:rPr lang="en-US" sz="2000" dirty="0" smtClean="0"/>
              <a:t>Introduction to  OS and real-time OS</a:t>
            </a:r>
          </a:p>
          <a:p>
            <a:pPr>
              <a:buFont typeface="Arial" pitchFamily="34" charset="0"/>
              <a:buChar char="•"/>
            </a:pPr>
            <a:r>
              <a:rPr lang="en-US" sz="2000" dirty="0" smtClean="0"/>
              <a:t>Embedded HW/SW, basics of processor architecture, memory mgt and cache </a:t>
            </a:r>
          </a:p>
          <a:p>
            <a:pPr>
              <a:buFont typeface="Arial" pitchFamily="34" charset="0"/>
              <a:buChar char="•"/>
            </a:pPr>
            <a:r>
              <a:rPr lang="en-US" sz="2000" dirty="0" smtClean="0"/>
              <a:t>Processes and threads, SMP, process states </a:t>
            </a:r>
          </a:p>
          <a:p>
            <a:pPr>
              <a:buFont typeface="Arial" pitchFamily="34" charset="0"/>
              <a:buChar char="•"/>
            </a:pPr>
            <a:r>
              <a:rPr lang="en-US" sz="2000" dirty="0" smtClean="0"/>
              <a:t>Types of Schedulers, scheduler parameters and scheduler classifications </a:t>
            </a:r>
          </a:p>
          <a:p>
            <a:pPr>
              <a:buFont typeface="Arial" pitchFamily="34" charset="0"/>
              <a:buChar char="•"/>
            </a:pPr>
            <a:r>
              <a:rPr lang="en-US" sz="2000" dirty="0" smtClean="0"/>
              <a:t>Scheduling algorithms, FCFS, SJF, RR and priority scheduling </a:t>
            </a:r>
          </a:p>
          <a:p>
            <a:pPr>
              <a:buFont typeface="Arial" pitchFamily="34" charset="0"/>
              <a:buChar char="•"/>
            </a:pPr>
            <a:r>
              <a:rPr lang="en-US" sz="2000" dirty="0" smtClean="0"/>
              <a:t>Scheduling algorithms for periodic, </a:t>
            </a:r>
            <a:r>
              <a:rPr lang="en-US" sz="2000" dirty="0" err="1" smtClean="0"/>
              <a:t>aperiodic</a:t>
            </a:r>
            <a:r>
              <a:rPr lang="en-US" sz="2000" dirty="0" smtClean="0"/>
              <a:t> and sporadic tasks </a:t>
            </a:r>
          </a:p>
          <a:p>
            <a:pPr>
              <a:buFont typeface="Arial" pitchFamily="34" charset="0"/>
              <a:buChar char="•"/>
            </a:pPr>
            <a:r>
              <a:rPr lang="en-US" sz="2000" dirty="0" smtClean="0"/>
              <a:t>Fixed and dynamic priority algorithms (RMS, DMS, EDF, LST), MLFQ </a:t>
            </a:r>
          </a:p>
          <a:p>
            <a:pPr>
              <a:buFont typeface="Arial" pitchFamily="34" charset="0"/>
              <a:buChar char="•"/>
            </a:pPr>
            <a:r>
              <a:rPr lang="en-US" sz="2000" dirty="0" smtClean="0"/>
              <a:t>Inter-process communication (IPC) and Synchronizations </a:t>
            </a:r>
          </a:p>
          <a:p>
            <a:pPr>
              <a:buFont typeface="Arial" pitchFamily="34" charset="0"/>
              <a:buChar char="•"/>
            </a:pPr>
            <a:r>
              <a:rPr lang="en-US" sz="2000" dirty="0" err="1" smtClean="0"/>
              <a:t>Semphores</a:t>
            </a:r>
            <a:r>
              <a:rPr lang="en-US" sz="2000" dirty="0" smtClean="0"/>
              <a:t>, </a:t>
            </a:r>
            <a:r>
              <a:rPr lang="en-US" sz="2000" dirty="0" err="1" smtClean="0"/>
              <a:t>mutex</a:t>
            </a:r>
            <a:r>
              <a:rPr lang="en-US" sz="2000" dirty="0" smtClean="0"/>
              <a:t>, Semaphores and spinlocks implementation in Linux </a:t>
            </a:r>
          </a:p>
          <a:p>
            <a:pPr>
              <a:buFont typeface="Arial" pitchFamily="34" charset="0"/>
              <a:buChar char="•"/>
            </a:pPr>
            <a:r>
              <a:rPr lang="en-US" sz="2000" dirty="0" smtClean="0"/>
              <a:t>Priority inversion, Priority Inheritance and Ceiling protocols (PIP/PCP) </a:t>
            </a:r>
          </a:p>
          <a:p>
            <a:pPr>
              <a:buFont typeface="Arial" pitchFamily="34" charset="0"/>
              <a:buChar char="•"/>
            </a:pPr>
            <a:r>
              <a:rPr lang="en-US" sz="2000" dirty="0" smtClean="0"/>
              <a:t>Message queues, pipes, shared memory, signals and events, Deadlocks </a:t>
            </a:r>
          </a:p>
          <a:p>
            <a:pPr>
              <a:buFont typeface="Arial" pitchFamily="34" charset="0"/>
              <a:buChar char="•"/>
            </a:pPr>
            <a:r>
              <a:rPr lang="en-US" sz="2000" dirty="0" smtClean="0"/>
              <a:t>Device Drivers and Interrupts </a:t>
            </a:r>
          </a:p>
          <a:p>
            <a:pPr>
              <a:buFont typeface="Arial" pitchFamily="34" charset="0"/>
              <a:buChar char="•"/>
            </a:pPr>
            <a:r>
              <a:rPr lang="en-US" sz="2000" dirty="0" smtClean="0"/>
              <a:t>POSIX standard and its role in RTOS </a:t>
            </a:r>
          </a:p>
          <a:p>
            <a:pPr>
              <a:buFont typeface="Arial" pitchFamily="34" charset="0"/>
              <a:buChar char="•"/>
            </a:pPr>
            <a:r>
              <a:rPr lang="en-US" sz="2000" dirty="0" err="1" smtClean="0"/>
              <a:t>IoT</a:t>
            </a:r>
            <a:r>
              <a:rPr lang="en-US" sz="2000" dirty="0" smtClean="0"/>
              <a:t> requirements and design of RTOS for </a:t>
            </a:r>
            <a:r>
              <a:rPr lang="en-US" sz="2000" dirty="0" err="1" smtClean="0"/>
              <a:t>IoT</a:t>
            </a:r>
            <a:r>
              <a:rPr lang="en-US" sz="2000" dirty="0" smtClean="0"/>
              <a:t> systems </a:t>
            </a:r>
          </a:p>
        </p:txBody>
      </p:sp>
      <p:sp>
        <p:nvSpPr>
          <p:cNvPr id="6" name="TextBox 5"/>
          <p:cNvSpPr txBox="1"/>
          <p:nvPr/>
        </p:nvSpPr>
        <p:spPr>
          <a:xfrm>
            <a:off x="2627784" y="332656"/>
            <a:ext cx="3990195" cy="707886"/>
          </a:xfrm>
          <a:prstGeom prst="rect">
            <a:avLst/>
          </a:prstGeom>
          <a:noFill/>
        </p:spPr>
        <p:txBody>
          <a:bodyPr wrap="none" rtlCol="0">
            <a:spAutoFit/>
          </a:bodyPr>
          <a:lstStyle/>
          <a:p>
            <a:r>
              <a:rPr lang="en-US" sz="4000" dirty="0" smtClean="0">
                <a:latin typeface="Bookman Old Style" pitchFamily="18" charset="0"/>
              </a:rPr>
              <a:t>Course Outline</a:t>
            </a:r>
            <a:endParaRPr lang="en-IN" sz="4000" dirty="0">
              <a:latin typeface="Bookman Old Style"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OS used by Apollo -11</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20</a:t>
            </a:fld>
            <a:endParaRPr lang="en-IN"/>
          </a:p>
        </p:txBody>
      </p:sp>
      <p:sp>
        <p:nvSpPr>
          <p:cNvPr id="5" name="TextBox 4"/>
          <p:cNvSpPr txBox="1"/>
          <p:nvPr/>
        </p:nvSpPr>
        <p:spPr>
          <a:xfrm>
            <a:off x="467544" y="1484784"/>
            <a:ext cx="8352928" cy="1323439"/>
          </a:xfrm>
          <a:prstGeom prst="rect">
            <a:avLst/>
          </a:prstGeom>
          <a:noFill/>
        </p:spPr>
        <p:txBody>
          <a:bodyPr wrap="square" rtlCol="0">
            <a:spAutoFit/>
          </a:bodyPr>
          <a:lstStyle/>
          <a:p>
            <a:r>
              <a:rPr lang="en-US" sz="1600" dirty="0" smtClean="0"/>
              <a:t>The so-called Apollo Guidance Computer (AGC) used a real time operating system, </a:t>
            </a:r>
          </a:p>
          <a:p>
            <a:r>
              <a:rPr lang="en-US" sz="1600" dirty="0" smtClean="0"/>
              <a:t>which enabled astronauts to enter simple commands by typing in pairs of nouns and </a:t>
            </a:r>
          </a:p>
          <a:p>
            <a:r>
              <a:rPr lang="en-US" sz="1600" dirty="0" smtClean="0"/>
              <a:t>verbs, to control the spacecraft. It was more basic than the electronics in modern</a:t>
            </a:r>
          </a:p>
          <a:p>
            <a:r>
              <a:rPr lang="en-US" sz="1600" dirty="0" smtClean="0"/>
              <a:t> toasters that have computer controlled stop/start/defrost buttons. </a:t>
            </a:r>
          </a:p>
          <a:p>
            <a:r>
              <a:rPr lang="en-US" sz="1600" dirty="0" smtClean="0"/>
              <a:t>It had approximately 64Kbyte of memory and operated at 0.043MHz.</a:t>
            </a:r>
            <a:endParaRPr lang="en-US" sz="1600" dirty="0"/>
          </a:p>
        </p:txBody>
      </p:sp>
      <p:pic>
        <p:nvPicPr>
          <p:cNvPr id="41986" name="Picture 2" descr="http://www.computerweekly.com/assets/getAsset.aspx?ItemID=42196"/>
          <p:cNvPicPr>
            <a:picLocks noChangeAspect="1" noChangeArrowheads="1"/>
          </p:cNvPicPr>
          <p:nvPr/>
        </p:nvPicPr>
        <p:blipFill>
          <a:blip r:embed="rId2" cstate="print"/>
          <a:srcRect/>
          <a:stretch>
            <a:fillRect/>
          </a:stretch>
        </p:blipFill>
        <p:spPr bwMode="auto">
          <a:xfrm>
            <a:off x="6444208" y="2996952"/>
            <a:ext cx="1980220" cy="3600400"/>
          </a:xfrm>
          <a:prstGeom prst="rect">
            <a:avLst/>
          </a:prstGeom>
          <a:noFill/>
        </p:spPr>
      </p:pic>
      <p:sp>
        <p:nvSpPr>
          <p:cNvPr id="7" name="Rectangle 6"/>
          <p:cNvSpPr/>
          <p:nvPr/>
        </p:nvSpPr>
        <p:spPr>
          <a:xfrm>
            <a:off x="467544" y="2996952"/>
            <a:ext cx="4572000" cy="1077218"/>
          </a:xfrm>
          <a:prstGeom prst="rect">
            <a:avLst/>
          </a:prstGeom>
        </p:spPr>
        <p:txBody>
          <a:bodyPr>
            <a:spAutoFit/>
          </a:bodyPr>
          <a:lstStyle/>
          <a:p>
            <a:r>
              <a:rPr lang="en-US" sz="1600" dirty="0" smtClean="0"/>
              <a:t>The AGC was designed to be fault-tolerant and was able to run several sub programs in priority order. Each of these sub programs was given a time slot to use the computer's sparse resources.</a:t>
            </a:r>
            <a:endParaRPr lang="en-US" sz="1600" dirty="0"/>
          </a:p>
        </p:txBody>
      </p:sp>
      <p:sp>
        <p:nvSpPr>
          <p:cNvPr id="8" name="Rectangle 7"/>
          <p:cNvSpPr/>
          <p:nvPr/>
        </p:nvSpPr>
        <p:spPr>
          <a:xfrm>
            <a:off x="395536" y="4437112"/>
            <a:ext cx="5616624" cy="1569660"/>
          </a:xfrm>
          <a:prstGeom prst="rect">
            <a:avLst/>
          </a:prstGeom>
        </p:spPr>
        <p:txBody>
          <a:bodyPr wrap="square">
            <a:spAutoFit/>
          </a:bodyPr>
          <a:lstStyle/>
          <a:p>
            <a:r>
              <a:rPr lang="en-US" sz="1600" dirty="0" smtClean="0"/>
              <a:t>Neil Armstrong </a:t>
            </a:r>
            <a:r>
              <a:rPr lang="en-US" sz="1600" dirty="0" smtClean="0">
                <a:hlinkClick r:id="rId3"/>
              </a:rPr>
              <a:t>asked Mission Control for clarification</a:t>
            </a:r>
            <a:r>
              <a:rPr lang="en-US" sz="1600" dirty="0" smtClean="0"/>
              <a:t> on the 1202 error. Jack Garman, a computer engineer at NASA, who worked on the Apollo Guidance Program Section, told mission control that the error could be ignored in this instance, which meant the mission could continue. Apollo 11 landed </a:t>
            </a:r>
            <a:r>
              <a:rPr lang="en-US" sz="1600" dirty="0" smtClean="0"/>
              <a:t> on moon a </a:t>
            </a:r>
            <a:r>
              <a:rPr lang="en-US" sz="1600" dirty="0" smtClean="0"/>
              <a:t>few seconds later.</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21</a:t>
            </a:fld>
            <a:endParaRPr lang="en-IN"/>
          </a:p>
        </p:txBody>
      </p:sp>
      <p:sp>
        <p:nvSpPr>
          <p:cNvPr id="5" name="TextBox 4"/>
          <p:cNvSpPr txBox="1"/>
          <p:nvPr/>
        </p:nvSpPr>
        <p:spPr>
          <a:xfrm>
            <a:off x="1043608" y="1700808"/>
            <a:ext cx="5875391" cy="707886"/>
          </a:xfrm>
          <a:prstGeom prst="rect">
            <a:avLst/>
          </a:prstGeom>
          <a:noFill/>
        </p:spPr>
        <p:txBody>
          <a:bodyPr wrap="none" rtlCol="0">
            <a:spAutoFit/>
          </a:bodyPr>
          <a:lstStyle/>
          <a:p>
            <a:r>
              <a:rPr lang="en-US" sz="4000" dirty="0" smtClean="0"/>
              <a:t>What type of  OS  is used in</a:t>
            </a:r>
            <a:endParaRPr lang="en-US" sz="4000" dirty="0"/>
          </a:p>
        </p:txBody>
      </p:sp>
      <p:pic>
        <p:nvPicPr>
          <p:cNvPr id="39938" name="Picture 2" descr="Image result for ATM"/>
          <p:cNvPicPr>
            <a:picLocks noChangeAspect="1" noChangeArrowheads="1"/>
          </p:cNvPicPr>
          <p:nvPr/>
        </p:nvPicPr>
        <p:blipFill>
          <a:blip r:embed="rId2" cstate="print"/>
          <a:srcRect/>
          <a:stretch>
            <a:fillRect/>
          </a:stretch>
        </p:blipFill>
        <p:spPr bwMode="auto">
          <a:xfrm>
            <a:off x="4932040" y="1772816"/>
            <a:ext cx="4680520" cy="4680520"/>
          </a:xfrm>
          <a:prstGeom prst="rect">
            <a:avLst/>
          </a:prstGeom>
          <a:noFill/>
        </p:spPr>
      </p:pic>
      <p:sp>
        <p:nvSpPr>
          <p:cNvPr id="7" name="TextBox 6"/>
          <p:cNvSpPr txBox="1"/>
          <p:nvPr/>
        </p:nvSpPr>
        <p:spPr>
          <a:xfrm>
            <a:off x="1043608" y="3501008"/>
            <a:ext cx="3182025" cy="369332"/>
          </a:xfrm>
          <a:prstGeom prst="rect">
            <a:avLst/>
          </a:prstGeom>
          <a:noFill/>
        </p:spPr>
        <p:txBody>
          <a:bodyPr wrap="none" rtlCol="0">
            <a:spAutoFit/>
          </a:bodyPr>
          <a:lstStyle/>
          <a:p>
            <a:r>
              <a:rPr lang="en-US" dirty="0" smtClean="0"/>
              <a:t>Have you noticed  it any time ?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Devices and OS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22</a:t>
            </a:fld>
            <a:endParaRPr lang="en-IN"/>
          </a:p>
        </p:txBody>
      </p:sp>
      <p:sp>
        <p:nvSpPr>
          <p:cNvPr id="6" name="Rectangle 5"/>
          <p:cNvSpPr/>
          <p:nvPr/>
        </p:nvSpPr>
        <p:spPr>
          <a:xfrm>
            <a:off x="323528" y="2996952"/>
            <a:ext cx="3024336" cy="3139321"/>
          </a:xfrm>
          <a:prstGeom prst="rect">
            <a:avLst/>
          </a:prstGeom>
          <a:ln w="19050">
            <a:solidFill>
              <a:schemeClr val="tx1"/>
            </a:solidFill>
          </a:ln>
        </p:spPr>
        <p:txBody>
          <a:bodyPr wrap="square">
            <a:spAutoFit/>
          </a:bodyPr>
          <a:lstStyle/>
          <a:p>
            <a:r>
              <a:rPr lang="en-US" dirty="0" smtClean="0"/>
              <a:t>The Kindle Fire is a tablet computer developed by Amazon.com. Built with Quanta Computer, the Kindle Fire was first released in November 2011, featuring a color 7-inch multi-touch display with IPS technology and running a custom version of Google's Android operating system called Fire OS.</a:t>
            </a:r>
            <a:endParaRPr lang="en-US" dirty="0"/>
          </a:p>
        </p:txBody>
      </p:sp>
      <p:sp>
        <p:nvSpPr>
          <p:cNvPr id="7" name="Rectangle 6"/>
          <p:cNvSpPr/>
          <p:nvPr/>
        </p:nvSpPr>
        <p:spPr>
          <a:xfrm>
            <a:off x="4355976" y="2924944"/>
            <a:ext cx="4572000" cy="3384376"/>
          </a:xfrm>
          <a:prstGeom prst="rect">
            <a:avLst/>
          </a:prstGeom>
          <a:ln w="19050">
            <a:solidFill>
              <a:schemeClr val="tx1"/>
            </a:solidFill>
          </a:ln>
        </p:spPr>
        <p:txBody>
          <a:bodyPr wrap="square">
            <a:spAutoFit/>
          </a:bodyPr>
          <a:lstStyle/>
          <a:p>
            <a:r>
              <a:rPr lang="en-US" dirty="0" smtClean="0"/>
              <a:t>Cisco IOS (originally Internetwork Operating System) is a family of software used on most Cisco Systems routers and current Cisco network switches. (Earlier switches ran </a:t>
            </a:r>
            <a:r>
              <a:rPr lang="en-US" dirty="0" err="1" smtClean="0"/>
              <a:t>CatOS</a:t>
            </a:r>
            <a:r>
              <a:rPr lang="en-US" dirty="0" smtClean="0"/>
              <a:t>.) IOS is a package of routing, switching, internetworking and telecommunications functions integrated into a multitasking operating system. Although the IOS code base includes a cooperative multitasking kernel, most IOS features have been ported to other kernels such as QNX and Linux for use in Cisco products or simulators such as Cisco VIRL.</a:t>
            </a:r>
            <a:endParaRPr lang="en-US" dirty="0"/>
          </a:p>
        </p:txBody>
      </p:sp>
      <p:pic>
        <p:nvPicPr>
          <p:cNvPr id="40962" name="Picture 2" descr="Image result for cisco routers"/>
          <p:cNvPicPr>
            <a:picLocks noChangeAspect="1" noChangeArrowheads="1"/>
          </p:cNvPicPr>
          <p:nvPr/>
        </p:nvPicPr>
        <p:blipFill>
          <a:blip r:embed="rId2" cstate="print"/>
          <a:srcRect/>
          <a:stretch>
            <a:fillRect/>
          </a:stretch>
        </p:blipFill>
        <p:spPr bwMode="auto">
          <a:xfrm>
            <a:off x="5364088" y="1556792"/>
            <a:ext cx="2160240" cy="1296144"/>
          </a:xfrm>
          <a:prstGeom prst="rect">
            <a:avLst/>
          </a:prstGeom>
          <a:noFill/>
        </p:spPr>
      </p:pic>
      <p:pic>
        <p:nvPicPr>
          <p:cNvPr id="40964" name="Picture 4" descr="Image result for kindel"/>
          <p:cNvPicPr>
            <a:picLocks noChangeAspect="1" noChangeArrowheads="1"/>
          </p:cNvPicPr>
          <p:nvPr/>
        </p:nvPicPr>
        <p:blipFill>
          <a:blip r:embed="rId3" cstate="print"/>
          <a:srcRect/>
          <a:stretch>
            <a:fillRect/>
          </a:stretch>
        </p:blipFill>
        <p:spPr bwMode="auto">
          <a:xfrm>
            <a:off x="827584" y="1412776"/>
            <a:ext cx="1224136" cy="153017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en-US" dirty="0" smtClean="0"/>
              <a:t>Components</a:t>
            </a:r>
            <a:r>
              <a:rPr lang="en-US" dirty="0" smtClean="0"/>
              <a:t> </a:t>
            </a:r>
            <a:r>
              <a:rPr lang="en-US" dirty="0" smtClean="0"/>
              <a:t>of OS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24</a:t>
            </a:fld>
            <a:endParaRPr lang="en-IN"/>
          </a:p>
        </p:txBody>
      </p:sp>
      <p:sp>
        <p:nvSpPr>
          <p:cNvPr id="4" name="Rounded Rectangle 3"/>
          <p:cNvSpPr/>
          <p:nvPr/>
        </p:nvSpPr>
        <p:spPr>
          <a:xfrm>
            <a:off x="2353494" y="55892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2353494" y="414908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6" name="Rounded Rectangle 5"/>
          <p:cNvSpPr/>
          <p:nvPr/>
        </p:nvSpPr>
        <p:spPr>
          <a:xfrm>
            <a:off x="2339752" y="342900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Management</a:t>
            </a:r>
            <a:endParaRPr lang="en-US" dirty="0"/>
          </a:p>
        </p:txBody>
      </p:sp>
      <p:sp>
        <p:nvSpPr>
          <p:cNvPr id="7" name="Rounded Rectangle 6"/>
          <p:cNvSpPr/>
          <p:nvPr/>
        </p:nvSpPr>
        <p:spPr>
          <a:xfrm>
            <a:off x="2353494" y="270892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Output</a:t>
            </a:r>
            <a:endParaRPr lang="en-US" dirty="0"/>
          </a:p>
        </p:txBody>
      </p:sp>
      <p:sp>
        <p:nvSpPr>
          <p:cNvPr id="8" name="Rounded Rectangle 7"/>
          <p:cNvSpPr/>
          <p:nvPr/>
        </p:nvSpPr>
        <p:spPr>
          <a:xfrm>
            <a:off x="2353494" y="19888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Management</a:t>
            </a:r>
            <a:endParaRPr lang="en-US" dirty="0"/>
          </a:p>
        </p:txBody>
      </p:sp>
      <p:sp>
        <p:nvSpPr>
          <p:cNvPr id="9" name="Rounded Rectangle 8"/>
          <p:cNvSpPr/>
          <p:nvPr/>
        </p:nvSpPr>
        <p:spPr>
          <a:xfrm>
            <a:off x="2353494" y="1268760"/>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a:t>
            </a:r>
            <a:endParaRPr lang="en-US" dirty="0"/>
          </a:p>
        </p:txBody>
      </p:sp>
      <p:sp>
        <p:nvSpPr>
          <p:cNvPr id="10" name="Rounded Rectangle 9"/>
          <p:cNvSpPr/>
          <p:nvPr/>
        </p:nvSpPr>
        <p:spPr>
          <a:xfrm>
            <a:off x="5423706" y="1268760"/>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Programs</a:t>
            </a:r>
            <a:endParaRPr lang="en-US" dirty="0"/>
          </a:p>
        </p:txBody>
      </p:sp>
      <p:cxnSp>
        <p:nvCxnSpPr>
          <p:cNvPr id="11" name="Straight Arrow Connector 10"/>
          <p:cNvCxnSpPr/>
          <p:nvPr/>
        </p:nvCxnSpPr>
        <p:spPr>
          <a:xfrm>
            <a:off x="6228184" y="3000535"/>
            <a:ext cx="0" cy="1625619"/>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677347" y="1628800"/>
            <a:ext cx="0" cy="1371735"/>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4"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a:off x="467544" y="5406098"/>
            <a:ext cx="1152128" cy="817148"/>
          </a:xfrm>
          <a:prstGeom prst="rect">
            <a:avLst/>
          </a:prstGeom>
          <a:noFill/>
        </p:spPr>
      </p:pic>
      <p:pic>
        <p:nvPicPr>
          <p:cNvPr id="15"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a:off x="7956376" y="5644479"/>
            <a:ext cx="609601" cy="609601"/>
          </a:xfrm>
          <a:prstGeom prst="rect">
            <a:avLst/>
          </a:prstGeom>
          <a:noFill/>
        </p:spPr>
      </p:pic>
      <p:cxnSp>
        <p:nvCxnSpPr>
          <p:cNvPr id="16" name="Straight Arrow Connector 15"/>
          <p:cNvCxnSpPr>
            <a:stCxn id="14" idx="3"/>
          </p:cNvCxnSpPr>
          <p:nvPr/>
        </p:nvCxnSpPr>
        <p:spPr>
          <a:xfrm>
            <a:off x="1619672" y="5814672"/>
            <a:ext cx="720080"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5" idx="1"/>
          </p:cNvCxnSpPr>
          <p:nvPr/>
        </p:nvCxnSpPr>
        <p:spPr>
          <a:xfrm>
            <a:off x="7250038" y="5949280"/>
            <a:ext cx="706338"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79712" y="116632"/>
            <a:ext cx="5860835" cy="707886"/>
          </a:xfrm>
          <a:prstGeom prst="rect">
            <a:avLst/>
          </a:prstGeom>
          <a:ln>
            <a:solidFill>
              <a:srgbClr val="0070C0"/>
            </a:solidFill>
          </a:ln>
        </p:spPr>
        <p:txBody>
          <a:bodyPr wrap="none">
            <a:spAutoFit/>
          </a:bodyPr>
          <a:lstStyle/>
          <a:p>
            <a:r>
              <a:rPr lang="en-US" sz="4000" b="1" dirty="0" smtClean="0"/>
              <a:t>Layered Architecture of OS</a:t>
            </a:r>
            <a:endParaRPr lang="en-US" sz="4000" b="1" dirty="0"/>
          </a:p>
        </p:txBody>
      </p:sp>
      <p:sp>
        <p:nvSpPr>
          <p:cNvPr id="19" name="Slide Number Placeholder 3"/>
          <p:cNvSpPr txBox="1">
            <a:spLocks/>
          </p:cNvSpPr>
          <p:nvPr/>
        </p:nvSpPr>
        <p:spPr>
          <a:xfrm>
            <a:off x="6588224" y="6381328"/>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0" name="Rounded Rectangle 19"/>
          <p:cNvSpPr/>
          <p:nvPr/>
        </p:nvSpPr>
        <p:spPr>
          <a:xfrm>
            <a:off x="2339752" y="486916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Abstraction Layer (HAL)</a:t>
            </a:r>
            <a:endParaRPr lang="en-US" dirty="0"/>
          </a:p>
        </p:txBody>
      </p:sp>
      <p:cxnSp>
        <p:nvCxnSpPr>
          <p:cNvPr id="12" name="Straight Arrow Connector 11"/>
          <p:cNvCxnSpPr/>
          <p:nvPr/>
        </p:nvCxnSpPr>
        <p:spPr>
          <a:xfrm>
            <a:off x="6588224" y="4437112"/>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76256" y="5157192"/>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3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68318"/>
            <a:ext cx="2133600" cy="365125"/>
          </a:xfrm>
        </p:spPr>
        <p:txBody>
          <a:bodyPr/>
          <a:lstStyle/>
          <a:p>
            <a:fld id="{3CC8D4CE-93F6-4BFF-95A0-EE98CBE3B034}" type="slidenum">
              <a:rPr lang="en-IN" smtClean="0"/>
              <a:pPr/>
              <a:t>25</a:t>
            </a:fld>
            <a:endParaRPr lang="en-IN"/>
          </a:p>
        </p:txBody>
      </p:sp>
      <p:sp>
        <p:nvSpPr>
          <p:cNvPr id="5" name="Oval 4"/>
          <p:cNvSpPr/>
          <p:nvPr/>
        </p:nvSpPr>
        <p:spPr>
          <a:xfrm>
            <a:off x="4139952" y="2852936"/>
            <a:ext cx="936104" cy="864096"/>
          </a:xfrm>
          <a:prstGeom prst="ellipse">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37288" y="2204864"/>
            <a:ext cx="2304256" cy="2160240"/>
          </a:xfrm>
          <a:prstGeom prst="ellipse">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39952" y="2420888"/>
            <a:ext cx="786434" cy="369332"/>
          </a:xfrm>
          <a:prstGeom prst="rect">
            <a:avLst/>
          </a:prstGeom>
          <a:noFill/>
        </p:spPr>
        <p:txBody>
          <a:bodyPr wrap="none" rtlCol="0">
            <a:spAutoFit/>
          </a:bodyPr>
          <a:lstStyle/>
          <a:p>
            <a:r>
              <a:rPr lang="en-US" dirty="0" smtClean="0"/>
              <a:t>Kernel</a:t>
            </a:r>
            <a:endParaRPr lang="en-US" dirty="0"/>
          </a:p>
        </p:txBody>
      </p:sp>
      <p:sp>
        <p:nvSpPr>
          <p:cNvPr id="8" name="TextBox 7"/>
          <p:cNvSpPr txBox="1"/>
          <p:nvPr/>
        </p:nvSpPr>
        <p:spPr>
          <a:xfrm>
            <a:off x="4325911" y="3096256"/>
            <a:ext cx="534121" cy="369332"/>
          </a:xfrm>
          <a:prstGeom prst="rect">
            <a:avLst/>
          </a:prstGeom>
          <a:noFill/>
        </p:spPr>
        <p:txBody>
          <a:bodyPr wrap="none" rtlCol="0">
            <a:spAutoFit/>
          </a:bodyPr>
          <a:lstStyle/>
          <a:p>
            <a:r>
              <a:rPr lang="en-US" dirty="0" smtClean="0"/>
              <a:t>HW</a:t>
            </a:r>
            <a:endParaRPr lang="en-US" dirty="0"/>
          </a:p>
        </p:txBody>
      </p:sp>
      <p:sp>
        <p:nvSpPr>
          <p:cNvPr id="9" name="Oval 8"/>
          <p:cNvSpPr/>
          <p:nvPr/>
        </p:nvSpPr>
        <p:spPr>
          <a:xfrm>
            <a:off x="2915816" y="1700808"/>
            <a:ext cx="3384376" cy="3240360"/>
          </a:xfrm>
          <a:prstGeom prst="ellipse">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39752" y="1196752"/>
            <a:ext cx="4536504" cy="4320480"/>
          </a:xfrm>
          <a:prstGeom prst="ellipse">
            <a:avLst/>
          </a:prstGeom>
          <a:no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04184" y="1916832"/>
            <a:ext cx="1831912" cy="307777"/>
          </a:xfrm>
          <a:prstGeom prst="rect">
            <a:avLst/>
          </a:prstGeom>
          <a:noFill/>
        </p:spPr>
        <p:txBody>
          <a:bodyPr wrap="none" rtlCol="0">
            <a:spAutoFit/>
          </a:bodyPr>
          <a:lstStyle/>
          <a:p>
            <a:r>
              <a:rPr lang="en-US" sz="1400" dirty="0" smtClean="0"/>
              <a:t>Memory Management</a:t>
            </a:r>
            <a:endParaRPr lang="en-US" sz="1400" dirty="0"/>
          </a:p>
        </p:txBody>
      </p:sp>
      <p:sp>
        <p:nvSpPr>
          <p:cNvPr id="13" name="TextBox 12"/>
          <p:cNvSpPr txBox="1"/>
          <p:nvPr/>
        </p:nvSpPr>
        <p:spPr>
          <a:xfrm>
            <a:off x="3563888" y="1331476"/>
            <a:ext cx="1918410" cy="369332"/>
          </a:xfrm>
          <a:prstGeom prst="rect">
            <a:avLst/>
          </a:prstGeom>
          <a:noFill/>
        </p:spPr>
        <p:txBody>
          <a:bodyPr wrap="none" rtlCol="0">
            <a:spAutoFit/>
          </a:bodyPr>
          <a:lstStyle/>
          <a:p>
            <a:r>
              <a:rPr lang="en-US" dirty="0" smtClean="0"/>
              <a:t>Input Output layer</a:t>
            </a:r>
            <a:endParaRPr lang="en-US" dirty="0"/>
          </a:p>
        </p:txBody>
      </p:sp>
      <p:sp>
        <p:nvSpPr>
          <p:cNvPr id="14" name="Oval 13"/>
          <p:cNvSpPr/>
          <p:nvPr/>
        </p:nvSpPr>
        <p:spPr>
          <a:xfrm>
            <a:off x="1691680" y="692696"/>
            <a:ext cx="5688632" cy="5328592"/>
          </a:xfrm>
          <a:prstGeom prst="ellipse">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63888" y="836712"/>
            <a:ext cx="1823704" cy="369332"/>
          </a:xfrm>
          <a:prstGeom prst="rect">
            <a:avLst/>
          </a:prstGeom>
          <a:noFill/>
        </p:spPr>
        <p:txBody>
          <a:bodyPr wrap="none" rtlCol="0">
            <a:spAutoFit/>
          </a:bodyPr>
          <a:lstStyle/>
          <a:p>
            <a:r>
              <a:rPr lang="en-US" dirty="0" smtClean="0"/>
              <a:t>File Management</a:t>
            </a:r>
            <a:endParaRPr lang="en-US" dirty="0"/>
          </a:p>
        </p:txBody>
      </p:sp>
      <p:sp>
        <p:nvSpPr>
          <p:cNvPr id="16" name="Oval 15"/>
          <p:cNvSpPr/>
          <p:nvPr/>
        </p:nvSpPr>
        <p:spPr>
          <a:xfrm>
            <a:off x="1115616" y="188640"/>
            <a:ext cx="6840760" cy="6381328"/>
          </a:xfrm>
          <a:prstGeom prst="ellipse">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04248" y="1412776"/>
            <a:ext cx="633507" cy="369332"/>
          </a:xfrm>
          <a:prstGeom prst="rect">
            <a:avLst/>
          </a:prstGeom>
          <a:noFill/>
        </p:spPr>
        <p:txBody>
          <a:bodyPr wrap="none" rtlCol="0">
            <a:spAutoFit/>
          </a:bodyPr>
          <a:lstStyle/>
          <a:p>
            <a:r>
              <a:rPr lang="en-US" dirty="0" smtClean="0"/>
              <a:t>Shell</a:t>
            </a:r>
            <a:endParaRPr lang="en-US" dirty="0"/>
          </a:p>
        </p:txBody>
      </p:sp>
      <p:cxnSp>
        <p:nvCxnSpPr>
          <p:cNvPr id="19" name="Straight Connector 18"/>
          <p:cNvCxnSpPr>
            <a:stCxn id="16" idx="0"/>
            <a:endCxn id="14" idx="0"/>
          </p:cNvCxnSpPr>
          <p:nvPr/>
        </p:nvCxnSpPr>
        <p:spPr>
          <a:xfrm>
            <a:off x="4535996" y="18864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14" idx="2"/>
          </p:cNvCxnSpPr>
          <p:nvPr/>
        </p:nvCxnSpPr>
        <p:spPr>
          <a:xfrm flipV="1">
            <a:off x="1115616" y="3356992"/>
            <a:ext cx="576064"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380312" y="3429000"/>
            <a:ext cx="576064" cy="223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35696" y="1340768"/>
            <a:ext cx="494046" cy="369332"/>
          </a:xfrm>
          <a:prstGeom prst="rect">
            <a:avLst/>
          </a:prstGeom>
          <a:noFill/>
        </p:spPr>
        <p:txBody>
          <a:bodyPr wrap="none" rtlCol="0">
            <a:spAutoFit/>
          </a:bodyPr>
          <a:lstStyle/>
          <a:p>
            <a:r>
              <a:rPr lang="en-US" dirty="0" smtClean="0"/>
              <a:t>API</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execution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26</a:t>
            </a:fld>
            <a:endParaRPr lang="en-IN"/>
          </a:p>
        </p:txBody>
      </p:sp>
      <p:sp>
        <p:nvSpPr>
          <p:cNvPr id="5" name="Rectangle 4"/>
          <p:cNvSpPr/>
          <p:nvPr/>
        </p:nvSpPr>
        <p:spPr>
          <a:xfrm>
            <a:off x="539552" y="1916832"/>
            <a:ext cx="8064896" cy="2677656"/>
          </a:xfrm>
          <a:prstGeom prst="rect">
            <a:avLst/>
          </a:prstGeom>
        </p:spPr>
        <p:txBody>
          <a:bodyPr wrap="square">
            <a:spAutoFit/>
          </a:bodyPr>
          <a:lstStyle/>
          <a:p>
            <a:pPr>
              <a:buFont typeface="Arial" pitchFamily="34" charset="0"/>
              <a:buChar char="•"/>
            </a:pPr>
            <a:r>
              <a:rPr lang="en-US" sz="2800" dirty="0" smtClean="0"/>
              <a:t>Loads a program into memory.</a:t>
            </a:r>
          </a:p>
          <a:p>
            <a:pPr>
              <a:buFont typeface="Arial" pitchFamily="34" charset="0"/>
              <a:buChar char="•"/>
            </a:pPr>
            <a:r>
              <a:rPr lang="en-US" sz="2800" dirty="0" smtClean="0"/>
              <a:t>Executes the program.</a:t>
            </a:r>
          </a:p>
          <a:p>
            <a:pPr>
              <a:buFont typeface="Arial" pitchFamily="34" charset="0"/>
              <a:buChar char="•"/>
            </a:pPr>
            <a:r>
              <a:rPr lang="en-US" sz="2800" dirty="0" smtClean="0"/>
              <a:t>Handles program's execution.</a:t>
            </a:r>
          </a:p>
          <a:p>
            <a:pPr>
              <a:buFont typeface="Arial" pitchFamily="34" charset="0"/>
              <a:buChar char="•"/>
            </a:pPr>
            <a:r>
              <a:rPr lang="en-US" sz="2800" dirty="0" smtClean="0"/>
              <a:t>Provides a mechanism for process synchronization.</a:t>
            </a:r>
          </a:p>
          <a:p>
            <a:pPr>
              <a:buFont typeface="Arial" pitchFamily="34" charset="0"/>
              <a:buChar char="•"/>
            </a:pPr>
            <a:r>
              <a:rPr lang="en-US" sz="2800" dirty="0" smtClean="0"/>
              <a:t>Provides a mechanism for process communication.</a:t>
            </a:r>
          </a:p>
          <a:p>
            <a:pPr>
              <a:buFont typeface="Arial" pitchFamily="34" charset="0"/>
              <a:buChar char="•"/>
            </a:pPr>
            <a:r>
              <a:rPr lang="en-US" sz="2800" dirty="0" smtClean="0"/>
              <a:t>Provides a mechanism for deadlock handling.</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284342"/>
            <a:ext cx="2895600" cy="365125"/>
          </a:xfrm>
        </p:spPr>
        <p:txBody>
          <a:bodyPr/>
          <a:lstStyle/>
          <a:p>
            <a:r>
              <a:rPr lang="en-IN" dirty="0" smtClean="0"/>
              <a:t>Copyright Reserved - Do not </a:t>
            </a:r>
            <a:r>
              <a:rPr lang="en-IN" dirty="0" err="1" smtClean="0"/>
              <a:t>reproduceSA</a:t>
            </a:r>
            <a:endParaRPr lang="en-IN" dirty="0"/>
          </a:p>
        </p:txBody>
      </p:sp>
      <p:sp>
        <p:nvSpPr>
          <p:cNvPr id="3" name="Slide Number Placeholder 2"/>
          <p:cNvSpPr>
            <a:spLocks noGrp="1"/>
          </p:cNvSpPr>
          <p:nvPr>
            <p:ph type="sldNum" sz="quarter" idx="12"/>
          </p:nvPr>
        </p:nvSpPr>
        <p:spPr>
          <a:xfrm>
            <a:off x="6553200" y="6284342"/>
            <a:ext cx="2133600" cy="365125"/>
          </a:xfrm>
        </p:spPr>
        <p:txBody>
          <a:bodyPr/>
          <a:lstStyle/>
          <a:p>
            <a:fld id="{3CC8D4CE-93F6-4BFF-95A0-EE98CBE3B034}" type="slidenum">
              <a:rPr lang="en-IN" smtClean="0"/>
              <a:pPr/>
              <a:t>27</a:t>
            </a:fld>
            <a:endParaRPr lang="en-IN"/>
          </a:p>
        </p:txBody>
      </p:sp>
      <p:sp>
        <p:nvSpPr>
          <p:cNvPr id="4" name="TextBox 3"/>
          <p:cNvSpPr txBox="1"/>
          <p:nvPr/>
        </p:nvSpPr>
        <p:spPr>
          <a:xfrm>
            <a:off x="1835696" y="476672"/>
            <a:ext cx="4382931" cy="707886"/>
          </a:xfrm>
          <a:prstGeom prst="rect">
            <a:avLst/>
          </a:prstGeom>
          <a:noFill/>
        </p:spPr>
        <p:txBody>
          <a:bodyPr wrap="none" rtlCol="0">
            <a:spAutoFit/>
          </a:bodyPr>
          <a:lstStyle/>
          <a:p>
            <a:r>
              <a:rPr lang="en-US" sz="4000" dirty="0" smtClean="0">
                <a:latin typeface="Century Schoolbook" pitchFamily="18" charset="0"/>
              </a:rPr>
              <a:t>What is a Process</a:t>
            </a:r>
            <a:endParaRPr lang="en-IN" sz="4000" dirty="0">
              <a:latin typeface="Century Schoolbook" pitchFamily="18" charset="0"/>
            </a:endParaRPr>
          </a:p>
        </p:txBody>
      </p:sp>
      <p:graphicFrame>
        <p:nvGraphicFramePr>
          <p:cNvPr id="5" name="Table 4"/>
          <p:cNvGraphicFramePr>
            <a:graphicFrameLocks noGrp="1"/>
          </p:cNvGraphicFramePr>
          <p:nvPr/>
        </p:nvGraphicFramePr>
        <p:xfrm>
          <a:off x="1475656" y="3429000"/>
          <a:ext cx="6096000" cy="2392680"/>
        </p:xfrm>
        <a:graphic>
          <a:graphicData uri="http://schemas.openxmlformats.org/drawingml/2006/table">
            <a:tbl>
              <a:tblPr firstRow="1" bandRow="1">
                <a:tableStyleId>{5C22544A-7EE6-4342-B048-85BDC9FD1C3A}</a:tableStyleId>
              </a:tblPr>
              <a:tblGrid>
                <a:gridCol w="671736"/>
                <a:gridCol w="5424264"/>
              </a:tblGrid>
              <a:tr h="370840">
                <a:tc>
                  <a:txBody>
                    <a:bodyPr/>
                    <a:lstStyle/>
                    <a:p>
                      <a:endParaRPr lang="en-IN" sz="1800" dirty="0"/>
                    </a:p>
                  </a:txBody>
                  <a:tcPr/>
                </a:tc>
                <a:tc>
                  <a:txBody>
                    <a:bodyPr/>
                    <a:lstStyle/>
                    <a:p>
                      <a:r>
                        <a:rPr lang="en-US" sz="1800" dirty="0" smtClean="0">
                          <a:latin typeface="Bookman Old Style" pitchFamily="18" charset="0"/>
                        </a:rPr>
                        <a:t>Entity</a:t>
                      </a:r>
                      <a:r>
                        <a:rPr lang="en-US" sz="1800" baseline="0" dirty="0" smtClean="0">
                          <a:latin typeface="Bookman Old Style" pitchFamily="18" charset="0"/>
                        </a:rPr>
                        <a:t> of a process</a:t>
                      </a:r>
                      <a:endParaRPr lang="en-IN" sz="1800" dirty="0">
                        <a:latin typeface="Bookman Old Style" pitchFamily="18" charset="0"/>
                      </a:endParaRPr>
                    </a:p>
                  </a:txBody>
                  <a:tcPr/>
                </a:tc>
              </a:tr>
              <a:tr h="370840">
                <a:tc>
                  <a:txBody>
                    <a:bodyPr/>
                    <a:lstStyle/>
                    <a:p>
                      <a:r>
                        <a:rPr lang="en-US" sz="1800" dirty="0" smtClean="0"/>
                        <a:t>1</a:t>
                      </a:r>
                      <a:endParaRPr lang="en-IN" sz="1800" dirty="0"/>
                    </a:p>
                  </a:txBody>
                  <a:tcPr/>
                </a:tc>
                <a:tc>
                  <a:txBody>
                    <a:bodyPr/>
                    <a:lstStyle/>
                    <a:p>
                      <a:r>
                        <a:rPr lang="en-US" sz="1800" dirty="0" smtClean="0">
                          <a:latin typeface="Bookman Old Style" pitchFamily="18" charset="0"/>
                        </a:rPr>
                        <a:t>Object Code- List of instructions for the CPU</a:t>
                      </a:r>
                      <a:endParaRPr lang="en-IN" sz="1800" dirty="0">
                        <a:latin typeface="Bookman Old Style" pitchFamily="18" charset="0"/>
                      </a:endParaRPr>
                    </a:p>
                  </a:txBody>
                  <a:tcPr/>
                </a:tc>
              </a:tr>
              <a:tr h="370840">
                <a:tc>
                  <a:txBody>
                    <a:bodyPr/>
                    <a:lstStyle/>
                    <a:p>
                      <a:r>
                        <a:rPr lang="en-US" sz="1800" dirty="0" smtClean="0"/>
                        <a:t>2</a:t>
                      </a:r>
                      <a:endParaRPr lang="en-IN" sz="1800" dirty="0"/>
                    </a:p>
                  </a:txBody>
                  <a:tcPr/>
                </a:tc>
                <a:tc>
                  <a:txBody>
                    <a:bodyPr/>
                    <a:lstStyle/>
                    <a:p>
                      <a:r>
                        <a:rPr lang="en-US" sz="1800" dirty="0" smtClean="0">
                          <a:latin typeface="Bookman Old Style" pitchFamily="18" charset="0"/>
                        </a:rPr>
                        <a:t>Data – Data that</a:t>
                      </a:r>
                      <a:r>
                        <a:rPr lang="en-US" sz="1800" baseline="0" dirty="0" smtClean="0">
                          <a:latin typeface="Bookman Old Style" pitchFamily="18" charset="0"/>
                        </a:rPr>
                        <a:t> needs to be processed by instructions</a:t>
                      </a:r>
                      <a:endParaRPr lang="en-IN" sz="1800" dirty="0">
                        <a:latin typeface="Bookman Old Style" pitchFamily="18" charset="0"/>
                      </a:endParaRPr>
                    </a:p>
                  </a:txBody>
                  <a:tcPr/>
                </a:tc>
              </a:tr>
              <a:tr h="370840">
                <a:tc>
                  <a:txBody>
                    <a:bodyPr/>
                    <a:lstStyle/>
                    <a:p>
                      <a:r>
                        <a:rPr lang="en-US" sz="1800" dirty="0" smtClean="0"/>
                        <a:t>3</a:t>
                      </a:r>
                      <a:endParaRPr lang="en-IN" sz="1800" dirty="0"/>
                    </a:p>
                  </a:txBody>
                  <a:tcPr/>
                </a:tc>
                <a:tc>
                  <a:txBody>
                    <a:bodyPr/>
                    <a:lstStyle/>
                    <a:p>
                      <a:r>
                        <a:rPr lang="en-US" sz="1800" dirty="0" smtClean="0">
                          <a:latin typeface="Bookman Old Style" pitchFamily="18" charset="0"/>
                        </a:rPr>
                        <a:t>Resources</a:t>
                      </a:r>
                      <a:r>
                        <a:rPr lang="en-US" sz="1800" baseline="0" dirty="0" smtClean="0">
                          <a:latin typeface="Bookman Old Style" pitchFamily="18" charset="0"/>
                        </a:rPr>
                        <a:t> – Memory, printer etc</a:t>
                      </a:r>
                    </a:p>
                  </a:txBody>
                  <a:tcPr/>
                </a:tc>
              </a:tr>
              <a:tr h="370840">
                <a:tc>
                  <a:txBody>
                    <a:bodyPr/>
                    <a:lstStyle/>
                    <a:p>
                      <a:r>
                        <a:rPr lang="en-US" sz="1800" dirty="0" smtClean="0"/>
                        <a:t>4</a:t>
                      </a:r>
                      <a:endParaRPr lang="en-IN" sz="1800" dirty="0"/>
                    </a:p>
                  </a:txBody>
                  <a:tcPr/>
                </a:tc>
                <a:tc>
                  <a:txBody>
                    <a:bodyPr/>
                    <a:lstStyle/>
                    <a:p>
                      <a:r>
                        <a:rPr lang="en-US" sz="1800" baseline="0" dirty="0" smtClean="0">
                          <a:latin typeface="Bookman Old Style" pitchFamily="18" charset="0"/>
                        </a:rPr>
                        <a:t>Status : New, Ready, Running Waiting, Terminated</a:t>
                      </a:r>
                    </a:p>
                  </a:txBody>
                  <a:tcPr/>
                </a:tc>
              </a:tr>
            </a:tbl>
          </a:graphicData>
        </a:graphic>
      </p:graphicFrame>
      <p:sp>
        <p:nvSpPr>
          <p:cNvPr id="6" name="Rectangle 5"/>
          <p:cNvSpPr/>
          <p:nvPr/>
        </p:nvSpPr>
        <p:spPr>
          <a:xfrm>
            <a:off x="611560" y="1484784"/>
            <a:ext cx="7848872" cy="646331"/>
          </a:xfrm>
          <a:prstGeom prst="rect">
            <a:avLst/>
          </a:prstGeom>
        </p:spPr>
        <p:txBody>
          <a:bodyPr wrap="square">
            <a:spAutoFit/>
          </a:bodyPr>
          <a:lstStyle/>
          <a:p>
            <a:r>
              <a:rPr lang="en-US" dirty="0" smtClean="0"/>
              <a:t>A process is basically a program in execution. The execution of a process must progress in a sequential fashion.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has four sections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28</a:t>
            </a:fld>
            <a:endParaRPr lang="en-IN"/>
          </a:p>
        </p:txBody>
      </p:sp>
      <p:graphicFrame>
        <p:nvGraphicFramePr>
          <p:cNvPr id="5" name="Table 4"/>
          <p:cNvGraphicFramePr>
            <a:graphicFrameLocks noGrp="1"/>
          </p:cNvGraphicFramePr>
          <p:nvPr/>
        </p:nvGraphicFramePr>
        <p:xfrm>
          <a:off x="1475656" y="1844824"/>
          <a:ext cx="5904656" cy="4332500"/>
        </p:xfrm>
        <a:graphic>
          <a:graphicData uri="http://schemas.openxmlformats.org/drawingml/2006/table">
            <a:tbl>
              <a:tblPr/>
              <a:tblGrid>
                <a:gridCol w="577502"/>
                <a:gridCol w="5327154"/>
              </a:tblGrid>
              <a:tr h="525124">
                <a:tc>
                  <a:txBody>
                    <a:bodyPr/>
                    <a:lstStyle/>
                    <a:p>
                      <a:pPr algn="l" fontAlgn="t"/>
                      <a:r>
                        <a:rPr lang="en-US" sz="1600" dirty="0"/>
                        <a:t>S.N.</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t>Component &amp; Description</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36090">
                <a:tc>
                  <a:txBody>
                    <a:bodyPr/>
                    <a:lstStyle/>
                    <a:p>
                      <a:pPr fontAlgn="t"/>
                      <a:r>
                        <a:rPr lang="en-US" sz="1600"/>
                        <a:t>1</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Stack</a:t>
                      </a:r>
                      <a:endParaRPr lang="en-US" sz="1600" dirty="0">
                        <a:solidFill>
                          <a:srgbClr val="000000"/>
                        </a:solidFill>
                      </a:endParaRPr>
                    </a:p>
                    <a:p>
                      <a:pPr algn="just" fontAlgn="t"/>
                      <a:r>
                        <a:rPr lang="en-US" sz="1600" dirty="0">
                          <a:solidFill>
                            <a:srgbClr val="000000"/>
                          </a:solidFill>
                        </a:rPr>
                        <a:t>The process Stack contains the temporary data such as method/function parameters, return address and local variables.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0607">
                <a:tc>
                  <a:txBody>
                    <a:bodyPr/>
                    <a:lstStyle/>
                    <a:p>
                      <a:pPr fontAlgn="t"/>
                      <a:r>
                        <a:rPr lang="en-US" sz="1600"/>
                        <a:t>2</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Heap</a:t>
                      </a:r>
                      <a:endParaRPr lang="en-US" sz="1600" dirty="0">
                        <a:solidFill>
                          <a:srgbClr val="000000"/>
                        </a:solidFill>
                      </a:endParaRPr>
                    </a:p>
                    <a:p>
                      <a:pPr algn="just" fontAlgn="t"/>
                      <a:r>
                        <a:rPr lang="en-US" sz="1600" dirty="0">
                          <a:solidFill>
                            <a:srgbClr val="000000"/>
                          </a:solidFill>
                        </a:rPr>
                        <a:t>This is dynamically allocated memory to a process during its run time.</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41573">
                <a:tc>
                  <a:txBody>
                    <a:bodyPr/>
                    <a:lstStyle/>
                    <a:p>
                      <a:pPr fontAlgn="t"/>
                      <a:r>
                        <a:rPr lang="en-US" sz="1600"/>
                        <a:t>3</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rPr>
                        <a:t>Text</a:t>
                      </a:r>
                      <a:endParaRPr lang="en-US" sz="1600">
                        <a:solidFill>
                          <a:srgbClr val="000000"/>
                        </a:solidFill>
                      </a:endParaRPr>
                    </a:p>
                    <a:p>
                      <a:pPr algn="just" fontAlgn="t"/>
                      <a:r>
                        <a:rPr lang="en-US" sz="1600">
                          <a:solidFill>
                            <a:srgbClr val="000000"/>
                          </a:solidFill>
                        </a:rPr>
                        <a:t>This includes the current activity represented by the value of Program Counter and the contents of the processor's registers.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0607">
                <a:tc>
                  <a:txBody>
                    <a:bodyPr/>
                    <a:lstStyle/>
                    <a:p>
                      <a:pPr fontAlgn="t"/>
                      <a:r>
                        <a:rPr lang="en-US" sz="1600"/>
                        <a:t>4</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Data</a:t>
                      </a:r>
                      <a:endParaRPr lang="en-US" sz="1600" dirty="0">
                        <a:solidFill>
                          <a:srgbClr val="000000"/>
                        </a:solidFill>
                      </a:endParaRPr>
                    </a:p>
                    <a:p>
                      <a:pPr algn="just" fontAlgn="t"/>
                      <a:r>
                        <a:rPr lang="en-US" sz="1600" dirty="0">
                          <a:solidFill>
                            <a:srgbClr val="000000"/>
                          </a:solidFill>
                        </a:rPr>
                        <a:t>This section contains the global and static variables.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a process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29</a:t>
            </a:fld>
            <a:endParaRPr lang="en-IN"/>
          </a:p>
        </p:txBody>
      </p:sp>
      <p:sp>
        <p:nvSpPr>
          <p:cNvPr id="5" name="TextBox 4"/>
          <p:cNvSpPr txBox="1"/>
          <p:nvPr/>
        </p:nvSpPr>
        <p:spPr>
          <a:xfrm>
            <a:off x="2555776" y="2492896"/>
            <a:ext cx="3606436" cy="1477328"/>
          </a:xfrm>
          <a:prstGeom prst="rect">
            <a:avLst/>
          </a:prstGeom>
          <a:noFill/>
        </p:spPr>
        <p:txBody>
          <a:bodyPr wrap="none" rtlCol="0">
            <a:spAutoFit/>
          </a:bodyPr>
          <a:lstStyle/>
          <a:p>
            <a:r>
              <a:rPr lang="en-US" dirty="0" smtClean="0"/>
              <a:t>We use the  C API</a:t>
            </a:r>
          </a:p>
          <a:p>
            <a:endParaRPr lang="en-US" dirty="0" smtClean="0"/>
          </a:p>
          <a:p>
            <a:pPr>
              <a:buFont typeface="Arial" pitchFamily="34" charset="0"/>
              <a:buChar char="•"/>
            </a:pPr>
            <a:r>
              <a:rPr lang="en-US" dirty="0" smtClean="0"/>
              <a:t>    fork() API for this process in Linux</a:t>
            </a:r>
          </a:p>
          <a:p>
            <a:pPr>
              <a:buFont typeface="Arial" pitchFamily="34" charset="0"/>
              <a:buChar char="•"/>
            </a:pPr>
            <a:r>
              <a:rPr lang="en-US" dirty="0" smtClean="0"/>
              <a:t> </a:t>
            </a:r>
            <a:r>
              <a:rPr lang="en-US" dirty="0" smtClean="0"/>
              <a:t>   </a:t>
            </a:r>
            <a:r>
              <a:rPr lang="en-US" dirty="0" err="1" smtClean="0"/>
              <a:t>CreateProcess</a:t>
            </a:r>
            <a:r>
              <a:rPr lang="en-US" dirty="0" smtClean="0"/>
              <a:t>() on Windows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a:t>
            </a:fld>
            <a:endParaRPr lang="en-IN"/>
          </a:p>
        </p:txBody>
      </p:sp>
      <p:sp>
        <p:nvSpPr>
          <p:cNvPr id="4" name="Rectangle 3"/>
          <p:cNvSpPr/>
          <p:nvPr/>
        </p:nvSpPr>
        <p:spPr>
          <a:xfrm>
            <a:off x="3275856" y="33688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5" name="Rectangle 4"/>
          <p:cNvSpPr/>
          <p:nvPr/>
        </p:nvSpPr>
        <p:spPr>
          <a:xfrm>
            <a:off x="3482752" y="11087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6"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7086600" y="768581"/>
            <a:ext cx="990600" cy="1320800"/>
          </a:xfrm>
          <a:prstGeom prst="rect">
            <a:avLst/>
          </a:prstGeom>
          <a:noFill/>
        </p:spPr>
      </p:pic>
      <p:cxnSp>
        <p:nvCxnSpPr>
          <p:cNvPr id="7" name="Straight Arrow Connector 6"/>
          <p:cNvCxnSpPr/>
          <p:nvPr/>
        </p:nvCxnSpPr>
        <p:spPr>
          <a:xfrm>
            <a:off x="3657600" y="17183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867400" y="19469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084168" y="43049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979712" y="40168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37589" y="2708920"/>
            <a:ext cx="1406411" cy="461665"/>
          </a:xfrm>
          <a:prstGeom prst="rect">
            <a:avLst/>
          </a:prstGeom>
          <a:noFill/>
        </p:spPr>
        <p:txBody>
          <a:bodyPr wrap="none" rtlCol="0">
            <a:spAutoFit/>
          </a:bodyPr>
          <a:lstStyle/>
          <a:p>
            <a:r>
              <a:rPr lang="en-US" sz="1200" dirty="0" smtClean="0"/>
              <a:t>Secondary Memory</a:t>
            </a:r>
          </a:p>
          <a:p>
            <a:r>
              <a:rPr lang="en-US" sz="1200" dirty="0" smtClean="0"/>
              <a:t>(Hard Disk)</a:t>
            </a:r>
            <a:endParaRPr lang="en-IN" sz="1200" dirty="0"/>
          </a:p>
        </p:txBody>
      </p:sp>
      <p:pic>
        <p:nvPicPr>
          <p:cNvPr id="12"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827584" y="3440832"/>
            <a:ext cx="1152128" cy="817148"/>
          </a:xfrm>
          <a:prstGeom prst="rect">
            <a:avLst/>
          </a:prstGeom>
          <a:noFill/>
        </p:spPr>
      </p:pic>
      <p:pic>
        <p:nvPicPr>
          <p:cNvPr id="13"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164288" y="4016896"/>
            <a:ext cx="609601" cy="609601"/>
          </a:xfrm>
          <a:prstGeom prst="rect">
            <a:avLst/>
          </a:prstGeom>
          <a:noFill/>
        </p:spPr>
      </p:pic>
      <p:sp>
        <p:nvSpPr>
          <p:cNvPr id="14" name="Rectangle 13"/>
          <p:cNvSpPr/>
          <p:nvPr/>
        </p:nvSpPr>
        <p:spPr>
          <a:xfrm>
            <a:off x="838200" y="5791200"/>
            <a:ext cx="777488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Basic Computer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5" name="Straight Arrow Connector 14"/>
          <p:cNvCxnSpPr/>
          <p:nvPr/>
        </p:nvCxnSpPr>
        <p:spPr>
          <a:xfrm>
            <a:off x="3962400" y="17183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17183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10200" y="17183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327920"/>
            <a:ext cx="1100942" cy="369332"/>
          </a:xfrm>
          <a:prstGeom prst="rect">
            <a:avLst/>
          </a:prstGeom>
          <a:noFill/>
        </p:spPr>
        <p:txBody>
          <a:bodyPr wrap="none" rtlCol="0">
            <a:spAutoFit/>
          </a:bodyPr>
          <a:lstStyle/>
          <a:p>
            <a:r>
              <a:rPr lang="en-US" dirty="0" smtClean="0"/>
              <a:t>Instruction</a:t>
            </a:r>
            <a:endParaRPr lang="en-US" dirty="0"/>
          </a:p>
        </p:txBody>
      </p:sp>
      <p:sp>
        <p:nvSpPr>
          <p:cNvPr id="19" name="TextBox 18"/>
          <p:cNvSpPr txBox="1"/>
          <p:nvPr/>
        </p:nvSpPr>
        <p:spPr>
          <a:xfrm rot="5400000">
            <a:off x="5367136" y="2308409"/>
            <a:ext cx="607859" cy="307777"/>
          </a:xfrm>
          <a:prstGeom prst="rect">
            <a:avLst/>
          </a:prstGeom>
          <a:noFill/>
        </p:spPr>
        <p:txBody>
          <a:bodyPr wrap="none" rtlCol="0">
            <a:spAutoFit/>
          </a:bodyPr>
          <a:lstStyle/>
          <a:p>
            <a:r>
              <a:rPr lang="en-US" sz="1400" dirty="0" smtClean="0"/>
              <a:t>Data</a:t>
            </a:r>
            <a:endParaRPr lang="en-US" dirty="0"/>
          </a:p>
        </p:txBody>
      </p:sp>
      <p:sp>
        <p:nvSpPr>
          <p:cNvPr id="20" name="TextBox 19"/>
          <p:cNvSpPr txBox="1"/>
          <p:nvPr/>
        </p:nvSpPr>
        <p:spPr>
          <a:xfrm rot="-5400000">
            <a:off x="4328997" y="2300403"/>
            <a:ext cx="1220206" cy="276999"/>
          </a:xfrm>
          <a:prstGeom prst="rect">
            <a:avLst/>
          </a:prstGeom>
          <a:noFill/>
        </p:spPr>
        <p:txBody>
          <a:bodyPr wrap="none" rtlCol="0">
            <a:spAutoFit/>
          </a:bodyPr>
          <a:lstStyle/>
          <a:p>
            <a:r>
              <a:rPr lang="en-US" sz="1200" dirty="0" smtClean="0"/>
              <a:t>Data Address</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dirty="0" smtClean="0"/>
              <a:t>CPU Scheduling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30</a:t>
            </a:fld>
            <a:endParaRPr lang="en-IN"/>
          </a:p>
        </p:txBody>
      </p:sp>
      <p:sp>
        <p:nvSpPr>
          <p:cNvPr id="5" name="Rectangle 4"/>
          <p:cNvSpPr/>
          <p:nvPr/>
        </p:nvSpPr>
        <p:spPr>
          <a:xfrm>
            <a:off x="467544" y="1124744"/>
            <a:ext cx="8064896" cy="1200329"/>
          </a:xfrm>
          <a:prstGeom prst="rect">
            <a:avLst/>
          </a:prstGeom>
          <a:solidFill>
            <a:schemeClr val="bg1">
              <a:lumMod val="8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CPU scheduling is a process which allows one process to use the CPU while the execution of another process is on hold(in waiting state) due to unavailability of any resource like I/O etc, thereby making full use of CPU. The aim of CPU scheduling is to make the system efficient, fast and fair.</a:t>
            </a:r>
            <a:endParaRPr lang="en-US" dirty="0"/>
          </a:p>
        </p:txBody>
      </p:sp>
      <p:sp>
        <p:nvSpPr>
          <p:cNvPr id="6" name="Rectangle 5"/>
          <p:cNvSpPr/>
          <p:nvPr/>
        </p:nvSpPr>
        <p:spPr>
          <a:xfrm>
            <a:off x="467544" y="3068960"/>
            <a:ext cx="7776864" cy="2016224"/>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sz="2400" dirty="0" smtClean="0"/>
              <a:t>First Come First Serve(FCFS) Scheduling</a:t>
            </a:r>
          </a:p>
          <a:p>
            <a:pPr>
              <a:buFont typeface="Arial" pitchFamily="34" charset="0"/>
              <a:buChar char="•"/>
            </a:pPr>
            <a:r>
              <a:rPr lang="en-US" sz="2400" dirty="0" smtClean="0"/>
              <a:t>Shortest-Job-First(SJF) Scheduling</a:t>
            </a:r>
          </a:p>
          <a:p>
            <a:pPr>
              <a:buFont typeface="Arial" pitchFamily="34" charset="0"/>
              <a:buChar char="•"/>
            </a:pPr>
            <a:r>
              <a:rPr lang="en-US" sz="2400" dirty="0" smtClean="0"/>
              <a:t>Priority Scheduling</a:t>
            </a:r>
          </a:p>
          <a:p>
            <a:pPr>
              <a:buFont typeface="Arial" pitchFamily="34" charset="0"/>
              <a:buChar char="•"/>
            </a:pPr>
            <a:r>
              <a:rPr lang="en-US" sz="2400" dirty="0" smtClean="0"/>
              <a:t>Round Robin(RR) Scheduling</a:t>
            </a:r>
          </a:p>
          <a:p>
            <a:pPr>
              <a:buFont typeface="Arial" pitchFamily="34" charset="0"/>
              <a:buChar char="•"/>
            </a:pPr>
            <a:r>
              <a:rPr lang="en-US" sz="2400" dirty="0" smtClean="0"/>
              <a:t>Multilevel Queue Scheduling</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 ?</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31</a:t>
            </a:fld>
            <a:endParaRPr lang="en-IN"/>
          </a:p>
        </p:txBody>
      </p:sp>
      <p:sp>
        <p:nvSpPr>
          <p:cNvPr id="5" name="Rectangle 4"/>
          <p:cNvSpPr/>
          <p:nvPr/>
        </p:nvSpPr>
        <p:spPr>
          <a:xfrm>
            <a:off x="611560" y="2139821"/>
            <a:ext cx="7704856" cy="2585323"/>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Thread is an execution unit which consists of its own program counter, a stack, and a set of registers</a:t>
            </a:r>
            <a:r>
              <a:rPr lang="en-US" dirty="0" smtClean="0"/>
              <a:t>. </a:t>
            </a:r>
            <a:r>
              <a:rPr lang="en-US" dirty="0" smtClean="0"/>
              <a:t>Threads are popular way to improve application through parallelism. </a:t>
            </a:r>
            <a:endParaRPr lang="en-US" dirty="0" smtClean="0"/>
          </a:p>
          <a:p>
            <a:endParaRPr lang="en-US" dirty="0" smtClean="0"/>
          </a:p>
          <a:p>
            <a:r>
              <a:rPr lang="en-US" dirty="0" smtClean="0"/>
              <a:t>The </a:t>
            </a:r>
            <a:r>
              <a:rPr lang="en-US" dirty="0" smtClean="0"/>
              <a:t>CPU switches rapidly back and forth among the threads giving illusion that the threads are running in parallel.</a:t>
            </a:r>
          </a:p>
          <a:p>
            <a:endParaRPr lang="en-US" dirty="0" smtClean="0"/>
          </a:p>
          <a:p>
            <a:r>
              <a:rPr lang="en-US" dirty="0" smtClean="0"/>
              <a:t>As </a:t>
            </a:r>
            <a:r>
              <a:rPr lang="en-US" dirty="0" smtClean="0"/>
              <a:t>each thread has its own independent resource for process execution, </a:t>
            </a:r>
            <a:r>
              <a:rPr lang="en-US" dirty="0" smtClean="0"/>
              <a:t>multiple </a:t>
            </a:r>
            <a:r>
              <a:rPr lang="en-US" dirty="0" smtClean="0"/>
              <a:t>processes can be executed </a:t>
            </a:r>
            <a:r>
              <a:rPr lang="en-US" dirty="0" smtClean="0"/>
              <a:t>in parallel </a:t>
            </a:r>
            <a:r>
              <a:rPr lang="en-US" dirty="0" smtClean="0"/>
              <a:t>by increasing number of threads.</a:t>
            </a:r>
            <a:endParaRPr lang="en-US" dirty="0"/>
          </a:p>
        </p:txBody>
      </p:sp>
      <p:sp>
        <p:nvSpPr>
          <p:cNvPr id="6" name="TextBox 5"/>
          <p:cNvSpPr txBox="1"/>
          <p:nvPr/>
        </p:nvSpPr>
        <p:spPr>
          <a:xfrm>
            <a:off x="2195736" y="1340768"/>
            <a:ext cx="4383829" cy="369332"/>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dirty="0" smtClean="0"/>
              <a:t>A concept created towards multiprocessing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between process and thread</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32</a:t>
            </a:fld>
            <a:endParaRPr lang="en-IN"/>
          </a:p>
        </p:txBody>
      </p:sp>
      <p:pic>
        <p:nvPicPr>
          <p:cNvPr id="1026" name="Picture 2" descr="Single Threaded and Multithreaded Process"/>
          <p:cNvPicPr>
            <a:picLocks noChangeAspect="1" noChangeArrowheads="1"/>
          </p:cNvPicPr>
          <p:nvPr/>
        </p:nvPicPr>
        <p:blipFill>
          <a:blip r:embed="rId2" cstate="print"/>
          <a:srcRect/>
          <a:stretch>
            <a:fillRect/>
          </a:stretch>
        </p:blipFill>
        <p:spPr bwMode="auto">
          <a:xfrm>
            <a:off x="1547664" y="3068960"/>
            <a:ext cx="5715000" cy="2857500"/>
          </a:xfrm>
          <a:prstGeom prst="rect">
            <a:avLst/>
          </a:prstGeom>
          <a:noFill/>
        </p:spPr>
      </p:pic>
      <p:sp>
        <p:nvSpPr>
          <p:cNvPr id="6" name="Rectangle 5"/>
          <p:cNvSpPr/>
          <p:nvPr/>
        </p:nvSpPr>
        <p:spPr>
          <a:xfrm>
            <a:off x="611560" y="1700809"/>
            <a:ext cx="7344816" cy="923330"/>
          </a:xfrm>
          <a:prstGeom prst="rect">
            <a:avLst/>
          </a:prstGeom>
        </p:spPr>
        <p:txBody>
          <a:bodyPr wrap="square">
            <a:spAutoFit/>
          </a:bodyPr>
          <a:lstStyle/>
          <a:p>
            <a:r>
              <a:rPr lang="en-US" dirty="0" smtClean="0"/>
              <a:t>As each thread has its own independent resource for process execution, </a:t>
            </a:r>
            <a:r>
              <a:rPr lang="en-US" dirty="0" smtClean="0"/>
              <a:t>multiple </a:t>
            </a:r>
            <a:r>
              <a:rPr lang="en-US" dirty="0" smtClean="0"/>
              <a:t>processes can be </a:t>
            </a:r>
            <a:r>
              <a:rPr lang="en-US" dirty="0" smtClean="0"/>
              <a:t>executed in parallel </a:t>
            </a:r>
            <a:r>
              <a:rPr lang="en-US" dirty="0" smtClean="0"/>
              <a:t>by increasing number of threads.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33</a:t>
            </a:fld>
            <a:endParaRPr lang="en-IN"/>
          </a:p>
        </p:txBody>
      </p:sp>
      <p:sp>
        <p:nvSpPr>
          <p:cNvPr id="5" name="Rectangle 4"/>
          <p:cNvSpPr/>
          <p:nvPr/>
        </p:nvSpPr>
        <p:spPr>
          <a:xfrm>
            <a:off x="4499992" y="3762906"/>
            <a:ext cx="4499992" cy="1754326"/>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smtClean="0"/>
              <a:t>Kernel threads</a:t>
            </a:r>
            <a:r>
              <a:rPr lang="en-US" dirty="0" smtClean="0"/>
              <a:t> are supported within the kernel of the OS itself. All modern OSs support kernel level threads, allowing the kernel to perform multiple simultaneous tasks and/or to service multiple kernel system calls simultaneously.</a:t>
            </a:r>
            <a:endParaRPr lang="en-US" dirty="0"/>
          </a:p>
        </p:txBody>
      </p:sp>
      <p:sp>
        <p:nvSpPr>
          <p:cNvPr id="6" name="Rectangle 5"/>
          <p:cNvSpPr/>
          <p:nvPr/>
        </p:nvSpPr>
        <p:spPr>
          <a:xfrm>
            <a:off x="323528" y="3906922"/>
            <a:ext cx="3203848" cy="1477328"/>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smtClean="0"/>
              <a:t>User threads</a:t>
            </a:r>
            <a:r>
              <a:rPr lang="en-US" dirty="0" smtClean="0"/>
              <a:t>, are above the kernel and without kernel support. These are the threads that application programmers use in their programs.</a:t>
            </a:r>
            <a:endParaRPr lang="en-US" dirty="0" smtClean="0"/>
          </a:p>
        </p:txBody>
      </p:sp>
      <p:sp>
        <p:nvSpPr>
          <p:cNvPr id="7" name="TextBox 6"/>
          <p:cNvSpPr txBox="1"/>
          <p:nvPr/>
        </p:nvSpPr>
        <p:spPr>
          <a:xfrm>
            <a:off x="3203848" y="1628800"/>
            <a:ext cx="1846659" cy="707886"/>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4000" dirty="0" smtClean="0"/>
              <a:t>Threads</a:t>
            </a:r>
            <a:endParaRPr lang="en-US" sz="4000" dirty="0"/>
          </a:p>
        </p:txBody>
      </p:sp>
      <p:cxnSp>
        <p:nvCxnSpPr>
          <p:cNvPr id="9" name="Straight Arrow Connector 8"/>
          <p:cNvCxnSpPr>
            <a:stCxn id="7" idx="2"/>
          </p:cNvCxnSpPr>
          <p:nvPr/>
        </p:nvCxnSpPr>
        <p:spPr>
          <a:xfrm flipH="1">
            <a:off x="1835696" y="2336686"/>
            <a:ext cx="2291482" cy="15243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5" idx="0"/>
          </p:cNvCxnSpPr>
          <p:nvPr/>
        </p:nvCxnSpPr>
        <p:spPr>
          <a:xfrm>
            <a:off x="4127178" y="2336686"/>
            <a:ext cx="2622810" cy="1426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34</a:t>
            </a:fld>
            <a:endParaRPr lang="en-IN"/>
          </a:p>
        </p:txBody>
      </p:sp>
      <p:sp>
        <p:nvSpPr>
          <p:cNvPr id="5" name="Rectangle 4"/>
          <p:cNvSpPr/>
          <p:nvPr/>
        </p:nvSpPr>
        <p:spPr>
          <a:xfrm>
            <a:off x="611560" y="1484784"/>
            <a:ext cx="7704856" cy="2031325"/>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Thread libraries provides programmers with API for creating and managing of threads</a:t>
            </a:r>
            <a:r>
              <a:rPr lang="en-US" dirty="0" smtClean="0"/>
              <a:t>.</a:t>
            </a:r>
          </a:p>
          <a:p>
            <a:endParaRPr lang="en-US" dirty="0" smtClean="0"/>
          </a:p>
          <a:p>
            <a:r>
              <a:rPr lang="en-US" dirty="0" smtClean="0"/>
              <a:t>Thread libraries may be implemented either in user space or in kernel space. The user space involves API functions implemented solely within user space, with no kernel support. The kernel space involves system calls, and requires a kernel with thread library support.</a:t>
            </a:r>
            <a:endParaRPr lang="en-US" dirty="0"/>
          </a:p>
        </p:txBody>
      </p:sp>
      <p:sp>
        <p:nvSpPr>
          <p:cNvPr id="6" name="Rectangle 5"/>
          <p:cNvSpPr/>
          <p:nvPr/>
        </p:nvSpPr>
        <p:spPr>
          <a:xfrm>
            <a:off x="611560" y="3784972"/>
            <a:ext cx="7704856" cy="2308324"/>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dirty="0" smtClean="0"/>
              <a:t>POSIX Pitheads, may be provided as either a user or kernel library, as an extension to the POSIX standard</a:t>
            </a:r>
            <a:r>
              <a:rPr lang="en-US" dirty="0" smtClean="0"/>
              <a:t>.</a:t>
            </a:r>
          </a:p>
          <a:p>
            <a:endParaRPr lang="en-US" dirty="0" smtClean="0"/>
          </a:p>
          <a:p>
            <a:pPr>
              <a:buFont typeface="Arial" pitchFamily="34" charset="0"/>
              <a:buChar char="•"/>
            </a:pPr>
            <a:r>
              <a:rPr lang="en-US" dirty="0" smtClean="0"/>
              <a:t>Win32 threads, are provided as a kernel-level library on Windows systems</a:t>
            </a:r>
            <a:r>
              <a:rPr lang="en-US" dirty="0" smtClean="0"/>
              <a:t>.</a:t>
            </a:r>
          </a:p>
          <a:p>
            <a:pPr>
              <a:buFont typeface="Arial" pitchFamily="34" charset="0"/>
              <a:buChar char="•"/>
            </a:pPr>
            <a:endParaRPr lang="en-US" dirty="0" smtClean="0"/>
          </a:p>
          <a:p>
            <a:pPr>
              <a:buFont typeface="Arial" pitchFamily="34" charset="0"/>
              <a:buChar char="•"/>
            </a:pPr>
            <a:r>
              <a:rPr lang="en-US" dirty="0" smtClean="0"/>
              <a:t>Java threads - Since Java generally runs on a Java Virtual Machine, the implementation of threads is based upon whatever OS and hardware the JVM is running on, i.e. either Pitheads or Win32 threads depending on the system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Process Communication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35</a:t>
            </a:fld>
            <a:endParaRPr lang="en-IN"/>
          </a:p>
        </p:txBody>
      </p:sp>
      <p:sp>
        <p:nvSpPr>
          <p:cNvPr id="5" name="TextBox 4"/>
          <p:cNvSpPr txBox="1"/>
          <p:nvPr/>
        </p:nvSpPr>
        <p:spPr>
          <a:xfrm>
            <a:off x="539552" y="1916832"/>
            <a:ext cx="7632848" cy="2585323"/>
          </a:xfrm>
          <a:prstGeom prst="rect">
            <a:avLst/>
          </a:prstGeom>
          <a:noFill/>
        </p:spPr>
        <p:txBody>
          <a:bodyPr wrap="square" rtlCol="0">
            <a:spAutoFit/>
          </a:bodyPr>
          <a:lstStyle/>
          <a:p>
            <a:r>
              <a:rPr lang="en-US" dirty="0" smtClean="0"/>
              <a:t>Process need to exchange data for computing purpose for this most of the Operating systems has implemented the following methods</a:t>
            </a:r>
          </a:p>
          <a:p>
            <a:endParaRPr lang="en-US" dirty="0" smtClean="0"/>
          </a:p>
          <a:p>
            <a:pPr>
              <a:buFont typeface="Arial" pitchFamily="34" charset="0"/>
              <a:buChar char="•"/>
            </a:pPr>
            <a:r>
              <a:rPr lang="en-US" dirty="0" smtClean="0"/>
              <a:t>Signals</a:t>
            </a:r>
          </a:p>
          <a:p>
            <a:pPr>
              <a:buFont typeface="Arial" pitchFamily="34" charset="0"/>
              <a:buChar char="•"/>
            </a:pPr>
            <a:r>
              <a:rPr lang="en-US" dirty="0" smtClean="0"/>
              <a:t>Pipe</a:t>
            </a:r>
          </a:p>
          <a:p>
            <a:pPr>
              <a:buFont typeface="Arial" pitchFamily="34" charset="0"/>
              <a:buChar char="•"/>
            </a:pPr>
            <a:r>
              <a:rPr lang="en-US" dirty="0" smtClean="0"/>
              <a:t>Sockets</a:t>
            </a:r>
          </a:p>
          <a:p>
            <a:pPr>
              <a:buFont typeface="Arial" pitchFamily="34" charset="0"/>
              <a:buChar char="•"/>
            </a:pPr>
            <a:r>
              <a:rPr lang="en-US" dirty="0" smtClean="0"/>
              <a:t>Message Queues</a:t>
            </a:r>
          </a:p>
          <a:p>
            <a:pPr>
              <a:buFont typeface="Arial" pitchFamily="34" charset="0"/>
              <a:buChar char="•"/>
            </a:pPr>
            <a:r>
              <a:rPr lang="en-US" dirty="0" smtClean="0"/>
              <a:t>Semaphore</a:t>
            </a:r>
          </a:p>
          <a:p>
            <a:pPr>
              <a:buFont typeface="Arial" pitchFamily="34" charset="0"/>
              <a:buChar char="•"/>
            </a:pPr>
            <a:r>
              <a:rPr lang="en-US" dirty="0" smtClean="0"/>
              <a:t>Shared Memory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create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36</a:t>
            </a:fld>
            <a:endParaRPr lang="en-IN"/>
          </a:p>
        </p:txBody>
      </p:sp>
      <p:sp>
        <p:nvSpPr>
          <p:cNvPr id="5" name="Rectangle 4"/>
          <p:cNvSpPr/>
          <p:nvPr/>
        </p:nvSpPr>
        <p:spPr>
          <a:xfrm>
            <a:off x="323528" y="1556792"/>
            <a:ext cx="8424936" cy="4524315"/>
          </a:xfrm>
          <a:prstGeom prst="rect">
            <a:avLst/>
          </a:prstGeom>
        </p:spPr>
        <p:txBody>
          <a:bodyPr wrap="square">
            <a:spAutoFit/>
          </a:bodyPr>
          <a:lstStyle/>
          <a:p>
            <a:pPr>
              <a:buFont typeface="Arial" pitchFamily="34" charset="0"/>
              <a:buChar char="•"/>
            </a:pPr>
            <a:r>
              <a:rPr lang="en-US" sz="2400" dirty="0" smtClean="0"/>
              <a:t>Responsiveness</a:t>
            </a:r>
          </a:p>
          <a:p>
            <a:endParaRPr lang="en-US" sz="2400" dirty="0" smtClean="0"/>
          </a:p>
          <a:p>
            <a:pPr>
              <a:buFont typeface="Arial" pitchFamily="34" charset="0"/>
              <a:buChar char="•"/>
            </a:pPr>
            <a:r>
              <a:rPr lang="en-US" sz="2400" dirty="0" smtClean="0"/>
              <a:t>Resource sharing, hence allowing better utilization of resources</a:t>
            </a:r>
            <a:r>
              <a:rPr lang="en-US" sz="2400" dirty="0" smtClean="0"/>
              <a:t>.</a:t>
            </a:r>
          </a:p>
          <a:p>
            <a:pPr>
              <a:buFont typeface="Arial" pitchFamily="34" charset="0"/>
              <a:buChar char="•"/>
            </a:pPr>
            <a:endParaRPr lang="en-US" sz="2400" dirty="0" smtClean="0"/>
          </a:p>
          <a:p>
            <a:pPr>
              <a:buFont typeface="Arial" pitchFamily="34" charset="0"/>
              <a:buChar char="•"/>
            </a:pPr>
            <a:r>
              <a:rPr lang="en-US" sz="2400" dirty="0" smtClean="0"/>
              <a:t>Economy. Creating and managing threads becomes easier</a:t>
            </a:r>
            <a:r>
              <a:rPr lang="en-US" sz="2400" dirty="0" smtClean="0"/>
              <a:t>.</a:t>
            </a:r>
          </a:p>
          <a:p>
            <a:endParaRPr lang="en-US" sz="2400" dirty="0" smtClean="0"/>
          </a:p>
          <a:p>
            <a:pPr>
              <a:buFont typeface="Arial" pitchFamily="34" charset="0"/>
              <a:buChar char="•"/>
            </a:pPr>
            <a:r>
              <a:rPr lang="en-US" sz="2400" dirty="0" smtClean="0"/>
              <a:t>Scalability. One thread runs on one CPU. In Multithreaded processes, threads can be distributed over a series of processors to scale</a:t>
            </a:r>
            <a:r>
              <a:rPr lang="en-US" sz="2400" dirty="0" smtClean="0"/>
              <a:t>.</a:t>
            </a:r>
            <a:br>
              <a:rPr lang="en-US" sz="2400" dirty="0" smtClean="0"/>
            </a:br>
            <a:endParaRPr lang="en-US" sz="2400" dirty="0" smtClean="0"/>
          </a:p>
          <a:p>
            <a:pPr>
              <a:buFont typeface="Arial" pitchFamily="34" charset="0"/>
              <a:buChar char="•"/>
            </a:pPr>
            <a:r>
              <a:rPr lang="en-US" sz="2400" dirty="0" smtClean="0"/>
              <a:t>Context Switching is smooth. Context switching refers to the procedure followed by CPU to change from one task to another.</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37</a:t>
            </a:fld>
            <a:endParaRPr lang="en-IN"/>
          </a:p>
        </p:txBody>
      </p:sp>
      <p:sp>
        <p:nvSpPr>
          <p:cNvPr id="4" name="Footer Placeholder 1"/>
          <p:cNvSpPr txBox="1">
            <a:spLocks/>
          </p:cNvSpPr>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t>Copyright Reserved - Do not reproduce</a:t>
            </a: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ounded Rectangle 5"/>
          <p:cNvSpPr/>
          <p:nvPr/>
        </p:nvSpPr>
        <p:spPr>
          <a:xfrm>
            <a:off x="2353494" y="55892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7" name="Rounded Rectangle 6"/>
          <p:cNvSpPr/>
          <p:nvPr/>
        </p:nvSpPr>
        <p:spPr>
          <a:xfrm>
            <a:off x="2353494" y="482413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8" name="Rounded Rectangle 7"/>
          <p:cNvSpPr/>
          <p:nvPr/>
        </p:nvSpPr>
        <p:spPr>
          <a:xfrm>
            <a:off x="2339752" y="410405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Management</a:t>
            </a:r>
            <a:endParaRPr lang="en-US" dirty="0"/>
          </a:p>
        </p:txBody>
      </p:sp>
      <p:sp>
        <p:nvSpPr>
          <p:cNvPr id="9" name="Rounded Rectangle 8"/>
          <p:cNvSpPr/>
          <p:nvPr/>
        </p:nvSpPr>
        <p:spPr>
          <a:xfrm>
            <a:off x="2353494" y="338397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Output</a:t>
            </a:r>
            <a:endParaRPr lang="en-US" dirty="0"/>
          </a:p>
        </p:txBody>
      </p:sp>
      <p:sp>
        <p:nvSpPr>
          <p:cNvPr id="10" name="Rounded Rectangle 9"/>
          <p:cNvSpPr/>
          <p:nvPr/>
        </p:nvSpPr>
        <p:spPr>
          <a:xfrm>
            <a:off x="2353494" y="266389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Management</a:t>
            </a:r>
            <a:endParaRPr lang="en-US" dirty="0"/>
          </a:p>
        </p:txBody>
      </p:sp>
      <p:sp>
        <p:nvSpPr>
          <p:cNvPr id="11" name="Rounded Rectangle 10"/>
          <p:cNvSpPr/>
          <p:nvPr/>
        </p:nvSpPr>
        <p:spPr>
          <a:xfrm>
            <a:off x="2353494"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a:t>
            </a:r>
            <a:endParaRPr lang="en-US" dirty="0"/>
          </a:p>
        </p:txBody>
      </p:sp>
      <p:sp>
        <p:nvSpPr>
          <p:cNvPr id="12" name="Rounded Rectangle 11"/>
          <p:cNvSpPr/>
          <p:nvPr/>
        </p:nvSpPr>
        <p:spPr>
          <a:xfrm>
            <a:off x="5423706"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Programs</a:t>
            </a:r>
            <a:endParaRPr lang="en-US" dirty="0"/>
          </a:p>
        </p:txBody>
      </p:sp>
      <p:cxnSp>
        <p:nvCxnSpPr>
          <p:cNvPr id="13" name="Straight Arrow Connector 12"/>
          <p:cNvCxnSpPr/>
          <p:nvPr/>
        </p:nvCxnSpPr>
        <p:spPr>
          <a:xfrm>
            <a:off x="6228184" y="3675589"/>
            <a:ext cx="0" cy="1625619"/>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60232" y="5126627"/>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677347" y="2303854"/>
            <a:ext cx="0" cy="1371735"/>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a:off x="467544" y="5406098"/>
            <a:ext cx="1152128" cy="817148"/>
          </a:xfrm>
          <a:prstGeom prst="rect">
            <a:avLst/>
          </a:prstGeom>
          <a:noFill/>
        </p:spPr>
      </p:pic>
      <p:pic>
        <p:nvPicPr>
          <p:cNvPr id="17"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a:off x="7956376" y="5644479"/>
            <a:ext cx="609601" cy="609601"/>
          </a:xfrm>
          <a:prstGeom prst="rect">
            <a:avLst/>
          </a:prstGeom>
          <a:noFill/>
        </p:spPr>
      </p:pic>
      <p:cxnSp>
        <p:nvCxnSpPr>
          <p:cNvPr id="18" name="Straight Arrow Connector 17"/>
          <p:cNvCxnSpPr>
            <a:stCxn id="16" idx="3"/>
          </p:cNvCxnSpPr>
          <p:nvPr/>
        </p:nvCxnSpPr>
        <p:spPr>
          <a:xfrm>
            <a:off x="1619672" y="5814672"/>
            <a:ext cx="720080"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1"/>
          </p:cNvCxnSpPr>
          <p:nvPr/>
        </p:nvCxnSpPr>
        <p:spPr>
          <a:xfrm>
            <a:off x="7250038" y="5949280"/>
            <a:ext cx="706338"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8906" y="399456"/>
            <a:ext cx="7786940" cy="707886"/>
          </a:xfrm>
          <a:prstGeom prst="rect">
            <a:avLst/>
          </a:prstGeom>
          <a:ln>
            <a:solidFill>
              <a:srgbClr val="0070C0"/>
            </a:solidFill>
          </a:ln>
        </p:spPr>
        <p:txBody>
          <a:bodyPr wrap="none">
            <a:spAutoFit/>
          </a:bodyPr>
          <a:lstStyle/>
          <a:p>
            <a:r>
              <a:rPr lang="en-US" sz="4000" b="1" dirty="0" smtClean="0"/>
              <a:t>How does </a:t>
            </a:r>
            <a:r>
              <a:rPr lang="en-US" sz="4000" b="1" dirty="0" err="1" smtClean="0"/>
              <a:t>printf</a:t>
            </a:r>
            <a:r>
              <a:rPr lang="en-US" sz="4000" b="1" dirty="0" smtClean="0"/>
              <a:t>() and </a:t>
            </a:r>
            <a:r>
              <a:rPr lang="en-US" sz="4000" b="1" dirty="0" err="1" smtClean="0"/>
              <a:t>scanf</a:t>
            </a:r>
            <a:r>
              <a:rPr lang="en-US" sz="4000" b="1" dirty="0" smtClean="0"/>
              <a:t>() works</a:t>
            </a:r>
            <a:endParaRPr lang="en-US" sz="4000" b="1" dirty="0"/>
          </a:p>
        </p:txBody>
      </p:sp>
      <p:sp>
        <p:nvSpPr>
          <p:cNvPr id="21" name="Slide Number Placeholder 3"/>
          <p:cNvSpPr txBox="1">
            <a:spLocks/>
          </p:cNvSpPr>
          <p:nvPr/>
        </p:nvSpPr>
        <p:spPr>
          <a:xfrm>
            <a:off x="6588224" y="6381328"/>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3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SMP</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38</a:t>
            </a:fld>
            <a:endParaRPr lang="en-IN"/>
          </a:p>
        </p:txBody>
      </p:sp>
      <p:sp>
        <p:nvSpPr>
          <p:cNvPr id="5" name="Rectangle 4"/>
          <p:cNvSpPr/>
          <p:nvPr/>
        </p:nvSpPr>
        <p:spPr>
          <a:xfrm>
            <a:off x="467544" y="1700808"/>
            <a:ext cx="7704856" cy="1754326"/>
          </a:xfrm>
          <a:prstGeom prst="rect">
            <a:avLst/>
          </a:prstGeom>
        </p:spPr>
        <p:txBody>
          <a:bodyPr wrap="square">
            <a:spAutoFit/>
          </a:bodyPr>
          <a:lstStyle/>
          <a:p>
            <a:r>
              <a:rPr lang="en-US" dirty="0" smtClean="0"/>
              <a:t>SMP (symmetric multiprocessing) is the processing of programs by multiple processors that share a common operating system and memory. In symmetric (or "tightly coupled") multiprocessing, the processors share memory and the I/O bus or data path. A single copy of the operating system is in charge of all the processors. SMP, also known as a "shared everything" system, does not usually exceed 16 processors.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39</a:t>
            </a:fld>
            <a:endParaRPr lang="en-IN"/>
          </a:p>
        </p:txBody>
      </p:sp>
      <p:sp>
        <p:nvSpPr>
          <p:cNvPr id="5" name="TextBox 4"/>
          <p:cNvSpPr txBox="1"/>
          <p:nvPr/>
        </p:nvSpPr>
        <p:spPr>
          <a:xfrm>
            <a:off x="467544" y="2276872"/>
            <a:ext cx="6723444" cy="369332"/>
          </a:xfrm>
          <a:prstGeom prst="rect">
            <a:avLst/>
          </a:prstGeom>
          <a:noFill/>
        </p:spPr>
        <p:txBody>
          <a:bodyPr wrap="none" rtlCol="0">
            <a:spAutoFit/>
          </a:bodyPr>
          <a:lstStyle/>
          <a:p>
            <a:r>
              <a:rPr lang="en-US" dirty="0" smtClean="0"/>
              <a:t>Find out what type of processor  &amp; OS  is used in Raspberry Pi and the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4</a:t>
            </a:fld>
            <a:endParaRPr lang="en-IN"/>
          </a:p>
        </p:txBody>
      </p:sp>
      <p:sp>
        <p:nvSpPr>
          <p:cNvPr id="4" name="Rectangle 3"/>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5" name="Rectangle 4"/>
          <p:cNvSpPr/>
          <p:nvPr/>
        </p:nvSpPr>
        <p:spPr>
          <a:xfrm>
            <a:off x="1835696" y="764704"/>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6"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7" name="Straight Arrow Connector 6"/>
          <p:cNvCxnSpPr/>
          <p:nvPr/>
        </p:nvCxnSpPr>
        <p:spPr>
          <a:xfrm>
            <a:off x="3131840" y="1412776"/>
            <a:ext cx="72008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24128" y="90872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2" name="TextBox 11"/>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3" name="Left-Right Arrow 12"/>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059832" y="5733256"/>
            <a:ext cx="2975494"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 Systems</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15"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6"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7"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8" name="Left Brace 17"/>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9" name="Straight Arrow Connector 18"/>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3" name="Picture 22"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4"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5" name="Straight Arrow Connector 24"/>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6"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7" name="Straight Arrow Connector 26"/>
          <p:cNvCxnSpPr>
            <a:stCxn id="26"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8"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9" name="Rectangle 28"/>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0" name="Slide Number Placeholder 4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1" name="TextBox 30"/>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2" name="TextBox 31"/>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3" name="TextBox 32"/>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4"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5" name="TextBox 34"/>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5</a:t>
            </a:fld>
            <a:endParaRPr lang="en-IN"/>
          </a:p>
        </p:txBody>
      </p:sp>
      <p:sp>
        <p:nvSpPr>
          <p:cNvPr id="4" name="Rounded Rectangle 3"/>
          <p:cNvSpPr/>
          <p:nvPr/>
        </p:nvSpPr>
        <p:spPr>
          <a:xfrm>
            <a:off x="251520" y="5661248"/>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179512" y="2204864"/>
            <a:ext cx="7272808"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a:t>
            </a:r>
            <a:endParaRPr lang="en-IN" dirty="0"/>
          </a:p>
        </p:txBody>
      </p:sp>
      <p:pic>
        <p:nvPicPr>
          <p:cNvPr id="7" name="Picture 2" descr="C:\Users\Admin\AppData\Local\Microsoft\Windows\Temporary Internet Files\Content.IE5\WG4VRYZV\pgb-chip-generic[1].png"/>
          <p:cNvPicPr>
            <a:picLocks noChangeAspect="1" noChangeArrowheads="1"/>
          </p:cNvPicPr>
          <p:nvPr/>
        </p:nvPicPr>
        <p:blipFill>
          <a:blip r:embed="rId2" cstate="print"/>
          <a:srcRect/>
          <a:stretch>
            <a:fillRect/>
          </a:stretch>
        </p:blipFill>
        <p:spPr bwMode="auto">
          <a:xfrm>
            <a:off x="611560" y="5681840"/>
            <a:ext cx="720080" cy="720080"/>
          </a:xfrm>
          <a:prstGeom prst="rect">
            <a:avLst/>
          </a:prstGeom>
          <a:noFill/>
        </p:spPr>
      </p:pic>
      <p:pic>
        <p:nvPicPr>
          <p:cNvPr id="8" name="Picture 3" descr="C:\Users\Admin\AppData\Local\Microsoft\Windows\Temporary Internet Files\Content.IE5\ZHS12FCO\jcartier-chip[1].png"/>
          <p:cNvPicPr>
            <a:picLocks noChangeAspect="1" noChangeArrowheads="1"/>
          </p:cNvPicPr>
          <p:nvPr/>
        </p:nvPicPr>
        <p:blipFill>
          <a:blip r:embed="rId3" cstate="print"/>
          <a:srcRect/>
          <a:stretch>
            <a:fillRect/>
          </a:stretch>
        </p:blipFill>
        <p:spPr bwMode="auto">
          <a:xfrm flipH="1" flipV="1">
            <a:off x="1763688" y="5661248"/>
            <a:ext cx="864096" cy="616748"/>
          </a:xfrm>
          <a:prstGeom prst="rect">
            <a:avLst/>
          </a:prstGeom>
          <a:noFill/>
        </p:spPr>
      </p:pic>
      <p:sp>
        <p:nvSpPr>
          <p:cNvPr id="9" name="Oval 8"/>
          <p:cNvSpPr/>
          <p:nvPr/>
        </p:nvSpPr>
        <p:spPr>
          <a:xfrm>
            <a:off x="3347864"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10" name="Oval 9"/>
          <p:cNvSpPr/>
          <p:nvPr/>
        </p:nvSpPr>
        <p:spPr>
          <a:xfrm>
            <a:off x="464400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Memory</a:t>
            </a:r>
            <a:endParaRPr lang="en-IN" sz="1400" dirty="0"/>
          </a:p>
        </p:txBody>
      </p:sp>
      <p:sp>
        <p:nvSpPr>
          <p:cNvPr id="11" name="Oval 10"/>
          <p:cNvSpPr/>
          <p:nvPr/>
        </p:nvSpPr>
        <p:spPr>
          <a:xfrm>
            <a:off x="608416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t>
            </a:r>
            <a:endParaRPr lang="en-IN" dirty="0"/>
          </a:p>
        </p:txBody>
      </p:sp>
      <p:pic>
        <p:nvPicPr>
          <p:cNvPr id="12" name="Picture 6" descr="C:\Users\Admin\AppData\Local\Microsoft\Windows\Temporary Internet Files\Content.IE5\W8RCKVKF\user-512x5121[1].png"/>
          <p:cNvPicPr>
            <a:picLocks noChangeAspect="1" noChangeArrowheads="1"/>
          </p:cNvPicPr>
          <p:nvPr/>
        </p:nvPicPr>
        <p:blipFill>
          <a:blip r:embed="rId4" cstate="print"/>
          <a:srcRect/>
          <a:stretch>
            <a:fillRect/>
          </a:stretch>
        </p:blipFill>
        <p:spPr bwMode="auto">
          <a:xfrm rot="10800000" flipV="1">
            <a:off x="1763688" y="1412776"/>
            <a:ext cx="667950" cy="667950"/>
          </a:xfrm>
          <a:prstGeom prst="rect">
            <a:avLst/>
          </a:prstGeom>
          <a:noFill/>
        </p:spPr>
      </p:pic>
      <p:pic>
        <p:nvPicPr>
          <p:cNvPr id="13" name="Picture 7" descr="C:\Users\Admin\AppData\Local\Microsoft\Windows\Temporary Internet Files\Content.IE5\ZHS12FCO\large-multiple-user-icons-different-colors-166.6-16122[1].gif"/>
          <p:cNvPicPr>
            <a:picLocks noChangeAspect="1" noChangeArrowheads="1"/>
          </p:cNvPicPr>
          <p:nvPr/>
        </p:nvPicPr>
        <p:blipFill>
          <a:blip r:embed="rId5" cstate="print"/>
          <a:srcRect/>
          <a:stretch>
            <a:fillRect/>
          </a:stretch>
        </p:blipFill>
        <p:spPr bwMode="auto">
          <a:xfrm>
            <a:off x="6516216" y="1268760"/>
            <a:ext cx="822672" cy="884281"/>
          </a:xfrm>
          <a:prstGeom prst="rect">
            <a:avLst/>
          </a:prstGeom>
          <a:noFill/>
        </p:spPr>
      </p:pic>
      <p:cxnSp>
        <p:nvCxnSpPr>
          <p:cNvPr id="14" name="Straight Arrow Connector 13"/>
          <p:cNvCxnSpPr/>
          <p:nvPr/>
        </p:nvCxnSpPr>
        <p:spPr>
          <a:xfrm>
            <a:off x="755576" y="1916832"/>
            <a:ext cx="432048" cy="288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p:cNvCxnSpPr>
          <p:nvPr/>
        </p:nvCxnSpPr>
        <p:spPr>
          <a:xfrm>
            <a:off x="2431638" y="1746751"/>
            <a:ext cx="628194" cy="3861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p:cNvCxnSpPr>
          <p:nvPr/>
        </p:nvCxnSpPr>
        <p:spPr>
          <a:xfrm flipH="1">
            <a:off x="5364088" y="1710901"/>
            <a:ext cx="1152128" cy="493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904" y="1628800"/>
            <a:ext cx="703269" cy="369332"/>
          </a:xfrm>
          <a:prstGeom prst="rect">
            <a:avLst/>
          </a:prstGeom>
          <a:noFill/>
        </p:spPr>
        <p:txBody>
          <a:bodyPr wrap="none" rtlCol="0">
            <a:spAutoFit/>
          </a:bodyPr>
          <a:lstStyle/>
          <a:p>
            <a:r>
              <a:rPr lang="en-US" dirty="0" smtClean="0"/>
              <a:t>Users</a:t>
            </a:r>
            <a:endParaRPr lang="en-IN" dirty="0"/>
          </a:p>
        </p:txBody>
      </p:sp>
      <p:sp>
        <p:nvSpPr>
          <p:cNvPr id="21" name="Up-Down Arrow 20"/>
          <p:cNvSpPr/>
          <p:nvPr/>
        </p:nvSpPr>
        <p:spPr>
          <a:xfrm>
            <a:off x="2627784" y="3803173"/>
            <a:ext cx="504056" cy="18002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Down Arrow 21"/>
          <p:cNvSpPr/>
          <p:nvPr/>
        </p:nvSpPr>
        <p:spPr>
          <a:xfrm>
            <a:off x="5148064" y="3789040"/>
            <a:ext cx="432048" cy="187220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Brace 22"/>
          <p:cNvSpPr/>
          <p:nvPr/>
        </p:nvSpPr>
        <p:spPr>
          <a:xfrm>
            <a:off x="7812360" y="1988840"/>
            <a:ext cx="288032"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p:cNvSpPr txBox="1"/>
          <p:nvPr/>
        </p:nvSpPr>
        <p:spPr>
          <a:xfrm>
            <a:off x="8172400" y="2852936"/>
            <a:ext cx="839140" cy="307777"/>
          </a:xfrm>
          <a:prstGeom prst="rect">
            <a:avLst/>
          </a:prstGeom>
          <a:noFill/>
        </p:spPr>
        <p:txBody>
          <a:bodyPr wrap="none" rtlCol="0">
            <a:spAutoFit/>
          </a:bodyPr>
          <a:lstStyle/>
          <a:p>
            <a:r>
              <a:rPr lang="en-US" sz="1400" dirty="0" smtClean="0"/>
              <a:t>Software</a:t>
            </a:r>
            <a:endParaRPr lang="en-IN" sz="1400" dirty="0"/>
          </a:p>
        </p:txBody>
      </p:sp>
      <p:sp>
        <p:nvSpPr>
          <p:cNvPr id="25" name="TextBox 24"/>
          <p:cNvSpPr txBox="1"/>
          <p:nvPr/>
        </p:nvSpPr>
        <p:spPr>
          <a:xfrm>
            <a:off x="7668344" y="5949280"/>
            <a:ext cx="900824" cy="307777"/>
          </a:xfrm>
          <a:prstGeom prst="rect">
            <a:avLst/>
          </a:prstGeom>
          <a:noFill/>
        </p:spPr>
        <p:txBody>
          <a:bodyPr wrap="none" rtlCol="0">
            <a:spAutoFit/>
          </a:bodyPr>
          <a:lstStyle/>
          <a:p>
            <a:r>
              <a:rPr lang="en-US" sz="1400" dirty="0" smtClean="0"/>
              <a:t>Hardware</a:t>
            </a:r>
            <a:endParaRPr lang="en-IN" sz="1400" dirty="0"/>
          </a:p>
        </p:txBody>
      </p:sp>
      <p:sp>
        <p:nvSpPr>
          <p:cNvPr id="26" name="TextBox 25"/>
          <p:cNvSpPr txBox="1"/>
          <p:nvPr/>
        </p:nvSpPr>
        <p:spPr>
          <a:xfrm>
            <a:off x="179512" y="404664"/>
            <a:ext cx="8485015" cy="646331"/>
          </a:xfrm>
          <a:prstGeom prst="rect">
            <a:avLst/>
          </a:prstGeom>
          <a:noFill/>
        </p:spPr>
        <p:txBody>
          <a:bodyPr wrap="none" rtlCol="0">
            <a:spAutoFit/>
          </a:bodyPr>
          <a:lstStyle/>
          <a:p>
            <a:r>
              <a:rPr lang="en-US" sz="3600" dirty="0" smtClean="0">
                <a:latin typeface="Bookman Old Style" pitchFamily="18" charset="0"/>
              </a:rPr>
              <a:t>Computer without Operating System</a:t>
            </a:r>
            <a:endParaRPr lang="en-IN" sz="3600" dirty="0">
              <a:latin typeface="Bookman Old Style" pitchFamily="18" charset="0"/>
            </a:endParaRPr>
          </a:p>
        </p:txBody>
      </p:sp>
      <p:pic>
        <p:nvPicPr>
          <p:cNvPr id="27" name="Picture 5" descr="C:\Users\Admin\AppData\Local\Microsoft\Windows\Temporary Internet Files\Content.IE5\WG4VRYZV\Crystal_Clear_kdm_user_female[1].png"/>
          <p:cNvPicPr>
            <a:picLocks noChangeAspect="1" noChangeArrowheads="1"/>
          </p:cNvPicPr>
          <p:nvPr/>
        </p:nvPicPr>
        <p:blipFill>
          <a:blip r:embed="rId6" cstate="print"/>
          <a:srcRect/>
          <a:stretch>
            <a:fillRect/>
          </a:stretch>
        </p:blipFill>
        <p:spPr bwMode="auto">
          <a:xfrm rot="10605568" flipV="1">
            <a:off x="195333" y="1356589"/>
            <a:ext cx="576064" cy="57606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motivation to build an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6</a:t>
            </a:fld>
            <a:endParaRPr lang="en-IN"/>
          </a:p>
        </p:txBody>
      </p:sp>
      <p:sp>
        <p:nvSpPr>
          <p:cNvPr id="5" name="TextBox 4"/>
          <p:cNvSpPr txBox="1"/>
          <p:nvPr/>
        </p:nvSpPr>
        <p:spPr>
          <a:xfrm>
            <a:off x="395536" y="1700808"/>
            <a:ext cx="8208912" cy="646331"/>
          </a:xfrm>
          <a:prstGeom prst="rect">
            <a:avLst/>
          </a:prstGeom>
          <a:noFill/>
          <a:ln w="19050">
            <a:solidFill>
              <a:schemeClr val="tx1"/>
            </a:solidFill>
          </a:ln>
        </p:spPr>
        <p:txBody>
          <a:bodyPr wrap="square" rtlCol="0">
            <a:spAutoFit/>
          </a:bodyPr>
          <a:lstStyle/>
          <a:p>
            <a:r>
              <a:rPr lang="en-US" dirty="0" smtClean="0"/>
              <a:t>Operating System was not build over night to solve a problem instead it evolved to the solve the growing needs to computer industry</a:t>
            </a:r>
            <a:endParaRPr lang="en-US" dirty="0"/>
          </a:p>
        </p:txBody>
      </p:sp>
      <p:sp>
        <p:nvSpPr>
          <p:cNvPr id="6" name="TextBox 5"/>
          <p:cNvSpPr txBox="1"/>
          <p:nvPr/>
        </p:nvSpPr>
        <p:spPr>
          <a:xfrm>
            <a:off x="395536" y="2636912"/>
            <a:ext cx="8064896" cy="646331"/>
          </a:xfrm>
          <a:prstGeom prst="rect">
            <a:avLst/>
          </a:prstGeom>
          <a:noFill/>
          <a:ln w="19050">
            <a:solidFill>
              <a:schemeClr val="tx1"/>
            </a:solidFill>
          </a:ln>
        </p:spPr>
        <p:txBody>
          <a:bodyPr wrap="square" rtlCol="0">
            <a:spAutoFit/>
          </a:bodyPr>
          <a:lstStyle/>
          <a:p>
            <a:r>
              <a:rPr lang="en-US" dirty="0" smtClean="0"/>
              <a:t>Computer can work with out Operating  system even today we have computer which work with out OS. Still why an OS evolved ?</a:t>
            </a:r>
            <a:endParaRPr lang="en-US" dirty="0"/>
          </a:p>
        </p:txBody>
      </p:sp>
      <p:sp>
        <p:nvSpPr>
          <p:cNvPr id="7" name="TextBox 6"/>
          <p:cNvSpPr txBox="1"/>
          <p:nvPr/>
        </p:nvSpPr>
        <p:spPr>
          <a:xfrm>
            <a:off x="395536" y="3501008"/>
            <a:ext cx="8053871" cy="923330"/>
          </a:xfrm>
          <a:prstGeom prst="rect">
            <a:avLst/>
          </a:prstGeom>
          <a:noFill/>
          <a:ln w="19050">
            <a:solidFill>
              <a:schemeClr val="tx1"/>
            </a:solidFill>
          </a:ln>
        </p:spPr>
        <p:txBody>
          <a:bodyPr wrap="square" rtlCol="0">
            <a:spAutoFit/>
          </a:bodyPr>
          <a:lstStyle/>
          <a:p>
            <a:r>
              <a:rPr lang="en-US" dirty="0" smtClean="0"/>
              <a:t>For Early day Computer without OS</a:t>
            </a:r>
          </a:p>
          <a:p>
            <a:r>
              <a:rPr lang="en-US" dirty="0" smtClean="0"/>
              <a:t> S/w Developers need to know the H/W in details </a:t>
            </a:r>
          </a:p>
          <a:p>
            <a:r>
              <a:rPr lang="en-US" dirty="0" smtClean="0"/>
              <a:t>They need to take care of everything from memory management, I/O, scheduling ….</a:t>
            </a:r>
          </a:p>
        </p:txBody>
      </p:sp>
      <p:sp>
        <p:nvSpPr>
          <p:cNvPr id="8" name="TextBox 7"/>
          <p:cNvSpPr txBox="1"/>
          <p:nvPr/>
        </p:nvSpPr>
        <p:spPr>
          <a:xfrm>
            <a:off x="323528" y="4797152"/>
            <a:ext cx="8280920" cy="1477328"/>
          </a:xfrm>
          <a:prstGeom prst="rect">
            <a:avLst/>
          </a:prstGeom>
          <a:noFill/>
          <a:ln w="19050">
            <a:solidFill>
              <a:schemeClr val="tx1"/>
            </a:solidFill>
          </a:ln>
        </p:spPr>
        <p:txBody>
          <a:bodyPr wrap="square" rtlCol="0">
            <a:spAutoFit/>
          </a:bodyPr>
          <a:lstStyle/>
          <a:p>
            <a:r>
              <a:rPr lang="en-US" dirty="0" smtClean="0"/>
              <a:t>Over time  s/w developer found that there are lot of module they developed are common across may applications  and they can be reused. So developed a layer  with all these common modules between h/w and s/w applications, this made life very easy.</a:t>
            </a:r>
          </a:p>
          <a:p>
            <a:r>
              <a:rPr lang="en-US" dirty="0" smtClean="0"/>
              <a:t>Over time  this layer which interfaced between h/w and s/w  underwent lot of </a:t>
            </a:r>
            <a:r>
              <a:rPr lang="en-US" dirty="0" err="1" smtClean="0"/>
              <a:t>reseach</a:t>
            </a:r>
            <a:r>
              <a:rPr lang="en-US" dirty="0" smtClean="0"/>
              <a:t> and evolved into a well defined called Operating 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Operating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7</a:t>
            </a:fld>
            <a:endParaRPr lang="en-IN"/>
          </a:p>
        </p:txBody>
      </p:sp>
      <p:sp>
        <p:nvSpPr>
          <p:cNvPr id="5" name="Rectangle 4"/>
          <p:cNvSpPr/>
          <p:nvPr/>
        </p:nvSpPr>
        <p:spPr>
          <a:xfrm>
            <a:off x="0" y="3964900"/>
            <a:ext cx="4104456" cy="2893100"/>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sz="1400" dirty="0" smtClean="0"/>
              <a:t>1961: The dawn of minicomputers</a:t>
            </a:r>
          </a:p>
          <a:p>
            <a:pPr>
              <a:buFont typeface="Arial" pitchFamily="34" charset="0"/>
              <a:buChar char="•"/>
            </a:pPr>
            <a:r>
              <a:rPr lang="en-US" sz="1400" dirty="0" smtClean="0"/>
              <a:t>1962 Compatible Time-Sharing System (CTSS) from MIT</a:t>
            </a:r>
          </a:p>
          <a:p>
            <a:pPr>
              <a:buFont typeface="Arial" pitchFamily="34" charset="0"/>
              <a:buChar char="•"/>
            </a:pPr>
            <a:r>
              <a:rPr lang="en-US" sz="1400" dirty="0" smtClean="0"/>
              <a:t>1963 Burroughs Master Control Program (MCP) for the B5000 system</a:t>
            </a:r>
          </a:p>
          <a:p>
            <a:pPr>
              <a:buFont typeface="Arial" pitchFamily="34" charset="0"/>
              <a:buChar char="•"/>
            </a:pPr>
            <a:r>
              <a:rPr lang="en-US" sz="1400" dirty="0" smtClean="0"/>
              <a:t>1964</a:t>
            </a:r>
            <a:r>
              <a:rPr lang="en-US" sz="1400" dirty="0" smtClean="0"/>
              <a:t>: IBM System/360</a:t>
            </a:r>
          </a:p>
          <a:p>
            <a:pPr>
              <a:buFont typeface="Arial" pitchFamily="34" charset="0"/>
              <a:buChar char="•"/>
            </a:pPr>
            <a:r>
              <a:rPr lang="en-US" sz="1400" dirty="0" smtClean="0"/>
              <a:t>1960s: Disks become mainstream</a:t>
            </a:r>
          </a:p>
          <a:p>
            <a:pPr>
              <a:buFont typeface="Arial" pitchFamily="34" charset="0"/>
              <a:buChar char="•"/>
            </a:pPr>
            <a:r>
              <a:rPr lang="en-US" sz="1400" dirty="0" smtClean="0"/>
              <a:t>1966: Minicomputers get cheaper, more powerful, and really useful</a:t>
            </a:r>
          </a:p>
          <a:p>
            <a:pPr>
              <a:buFont typeface="Arial" pitchFamily="34" charset="0"/>
              <a:buChar char="•"/>
            </a:pPr>
            <a:r>
              <a:rPr lang="en-US" sz="1400" dirty="0" smtClean="0"/>
              <a:t>1967-1968: The mouse</a:t>
            </a:r>
          </a:p>
          <a:p>
            <a:pPr>
              <a:buFont typeface="Arial" pitchFamily="34" charset="0"/>
              <a:buChar char="•"/>
            </a:pPr>
            <a:r>
              <a:rPr lang="en-US" sz="1400" dirty="0" smtClean="0"/>
              <a:t>1964 and onward: </a:t>
            </a:r>
            <a:r>
              <a:rPr lang="en-US" sz="1400" dirty="0" err="1" smtClean="0"/>
              <a:t>Multics</a:t>
            </a:r>
            <a:endParaRPr lang="en-US" sz="1400" dirty="0" smtClean="0"/>
          </a:p>
          <a:p>
            <a:pPr>
              <a:buFont typeface="Arial" pitchFamily="34" charset="0"/>
              <a:buChar char="•"/>
            </a:pPr>
            <a:r>
              <a:rPr lang="en-US" sz="1400" dirty="0" smtClean="0"/>
              <a:t>1969: The UNIX Time-Sharing System from Bell Telephone Laboratories</a:t>
            </a:r>
            <a:endParaRPr lang="en-US" sz="1400" dirty="0"/>
          </a:p>
        </p:txBody>
      </p:sp>
      <p:sp>
        <p:nvSpPr>
          <p:cNvPr id="6" name="Rectangle 5"/>
          <p:cNvSpPr/>
          <p:nvPr/>
        </p:nvSpPr>
        <p:spPr>
          <a:xfrm>
            <a:off x="4175448" y="1268760"/>
            <a:ext cx="4968552" cy="4185761"/>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400" dirty="0" smtClean="0"/>
              <a:t>1971: Intel announces the microprocessor</a:t>
            </a:r>
          </a:p>
          <a:p>
            <a:r>
              <a:rPr lang="en-US" sz="1400" dirty="0" smtClean="0"/>
              <a:t>1972: IBM comes out with VM: the Virtual Machine Operating System</a:t>
            </a:r>
          </a:p>
          <a:p>
            <a:r>
              <a:rPr lang="en-US" sz="1400" dirty="0" smtClean="0"/>
              <a:t>1973: UNIX 4th Edition is published</a:t>
            </a:r>
          </a:p>
          <a:p>
            <a:r>
              <a:rPr lang="en-US" sz="1400" dirty="0" smtClean="0"/>
              <a:t>1973: Ethernet</a:t>
            </a:r>
          </a:p>
          <a:p>
            <a:r>
              <a:rPr lang="en-US" sz="1400" dirty="0" smtClean="0"/>
              <a:t>1974 The Personal Computer Age begins</a:t>
            </a:r>
          </a:p>
          <a:p>
            <a:r>
              <a:rPr lang="en-US" sz="1400" dirty="0" smtClean="0"/>
              <a:t>1974: Gates and Allen wrote BASIC for the Altair</a:t>
            </a:r>
          </a:p>
          <a:p>
            <a:r>
              <a:rPr lang="en-US" sz="1400" dirty="0" smtClean="0"/>
              <a:t>1976: Apple II</a:t>
            </a:r>
          </a:p>
          <a:p>
            <a:r>
              <a:rPr lang="en-US" sz="1400" dirty="0" smtClean="0"/>
              <a:t>1981</a:t>
            </a:r>
            <a:r>
              <a:rPr lang="en-US" sz="1400" dirty="0" smtClean="0"/>
              <a:t>: IBM introduces the IBM PC</a:t>
            </a:r>
          </a:p>
          <a:p>
            <a:r>
              <a:rPr lang="en-US" sz="1400" dirty="0" smtClean="0"/>
              <a:t>1983 Microsoft begins work on MS-Windows</a:t>
            </a:r>
          </a:p>
          <a:p>
            <a:r>
              <a:rPr lang="en-US" sz="1400" dirty="0" smtClean="0"/>
              <a:t>1984 Apple Macintosh comes out</a:t>
            </a:r>
          </a:p>
          <a:p>
            <a:r>
              <a:rPr lang="en-US" sz="1400" dirty="0" smtClean="0"/>
              <a:t>1990 Microsoft Windows 3.0 comes out</a:t>
            </a:r>
          </a:p>
          <a:p>
            <a:r>
              <a:rPr lang="en-US" sz="1400" dirty="0" smtClean="0"/>
              <a:t>1991 GNU/Linux</a:t>
            </a:r>
          </a:p>
          <a:p>
            <a:r>
              <a:rPr lang="en-US" sz="1400" dirty="0" smtClean="0"/>
              <a:t>1992 The first Windows virus comes out</a:t>
            </a:r>
          </a:p>
          <a:p>
            <a:r>
              <a:rPr lang="en-US" sz="1400" dirty="0" smtClean="0"/>
              <a:t>1993 Windows NT</a:t>
            </a:r>
          </a:p>
          <a:p>
            <a:r>
              <a:rPr lang="en-US" sz="1400" dirty="0" smtClean="0"/>
              <a:t>2007: </a:t>
            </a:r>
            <a:r>
              <a:rPr lang="en-US" sz="1400" dirty="0" err="1" smtClean="0"/>
              <a:t>iOS</a:t>
            </a:r>
            <a:endParaRPr lang="en-US" sz="1400" dirty="0" smtClean="0"/>
          </a:p>
          <a:p>
            <a:r>
              <a:rPr lang="en-US" sz="1400" dirty="0" smtClean="0"/>
              <a:t>2008: Android OS</a:t>
            </a:r>
          </a:p>
          <a:p>
            <a:r>
              <a:rPr lang="en-US" sz="1400" dirty="0" smtClean="0"/>
              <a:t/>
            </a:r>
            <a:br>
              <a:rPr lang="en-US" sz="1400" dirty="0" smtClean="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96752"/>
            <a:ext cx="8568952" cy="1169551"/>
          </a:xfrm>
          <a:prstGeom prst="rect">
            <a:avLst/>
          </a:prstGeom>
          <a:noFill/>
          <a:ln>
            <a:solidFill>
              <a:schemeClr val="accent1"/>
            </a:solidFill>
          </a:ln>
        </p:spPr>
        <p:txBody>
          <a:bodyPr wrap="square" rtlCol="0">
            <a:spAutoFit/>
          </a:bodyPr>
          <a:lstStyle/>
          <a:p>
            <a:pPr algn="just">
              <a:buFont typeface="Arial" pitchFamily="34" charset="0"/>
              <a:buChar char="•"/>
            </a:pPr>
            <a:r>
              <a:rPr lang="en-IN" sz="1400" dirty="0" smtClean="0">
                <a:latin typeface="Century Schoolbook" pitchFamily="18" charset="0"/>
                <a:ea typeface="Batang" pitchFamily="18" charset="-127"/>
              </a:rPr>
              <a:t>A underlying Computer program which basic hardware-management, software-scheduling  and memory management, resource management etc.</a:t>
            </a:r>
            <a:r>
              <a:rPr lang="en-IN" sz="1400" dirty="0" smtClean="0">
                <a:latin typeface="Century Schoolbook" pitchFamily="18" charset="0"/>
              </a:rPr>
              <a:t> </a:t>
            </a:r>
          </a:p>
          <a:p>
            <a:pPr algn="just">
              <a:buFont typeface="Arial" pitchFamily="34" charset="0"/>
              <a:buChar char="•"/>
            </a:pPr>
            <a:endParaRPr lang="en-IN" sz="1400" dirty="0" smtClean="0">
              <a:latin typeface="Century Schoolbook" pitchFamily="18" charset="0"/>
            </a:endParaRPr>
          </a:p>
          <a:p>
            <a:pPr algn="just">
              <a:buFont typeface="Arial" pitchFamily="34" charset="0"/>
              <a:buChar char="•"/>
            </a:pPr>
            <a:r>
              <a:rPr lang="en-IN" sz="1400" dirty="0" smtClean="0">
                <a:latin typeface="Century Schoolbook" pitchFamily="18" charset="0"/>
              </a:rPr>
              <a:t>It acts as an interface between the user and the computer hardware and controls the execution of all instructions (programs)</a:t>
            </a:r>
            <a:endParaRPr lang="en-IN" sz="1400" dirty="0" smtClean="0">
              <a:latin typeface="Century Schoolbook" pitchFamily="18" charset="0"/>
              <a:ea typeface="Batang" pitchFamily="18" charset="-127"/>
            </a:endParaRPr>
          </a:p>
        </p:txBody>
      </p:sp>
      <p:sp>
        <p:nvSpPr>
          <p:cNvPr id="3" name="TextBox 2"/>
          <p:cNvSpPr txBox="1"/>
          <p:nvPr/>
        </p:nvSpPr>
        <p:spPr>
          <a:xfrm>
            <a:off x="539552" y="188640"/>
            <a:ext cx="7528023" cy="707886"/>
          </a:xfrm>
          <a:prstGeom prst="rect">
            <a:avLst/>
          </a:prstGeom>
          <a:noFill/>
        </p:spPr>
        <p:txBody>
          <a:bodyPr wrap="none" rtlCol="0">
            <a:spAutoFit/>
          </a:bodyPr>
          <a:lstStyle/>
          <a:p>
            <a:r>
              <a:rPr lang="en-US" sz="4000" dirty="0" smtClean="0">
                <a:latin typeface="Bookman Old Style" pitchFamily="18" charset="0"/>
              </a:rPr>
              <a:t>What is an Operating System</a:t>
            </a:r>
            <a:endParaRPr lang="en-IN" sz="4000" dirty="0">
              <a:latin typeface="Bookman Old Style" pitchFamily="18" charset="0"/>
            </a:endParaRPr>
          </a:p>
        </p:txBody>
      </p:sp>
      <p:sp>
        <p:nvSpPr>
          <p:cNvPr id="4" name="Rounded Rectangle 3"/>
          <p:cNvSpPr/>
          <p:nvPr/>
        </p:nvSpPr>
        <p:spPr>
          <a:xfrm>
            <a:off x="251520" y="5661248"/>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51520" y="4509120"/>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IN" dirty="0"/>
          </a:p>
        </p:txBody>
      </p:sp>
      <p:sp>
        <p:nvSpPr>
          <p:cNvPr id="6" name="Rounded Rectangle 5"/>
          <p:cNvSpPr/>
          <p:nvPr/>
        </p:nvSpPr>
        <p:spPr>
          <a:xfrm>
            <a:off x="179512" y="3284984"/>
            <a:ext cx="72728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a:t>
            </a:r>
            <a:endParaRPr lang="en-IN" dirty="0"/>
          </a:p>
        </p:txBody>
      </p:sp>
      <p:pic>
        <p:nvPicPr>
          <p:cNvPr id="1026" name="Picture 2" descr="C:\Users\Admin\AppData\Local\Microsoft\Windows\Temporary Internet Files\Content.IE5\WG4VRYZV\pgb-chip-generic[1].png"/>
          <p:cNvPicPr>
            <a:picLocks noChangeAspect="1" noChangeArrowheads="1"/>
          </p:cNvPicPr>
          <p:nvPr/>
        </p:nvPicPr>
        <p:blipFill>
          <a:blip r:embed="rId3" cstate="print"/>
          <a:srcRect/>
          <a:stretch>
            <a:fillRect/>
          </a:stretch>
        </p:blipFill>
        <p:spPr bwMode="auto">
          <a:xfrm>
            <a:off x="611560" y="5681840"/>
            <a:ext cx="720080" cy="720080"/>
          </a:xfrm>
          <a:prstGeom prst="rect">
            <a:avLst/>
          </a:prstGeom>
          <a:noFill/>
        </p:spPr>
      </p:pic>
      <p:pic>
        <p:nvPicPr>
          <p:cNvPr id="1027" name="Picture 3" descr="C:\Users\Admin\AppData\Local\Microsoft\Windows\Temporary Internet Files\Content.IE5\ZHS12FCO\jcartier-chip[1].png"/>
          <p:cNvPicPr>
            <a:picLocks noChangeAspect="1" noChangeArrowheads="1"/>
          </p:cNvPicPr>
          <p:nvPr/>
        </p:nvPicPr>
        <p:blipFill>
          <a:blip r:embed="rId4" cstate="print"/>
          <a:srcRect/>
          <a:stretch>
            <a:fillRect/>
          </a:stretch>
        </p:blipFill>
        <p:spPr bwMode="auto">
          <a:xfrm flipH="1" flipV="1">
            <a:off x="1763688" y="5661248"/>
            <a:ext cx="864096" cy="616748"/>
          </a:xfrm>
          <a:prstGeom prst="rect">
            <a:avLst/>
          </a:prstGeom>
          <a:noFill/>
        </p:spPr>
      </p:pic>
      <p:sp>
        <p:nvSpPr>
          <p:cNvPr id="9" name="Oval 8"/>
          <p:cNvSpPr/>
          <p:nvPr/>
        </p:nvSpPr>
        <p:spPr>
          <a:xfrm>
            <a:off x="3347864"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10" name="Oval 9"/>
          <p:cNvSpPr/>
          <p:nvPr/>
        </p:nvSpPr>
        <p:spPr>
          <a:xfrm>
            <a:off x="464400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Memory</a:t>
            </a:r>
            <a:endParaRPr lang="en-IN" sz="1400" dirty="0"/>
          </a:p>
        </p:txBody>
      </p:sp>
      <p:sp>
        <p:nvSpPr>
          <p:cNvPr id="11" name="Oval 10"/>
          <p:cNvSpPr/>
          <p:nvPr/>
        </p:nvSpPr>
        <p:spPr>
          <a:xfrm>
            <a:off x="6084168" y="5877272"/>
            <a:ext cx="1152128" cy="432048"/>
          </a:xfrm>
          <a:prstGeom prst="ellips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t>
            </a:r>
            <a:endParaRPr lang="en-IN" dirty="0"/>
          </a:p>
        </p:txBody>
      </p:sp>
      <p:pic>
        <p:nvPicPr>
          <p:cNvPr id="1029" name="Picture 5" descr="C:\Users\Admin\AppData\Local\Microsoft\Windows\Temporary Internet Files\Content.IE5\WG4VRYZV\Crystal_Clear_kdm_user_female[1].png"/>
          <p:cNvPicPr>
            <a:picLocks noChangeAspect="1" noChangeArrowheads="1"/>
          </p:cNvPicPr>
          <p:nvPr/>
        </p:nvPicPr>
        <p:blipFill>
          <a:blip r:embed="rId5" cstate="print"/>
          <a:srcRect/>
          <a:stretch>
            <a:fillRect/>
          </a:stretch>
        </p:blipFill>
        <p:spPr bwMode="auto">
          <a:xfrm rot="10605568" flipV="1">
            <a:off x="195333" y="2436709"/>
            <a:ext cx="576064" cy="576064"/>
          </a:xfrm>
          <a:prstGeom prst="rect">
            <a:avLst/>
          </a:prstGeom>
          <a:noFill/>
        </p:spPr>
      </p:pic>
      <p:pic>
        <p:nvPicPr>
          <p:cNvPr id="1030" name="Picture 6" descr="C:\Users\Admin\AppData\Local\Microsoft\Windows\Temporary Internet Files\Content.IE5\W8RCKVKF\user-512x5121[1].png"/>
          <p:cNvPicPr>
            <a:picLocks noChangeAspect="1" noChangeArrowheads="1"/>
          </p:cNvPicPr>
          <p:nvPr/>
        </p:nvPicPr>
        <p:blipFill>
          <a:blip r:embed="rId6" cstate="print"/>
          <a:srcRect/>
          <a:stretch>
            <a:fillRect/>
          </a:stretch>
        </p:blipFill>
        <p:spPr bwMode="auto">
          <a:xfrm rot="10800000" flipV="1">
            <a:off x="1763688" y="2492896"/>
            <a:ext cx="667950" cy="667950"/>
          </a:xfrm>
          <a:prstGeom prst="rect">
            <a:avLst/>
          </a:prstGeom>
          <a:noFill/>
        </p:spPr>
      </p:pic>
      <p:pic>
        <p:nvPicPr>
          <p:cNvPr id="1031" name="Picture 7" descr="C:\Users\Admin\AppData\Local\Microsoft\Windows\Temporary Internet Files\Content.IE5\ZHS12FCO\large-multiple-user-icons-different-colors-166.6-16122[1].gif"/>
          <p:cNvPicPr>
            <a:picLocks noChangeAspect="1" noChangeArrowheads="1"/>
          </p:cNvPicPr>
          <p:nvPr/>
        </p:nvPicPr>
        <p:blipFill>
          <a:blip r:embed="rId7" cstate="print"/>
          <a:srcRect/>
          <a:stretch>
            <a:fillRect/>
          </a:stretch>
        </p:blipFill>
        <p:spPr bwMode="auto">
          <a:xfrm>
            <a:off x="6516216" y="2348880"/>
            <a:ext cx="822672" cy="884281"/>
          </a:xfrm>
          <a:prstGeom prst="rect">
            <a:avLst/>
          </a:prstGeom>
          <a:noFill/>
        </p:spPr>
      </p:pic>
      <p:cxnSp>
        <p:nvCxnSpPr>
          <p:cNvPr id="17" name="Straight Arrow Connector 16"/>
          <p:cNvCxnSpPr/>
          <p:nvPr/>
        </p:nvCxnSpPr>
        <p:spPr>
          <a:xfrm>
            <a:off x="755576" y="2996952"/>
            <a:ext cx="432048" cy="288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30" idx="1"/>
          </p:cNvCxnSpPr>
          <p:nvPr/>
        </p:nvCxnSpPr>
        <p:spPr>
          <a:xfrm>
            <a:off x="2431638" y="2826871"/>
            <a:ext cx="628194" cy="3861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31" idx="1"/>
          </p:cNvCxnSpPr>
          <p:nvPr/>
        </p:nvCxnSpPr>
        <p:spPr>
          <a:xfrm flipH="1">
            <a:off x="5364088" y="2791021"/>
            <a:ext cx="1152128" cy="493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07904" y="2708920"/>
            <a:ext cx="703269" cy="369332"/>
          </a:xfrm>
          <a:prstGeom prst="rect">
            <a:avLst/>
          </a:prstGeom>
          <a:noFill/>
        </p:spPr>
        <p:txBody>
          <a:bodyPr wrap="none" rtlCol="0">
            <a:spAutoFit/>
          </a:bodyPr>
          <a:lstStyle/>
          <a:p>
            <a:r>
              <a:rPr lang="en-US" dirty="0" smtClean="0"/>
              <a:t>Users</a:t>
            </a:r>
            <a:endParaRPr lang="en-IN" dirty="0"/>
          </a:p>
        </p:txBody>
      </p:sp>
      <p:sp>
        <p:nvSpPr>
          <p:cNvPr id="24" name="Up-Down Arrow 23"/>
          <p:cNvSpPr/>
          <p:nvPr/>
        </p:nvSpPr>
        <p:spPr>
          <a:xfrm>
            <a:off x="3923928"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Up-Down Arrow 24"/>
          <p:cNvSpPr/>
          <p:nvPr/>
        </p:nvSpPr>
        <p:spPr>
          <a:xfrm>
            <a:off x="5796136"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Up-Down Arrow 25"/>
          <p:cNvSpPr/>
          <p:nvPr/>
        </p:nvSpPr>
        <p:spPr>
          <a:xfrm>
            <a:off x="1763688" y="4077072"/>
            <a:ext cx="216024" cy="432048"/>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Up-Down Arrow 26"/>
          <p:cNvSpPr/>
          <p:nvPr/>
        </p:nvSpPr>
        <p:spPr>
          <a:xfrm>
            <a:off x="2627784" y="5229200"/>
            <a:ext cx="216024" cy="43204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Up-Down Arrow 27"/>
          <p:cNvSpPr/>
          <p:nvPr/>
        </p:nvSpPr>
        <p:spPr>
          <a:xfrm>
            <a:off x="5076056" y="5229200"/>
            <a:ext cx="207640" cy="43204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Brace 28"/>
          <p:cNvSpPr/>
          <p:nvPr/>
        </p:nvSpPr>
        <p:spPr>
          <a:xfrm>
            <a:off x="7668344" y="3356992"/>
            <a:ext cx="288032"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8028384" y="4077072"/>
            <a:ext cx="839140" cy="307777"/>
          </a:xfrm>
          <a:prstGeom prst="rect">
            <a:avLst/>
          </a:prstGeom>
          <a:noFill/>
        </p:spPr>
        <p:txBody>
          <a:bodyPr wrap="none" rtlCol="0">
            <a:spAutoFit/>
          </a:bodyPr>
          <a:lstStyle/>
          <a:p>
            <a:r>
              <a:rPr lang="en-US" sz="1400" dirty="0" smtClean="0"/>
              <a:t>Software</a:t>
            </a:r>
            <a:endParaRPr lang="en-IN" sz="1400" dirty="0"/>
          </a:p>
        </p:txBody>
      </p:sp>
      <p:sp>
        <p:nvSpPr>
          <p:cNvPr id="31" name="TextBox 30"/>
          <p:cNvSpPr txBox="1"/>
          <p:nvPr/>
        </p:nvSpPr>
        <p:spPr>
          <a:xfrm>
            <a:off x="7812360" y="5877272"/>
            <a:ext cx="900824" cy="307777"/>
          </a:xfrm>
          <a:prstGeom prst="rect">
            <a:avLst/>
          </a:prstGeom>
          <a:noFill/>
        </p:spPr>
        <p:txBody>
          <a:bodyPr wrap="none" rtlCol="0">
            <a:spAutoFit/>
          </a:bodyPr>
          <a:lstStyle/>
          <a:p>
            <a:r>
              <a:rPr lang="en-US" sz="1400" dirty="0" smtClean="0"/>
              <a:t>Hardware</a:t>
            </a:r>
            <a:endParaRPr lang="en-IN"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609776" cy="4401205"/>
          </a:xfrm>
          <a:prstGeom prst="rect">
            <a:avLst/>
          </a:prstGeom>
          <a:noFill/>
        </p:spPr>
        <p:txBody>
          <a:bodyPr wrap="none" rtlCol="0">
            <a:spAutoFit/>
          </a:bodyPr>
          <a:lstStyle/>
          <a:p>
            <a:pPr>
              <a:buFont typeface="Wingdings" pitchFamily="2" charset="2"/>
              <a:buChar char="ü"/>
            </a:pPr>
            <a:r>
              <a:rPr lang="en-US" sz="2800" dirty="0" smtClean="0">
                <a:latin typeface="Century Schoolbook" pitchFamily="18" charset="0"/>
              </a:rPr>
              <a:t> Service to applications</a:t>
            </a:r>
            <a:endParaRPr lang="en-IN" sz="2800" dirty="0" smtClean="0">
              <a:latin typeface="Century Schoolbook" pitchFamily="18" charset="0"/>
            </a:endParaRPr>
          </a:p>
          <a:p>
            <a:pPr>
              <a:buFont typeface="Wingdings" pitchFamily="2" charset="2"/>
              <a:buChar char="ü"/>
            </a:pPr>
            <a:r>
              <a:rPr lang="en-IN" sz="2800" dirty="0" smtClean="0">
                <a:latin typeface="Century Schoolbook" pitchFamily="18" charset="0"/>
              </a:rPr>
              <a:t> CPU  Management</a:t>
            </a:r>
          </a:p>
          <a:p>
            <a:pPr>
              <a:buFont typeface="Wingdings" pitchFamily="2" charset="2"/>
              <a:buChar char="ü"/>
            </a:pPr>
            <a:r>
              <a:rPr lang="en-IN" sz="2800" dirty="0" smtClean="0">
                <a:latin typeface="Century Schoolbook" pitchFamily="18" charset="0"/>
              </a:rPr>
              <a:t> Memory Management</a:t>
            </a:r>
          </a:p>
          <a:p>
            <a:pPr>
              <a:buFont typeface="Wingdings" pitchFamily="2" charset="2"/>
              <a:buChar char="ü"/>
            </a:pPr>
            <a:r>
              <a:rPr lang="en-IN" sz="2800" dirty="0" smtClean="0">
                <a:latin typeface="Century Schoolbook" pitchFamily="18" charset="0"/>
              </a:rPr>
              <a:t>  Management of attached devices.</a:t>
            </a:r>
          </a:p>
          <a:p>
            <a:pPr>
              <a:buFont typeface="Wingdings" pitchFamily="2" charset="2"/>
              <a:buChar char="ü"/>
            </a:pPr>
            <a:r>
              <a:rPr lang="en-IN" sz="2800" dirty="0" smtClean="0">
                <a:latin typeface="Century Schoolbook" pitchFamily="18" charset="0"/>
              </a:rPr>
              <a:t>  File Management.</a:t>
            </a:r>
          </a:p>
          <a:p>
            <a:pPr>
              <a:buFont typeface="Wingdings" pitchFamily="2" charset="2"/>
              <a:buChar char="ü"/>
            </a:pPr>
            <a:r>
              <a:rPr lang="en-IN" sz="2800" dirty="0" smtClean="0">
                <a:latin typeface="Century Schoolbook" pitchFamily="18" charset="0"/>
              </a:rPr>
              <a:t>  System performance handling.</a:t>
            </a:r>
          </a:p>
          <a:p>
            <a:pPr>
              <a:buFont typeface="Wingdings" pitchFamily="2" charset="2"/>
              <a:buChar char="ü"/>
            </a:pPr>
            <a:r>
              <a:rPr lang="en-US" sz="2800" dirty="0" smtClean="0">
                <a:latin typeface="Century Schoolbook" pitchFamily="18" charset="0"/>
              </a:rPr>
              <a:t>  </a:t>
            </a:r>
            <a:r>
              <a:rPr lang="en-IN" sz="2800" dirty="0" smtClean="0">
                <a:latin typeface="Century Schoolbook" pitchFamily="18" charset="0"/>
              </a:rPr>
              <a:t>Security.</a:t>
            </a:r>
          </a:p>
          <a:p>
            <a:pPr>
              <a:buFont typeface="Wingdings" pitchFamily="2" charset="2"/>
              <a:buChar char="ü"/>
            </a:pPr>
            <a:r>
              <a:rPr lang="en-IN" sz="2800" dirty="0" smtClean="0">
                <a:latin typeface="Century Schoolbook" pitchFamily="18" charset="0"/>
              </a:rPr>
              <a:t>  Diagnostics &amp; Error handling.</a:t>
            </a:r>
          </a:p>
          <a:p>
            <a:pPr>
              <a:buFont typeface="Wingdings" pitchFamily="2" charset="2"/>
              <a:buChar char="ü"/>
            </a:pPr>
            <a:r>
              <a:rPr lang="en-US" sz="2800" dirty="0" smtClean="0">
                <a:latin typeface="Century Schoolbook" pitchFamily="18" charset="0"/>
              </a:rPr>
              <a:t>  User Management (in Multi User system)</a:t>
            </a:r>
            <a:endParaRPr lang="en-IN" sz="2800" dirty="0" smtClean="0">
              <a:latin typeface="Century Schoolbook" pitchFamily="18" charset="0"/>
            </a:endParaRPr>
          </a:p>
          <a:p>
            <a:pPr>
              <a:buFont typeface="Wingdings" pitchFamily="2" charset="2"/>
              <a:buChar char="ü"/>
            </a:pPr>
            <a:endParaRPr lang="en-IN" sz="2800" dirty="0">
              <a:latin typeface="Century Schoolbook" pitchFamily="18" charset="0"/>
            </a:endParaRPr>
          </a:p>
        </p:txBody>
      </p:sp>
      <p:sp>
        <p:nvSpPr>
          <p:cNvPr id="3" name="TextBox 2"/>
          <p:cNvSpPr txBox="1"/>
          <p:nvPr/>
        </p:nvSpPr>
        <p:spPr>
          <a:xfrm>
            <a:off x="683568" y="548680"/>
            <a:ext cx="7996100" cy="707886"/>
          </a:xfrm>
          <a:prstGeom prst="rect">
            <a:avLst/>
          </a:prstGeom>
          <a:noFill/>
        </p:spPr>
        <p:txBody>
          <a:bodyPr wrap="none" rtlCol="0">
            <a:spAutoFit/>
          </a:bodyPr>
          <a:lstStyle/>
          <a:p>
            <a:r>
              <a:rPr lang="en-US" sz="4000" dirty="0" smtClean="0">
                <a:latin typeface="Century Schoolbook" pitchFamily="18" charset="0"/>
              </a:rPr>
              <a:t>Functions of a Operating System</a:t>
            </a:r>
            <a:endParaRPr lang="en-IN" sz="4000" dirty="0">
              <a:latin typeface="Century Schoolboo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2438</Words>
  <Application>Microsoft Office PowerPoint</Application>
  <PresentationFormat>On-screen Show (4:3)</PresentationFormat>
  <Paragraphs>417</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What was the motivation to build an Operating system</vt:lpstr>
      <vt:lpstr>Evolution of Operating System</vt:lpstr>
      <vt:lpstr>Slide 8</vt:lpstr>
      <vt:lpstr>Slide 9</vt:lpstr>
      <vt:lpstr>Slide 10</vt:lpstr>
      <vt:lpstr>Types of Operating System</vt:lpstr>
      <vt:lpstr>What is a Real time System</vt:lpstr>
      <vt:lpstr>Real Time Operating System</vt:lpstr>
      <vt:lpstr>Realization of Real time system </vt:lpstr>
      <vt:lpstr>QUIZ</vt:lpstr>
      <vt:lpstr>How does a Radar works</vt:lpstr>
      <vt:lpstr>List of Real time  Operating Systems</vt:lpstr>
      <vt:lpstr>Slide 18</vt:lpstr>
      <vt:lpstr>Real time OS used for Mars Exploration by NASA</vt:lpstr>
      <vt:lpstr>What was the OS used by Apollo -11</vt:lpstr>
      <vt:lpstr>QUIZ</vt:lpstr>
      <vt:lpstr>Example of Devices and OS</vt:lpstr>
      <vt:lpstr>Components of OS</vt:lpstr>
      <vt:lpstr>Slide 24</vt:lpstr>
      <vt:lpstr>Slide 25</vt:lpstr>
      <vt:lpstr>Program execution</vt:lpstr>
      <vt:lpstr>Slide 27</vt:lpstr>
      <vt:lpstr>A process has four sections</vt:lpstr>
      <vt:lpstr>How do we create a process</vt:lpstr>
      <vt:lpstr>CPU Scheduling</vt:lpstr>
      <vt:lpstr>What is a thread ?</vt:lpstr>
      <vt:lpstr>Relation between process and thread</vt:lpstr>
      <vt:lpstr>Types of Threads</vt:lpstr>
      <vt:lpstr>How do we create threads</vt:lpstr>
      <vt:lpstr>Inter Process Communication</vt:lpstr>
      <vt:lpstr>Why do we create threads</vt:lpstr>
      <vt:lpstr>Slide 37</vt:lpstr>
      <vt:lpstr>What is SMP</vt:lpstr>
      <vt:lpstr>Raspberry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user</cp:lastModifiedBy>
  <cp:revision>51</cp:revision>
  <dcterms:created xsi:type="dcterms:W3CDTF">2016-05-13T05:28:05Z</dcterms:created>
  <dcterms:modified xsi:type="dcterms:W3CDTF">2017-01-09T05:40:57Z</dcterms:modified>
</cp:coreProperties>
</file>