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2" r:id="rId7"/>
    <p:sldId id="263" r:id="rId8"/>
    <p:sldId id="265" r:id="rId9"/>
    <p:sldId id="266" r:id="rId10"/>
    <p:sldId id="264"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31" autoAdjust="0"/>
    <p:restoredTop sz="99437" autoAdjust="0"/>
  </p:normalViewPr>
  <p:slideViewPr>
    <p:cSldViewPr>
      <p:cViewPr>
        <p:scale>
          <a:sx n="69" d="100"/>
          <a:sy n="69" d="100"/>
        </p:scale>
        <p:origin x="-1794"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4/2/2017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4/2/2017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4/2/2017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4/2/2017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Multiprocessor Scheduling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on Linux</a:t>
            </a:r>
            <a:endParaRPr lang="en-US" dirty="0"/>
          </a:p>
        </p:txBody>
      </p:sp>
      <p:sp>
        <p:nvSpPr>
          <p:cNvPr id="3" name="TextBox 2"/>
          <p:cNvSpPr txBox="1"/>
          <p:nvPr/>
        </p:nvSpPr>
        <p:spPr>
          <a:xfrm>
            <a:off x="457200" y="1600200"/>
            <a:ext cx="8458200" cy="4801314"/>
          </a:xfrm>
          <a:prstGeom prst="rect">
            <a:avLst/>
          </a:prstGeom>
          <a:noFill/>
        </p:spPr>
        <p:txBody>
          <a:bodyPr wrap="square" rtlCol="0">
            <a:spAutoFit/>
          </a:bodyPr>
          <a:lstStyle/>
          <a:p>
            <a:r>
              <a:rPr lang="en-US" dirty="0" smtClean="0"/>
              <a:t>The kernel maintains a </a:t>
            </a:r>
            <a:r>
              <a:rPr lang="en-US" dirty="0" smtClean="0"/>
              <a:t>list  of </a:t>
            </a:r>
            <a:r>
              <a:rPr lang="en-US" dirty="0" smtClean="0"/>
              <a:t>all </a:t>
            </a:r>
            <a:r>
              <a:rPr lang="en-US" dirty="0" smtClean="0"/>
              <a:t>run-able </a:t>
            </a:r>
            <a:r>
              <a:rPr lang="en-US" dirty="0" smtClean="0"/>
              <a:t>tasks in a data </a:t>
            </a:r>
            <a:r>
              <a:rPr lang="en-US" dirty="0" smtClean="0"/>
              <a:t>structure called “</a:t>
            </a:r>
            <a:r>
              <a:rPr lang="en-US" i="1" dirty="0" err="1" smtClean="0"/>
              <a:t>runqueue</a:t>
            </a:r>
            <a:r>
              <a:rPr lang="en-US" dirty="0" smtClean="0"/>
              <a:t>”. Each processor will have separate </a:t>
            </a:r>
            <a:r>
              <a:rPr lang="en-US" i="1" dirty="0" err="1" smtClean="0"/>
              <a:t>runqueue</a:t>
            </a:r>
            <a:r>
              <a:rPr lang="en-US" dirty="0" smtClean="0"/>
              <a:t> on a SMP processor and they scheduled independently on each processor. </a:t>
            </a:r>
            <a:endParaRPr lang="en-US" dirty="0" smtClean="0"/>
          </a:p>
          <a:p>
            <a:endParaRPr lang="en-US" dirty="0" smtClean="0"/>
          </a:p>
          <a:p>
            <a:r>
              <a:rPr lang="en-US" dirty="0" smtClean="0"/>
              <a:t>In a given iteration of the round robin, each thread is executed for time equal to its time slice allocated, after which it is marked as “exhausted” and then it is preempted , the  next process in the queue which is “eligible” for execution if taken up and executed for its time slices. </a:t>
            </a:r>
            <a:r>
              <a:rPr lang="en-US" dirty="0" smtClean="0"/>
              <a:t> </a:t>
            </a:r>
            <a:r>
              <a:rPr lang="en-US" dirty="0" smtClean="0"/>
              <a:t>For this OS maintains two queues, one containing the “eligible” threads and other containing the “exhausted” threads. </a:t>
            </a:r>
            <a:endParaRPr lang="en-US" dirty="0" smtClean="0"/>
          </a:p>
          <a:p>
            <a:endParaRPr lang="en-US" dirty="0" smtClean="0"/>
          </a:p>
          <a:p>
            <a:r>
              <a:rPr lang="en-US" dirty="0" smtClean="0"/>
              <a:t>Each thread in the queue is indexed based on it priority. Processor will pick up the highest priority process in the “eligible” threads  and executed it for a time equal to its time slice then, it is moved in the “exhausted” queue. </a:t>
            </a:r>
          </a:p>
          <a:p>
            <a:endParaRPr lang="en-US" dirty="0" smtClean="0"/>
          </a:p>
          <a:p>
            <a:r>
              <a:rPr lang="en-US" dirty="0" smtClean="0"/>
              <a:t>When all the threads in the “eligible” queue is over the queues are exchanged such that the “exhausted” queue will become the “eligible” queue and  eligible queue which was empty becomes the “exhausted” queue”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Linux there are two policies for scheduling </a:t>
            </a:r>
            <a:r>
              <a:rPr lang="en-US" dirty="0" smtClean="0"/>
              <a:t>threads</a:t>
            </a:r>
            <a:endParaRPr lang="en-US" dirty="0" smtClean="0"/>
          </a:p>
        </p:txBody>
      </p:sp>
      <p:sp>
        <p:nvSpPr>
          <p:cNvPr id="6" name="Rounded Rectangle 5"/>
          <p:cNvSpPr/>
          <p:nvPr/>
        </p:nvSpPr>
        <p:spPr>
          <a:xfrm>
            <a:off x="533400" y="2438400"/>
            <a:ext cx="3657600" cy="411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t/>
            </a:r>
            <a:br>
              <a:rPr lang="en-US" sz="1400" b="1" dirty="0" smtClean="0"/>
            </a:br>
            <a:r>
              <a:rPr lang="en-US" sz="1400" b="1" dirty="0" smtClean="0"/>
              <a:t>A </a:t>
            </a:r>
            <a:r>
              <a:rPr lang="en-US" sz="1400" dirty="0" smtClean="0"/>
              <a:t> thread that has a scope of </a:t>
            </a:r>
            <a:r>
              <a:rPr lang="en-US" sz="1600" b="1" dirty="0" smtClean="0"/>
              <a:t>PTHREAD_SCOPE_SYSTEM</a:t>
            </a:r>
            <a:r>
              <a:rPr lang="en-US" sz="1400" dirty="0" smtClean="0"/>
              <a:t> will </a:t>
            </a:r>
            <a:r>
              <a:rPr lang="en-US" sz="1400" dirty="0" smtClean="0"/>
              <a:t>compete  </a:t>
            </a:r>
            <a:r>
              <a:rPr lang="en-US" sz="1400" dirty="0" smtClean="0"/>
              <a:t>with other processes and other PTHREAD_SCOPE_SYSTEM threads  including system" threads </a:t>
            </a:r>
            <a:r>
              <a:rPr lang="en-US" sz="1400" dirty="0" smtClean="0"/>
              <a:t>  for </a:t>
            </a:r>
            <a:r>
              <a:rPr lang="en-US" sz="1400" dirty="0" smtClean="0"/>
              <a:t>the CPU. That is if there is one process P1 with 10 threads with scope PTHREAD_SCOPE_SYSTEM and a single threaded process P2, P2 will get one </a:t>
            </a:r>
            <a:r>
              <a:rPr lang="en-US" sz="1400" dirty="0" err="1" smtClean="0"/>
              <a:t>timeslice</a:t>
            </a:r>
            <a:r>
              <a:rPr lang="en-US" sz="1400" dirty="0" smtClean="0"/>
              <a:t> out of 11 and every thread in P1 will get one </a:t>
            </a:r>
            <a:r>
              <a:rPr lang="en-US" sz="1400" dirty="0" err="1" smtClean="0"/>
              <a:t>timeslice</a:t>
            </a:r>
            <a:r>
              <a:rPr lang="en-US" sz="1400" dirty="0" smtClean="0"/>
              <a:t> out of 11. I.e. P1 will get 10 time more </a:t>
            </a:r>
            <a:r>
              <a:rPr lang="en-US" sz="1400" dirty="0" err="1" smtClean="0"/>
              <a:t>timeslices</a:t>
            </a:r>
            <a:r>
              <a:rPr lang="en-US" sz="1400" dirty="0" smtClean="0"/>
              <a:t> than P2.</a:t>
            </a:r>
            <a:endParaRPr lang="en-US" sz="1400" b="1" dirty="0" smtClean="0"/>
          </a:p>
        </p:txBody>
      </p:sp>
      <p:sp>
        <p:nvSpPr>
          <p:cNvPr id="7" name="Rounded Rectangle 6"/>
          <p:cNvSpPr/>
          <p:nvPr/>
        </p:nvSpPr>
        <p:spPr>
          <a:xfrm>
            <a:off x="4648200" y="1905000"/>
            <a:ext cx="4191000" cy="480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All threads of a process that have a scope of </a:t>
            </a:r>
            <a:r>
              <a:rPr lang="en-US" sz="1600" b="1" dirty="0" smtClean="0"/>
              <a:t>PTHREAD_SCOPE_PROCESS</a:t>
            </a:r>
            <a:r>
              <a:rPr lang="en-US" sz="1400" dirty="0" smtClean="0"/>
              <a:t> will be grouped together and this group of threads contents for the CPU. If there is a process with 4 PTHREAD_SCOPE_PROCESS threads and 4 PTHREAD_SCOPE_SYSTEM </a:t>
            </a:r>
            <a:r>
              <a:rPr lang="en-US" sz="1400" dirty="0" err="1" smtClean="0"/>
              <a:t>threds</a:t>
            </a:r>
            <a:r>
              <a:rPr lang="en-US" sz="1400" dirty="0" smtClean="0"/>
              <a:t>, then each of the PTHREAD_SCOPE_SYSTEM threads will get a fifth of the CPU and the other 4 PTHREAD_SCOPE_PROCESS threads will share the </a:t>
            </a:r>
            <a:r>
              <a:rPr lang="en-US" sz="1400" dirty="0" smtClean="0"/>
              <a:t>remaining </a:t>
            </a:r>
            <a:r>
              <a:rPr lang="en-US" sz="1400" dirty="0" smtClean="0"/>
              <a:t> </a:t>
            </a:r>
            <a:r>
              <a:rPr lang="en-US" sz="1400" dirty="0" smtClean="0"/>
              <a:t>fifth </a:t>
            </a:r>
            <a:r>
              <a:rPr lang="en-US" sz="1400" dirty="0" smtClean="0"/>
              <a:t>of the CPU</a:t>
            </a:r>
            <a:r>
              <a:rPr lang="en-US" sz="1400" dirty="0" smtClean="0"/>
              <a:t>.</a:t>
            </a:r>
          </a:p>
          <a:p>
            <a:r>
              <a:rPr lang="en-US" sz="1400" dirty="0" smtClean="0"/>
              <a:t> How the PTHREAD_SCOPE_PROCESS threads share their fifth of the CPU among themselves is determined by the scheduling policy and the thread's priority.</a:t>
            </a:r>
            <a:endParaRPr lang="en-US" sz="1400" dirty="0" smtClean="0"/>
          </a:p>
          <a:p>
            <a:endParaRPr lang="en-US" sz="1400" dirty="0" smtClean="0"/>
          </a:p>
          <a:p>
            <a:r>
              <a:rPr lang="en-US" sz="1400" dirty="0" smtClean="0"/>
              <a:t>If there are other processes running, then every PTHREAD_SCOPE_SYSTEM and every group of PTHREAD_SCOPE_PROCESS threads (i.e. every process with PTHREAD_SCOPE_PROCESS threads) will be handled like a </a:t>
            </a:r>
            <a:r>
              <a:rPr lang="en-US" sz="1400" dirty="0" smtClean="0"/>
              <a:t>separate </a:t>
            </a:r>
            <a:r>
              <a:rPr lang="en-US" sz="1400" dirty="0" smtClean="0"/>
              <a:t>process by the system scheduler.</a:t>
            </a:r>
            <a:endParaRPr lang="en-US" sz="1400" dirty="0"/>
          </a:p>
        </p:txBody>
      </p:sp>
      <p:cxnSp>
        <p:nvCxnSpPr>
          <p:cNvPr id="9" name="Straight Arrow Connector 8"/>
          <p:cNvCxnSpPr>
            <a:stCxn id="2" idx="2"/>
            <a:endCxn id="6" idx="0"/>
          </p:cNvCxnSpPr>
          <p:nvPr/>
        </p:nvCxnSpPr>
        <p:spPr>
          <a:xfrm flipH="1">
            <a:off x="2362200" y="1417638"/>
            <a:ext cx="2209800" cy="1020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 idx="2"/>
          </p:cNvCxnSpPr>
          <p:nvPr/>
        </p:nvCxnSpPr>
        <p:spPr>
          <a:xfrm>
            <a:off x="4572000" y="1417638"/>
            <a:ext cx="1447800" cy="487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 How the PTHREAD_SCOPE_PROCESS threads share </a:t>
            </a:r>
            <a:r>
              <a:rPr lang="en-US" sz="3200" dirty="0" smtClean="0"/>
              <a:t>CPU among the threads of same process ?</a:t>
            </a:r>
            <a:endParaRPr lang="en-US" sz="3200" dirty="0"/>
          </a:p>
        </p:txBody>
      </p:sp>
      <p:sp>
        <p:nvSpPr>
          <p:cNvPr id="3" name="Rectangle 2"/>
          <p:cNvSpPr/>
          <p:nvPr/>
        </p:nvSpPr>
        <p:spPr>
          <a:xfrm>
            <a:off x="304800" y="1550075"/>
            <a:ext cx="8458200" cy="2031325"/>
          </a:xfrm>
          <a:prstGeom prst="rect">
            <a:avLst/>
          </a:prstGeom>
        </p:spPr>
        <p:txBody>
          <a:bodyPr wrap="square">
            <a:spAutoFit/>
          </a:bodyPr>
          <a:lstStyle/>
          <a:p>
            <a:pPr algn="just"/>
            <a:r>
              <a:rPr lang="en-US" dirty="0" smtClean="0"/>
              <a:t>Whenever a thread is </a:t>
            </a:r>
            <a:r>
              <a:rPr lang="en-US" dirty="0" smtClean="0"/>
              <a:t>run able </a:t>
            </a:r>
            <a:r>
              <a:rPr lang="en-US" dirty="0" smtClean="0"/>
              <a:t>and no other thread (of this process) has a higher priority the thread will get the CPU. Note that this might lead to starvation of other threads. </a:t>
            </a:r>
            <a:endParaRPr lang="en-US" dirty="0" smtClean="0"/>
          </a:p>
          <a:p>
            <a:pPr algn="just"/>
            <a:endParaRPr lang="en-US" dirty="0" smtClean="0"/>
          </a:p>
          <a:p>
            <a:pPr algn="just"/>
            <a:r>
              <a:rPr lang="en-US" dirty="0" smtClean="0"/>
              <a:t>When </a:t>
            </a:r>
            <a:r>
              <a:rPr lang="en-US" dirty="0" smtClean="0"/>
              <a:t>two or more </a:t>
            </a:r>
            <a:r>
              <a:rPr lang="en-US" dirty="0" smtClean="0"/>
              <a:t>run able </a:t>
            </a:r>
            <a:r>
              <a:rPr lang="en-US" dirty="0" smtClean="0"/>
              <a:t>threads have the same priority and no other </a:t>
            </a:r>
            <a:r>
              <a:rPr lang="en-US" dirty="0" smtClean="0"/>
              <a:t>run able </a:t>
            </a:r>
            <a:r>
              <a:rPr lang="en-US" dirty="0" smtClean="0"/>
              <a:t>thread has a higher priority, then the </a:t>
            </a:r>
            <a:r>
              <a:rPr lang="en-US" b="1" dirty="0" smtClean="0"/>
              <a:t>scheduling policy </a:t>
            </a:r>
            <a:r>
              <a:rPr lang="en-US" dirty="0" smtClean="0"/>
              <a:t>will determine which of these highest priority threads to run</a:t>
            </a:r>
            <a:r>
              <a:rPr lang="en-US" dirty="0" smtClean="0"/>
              <a:t>.</a:t>
            </a:r>
          </a:p>
          <a:p>
            <a:pPr algn="just"/>
            <a:r>
              <a:rPr lang="en-US" b="1" u="sng" dirty="0" smtClean="0"/>
              <a:t>The scheduling policies which are in  use are shown below</a:t>
            </a:r>
          </a:p>
        </p:txBody>
      </p:sp>
      <p:graphicFrame>
        <p:nvGraphicFramePr>
          <p:cNvPr id="4" name="Table 3"/>
          <p:cNvGraphicFramePr>
            <a:graphicFrameLocks noGrp="1"/>
          </p:cNvGraphicFramePr>
          <p:nvPr/>
        </p:nvGraphicFramePr>
        <p:xfrm>
          <a:off x="762000" y="3886200"/>
          <a:ext cx="8077200" cy="2667000"/>
        </p:xfrm>
        <a:graphic>
          <a:graphicData uri="http://schemas.openxmlformats.org/drawingml/2006/table">
            <a:tbl>
              <a:tblPr firstRow="1" bandRow="1">
                <a:tableStyleId>{5C22544A-7EE6-4342-B048-85BDC9FD1C3A}</a:tableStyleId>
              </a:tblPr>
              <a:tblGrid>
                <a:gridCol w="706755"/>
                <a:gridCol w="2927985"/>
                <a:gridCol w="4442460"/>
              </a:tblGrid>
              <a:tr h="370840">
                <a:tc>
                  <a:txBody>
                    <a:bodyPr/>
                    <a:lstStyle/>
                    <a:p>
                      <a:r>
                        <a:rPr lang="en-US" dirty="0" smtClean="0"/>
                        <a:t>No</a:t>
                      </a:r>
                      <a:endParaRPr lang="en-US" dirty="0"/>
                    </a:p>
                  </a:txBody>
                  <a:tcPr/>
                </a:tc>
                <a:tc>
                  <a:txBody>
                    <a:bodyPr/>
                    <a:lstStyle/>
                    <a:p>
                      <a:r>
                        <a:rPr lang="en-US" dirty="0" smtClean="0"/>
                        <a:t>Policy</a:t>
                      </a:r>
                      <a:r>
                        <a:rPr lang="en-US" baseline="0" dirty="0" smtClean="0"/>
                        <a:t> Name</a:t>
                      </a:r>
                      <a:endParaRPr lang="en-US" dirty="0"/>
                    </a:p>
                  </a:txBody>
                  <a:tcPr/>
                </a:tc>
                <a:tc>
                  <a:txBody>
                    <a:bodyPr/>
                    <a:lstStyle/>
                    <a:p>
                      <a:r>
                        <a:rPr lang="en-US" dirty="0" smtClean="0"/>
                        <a:t>Description</a:t>
                      </a:r>
                      <a:endParaRPr lang="en-US" dirty="0"/>
                    </a:p>
                  </a:txBody>
                  <a:tcPr/>
                </a:tc>
              </a:tr>
              <a:tr h="370840">
                <a:tc>
                  <a:txBody>
                    <a:bodyPr/>
                    <a:lstStyle/>
                    <a:p>
                      <a:r>
                        <a:rPr lang="en-US" dirty="0" smtClean="0"/>
                        <a:t>1</a:t>
                      </a:r>
                      <a:endParaRPr lang="en-US" dirty="0"/>
                    </a:p>
                  </a:txBody>
                  <a:tcPr/>
                </a:tc>
                <a:tc>
                  <a:txBody>
                    <a:bodyPr/>
                    <a:lstStyle/>
                    <a:p>
                      <a:r>
                        <a:rPr lang="en-US" dirty="0" smtClean="0"/>
                        <a:t>SCHED_FIFO</a:t>
                      </a:r>
                      <a:endParaRPr lang="en-US" dirty="0"/>
                    </a:p>
                  </a:txBody>
                  <a:tcPr/>
                </a:tc>
                <a:tc>
                  <a:txBody>
                    <a:bodyPr/>
                    <a:lstStyle/>
                    <a:p>
                      <a:r>
                        <a:rPr lang="en-US" sz="1800" b="0" i="0" kern="1200" dirty="0" smtClean="0">
                          <a:solidFill>
                            <a:schemeClr val="dk1"/>
                          </a:solidFill>
                          <a:latin typeface="+mn-lt"/>
                          <a:ea typeface="+mn-ea"/>
                          <a:cs typeface="+mn-cs"/>
                        </a:rPr>
                        <a:t>Threads scheduled under this policy are chosen from a thread list that is ordered by the time its threads</a:t>
                      </a:r>
                      <a:endParaRPr lang="en-US" dirty="0"/>
                    </a:p>
                  </a:txBody>
                  <a:tcPr/>
                </a:tc>
              </a:tr>
              <a:tr h="370840">
                <a:tc>
                  <a:txBody>
                    <a:bodyPr/>
                    <a:lstStyle/>
                    <a:p>
                      <a:r>
                        <a:rPr lang="en-US" dirty="0" smtClean="0"/>
                        <a:t>2</a:t>
                      </a:r>
                      <a:endParaRPr lang="en-US" dirty="0"/>
                    </a:p>
                  </a:txBody>
                  <a:tcPr/>
                </a:tc>
                <a:tc>
                  <a:txBody>
                    <a:bodyPr/>
                    <a:lstStyle/>
                    <a:p>
                      <a:r>
                        <a:rPr lang="en-US" dirty="0" smtClean="0"/>
                        <a:t>SCHED_RR</a:t>
                      </a:r>
                      <a:endParaRPr lang="en-US" dirty="0"/>
                    </a:p>
                  </a:txBody>
                  <a:tcPr/>
                </a:tc>
                <a:tc>
                  <a:txBody>
                    <a:bodyPr/>
                    <a:lstStyle/>
                    <a:p>
                      <a:r>
                        <a:rPr lang="en-US" sz="1800" b="0" i="0" kern="1200" dirty="0" smtClean="0">
                          <a:solidFill>
                            <a:schemeClr val="dk1"/>
                          </a:solidFill>
                          <a:latin typeface="+mn-lt"/>
                          <a:ea typeface="+mn-ea"/>
                          <a:cs typeface="+mn-cs"/>
                        </a:rPr>
                        <a:t>scheduling policy called the ``round robin'' scheduling policy.</a:t>
                      </a:r>
                      <a:endParaRPr lang="en-US" dirty="0"/>
                    </a:p>
                  </a:txBody>
                  <a:tcPr/>
                </a:tc>
              </a:tr>
              <a:tr h="370840">
                <a:tc>
                  <a:txBody>
                    <a:bodyPr/>
                    <a:lstStyle/>
                    <a:p>
                      <a:r>
                        <a:rPr lang="en-US" dirty="0" smtClean="0"/>
                        <a:t>3</a:t>
                      </a:r>
                      <a:endParaRPr lang="en-US" dirty="0"/>
                    </a:p>
                  </a:txBody>
                  <a:tcPr/>
                </a:tc>
                <a:tc>
                  <a:txBody>
                    <a:bodyPr/>
                    <a:lstStyle/>
                    <a:p>
                      <a:r>
                        <a:rPr lang="en-US" dirty="0" smtClean="0"/>
                        <a:t>SCHED_BATCH</a:t>
                      </a:r>
                      <a:endParaRPr lang="en-US" dirty="0"/>
                    </a:p>
                  </a:txBody>
                  <a:tcPr/>
                </a:tc>
                <a:tc>
                  <a:txBody>
                    <a:bodyPr/>
                    <a:lstStyle/>
                    <a:p>
                      <a:r>
                        <a:rPr lang="en-US" dirty="0" smtClean="0"/>
                        <a:t>Batch execution</a:t>
                      </a:r>
                      <a:endParaRPr lang="en-US" dirty="0"/>
                    </a:p>
                  </a:txBody>
                  <a:tcPr/>
                </a:tc>
              </a:tr>
              <a:tr h="370840">
                <a:tc>
                  <a:txBody>
                    <a:bodyPr/>
                    <a:lstStyle/>
                    <a:p>
                      <a:r>
                        <a:rPr lang="en-US" dirty="0" smtClean="0"/>
                        <a:t>4</a:t>
                      </a:r>
                      <a:endParaRPr lang="en-US" dirty="0"/>
                    </a:p>
                  </a:txBody>
                  <a:tcPr/>
                </a:tc>
                <a:tc>
                  <a:txBody>
                    <a:bodyPr/>
                    <a:lstStyle/>
                    <a:p>
                      <a:r>
                        <a:rPr lang="en-US" dirty="0" smtClean="0"/>
                        <a:t>SCHED_DEADLINE</a:t>
                      </a:r>
                      <a:endParaRPr lang="en-US" dirty="0"/>
                    </a:p>
                  </a:txBody>
                  <a:tcPr/>
                </a:tc>
                <a:tc>
                  <a:txBody>
                    <a:bodyPr/>
                    <a:lstStyle/>
                    <a:p>
                      <a:r>
                        <a:rPr lang="en-US" dirty="0" smtClean="0"/>
                        <a:t>Sporadic server model</a:t>
                      </a:r>
                      <a:endParaRPr 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do real time scheduling</a:t>
            </a:r>
            <a:endParaRPr lang="en-US" dirty="0"/>
          </a:p>
        </p:txBody>
      </p:sp>
      <p:sp>
        <p:nvSpPr>
          <p:cNvPr id="3" name="TextBox 2"/>
          <p:cNvSpPr txBox="1"/>
          <p:nvPr/>
        </p:nvSpPr>
        <p:spPr>
          <a:xfrm>
            <a:off x="533400" y="1371600"/>
            <a:ext cx="8229600" cy="4801314"/>
          </a:xfrm>
          <a:prstGeom prst="rect">
            <a:avLst/>
          </a:prstGeom>
          <a:noFill/>
        </p:spPr>
        <p:txBody>
          <a:bodyPr wrap="square" rtlCol="0">
            <a:spAutoFit/>
          </a:bodyPr>
          <a:lstStyle/>
          <a:p>
            <a:r>
              <a:rPr lang="en-US" dirty="0" smtClean="0"/>
              <a:t>The real-time policies that may be specified in </a:t>
            </a:r>
            <a:r>
              <a:rPr lang="en-US" i="1" dirty="0" smtClean="0"/>
              <a:t>policy</a:t>
            </a:r>
            <a:r>
              <a:rPr lang="en-US" dirty="0" smtClean="0"/>
              <a:t> are: </a:t>
            </a:r>
            <a:r>
              <a:rPr lang="en-US" b="1" dirty="0" smtClean="0"/>
              <a:t>SCHED_FIFO </a:t>
            </a:r>
            <a:r>
              <a:rPr lang="en-US" dirty="0" smtClean="0"/>
              <a:t>a first-in, first-out policy; and </a:t>
            </a:r>
            <a:r>
              <a:rPr lang="en-US" b="1" dirty="0" smtClean="0"/>
              <a:t>SCHED_RR </a:t>
            </a:r>
            <a:r>
              <a:rPr lang="en-US" dirty="0" smtClean="0"/>
              <a:t>a round-robin policy</a:t>
            </a:r>
            <a:r>
              <a:rPr lang="en-US" dirty="0" smtClean="0"/>
              <a:t>.</a:t>
            </a:r>
          </a:p>
          <a:p>
            <a:endParaRPr lang="en-US" dirty="0" smtClean="0"/>
          </a:p>
          <a:p>
            <a:r>
              <a:rPr lang="en-US" dirty="0" smtClean="0"/>
              <a:t>For </a:t>
            </a:r>
            <a:r>
              <a:rPr lang="en-US" dirty="0" smtClean="0"/>
              <a:t>each of the above policies, </a:t>
            </a:r>
            <a:r>
              <a:rPr lang="en-US" dirty="0" err="1" smtClean="0"/>
              <a:t>sched_</a:t>
            </a:r>
            <a:r>
              <a:rPr lang="en-US" i="1" dirty="0" err="1" smtClean="0"/>
              <a:t>param</a:t>
            </a:r>
            <a:r>
              <a:rPr lang="en-US" i="1" dirty="0" smtClean="0"/>
              <a:t>-</a:t>
            </a:r>
            <a:r>
              <a:rPr lang="en-US" i="1" dirty="0" smtClean="0"/>
              <a:t>&gt;</a:t>
            </a:r>
            <a:r>
              <a:rPr lang="en-US" i="1" dirty="0" err="1" smtClean="0"/>
              <a:t>sched_priority</a:t>
            </a:r>
            <a:r>
              <a:rPr lang="en-US" dirty="0" smtClean="0"/>
              <a:t> specifies a scheduling priority for the thread. This is a number in the </a:t>
            </a:r>
            <a:r>
              <a:rPr lang="en-US" dirty="0" smtClean="0"/>
              <a:t>range 0 to 99</a:t>
            </a:r>
          </a:p>
          <a:p>
            <a:endParaRPr lang="en-US" dirty="0" smtClean="0"/>
          </a:p>
          <a:p>
            <a:r>
              <a:rPr lang="en-US" dirty="0" smtClean="0"/>
              <a:t>The API  </a:t>
            </a:r>
          </a:p>
          <a:p>
            <a:r>
              <a:rPr lang="en-US" dirty="0" smtClean="0"/>
              <a:t> </a:t>
            </a:r>
            <a:r>
              <a:rPr lang="en-US" dirty="0" err="1" smtClean="0"/>
              <a:t>pthread_getschedparam</a:t>
            </a:r>
            <a:r>
              <a:rPr lang="en-US" dirty="0" smtClean="0"/>
              <a:t>(</a:t>
            </a:r>
            <a:r>
              <a:rPr lang="en-US" dirty="0" err="1" smtClean="0"/>
              <a:t>pthread_self</a:t>
            </a:r>
            <a:r>
              <a:rPr lang="en-US" dirty="0" smtClean="0"/>
              <a:t>(), &amp;policy, &amp;</a:t>
            </a:r>
            <a:r>
              <a:rPr lang="en-US" dirty="0" err="1" smtClean="0"/>
              <a:t>param</a:t>
            </a:r>
            <a:r>
              <a:rPr lang="en-US" dirty="0" smtClean="0"/>
              <a:t>);</a:t>
            </a:r>
          </a:p>
          <a:p>
            <a:r>
              <a:rPr lang="en-US" dirty="0" smtClean="0"/>
              <a:t> </a:t>
            </a:r>
            <a:r>
              <a:rPr lang="en-US" dirty="0" err="1" smtClean="0"/>
              <a:t>pthread_setschedparam</a:t>
            </a:r>
            <a:r>
              <a:rPr lang="en-US" dirty="0" smtClean="0"/>
              <a:t>(</a:t>
            </a:r>
            <a:r>
              <a:rPr lang="en-US" dirty="0" err="1" smtClean="0"/>
              <a:t>pthread_self</a:t>
            </a:r>
            <a:r>
              <a:rPr lang="en-US" dirty="0" smtClean="0"/>
              <a:t>(), </a:t>
            </a:r>
            <a:r>
              <a:rPr lang="en-US" dirty="0" smtClean="0"/>
              <a:t> policy</a:t>
            </a:r>
            <a:r>
              <a:rPr lang="en-US" dirty="0" smtClean="0"/>
              <a:t>, &amp;</a:t>
            </a:r>
            <a:r>
              <a:rPr lang="en-US" dirty="0" err="1" smtClean="0"/>
              <a:t>param</a:t>
            </a:r>
            <a:r>
              <a:rPr lang="en-US" dirty="0" smtClean="0"/>
              <a:t>);</a:t>
            </a:r>
          </a:p>
          <a:p>
            <a:endParaRPr lang="en-US" dirty="0" smtClean="0"/>
          </a:p>
          <a:p>
            <a:r>
              <a:rPr lang="en-US" dirty="0" smtClean="0"/>
              <a:t> </a:t>
            </a:r>
            <a:r>
              <a:rPr lang="en-US" dirty="0" err="1" smtClean="0"/>
              <a:t>struct</a:t>
            </a:r>
            <a:r>
              <a:rPr lang="en-US" dirty="0" smtClean="0"/>
              <a:t> </a:t>
            </a:r>
            <a:r>
              <a:rPr lang="en-US" dirty="0" err="1" smtClean="0"/>
              <a:t>sched_param</a:t>
            </a:r>
            <a:r>
              <a:rPr lang="en-US" dirty="0" smtClean="0"/>
              <a:t> </a:t>
            </a:r>
            <a:r>
              <a:rPr lang="en-US" dirty="0" err="1" smtClean="0"/>
              <a:t>param</a:t>
            </a:r>
            <a:r>
              <a:rPr lang="en-US" dirty="0" smtClean="0"/>
              <a:t>;</a:t>
            </a:r>
          </a:p>
          <a:p>
            <a:endParaRPr lang="en-US" dirty="0" smtClean="0"/>
          </a:p>
          <a:p>
            <a:r>
              <a:rPr lang="en-US" dirty="0" err="1" smtClean="0"/>
              <a:t>Struct</a:t>
            </a:r>
            <a:r>
              <a:rPr lang="en-US" dirty="0" smtClean="0"/>
              <a:t> </a:t>
            </a:r>
            <a:r>
              <a:rPr lang="en-US" dirty="0" err="1" smtClean="0"/>
              <a:t>sched_param</a:t>
            </a:r>
            <a:endParaRPr lang="en-US" dirty="0" smtClean="0"/>
          </a:p>
          <a:p>
            <a:r>
              <a:rPr lang="en-US" dirty="0" smtClean="0"/>
              <a:t>{</a:t>
            </a:r>
          </a:p>
          <a:p>
            <a:r>
              <a:rPr lang="en-US" dirty="0" smtClean="0"/>
              <a:t> </a:t>
            </a:r>
            <a:r>
              <a:rPr lang="en-US" dirty="0" smtClean="0"/>
              <a:t>   </a:t>
            </a:r>
            <a:r>
              <a:rPr lang="en-US" dirty="0" err="1" smtClean="0"/>
              <a:t>int</a:t>
            </a:r>
            <a:r>
              <a:rPr lang="en-US" dirty="0" smtClean="0"/>
              <a:t> </a:t>
            </a:r>
            <a:r>
              <a:rPr lang="en-US" i="1" dirty="0" err="1" smtClean="0"/>
              <a:t>sched_priority</a:t>
            </a:r>
            <a:r>
              <a:rPr lang="en-US" i="1" dirty="0" smtClean="0"/>
              <a:t>;</a:t>
            </a:r>
            <a:endParaRPr lang="en-US" dirty="0" smtClean="0"/>
          </a:p>
          <a:p>
            <a:r>
              <a:rPr lang="en-US" dirty="0" smtClean="0"/>
              <a: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763000" cy="6355586"/>
          </a:xfrm>
          <a:prstGeom prst="rect">
            <a:avLst/>
          </a:prstGeom>
          <a:noFill/>
        </p:spPr>
        <p:txBody>
          <a:bodyPr wrap="square" rtlCol="0">
            <a:spAutoFit/>
          </a:bodyPr>
          <a:lstStyle/>
          <a:p>
            <a:r>
              <a:rPr lang="en-US" sz="1100" dirty="0" smtClean="0"/>
              <a:t>#include &lt;</a:t>
            </a:r>
            <a:r>
              <a:rPr lang="en-US" sz="1100" dirty="0" err="1" smtClean="0"/>
              <a:t>pthread.h</a:t>
            </a:r>
            <a:r>
              <a:rPr lang="en-US" sz="1100" dirty="0" smtClean="0"/>
              <a:t>&gt;</a:t>
            </a:r>
          </a:p>
          <a:p>
            <a:r>
              <a:rPr lang="en-US" sz="1100" dirty="0" smtClean="0"/>
              <a:t>#include &lt;</a:t>
            </a:r>
            <a:r>
              <a:rPr lang="en-US" sz="1100" dirty="0" err="1" smtClean="0"/>
              <a:t>stdio.h</a:t>
            </a:r>
            <a:r>
              <a:rPr lang="en-US" sz="1100" dirty="0" smtClean="0"/>
              <a:t>&gt;</a:t>
            </a:r>
          </a:p>
          <a:p>
            <a:r>
              <a:rPr lang="en-US" sz="1100" dirty="0" smtClean="0"/>
              <a:t>#include &lt;</a:t>
            </a:r>
            <a:r>
              <a:rPr lang="en-US" sz="1100" dirty="0" err="1" smtClean="0"/>
              <a:t>stdlib.h</a:t>
            </a:r>
            <a:r>
              <a:rPr lang="en-US" sz="1100" dirty="0" smtClean="0"/>
              <a:t>&gt;</a:t>
            </a:r>
          </a:p>
          <a:p>
            <a:r>
              <a:rPr lang="en-US" sz="1100" dirty="0" smtClean="0"/>
              <a:t>#include &lt;</a:t>
            </a:r>
            <a:r>
              <a:rPr lang="en-US" sz="1100" dirty="0" err="1" smtClean="0"/>
              <a:t>unistd.h</a:t>
            </a:r>
            <a:r>
              <a:rPr lang="en-US" sz="1100" dirty="0" smtClean="0"/>
              <a:t>&gt;</a:t>
            </a:r>
          </a:p>
          <a:p>
            <a:r>
              <a:rPr lang="en-US" sz="1100" dirty="0" smtClean="0"/>
              <a:t>#include &lt;</a:t>
            </a:r>
            <a:r>
              <a:rPr lang="en-US" sz="1100" dirty="0" err="1" smtClean="0"/>
              <a:t>errno.h</a:t>
            </a:r>
            <a:r>
              <a:rPr lang="en-US" sz="1100" dirty="0" smtClean="0"/>
              <a:t>&gt;</a:t>
            </a:r>
          </a:p>
          <a:p>
            <a:endParaRPr lang="en-US" sz="1100" dirty="0" smtClean="0"/>
          </a:p>
          <a:p>
            <a:r>
              <a:rPr lang="en-US" sz="1100" dirty="0" smtClean="0"/>
              <a:t>main()</a:t>
            </a:r>
          </a:p>
          <a:p>
            <a:r>
              <a:rPr lang="en-US" sz="1100" dirty="0" smtClean="0"/>
              <a:t>{</a:t>
            </a:r>
          </a:p>
          <a:p>
            <a:r>
              <a:rPr lang="en-US" sz="1100" dirty="0" smtClean="0"/>
              <a:t> </a:t>
            </a:r>
            <a:r>
              <a:rPr lang="en-US" sz="1100" dirty="0" err="1" smtClean="0"/>
              <a:t>int</a:t>
            </a:r>
            <a:r>
              <a:rPr lang="en-US" sz="1100" dirty="0" smtClean="0"/>
              <a:t> policy, s;</a:t>
            </a:r>
          </a:p>
          <a:p>
            <a:r>
              <a:rPr lang="en-US" sz="1100" dirty="0" smtClean="0"/>
              <a:t> </a:t>
            </a:r>
            <a:r>
              <a:rPr lang="en-US" sz="1100" dirty="0" err="1" smtClean="0"/>
              <a:t>struct</a:t>
            </a:r>
            <a:r>
              <a:rPr lang="en-US" sz="1100" dirty="0" smtClean="0"/>
              <a:t> </a:t>
            </a:r>
            <a:r>
              <a:rPr lang="en-US" sz="1100" dirty="0" err="1" smtClean="0"/>
              <a:t>sched_param</a:t>
            </a:r>
            <a:r>
              <a:rPr lang="en-US" sz="1100" dirty="0" smtClean="0"/>
              <a:t> </a:t>
            </a:r>
            <a:r>
              <a:rPr lang="en-US" sz="1100" dirty="0" err="1" smtClean="0"/>
              <a:t>param</a:t>
            </a:r>
            <a:r>
              <a:rPr lang="en-US" sz="1100" dirty="0" smtClean="0"/>
              <a:t>;</a:t>
            </a:r>
          </a:p>
          <a:p>
            <a:endParaRPr lang="en-US" sz="1100" dirty="0" smtClean="0"/>
          </a:p>
          <a:p>
            <a:r>
              <a:rPr lang="en-US" sz="1100" dirty="0" smtClean="0"/>
              <a:t> s = </a:t>
            </a:r>
            <a:r>
              <a:rPr lang="en-US" sz="1100" dirty="0" err="1" smtClean="0"/>
              <a:t>pthread_getschedparam</a:t>
            </a:r>
            <a:r>
              <a:rPr lang="en-US" sz="1100" dirty="0" smtClean="0"/>
              <a:t>(</a:t>
            </a:r>
            <a:r>
              <a:rPr lang="en-US" sz="1100" dirty="0" err="1" smtClean="0"/>
              <a:t>pthread_self</a:t>
            </a:r>
            <a:r>
              <a:rPr lang="en-US" sz="1100" dirty="0" smtClean="0"/>
              <a:t>(), &amp;policy, &amp;</a:t>
            </a:r>
            <a:r>
              <a:rPr lang="en-US" sz="1100" dirty="0" err="1" smtClean="0"/>
              <a:t>param</a:t>
            </a:r>
            <a:r>
              <a:rPr lang="en-US" sz="1100" dirty="0" smtClean="0"/>
              <a:t>);</a:t>
            </a:r>
          </a:p>
          <a:p>
            <a:endParaRPr lang="en-US" sz="1100" dirty="0" smtClean="0"/>
          </a:p>
          <a:p>
            <a:r>
              <a:rPr lang="en-US" sz="1100" dirty="0" smtClean="0"/>
              <a:t> switch(policy)</a:t>
            </a:r>
          </a:p>
          <a:p>
            <a:r>
              <a:rPr lang="en-US" sz="1100" dirty="0" smtClean="0"/>
              <a:t> {</a:t>
            </a:r>
          </a:p>
          <a:p>
            <a:r>
              <a:rPr lang="en-US" sz="1100" dirty="0" smtClean="0"/>
              <a:t>    case SCHED_FIFO :</a:t>
            </a:r>
          </a:p>
          <a:p>
            <a:r>
              <a:rPr lang="en-US" sz="1100" dirty="0" smtClean="0"/>
              <a:t>        {</a:t>
            </a:r>
          </a:p>
          <a:p>
            <a:r>
              <a:rPr lang="en-US" sz="1100" dirty="0" smtClean="0"/>
              <a:t>          </a:t>
            </a:r>
            <a:r>
              <a:rPr lang="en-US" sz="1100" dirty="0" err="1" smtClean="0"/>
              <a:t>printf</a:t>
            </a:r>
            <a:r>
              <a:rPr lang="en-US" sz="1100" dirty="0" smtClean="0"/>
              <a:t>("Policy = SCHED_FIFO\n");</a:t>
            </a:r>
          </a:p>
          <a:p>
            <a:r>
              <a:rPr lang="en-US" sz="1100" dirty="0" smtClean="0"/>
              <a:t>          break ;</a:t>
            </a:r>
          </a:p>
          <a:p>
            <a:r>
              <a:rPr lang="en-US" sz="1100" dirty="0" smtClean="0"/>
              <a:t>        }</a:t>
            </a:r>
          </a:p>
          <a:p>
            <a:r>
              <a:rPr lang="en-US" sz="1100" dirty="0" smtClean="0"/>
              <a:t>     case  SCHED_RR :</a:t>
            </a:r>
          </a:p>
          <a:p>
            <a:r>
              <a:rPr lang="en-US" sz="1100" dirty="0" smtClean="0"/>
              <a:t>        {</a:t>
            </a:r>
          </a:p>
          <a:p>
            <a:r>
              <a:rPr lang="en-US" sz="1100" dirty="0" smtClean="0"/>
              <a:t>          </a:t>
            </a:r>
            <a:r>
              <a:rPr lang="en-US" sz="1100" dirty="0" err="1" smtClean="0"/>
              <a:t>printf</a:t>
            </a:r>
            <a:r>
              <a:rPr lang="en-US" sz="1100" dirty="0" smtClean="0"/>
              <a:t>("Policy = SCHED_RR\n");</a:t>
            </a:r>
          </a:p>
          <a:p>
            <a:r>
              <a:rPr lang="en-US" sz="1100" dirty="0" smtClean="0"/>
              <a:t>          break ;</a:t>
            </a:r>
          </a:p>
          <a:p>
            <a:r>
              <a:rPr lang="en-US" sz="1100" dirty="0" smtClean="0"/>
              <a:t>        }</a:t>
            </a:r>
          </a:p>
          <a:p>
            <a:r>
              <a:rPr lang="en-US" sz="1100" dirty="0" smtClean="0"/>
              <a:t>      case  SCHED_OTHER:</a:t>
            </a:r>
          </a:p>
          <a:p>
            <a:r>
              <a:rPr lang="en-US" sz="1100" dirty="0" smtClean="0"/>
              <a:t>        {</a:t>
            </a:r>
          </a:p>
          <a:p>
            <a:r>
              <a:rPr lang="en-US" sz="1100" dirty="0" smtClean="0"/>
              <a:t>          </a:t>
            </a:r>
            <a:r>
              <a:rPr lang="en-US" sz="1100" dirty="0" err="1" smtClean="0"/>
              <a:t>printf</a:t>
            </a:r>
            <a:r>
              <a:rPr lang="en-US" sz="1100" dirty="0" smtClean="0"/>
              <a:t>("Policy = SCHED_OTHER\n");</a:t>
            </a:r>
          </a:p>
          <a:p>
            <a:r>
              <a:rPr lang="en-US" sz="1100" dirty="0" smtClean="0"/>
              <a:t>          break ;</a:t>
            </a:r>
          </a:p>
          <a:p>
            <a:r>
              <a:rPr lang="en-US" sz="1100" dirty="0" smtClean="0"/>
              <a:t>        }</a:t>
            </a:r>
          </a:p>
          <a:p>
            <a:r>
              <a:rPr lang="en-US" sz="1100" dirty="0" smtClean="0"/>
              <a:t>      default :</a:t>
            </a:r>
          </a:p>
          <a:p>
            <a:r>
              <a:rPr lang="en-US" sz="1100" dirty="0" smtClean="0"/>
              <a:t>        {</a:t>
            </a:r>
          </a:p>
          <a:p>
            <a:r>
              <a:rPr lang="en-US" sz="1100" dirty="0" smtClean="0"/>
              <a:t>          </a:t>
            </a:r>
            <a:r>
              <a:rPr lang="en-US" sz="1100" dirty="0" err="1" smtClean="0"/>
              <a:t>printf</a:t>
            </a:r>
            <a:r>
              <a:rPr lang="en-US" sz="1100" dirty="0" smtClean="0"/>
              <a:t>("Policy = default\n");</a:t>
            </a:r>
          </a:p>
          <a:p>
            <a:r>
              <a:rPr lang="en-US" sz="1100" dirty="0" smtClean="0"/>
              <a:t>          break ;</a:t>
            </a:r>
          </a:p>
          <a:p>
            <a:r>
              <a:rPr lang="en-US" sz="1100" dirty="0" smtClean="0"/>
              <a:t>        }</a:t>
            </a:r>
          </a:p>
          <a:p>
            <a:r>
              <a:rPr lang="en-US" sz="1100" dirty="0" smtClean="0"/>
              <a:t>  }</a:t>
            </a:r>
          </a:p>
          <a:p>
            <a:endParaRPr lang="en-US" sz="11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382000" cy="2862322"/>
          </a:xfrm>
          <a:prstGeom prst="rect">
            <a:avLst/>
          </a:prstGeom>
          <a:noFill/>
        </p:spPr>
        <p:txBody>
          <a:bodyPr wrap="square" rtlCol="0">
            <a:spAutoFit/>
          </a:bodyPr>
          <a:lstStyle/>
          <a:p>
            <a:r>
              <a:rPr lang="en-US" dirty="0" err="1" smtClean="0"/>
              <a:t>printf</a:t>
            </a:r>
            <a:r>
              <a:rPr lang="en-US" dirty="0" smtClean="0"/>
              <a:t>("Scheduler </a:t>
            </a:r>
            <a:r>
              <a:rPr lang="en-US" dirty="0" err="1" smtClean="0"/>
              <a:t>params</a:t>
            </a:r>
            <a:r>
              <a:rPr lang="en-US" dirty="0" smtClean="0"/>
              <a:t> = %d \</a:t>
            </a:r>
            <a:r>
              <a:rPr lang="en-US" dirty="0" err="1" smtClean="0"/>
              <a:t>n",param.sched_priority</a:t>
            </a:r>
            <a:r>
              <a:rPr lang="en-US" dirty="0" smtClean="0"/>
              <a:t>);</a:t>
            </a:r>
          </a:p>
          <a:p>
            <a:endParaRPr lang="en-US" dirty="0" smtClean="0"/>
          </a:p>
          <a:p>
            <a:r>
              <a:rPr lang="en-US" dirty="0" smtClean="0"/>
              <a:t>   </a:t>
            </a:r>
            <a:r>
              <a:rPr lang="en-US" dirty="0" err="1" smtClean="0"/>
              <a:t>param.sched_priority</a:t>
            </a:r>
            <a:r>
              <a:rPr lang="en-US" dirty="0" smtClean="0"/>
              <a:t> = 0 ;</a:t>
            </a:r>
          </a:p>
          <a:p>
            <a:r>
              <a:rPr lang="en-US" dirty="0" smtClean="0"/>
              <a:t>   policy = SCHED_RR;</a:t>
            </a:r>
          </a:p>
          <a:p>
            <a:r>
              <a:rPr lang="en-US" dirty="0" smtClean="0"/>
              <a:t>   s = </a:t>
            </a:r>
            <a:r>
              <a:rPr lang="en-US" dirty="0" err="1" smtClean="0"/>
              <a:t>pthread_setschedparam</a:t>
            </a:r>
            <a:r>
              <a:rPr lang="en-US" dirty="0" smtClean="0"/>
              <a:t>(</a:t>
            </a:r>
            <a:r>
              <a:rPr lang="en-US" dirty="0" err="1" smtClean="0"/>
              <a:t>pthread_self</a:t>
            </a:r>
            <a:r>
              <a:rPr lang="en-US" dirty="0" smtClean="0"/>
              <a:t>(), policy, &amp;</a:t>
            </a:r>
            <a:r>
              <a:rPr lang="en-US" dirty="0" err="1" smtClean="0"/>
              <a:t>param</a:t>
            </a:r>
            <a:r>
              <a:rPr lang="en-US" dirty="0" smtClean="0"/>
              <a:t>);</a:t>
            </a:r>
          </a:p>
          <a:p>
            <a:endParaRPr lang="en-US" dirty="0" smtClean="0"/>
          </a:p>
          <a:p>
            <a:r>
              <a:rPr lang="en-US" dirty="0" smtClean="0"/>
              <a:t>   s = </a:t>
            </a:r>
            <a:r>
              <a:rPr lang="en-US" dirty="0" err="1" smtClean="0"/>
              <a:t>pthread_getschedparam</a:t>
            </a:r>
            <a:r>
              <a:rPr lang="en-US" dirty="0" smtClean="0"/>
              <a:t>(</a:t>
            </a:r>
            <a:r>
              <a:rPr lang="en-US" dirty="0" err="1" smtClean="0"/>
              <a:t>pthread_self</a:t>
            </a:r>
            <a:r>
              <a:rPr lang="en-US" dirty="0" smtClean="0"/>
              <a:t>(), &amp;policy, &amp;</a:t>
            </a:r>
            <a:r>
              <a:rPr lang="en-US" dirty="0" err="1" smtClean="0"/>
              <a:t>param</a:t>
            </a:r>
            <a:r>
              <a:rPr lang="en-US" dirty="0" smtClean="0"/>
              <a:t>);</a:t>
            </a:r>
          </a:p>
          <a:p>
            <a:endParaRPr lang="en-US" dirty="0" smtClean="0"/>
          </a:p>
          <a:p>
            <a:r>
              <a:rPr lang="en-US" dirty="0" smtClean="0"/>
              <a:t>  </a:t>
            </a:r>
            <a:r>
              <a:rPr lang="en-US" dirty="0" err="1" smtClean="0"/>
              <a:t>printf</a:t>
            </a:r>
            <a:r>
              <a:rPr lang="en-US" dirty="0" smtClean="0"/>
              <a:t>("Scheduler </a:t>
            </a:r>
            <a:r>
              <a:rPr lang="en-US" dirty="0" err="1" smtClean="0"/>
              <a:t>params</a:t>
            </a:r>
            <a:r>
              <a:rPr lang="en-US" dirty="0" smtClean="0"/>
              <a:t> = %d \</a:t>
            </a:r>
            <a:r>
              <a:rPr lang="en-US" dirty="0" err="1" smtClean="0"/>
              <a:t>n",param.sched_priority</a:t>
            </a:r>
            <a:r>
              <a:rPr lang="en-US" dirty="0" smtClean="0"/>
              <a:t>);</a:t>
            </a:r>
          </a:p>
          <a:p>
            <a:r>
              <a:rPr lang="en-US" dirty="0"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What is Multiprocessor Scheduling</a:t>
            </a:r>
            <a:endParaRPr lang="en-US" dirty="0"/>
          </a:p>
        </p:txBody>
      </p:sp>
      <p:sp>
        <p:nvSpPr>
          <p:cNvPr id="3" name="TextBox 2"/>
          <p:cNvSpPr txBox="1"/>
          <p:nvPr/>
        </p:nvSpPr>
        <p:spPr>
          <a:xfrm>
            <a:off x="381000" y="1295400"/>
            <a:ext cx="8382000" cy="4524315"/>
          </a:xfrm>
          <a:prstGeom prst="rect">
            <a:avLst/>
          </a:prstGeom>
          <a:noFill/>
          <a:ln>
            <a:solidFill>
              <a:schemeClr val="accent1"/>
            </a:solidFill>
          </a:ln>
        </p:spPr>
        <p:txBody>
          <a:bodyPr wrap="square" rtlCol="0">
            <a:spAutoFit/>
          </a:bodyPr>
          <a:lstStyle/>
          <a:p>
            <a:pPr algn="just"/>
            <a:r>
              <a:rPr lang="en-US" sz="2400" dirty="0" smtClean="0"/>
              <a:t>Till now we discussed about various CPU Scheduling methods including those used for by Real Time Operating System.</a:t>
            </a:r>
          </a:p>
          <a:p>
            <a:pPr algn="just"/>
            <a:endParaRPr lang="en-US" sz="2400" dirty="0" smtClean="0"/>
          </a:p>
          <a:p>
            <a:pPr algn="just"/>
            <a:r>
              <a:rPr lang="en-US" sz="2400" dirty="0" smtClean="0"/>
              <a:t>There does not exist a single method which will solve all problems with scheduling as each scheduling method comes with its own  limitations</a:t>
            </a:r>
          </a:p>
          <a:p>
            <a:pPr algn="just"/>
            <a:endParaRPr lang="en-US" sz="2400" dirty="0" smtClean="0"/>
          </a:p>
          <a:p>
            <a:pPr algn="just"/>
            <a:r>
              <a:rPr lang="en-US" sz="2400" dirty="0" smtClean="0"/>
              <a:t>All the above scheduling was originally designed  to  take care of scheduling needed on a  single processor computers.  When  more that one processor is added to the board of a computer it will able to handle more load without compromising on the dead lines. However this open up another box of scheduling problems - </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approaches to Multiprocessor scheduling</a:t>
            </a:r>
            <a:endParaRPr lang="en-US" dirty="0"/>
          </a:p>
        </p:txBody>
      </p:sp>
      <p:sp>
        <p:nvSpPr>
          <p:cNvPr id="6" name="Rounded Rectangle 5"/>
          <p:cNvSpPr/>
          <p:nvPr/>
        </p:nvSpPr>
        <p:spPr>
          <a:xfrm>
            <a:off x="533400" y="1828800"/>
            <a:ext cx="2819400" cy="434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Asymmetric Multi Processing</a:t>
            </a:r>
          </a:p>
          <a:p>
            <a:pPr algn="ctr"/>
            <a:endParaRPr lang="en-US" dirty="0" smtClean="0"/>
          </a:p>
          <a:p>
            <a:pPr algn="ctr"/>
            <a:endParaRPr lang="en-US" dirty="0" smtClean="0"/>
          </a:p>
          <a:p>
            <a:pPr algn="ctr"/>
            <a:endParaRPr lang="en-US" dirty="0" smtClean="0"/>
          </a:p>
          <a:p>
            <a:pPr algn="ctr"/>
            <a:r>
              <a:rPr lang="en-US" dirty="0" smtClean="0"/>
              <a:t>In this model one processor is identified as master processor who takes care of scheduling threads to other processors, I/O  processing and all other system activities</a:t>
            </a:r>
          </a:p>
          <a:p>
            <a:pPr algn="ctr"/>
            <a:r>
              <a:rPr lang="en-US" dirty="0" smtClean="0"/>
              <a:t> </a:t>
            </a:r>
            <a:endParaRPr lang="en-US" dirty="0"/>
          </a:p>
        </p:txBody>
      </p:sp>
      <p:sp>
        <p:nvSpPr>
          <p:cNvPr id="8" name="Rounded Rectangle 7"/>
          <p:cNvSpPr/>
          <p:nvPr/>
        </p:nvSpPr>
        <p:spPr>
          <a:xfrm>
            <a:off x="5791200" y="1905000"/>
            <a:ext cx="2819400" cy="434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Symmetric Multi Processing (SMP) </a:t>
            </a:r>
          </a:p>
          <a:p>
            <a:r>
              <a:rPr lang="en-US" dirty="0" smtClean="0"/>
              <a:t>All processor is self-scheduling. Each processor examine the</a:t>
            </a:r>
          </a:p>
          <a:p>
            <a:r>
              <a:rPr lang="en-US" dirty="0" smtClean="0"/>
              <a:t>ready queue and select a process/thread to execute. Since they are self disciplined , we need to  make sure  same process does not get executed by the same processor and that processes are not lost</a:t>
            </a:r>
          </a:p>
          <a:p>
            <a:r>
              <a:rPr lang="en-US" dirty="0" smtClean="0"/>
              <a:t>from the queue.</a:t>
            </a:r>
          </a:p>
          <a:p>
            <a:pPr algn="ct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Processor Affinity</a:t>
            </a:r>
            <a:endParaRPr lang="en-US" dirty="0"/>
          </a:p>
        </p:txBody>
      </p:sp>
      <p:sp>
        <p:nvSpPr>
          <p:cNvPr id="3" name="TextBox 2"/>
          <p:cNvSpPr txBox="1"/>
          <p:nvPr/>
        </p:nvSpPr>
        <p:spPr>
          <a:xfrm>
            <a:off x="381000" y="1447800"/>
            <a:ext cx="8382000" cy="646331"/>
          </a:xfrm>
          <a:prstGeom prst="rect">
            <a:avLst/>
          </a:prstGeom>
          <a:noFill/>
          <a:ln>
            <a:solidFill>
              <a:schemeClr val="accent1"/>
            </a:solidFill>
          </a:ln>
        </p:spPr>
        <p:txBody>
          <a:bodyPr wrap="square" rtlCol="0">
            <a:spAutoFit/>
          </a:bodyPr>
          <a:lstStyle/>
          <a:p>
            <a:r>
              <a:rPr lang="en-US" dirty="0" smtClean="0"/>
              <a:t>Multiprocessor Architecture throws up new scheduling challenges, one of them processor Affinity </a:t>
            </a:r>
            <a:endParaRPr lang="en-US" dirty="0"/>
          </a:p>
        </p:txBody>
      </p:sp>
      <p:sp>
        <p:nvSpPr>
          <p:cNvPr id="4" name="TextBox 3"/>
          <p:cNvSpPr txBox="1"/>
          <p:nvPr/>
        </p:nvSpPr>
        <p:spPr>
          <a:xfrm>
            <a:off x="228600" y="2590800"/>
            <a:ext cx="8686800" cy="923330"/>
          </a:xfrm>
          <a:prstGeom prst="rect">
            <a:avLst/>
          </a:prstGeom>
          <a:noFill/>
        </p:spPr>
        <p:txBody>
          <a:bodyPr wrap="square" rtlCol="0">
            <a:spAutoFit/>
          </a:bodyPr>
          <a:lstStyle/>
          <a:p>
            <a:pPr algn="just"/>
            <a:r>
              <a:rPr lang="en-US" dirty="0" smtClean="0"/>
              <a:t>Almost all computers today uses the concept of Cache Memory this is small piece of memory build using costly materials which give fast read/write access. Frequently executed portion of memory is kept in this so that efficiency can be improved drastically.</a:t>
            </a:r>
          </a:p>
        </p:txBody>
      </p:sp>
      <p:sp>
        <p:nvSpPr>
          <p:cNvPr id="5" name="TextBox 4"/>
          <p:cNvSpPr txBox="1"/>
          <p:nvPr/>
        </p:nvSpPr>
        <p:spPr>
          <a:xfrm>
            <a:off x="228600" y="3733800"/>
            <a:ext cx="8686800" cy="2862322"/>
          </a:xfrm>
          <a:prstGeom prst="rect">
            <a:avLst/>
          </a:prstGeom>
          <a:noFill/>
          <a:ln>
            <a:solidFill>
              <a:schemeClr val="accent1"/>
            </a:solidFill>
          </a:ln>
        </p:spPr>
        <p:txBody>
          <a:bodyPr wrap="square" rtlCol="0">
            <a:spAutoFit/>
          </a:bodyPr>
          <a:lstStyle/>
          <a:p>
            <a:pPr algn="just"/>
            <a:r>
              <a:rPr lang="en-US" dirty="0" smtClean="0"/>
              <a:t>In multiprocessor Systems each processor will have its own cache. Now when a thread executes on processor, its cache will be filled with the  information for the current process</a:t>
            </a:r>
          </a:p>
          <a:p>
            <a:pPr algn="just"/>
            <a:r>
              <a:rPr lang="en-US" dirty="0" smtClean="0"/>
              <a:t>When that process/thread moves out and other process comes on the same CPU, a new cache need to reloaded, however if the first process comes back there is no need to reload as the old cache will be preserved.  So it makes sense for better performance the same process/thread run the same processor, rather then jumping across processors on the same CPU.</a:t>
            </a:r>
          </a:p>
          <a:p>
            <a:endParaRPr lang="en-US" dirty="0" smtClean="0"/>
          </a:p>
          <a:p>
            <a:r>
              <a:rPr lang="en-US" dirty="0" smtClean="0"/>
              <a:t>Operating Systems provides a facility to tell the process/thread which processor to use. This methods is called Setting the Processor Affinity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8683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Processor Affinity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Rounded Rectangle 2"/>
          <p:cNvSpPr/>
          <p:nvPr/>
        </p:nvSpPr>
        <p:spPr>
          <a:xfrm>
            <a:off x="533400" y="1828800"/>
            <a:ext cx="2819400" cy="434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 Affinity</a:t>
            </a:r>
          </a:p>
          <a:p>
            <a:pPr algn="ctr"/>
            <a:endParaRPr lang="en-US" dirty="0" smtClean="0"/>
          </a:p>
          <a:p>
            <a:pPr algn="just"/>
            <a:r>
              <a:rPr lang="en-US" dirty="0" smtClean="0"/>
              <a:t>When the policy  of OS to keep a process running on the same processor-but</a:t>
            </a:r>
          </a:p>
          <a:p>
            <a:pPr algn="just"/>
            <a:r>
              <a:rPr lang="en-US" dirty="0" smtClean="0"/>
              <a:t>not guaranteeing that it will do so-we have a situation known as soft affinity.</a:t>
            </a:r>
          </a:p>
          <a:p>
            <a:pPr algn="ctr"/>
            <a:r>
              <a:rPr lang="en-US" dirty="0" smtClean="0"/>
              <a:t> </a:t>
            </a:r>
            <a:r>
              <a:rPr lang="en-US" dirty="0" err="1" smtClean="0"/>
              <a:t>Eg</a:t>
            </a:r>
            <a:r>
              <a:rPr lang="en-US" dirty="0" smtClean="0"/>
              <a:t> : Solaris</a:t>
            </a:r>
          </a:p>
          <a:p>
            <a:pPr algn="ctr"/>
            <a:endParaRPr lang="en-US" dirty="0" smtClean="0"/>
          </a:p>
        </p:txBody>
      </p:sp>
      <p:sp>
        <p:nvSpPr>
          <p:cNvPr id="4" name="Rounded Rectangle 3"/>
          <p:cNvSpPr/>
          <p:nvPr/>
        </p:nvSpPr>
        <p:spPr>
          <a:xfrm>
            <a:off x="5791200" y="1828800"/>
            <a:ext cx="2819400" cy="434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 Affinity</a:t>
            </a:r>
          </a:p>
          <a:p>
            <a:pPr algn="ctr"/>
            <a:endParaRPr lang="en-US" dirty="0" smtClean="0"/>
          </a:p>
          <a:p>
            <a:pPr algn="just"/>
            <a:r>
              <a:rPr lang="en-US" dirty="0" smtClean="0"/>
              <a:t>Some OS - provide system calls such that a same process/thread will run on the same processor this is hard affinity. </a:t>
            </a:r>
            <a:r>
              <a:rPr lang="en-US" dirty="0" err="1" smtClean="0"/>
              <a:t>Eg</a:t>
            </a:r>
            <a:r>
              <a:rPr lang="en-US" dirty="0" smtClean="0"/>
              <a:t> : Linux </a:t>
            </a:r>
          </a:p>
          <a:p>
            <a:pPr algn="ctr"/>
            <a:endParaRPr lang="en-US" dirty="0" smtClean="0"/>
          </a:p>
          <a:p>
            <a:pPr algn="ct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Hand-on on any Linux System</a:t>
            </a:r>
            <a:endParaRPr lang="en-US" dirty="0"/>
          </a:p>
        </p:txBody>
      </p:sp>
      <p:sp>
        <p:nvSpPr>
          <p:cNvPr id="3" name="TextBox 2"/>
          <p:cNvSpPr txBox="1"/>
          <p:nvPr/>
        </p:nvSpPr>
        <p:spPr>
          <a:xfrm>
            <a:off x="381000" y="1143000"/>
            <a:ext cx="8229600" cy="4247317"/>
          </a:xfrm>
          <a:prstGeom prst="rect">
            <a:avLst/>
          </a:prstGeom>
          <a:noFill/>
          <a:ln cmpd="dbl">
            <a:solidFill>
              <a:schemeClr val="accent1"/>
            </a:solidFill>
          </a:ln>
        </p:spPr>
        <p:txBody>
          <a:bodyPr wrap="square" rtlCol="0">
            <a:spAutoFit/>
          </a:bodyPr>
          <a:lstStyle/>
          <a:p>
            <a:r>
              <a:rPr lang="en-US" dirty="0" smtClean="0"/>
              <a:t>#define _GNU_SOURCE</a:t>
            </a:r>
          </a:p>
          <a:p>
            <a:endParaRPr lang="en-US" dirty="0" smtClean="0"/>
          </a:p>
          <a:p>
            <a:r>
              <a:rPr lang="en-US" dirty="0" smtClean="0"/>
              <a:t>#include &lt;</a:t>
            </a:r>
            <a:r>
              <a:rPr lang="en-US" dirty="0" err="1" smtClean="0"/>
              <a:t>sched.h</a:t>
            </a:r>
            <a:r>
              <a:rPr lang="en-US" dirty="0" smtClean="0"/>
              <a:t>&gt;</a:t>
            </a:r>
          </a:p>
          <a:p>
            <a:r>
              <a:rPr lang="en-US" dirty="0" smtClean="0"/>
              <a:t>#include &lt;</a:t>
            </a:r>
            <a:r>
              <a:rPr lang="en-US" dirty="0" err="1" smtClean="0"/>
              <a:t>stdio.h</a:t>
            </a:r>
            <a:r>
              <a:rPr lang="en-US" dirty="0" smtClean="0"/>
              <a:t>&gt;</a:t>
            </a:r>
          </a:p>
          <a:p>
            <a:endParaRPr lang="en-US" dirty="0" smtClean="0"/>
          </a:p>
          <a:p>
            <a:endParaRPr lang="en-US" dirty="0" smtClean="0"/>
          </a:p>
          <a:p>
            <a:r>
              <a:rPr lang="en-US" dirty="0" err="1" smtClean="0"/>
              <a:t>int</a:t>
            </a:r>
            <a:r>
              <a:rPr lang="en-US" dirty="0" smtClean="0"/>
              <a:t> main (</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a:t>
            </a:r>
          </a:p>
          <a:p>
            <a:r>
              <a:rPr lang="en-US" dirty="0" smtClean="0"/>
              <a:t>{</a:t>
            </a:r>
          </a:p>
          <a:p>
            <a:r>
              <a:rPr lang="en-US" dirty="0" smtClean="0"/>
              <a:t>  </a:t>
            </a:r>
            <a:r>
              <a:rPr lang="en-US" dirty="0" err="1" smtClean="0"/>
              <a:t>int</a:t>
            </a:r>
            <a:r>
              <a:rPr lang="en-US" dirty="0" smtClean="0"/>
              <a:t> </a:t>
            </a:r>
            <a:r>
              <a:rPr lang="en-US" dirty="0" err="1" smtClean="0"/>
              <a:t>pid</a:t>
            </a:r>
            <a:r>
              <a:rPr lang="en-US" dirty="0" smtClean="0"/>
              <a:t>=</a:t>
            </a:r>
            <a:r>
              <a:rPr lang="en-US" dirty="0" err="1" smtClean="0"/>
              <a:t>atoi</a:t>
            </a:r>
            <a:r>
              <a:rPr lang="en-US" dirty="0" smtClean="0"/>
              <a:t>(</a:t>
            </a:r>
            <a:r>
              <a:rPr lang="en-US" dirty="0" err="1" smtClean="0"/>
              <a:t>argv</a:t>
            </a:r>
            <a:r>
              <a:rPr lang="en-US" dirty="0" smtClean="0"/>
              <a:t>[1]);</a:t>
            </a:r>
          </a:p>
          <a:p>
            <a:r>
              <a:rPr lang="en-US" dirty="0" smtClean="0"/>
              <a:t>  </a:t>
            </a:r>
            <a:r>
              <a:rPr lang="en-US" dirty="0" err="1" smtClean="0"/>
              <a:t>cpu_set_t</a:t>
            </a:r>
            <a:r>
              <a:rPr lang="en-US" dirty="0" smtClean="0"/>
              <a:t> mask;</a:t>
            </a:r>
          </a:p>
          <a:p>
            <a:r>
              <a:rPr lang="en-US" dirty="0" smtClean="0"/>
              <a:t>  unsigned </a:t>
            </a:r>
            <a:r>
              <a:rPr lang="en-US" dirty="0" err="1" smtClean="0"/>
              <a:t>int</a:t>
            </a:r>
            <a:r>
              <a:rPr lang="en-US" dirty="0" smtClean="0"/>
              <a:t> </a:t>
            </a:r>
            <a:r>
              <a:rPr lang="en-US" dirty="0" err="1" smtClean="0"/>
              <a:t>len</a:t>
            </a:r>
            <a:r>
              <a:rPr lang="en-US" dirty="0" smtClean="0"/>
              <a:t> = </a:t>
            </a:r>
            <a:r>
              <a:rPr lang="en-US" dirty="0" err="1" smtClean="0"/>
              <a:t>sizeof</a:t>
            </a:r>
            <a:r>
              <a:rPr lang="en-US" dirty="0" smtClean="0"/>
              <a:t>(mask);</a:t>
            </a:r>
          </a:p>
          <a:p>
            <a:r>
              <a:rPr lang="en-US" dirty="0" smtClean="0"/>
              <a:t>  CPU_ZERO(&amp;mask);</a:t>
            </a:r>
          </a:p>
          <a:p>
            <a:r>
              <a:rPr lang="en-US" dirty="0" smtClean="0"/>
              <a:t>  CPU_SET(0,&amp;mask);</a:t>
            </a:r>
          </a:p>
          <a:p>
            <a:r>
              <a:rPr lang="en-US" dirty="0" smtClean="0"/>
              <a:t>  </a:t>
            </a:r>
            <a:r>
              <a:rPr lang="en-US" dirty="0" err="1" smtClean="0"/>
              <a:t>sched_setaffinity</a:t>
            </a:r>
            <a:r>
              <a:rPr lang="en-US" dirty="0" smtClean="0"/>
              <a:t>(</a:t>
            </a:r>
            <a:r>
              <a:rPr lang="en-US" dirty="0" err="1" smtClean="0"/>
              <a:t>pid</a:t>
            </a:r>
            <a:r>
              <a:rPr lang="en-US" dirty="0" smtClean="0"/>
              <a:t>, </a:t>
            </a:r>
            <a:r>
              <a:rPr lang="en-US" dirty="0" err="1" smtClean="0"/>
              <a:t>len</a:t>
            </a:r>
            <a:r>
              <a:rPr lang="en-US" dirty="0" smtClean="0"/>
              <a:t>, &amp;mask);</a:t>
            </a:r>
          </a:p>
          <a:p>
            <a:r>
              <a:rPr lang="en-US" dirty="0" smtClean="0"/>
              <a:t>}</a:t>
            </a:r>
          </a:p>
        </p:txBody>
      </p:sp>
      <p:sp>
        <p:nvSpPr>
          <p:cNvPr id="4" name="TextBox 3"/>
          <p:cNvSpPr txBox="1"/>
          <p:nvPr/>
        </p:nvSpPr>
        <p:spPr>
          <a:xfrm>
            <a:off x="381000" y="5562600"/>
            <a:ext cx="8153400" cy="646331"/>
          </a:xfrm>
          <a:prstGeom prst="rect">
            <a:avLst/>
          </a:prstGeom>
          <a:noFill/>
        </p:spPr>
        <p:txBody>
          <a:bodyPr wrap="square" rtlCol="0">
            <a:spAutoFit/>
          </a:bodyPr>
          <a:lstStyle/>
          <a:p>
            <a:r>
              <a:rPr lang="en-US" dirty="0" smtClean="0"/>
              <a:t>Use the </a:t>
            </a:r>
            <a:r>
              <a:rPr lang="en-US" b="1" dirty="0" smtClean="0"/>
              <a:t>top</a:t>
            </a:r>
            <a:r>
              <a:rPr lang="en-US" dirty="0" smtClean="0"/>
              <a:t> command in </a:t>
            </a:r>
            <a:r>
              <a:rPr lang="en-US" dirty="0" err="1" smtClean="0"/>
              <a:t>linux</a:t>
            </a:r>
            <a:r>
              <a:rPr lang="en-US" dirty="0" smtClean="0"/>
              <a:t> adjust the field to see the processor used and see the processor on which the program has affinity to.</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SMP Load Balancing</a:t>
            </a:r>
            <a:endParaRPr lang="en-US" dirty="0"/>
          </a:p>
        </p:txBody>
      </p:sp>
      <p:sp>
        <p:nvSpPr>
          <p:cNvPr id="3" name="TextBox 2"/>
          <p:cNvSpPr txBox="1"/>
          <p:nvPr/>
        </p:nvSpPr>
        <p:spPr>
          <a:xfrm>
            <a:off x="381000" y="1066800"/>
            <a:ext cx="8382000" cy="5078313"/>
          </a:xfrm>
          <a:prstGeom prst="rect">
            <a:avLst/>
          </a:prstGeom>
          <a:noFill/>
          <a:ln>
            <a:solidFill>
              <a:schemeClr val="accent1"/>
            </a:solidFill>
          </a:ln>
        </p:spPr>
        <p:txBody>
          <a:bodyPr wrap="square" rtlCol="0">
            <a:spAutoFit/>
          </a:bodyPr>
          <a:lstStyle/>
          <a:p>
            <a:r>
              <a:rPr lang="en-US" dirty="0" smtClean="0"/>
              <a:t>Load balancing  is mechanism implemented into the scheduler that attempts to keep the workload evenly distributed across all processors in an SMP CPU.</a:t>
            </a:r>
          </a:p>
          <a:p>
            <a:endParaRPr lang="en-US" dirty="0" smtClean="0"/>
          </a:p>
          <a:p>
            <a:r>
              <a:rPr lang="en-US" dirty="0" smtClean="0"/>
              <a:t>When the CPU has common queue of process/thread to run, there is no need of a specific load </a:t>
            </a:r>
            <a:r>
              <a:rPr lang="en-US" dirty="0" err="1" smtClean="0"/>
              <a:t>balancer,processor</a:t>
            </a:r>
            <a:r>
              <a:rPr lang="en-US" dirty="0" smtClean="0"/>
              <a:t> which becomes free with automatically pick up the next thread from the queue.</a:t>
            </a:r>
          </a:p>
          <a:p>
            <a:endParaRPr lang="en-US" dirty="0" smtClean="0"/>
          </a:p>
          <a:p>
            <a:r>
              <a:rPr lang="en-US" dirty="0" smtClean="0"/>
              <a:t>But in most of the SMP CPU, each processor has an independent queue of its own, in this condition some queues will become empty while some become full, this results in improper utilization of processor core</a:t>
            </a:r>
          </a:p>
          <a:p>
            <a:endParaRPr lang="en-US" dirty="0" smtClean="0"/>
          </a:p>
          <a:p>
            <a:r>
              <a:rPr lang="en-US" dirty="0" smtClean="0"/>
              <a:t>To solve this problem, in Linux the scheduler run a load balancing algorithm every 200 ms to move process/thread across the queues so that queues are evenly loaded.  Whenever it find a  imbalance across the processor, it </a:t>
            </a:r>
            <a:r>
              <a:rPr lang="en-US" b="1" dirty="0" smtClean="0"/>
              <a:t>pushes</a:t>
            </a:r>
            <a:r>
              <a:rPr lang="en-US" dirty="0" smtClean="0"/>
              <a:t> the process/thread to other processors. Alternatively when a processor becomes idle it will go search in the queue of other processors and </a:t>
            </a:r>
            <a:r>
              <a:rPr lang="en-US" b="1" dirty="0" smtClean="0"/>
              <a:t>pull</a:t>
            </a:r>
            <a:r>
              <a:rPr lang="en-US" dirty="0" smtClean="0"/>
              <a:t> process/threads to itself. </a:t>
            </a:r>
          </a:p>
          <a:p>
            <a:endParaRPr lang="en-US" dirty="0" smtClean="0"/>
          </a:p>
          <a:p>
            <a:r>
              <a:rPr lang="en-US" dirty="0" smtClean="0"/>
              <a:t>During Load balancing, the processor affinity is often sacrificed.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dirty="0" smtClean="0"/>
              <a:t>Processor Stalling </a:t>
            </a:r>
            <a:endParaRPr lang="en-US" dirty="0"/>
          </a:p>
        </p:txBody>
      </p:sp>
      <p:sp>
        <p:nvSpPr>
          <p:cNvPr id="3" name="TextBox 2"/>
          <p:cNvSpPr txBox="1"/>
          <p:nvPr/>
        </p:nvSpPr>
        <p:spPr>
          <a:xfrm>
            <a:off x="381000" y="914400"/>
            <a:ext cx="8458200" cy="5632311"/>
          </a:xfrm>
          <a:prstGeom prst="rect">
            <a:avLst/>
          </a:prstGeom>
          <a:noFill/>
          <a:ln>
            <a:solidFill>
              <a:schemeClr val="accent1"/>
            </a:solidFill>
          </a:ln>
        </p:spPr>
        <p:txBody>
          <a:bodyPr wrap="square" rtlCol="0">
            <a:spAutoFit/>
          </a:bodyPr>
          <a:lstStyle/>
          <a:p>
            <a:pPr algn="just"/>
            <a:r>
              <a:rPr lang="en-US" sz="2400" dirty="0" smtClean="0"/>
              <a:t>While a processor is executing instructions it experiences a Cache Miss that mean the data it is looking for is not there in the cache, in this condition the processor has to wait till data is fetched from the memory, during this “wait” period the processor does not do anything. </a:t>
            </a:r>
            <a:r>
              <a:rPr lang="en-US" sz="2400" dirty="0" smtClean="0"/>
              <a:t> </a:t>
            </a:r>
            <a:r>
              <a:rPr lang="en-US" sz="2400" dirty="0" smtClean="0"/>
              <a:t>This situation is called memory stalling.  There are situation where processor end up in stalled state 50% of its time.  </a:t>
            </a:r>
          </a:p>
          <a:p>
            <a:pPr algn="just"/>
            <a:endParaRPr lang="en-US" sz="2400" dirty="0" smtClean="0"/>
          </a:p>
          <a:p>
            <a:pPr algn="just"/>
            <a:r>
              <a:rPr lang="en-US" sz="2400" dirty="0" smtClean="0"/>
              <a:t>Multiprocessor designs are able to solve this problem to a good extend.  The Operating system assigns multiple parallel threads to a single core, now each of these threads which are assigned to a single core are given slice of processor time on round robin basis, during the execution of a thread if the processor Stalls, it will automatically switches to the next thread, once the previous thread is ready for execution it will taken up. This way the processor idle time is reduced to a very good extend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dirty="0" smtClean="0"/>
              <a:t>Scheduling on Linux</a:t>
            </a:r>
            <a:endParaRPr lang="en-US" dirty="0"/>
          </a:p>
        </p:txBody>
      </p:sp>
      <p:sp>
        <p:nvSpPr>
          <p:cNvPr id="3" name="TextBox 2"/>
          <p:cNvSpPr txBox="1"/>
          <p:nvPr/>
        </p:nvSpPr>
        <p:spPr>
          <a:xfrm>
            <a:off x="609600" y="990600"/>
            <a:ext cx="7848600" cy="2308324"/>
          </a:xfrm>
          <a:prstGeom prst="rect">
            <a:avLst/>
          </a:prstGeom>
          <a:noFill/>
          <a:ln>
            <a:solidFill>
              <a:schemeClr val="accent1"/>
            </a:solidFill>
          </a:ln>
        </p:spPr>
        <p:txBody>
          <a:bodyPr wrap="square" rtlCol="0">
            <a:spAutoFit/>
          </a:bodyPr>
          <a:lstStyle/>
          <a:p>
            <a:r>
              <a:rPr lang="en-US" sz="1600" dirty="0" smtClean="0"/>
              <a:t>The Linux scheduler </a:t>
            </a:r>
            <a:r>
              <a:rPr lang="en-US" sz="1600" dirty="0" smtClean="0"/>
              <a:t>make use of a </a:t>
            </a:r>
            <a:r>
              <a:rPr lang="en-US" sz="1600" dirty="0" smtClean="0"/>
              <a:t>preemptive, priority-based algorithm </a:t>
            </a:r>
            <a:endParaRPr lang="en-US" sz="1600" dirty="0" smtClean="0"/>
          </a:p>
          <a:p>
            <a:endParaRPr lang="en-US" sz="1600" dirty="0" smtClean="0"/>
          </a:p>
          <a:p>
            <a:r>
              <a:rPr lang="en-US" sz="1600" dirty="0" smtClean="0"/>
              <a:t>Priority ranges are classified into two ranges </a:t>
            </a:r>
          </a:p>
          <a:p>
            <a:r>
              <a:rPr lang="en-US" sz="1600" dirty="0" smtClean="0"/>
              <a:t> </a:t>
            </a:r>
            <a:r>
              <a:rPr lang="en-US" sz="1600" dirty="0" smtClean="0"/>
              <a:t>  0-99 for real time </a:t>
            </a:r>
          </a:p>
          <a:p>
            <a:r>
              <a:rPr lang="en-US" sz="1600" dirty="0" smtClean="0"/>
              <a:t> </a:t>
            </a:r>
            <a:r>
              <a:rPr lang="en-US" sz="1600" dirty="0" smtClean="0"/>
              <a:t> 100-140 for other category</a:t>
            </a:r>
          </a:p>
          <a:p>
            <a:endParaRPr lang="en-US" sz="1600" dirty="0" smtClean="0"/>
          </a:p>
          <a:p>
            <a:r>
              <a:rPr lang="en-US" sz="1600" dirty="0" smtClean="0"/>
              <a:t>The way processor handles the priority values is, lower the priority number higher the priority Higher the priority means, the processor will give larger quantum of time or time slice to  that process/thread.</a:t>
            </a:r>
          </a:p>
        </p:txBody>
      </p:sp>
      <p:graphicFrame>
        <p:nvGraphicFramePr>
          <p:cNvPr id="4" name="Table 3"/>
          <p:cNvGraphicFramePr>
            <a:graphicFrameLocks noGrp="1"/>
          </p:cNvGraphicFramePr>
          <p:nvPr/>
        </p:nvGraphicFramePr>
        <p:xfrm>
          <a:off x="1600200" y="3505200"/>
          <a:ext cx="6096000" cy="28651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Numeric</a:t>
                      </a:r>
                      <a:r>
                        <a:rPr lang="en-US" baseline="0" dirty="0" smtClean="0"/>
                        <a:t> priority</a:t>
                      </a:r>
                      <a:endParaRPr lang="en-US" dirty="0"/>
                    </a:p>
                  </a:txBody>
                  <a:tcPr/>
                </a:tc>
                <a:tc>
                  <a:txBody>
                    <a:bodyPr/>
                    <a:lstStyle/>
                    <a:p>
                      <a:r>
                        <a:rPr lang="en-US" dirty="0" smtClean="0"/>
                        <a:t>Relative priority</a:t>
                      </a:r>
                      <a:endParaRPr lang="en-US" dirty="0"/>
                    </a:p>
                  </a:txBody>
                  <a:tcPr/>
                </a:tc>
                <a:tc>
                  <a:txBody>
                    <a:bodyPr/>
                    <a:lstStyle/>
                    <a:p>
                      <a:endParaRPr lang="en-US" dirty="0"/>
                    </a:p>
                  </a:txBody>
                  <a:tcPr/>
                </a:tc>
                <a:tc>
                  <a:txBody>
                    <a:bodyPr/>
                    <a:lstStyle/>
                    <a:p>
                      <a:r>
                        <a:rPr lang="en-US" dirty="0" smtClean="0"/>
                        <a:t>Time</a:t>
                      </a:r>
                      <a:r>
                        <a:rPr lang="en-US" baseline="0" dirty="0" smtClean="0"/>
                        <a:t> Slice</a:t>
                      </a:r>
                      <a:endParaRPr lang="en-US" dirty="0"/>
                    </a:p>
                  </a:txBody>
                  <a:tcPr/>
                </a:tc>
              </a:tr>
              <a:tr h="370840">
                <a:tc>
                  <a:txBody>
                    <a:bodyPr/>
                    <a:lstStyle/>
                    <a:p>
                      <a:r>
                        <a:rPr lang="en-US" dirty="0" smtClean="0"/>
                        <a:t>0</a:t>
                      </a:r>
                      <a:endParaRPr lang="en-US" dirty="0"/>
                    </a:p>
                  </a:txBody>
                  <a:tcPr/>
                </a:tc>
                <a:tc>
                  <a:txBody>
                    <a:bodyPr/>
                    <a:lstStyle/>
                    <a:p>
                      <a:r>
                        <a:rPr lang="en-US" dirty="0" smtClean="0"/>
                        <a:t>highest</a:t>
                      </a:r>
                      <a:endParaRPr lang="en-US" dirty="0"/>
                    </a:p>
                  </a:txBody>
                  <a:tcPr/>
                </a:tc>
                <a:tc rowSpan="3">
                  <a:txBody>
                    <a:bodyPr/>
                    <a:lstStyle/>
                    <a:p>
                      <a:r>
                        <a:rPr lang="en-US" dirty="0" smtClean="0"/>
                        <a:t>Real</a:t>
                      </a:r>
                      <a:r>
                        <a:rPr lang="en-US" baseline="0" dirty="0" smtClean="0"/>
                        <a:t> Time Task</a:t>
                      </a:r>
                      <a:endParaRPr lang="en-US" dirty="0"/>
                    </a:p>
                  </a:txBody>
                  <a:tcPr/>
                </a:tc>
                <a:tc>
                  <a:txBody>
                    <a:bodyPr/>
                    <a:lstStyle/>
                    <a:p>
                      <a:r>
                        <a:rPr lang="en-US" dirty="0" smtClean="0"/>
                        <a:t>200 ms</a:t>
                      </a:r>
                      <a:endParaRPr lang="en-US" dirty="0"/>
                    </a:p>
                  </a:txBody>
                  <a:tcPr/>
                </a:tc>
              </a:tr>
              <a:tr h="370840">
                <a:tc>
                  <a:txBody>
                    <a:bodyPr/>
                    <a:lstStyle/>
                    <a:p>
                      <a:endParaRPr lang="en-US" dirty="0"/>
                    </a:p>
                  </a:txBody>
                  <a:tcPr/>
                </a:tc>
                <a:tc>
                  <a:txBody>
                    <a:bodyPr/>
                    <a:lstStyle/>
                    <a:p>
                      <a:endParaRPr lang="en-US"/>
                    </a:p>
                  </a:txBody>
                  <a:tcPr/>
                </a:tc>
                <a:tc vMerge="1">
                  <a:txBody>
                    <a:bodyPr/>
                    <a:lstStyle/>
                    <a:p>
                      <a:endParaRPr lang="en-US" dirty="0"/>
                    </a:p>
                  </a:txBody>
                  <a:tcPr/>
                </a:tc>
                <a:tc>
                  <a:txBody>
                    <a:bodyPr/>
                    <a:lstStyle/>
                    <a:p>
                      <a:endParaRPr lang="en-US"/>
                    </a:p>
                  </a:txBody>
                  <a:tcPr/>
                </a:tc>
              </a:tr>
              <a:tr h="370840">
                <a:tc>
                  <a:txBody>
                    <a:bodyPr/>
                    <a:lstStyle/>
                    <a:p>
                      <a:r>
                        <a:rPr lang="en-US" dirty="0" smtClean="0"/>
                        <a:t>99</a:t>
                      </a:r>
                      <a:endParaRPr lang="en-US" dirty="0"/>
                    </a:p>
                  </a:txBody>
                  <a:tcPr/>
                </a:tc>
                <a:tc>
                  <a:txBody>
                    <a:bodyPr/>
                    <a:lstStyle/>
                    <a:p>
                      <a:endParaRPr lang="en-US"/>
                    </a:p>
                  </a:txBody>
                  <a:tcPr/>
                </a:tc>
                <a:tc vMerge="1">
                  <a:txBody>
                    <a:bodyPr/>
                    <a:lstStyle/>
                    <a:p>
                      <a:endParaRPr lang="en-US" dirty="0"/>
                    </a:p>
                  </a:txBody>
                  <a:tcPr/>
                </a:tc>
                <a:tc>
                  <a:txBody>
                    <a:bodyPr/>
                    <a:lstStyle/>
                    <a:p>
                      <a:endParaRPr lang="en-US"/>
                    </a:p>
                  </a:txBody>
                  <a:tcPr/>
                </a:tc>
              </a:tr>
              <a:tr h="370840">
                <a:tc>
                  <a:txBody>
                    <a:bodyPr/>
                    <a:lstStyle/>
                    <a:p>
                      <a:r>
                        <a:rPr lang="en-US" dirty="0" smtClean="0"/>
                        <a:t>100</a:t>
                      </a:r>
                      <a:endParaRPr lang="en-US" dirty="0"/>
                    </a:p>
                  </a:txBody>
                  <a:tcPr/>
                </a:tc>
                <a:tc>
                  <a:txBody>
                    <a:bodyPr/>
                    <a:lstStyle/>
                    <a:p>
                      <a:endParaRPr lang="en-US"/>
                    </a:p>
                  </a:txBody>
                  <a:tcPr/>
                </a:tc>
                <a:tc rowSpan="3">
                  <a:txBody>
                    <a:bodyPr/>
                    <a:lstStyle/>
                    <a:p>
                      <a:r>
                        <a:rPr lang="en-US" dirty="0" smtClean="0"/>
                        <a:t>Non Real time tasks</a:t>
                      </a:r>
                      <a:endParaRPr lang="en-US" dirty="0"/>
                    </a:p>
                  </a:txBody>
                  <a:tcPr/>
                </a:tc>
                <a:tc>
                  <a:txBody>
                    <a:bodyPr/>
                    <a:lstStyle/>
                    <a:p>
                      <a:endParaRPr lang="en-US"/>
                    </a:p>
                  </a:txBody>
                  <a:tcPr/>
                </a:tc>
              </a:tr>
              <a:tr h="370840">
                <a:tc>
                  <a:txBody>
                    <a:bodyPr/>
                    <a:lstStyle/>
                    <a:p>
                      <a:endParaRPr lang="en-US" dirty="0"/>
                    </a:p>
                  </a:txBody>
                  <a:tcPr/>
                </a:tc>
                <a:tc>
                  <a:txBody>
                    <a:bodyPr/>
                    <a:lstStyle/>
                    <a:p>
                      <a:endParaRPr lang="en-US" dirty="0"/>
                    </a:p>
                  </a:txBody>
                  <a:tcPr/>
                </a:tc>
                <a:tc vMerge="1">
                  <a:txBody>
                    <a:bodyPr/>
                    <a:lstStyle/>
                    <a:p>
                      <a:endParaRPr lang="en-US" dirty="0"/>
                    </a:p>
                  </a:txBody>
                  <a:tcPr/>
                </a:tc>
                <a:tc>
                  <a:txBody>
                    <a:bodyPr/>
                    <a:lstStyle/>
                    <a:p>
                      <a:endParaRPr lang="en-US" dirty="0"/>
                    </a:p>
                  </a:txBody>
                  <a:tcPr/>
                </a:tc>
              </a:tr>
              <a:tr h="370840">
                <a:tc>
                  <a:txBody>
                    <a:bodyPr/>
                    <a:lstStyle/>
                    <a:p>
                      <a:r>
                        <a:rPr lang="en-US" dirty="0" smtClean="0"/>
                        <a:t>140</a:t>
                      </a:r>
                      <a:endParaRPr lang="en-US" dirty="0"/>
                    </a:p>
                  </a:txBody>
                  <a:tcPr/>
                </a:tc>
                <a:tc>
                  <a:txBody>
                    <a:bodyPr/>
                    <a:lstStyle/>
                    <a:p>
                      <a:r>
                        <a:rPr lang="en-US" dirty="0" smtClean="0"/>
                        <a:t>Lowest</a:t>
                      </a:r>
                      <a:endParaRPr lang="en-US" dirty="0"/>
                    </a:p>
                  </a:txBody>
                  <a:tcPr/>
                </a:tc>
                <a:tc vMerge="1">
                  <a:txBody>
                    <a:bodyPr/>
                    <a:lstStyle/>
                    <a:p>
                      <a:endParaRPr lang="en-US" dirty="0"/>
                    </a:p>
                  </a:txBody>
                  <a:tcPr/>
                </a:tc>
                <a:tc>
                  <a:txBody>
                    <a:bodyPr/>
                    <a:lstStyle/>
                    <a:p>
                      <a:r>
                        <a:rPr lang="en-US" dirty="0" smtClean="0"/>
                        <a:t>10ms</a:t>
                      </a:r>
                      <a:endParaRPr lang="en-US"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8888</TotalTime>
  <Words>1665</Words>
  <Application>Microsoft Office PowerPoint</Application>
  <PresentationFormat>On-screen Show (4:3)</PresentationFormat>
  <Paragraphs>181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Multiprocessor Scheduling</vt:lpstr>
      <vt:lpstr>What is Multiprocessor Scheduling</vt:lpstr>
      <vt:lpstr>Two approaches to Multiprocessor scheduling</vt:lpstr>
      <vt:lpstr>Processor Affinity</vt:lpstr>
      <vt:lpstr>Slide 5</vt:lpstr>
      <vt:lpstr>Hand-on on any Linux System</vt:lpstr>
      <vt:lpstr>SMP Load Balancing</vt:lpstr>
      <vt:lpstr>Processor Stalling </vt:lpstr>
      <vt:lpstr>Scheduling on Linux</vt:lpstr>
      <vt:lpstr>Scheduling on Linux</vt:lpstr>
      <vt:lpstr>In Linux there are two policies for scheduling threads</vt:lpstr>
      <vt:lpstr> How the PTHREAD_SCOPE_PROCESS threads share CPU among the threads of same process ?</vt:lpstr>
      <vt:lpstr>How to do real time scheduling</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user</cp:lastModifiedBy>
  <cp:revision>592</cp:revision>
  <dcterms:created xsi:type="dcterms:W3CDTF">2017-01-18T10:03:27Z</dcterms:created>
  <dcterms:modified xsi:type="dcterms:W3CDTF">2017-04-02T18:24:27Z</dcterms:modified>
</cp:coreProperties>
</file>