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7" r:id="rId2"/>
    <p:sldId id="258" r:id="rId3"/>
    <p:sldId id="262" r:id="rId4"/>
    <p:sldId id="260" r:id="rId5"/>
    <p:sldId id="259" r:id="rId6"/>
    <p:sldId id="261" r:id="rId7"/>
    <p:sldId id="263" r:id="rId8"/>
    <p:sldId id="264" r:id="rId9"/>
    <p:sldId id="265" r:id="rId10"/>
    <p:sldId id="266" r:id="rId11"/>
    <p:sldId id="267" r:id="rId12"/>
    <p:sldId id="268" r:id="rId13"/>
    <p:sldId id="277" r:id="rId14"/>
    <p:sldId id="284" r:id="rId15"/>
    <p:sldId id="285" r:id="rId16"/>
    <p:sldId id="286" r:id="rId17"/>
    <p:sldId id="299" r:id="rId18"/>
    <p:sldId id="300" r:id="rId19"/>
    <p:sldId id="301" r:id="rId20"/>
    <p:sldId id="302" r:id="rId21"/>
    <p:sldId id="303" r:id="rId22"/>
    <p:sldId id="304" r:id="rId23"/>
    <p:sldId id="305" r:id="rId24"/>
    <p:sldId id="298" r:id="rId25"/>
    <p:sldId id="287" r:id="rId26"/>
    <p:sldId id="288" r:id="rId27"/>
    <p:sldId id="289" r:id="rId28"/>
    <p:sldId id="290" r:id="rId29"/>
    <p:sldId id="291" r:id="rId30"/>
    <p:sldId id="292" r:id="rId31"/>
    <p:sldId id="293" r:id="rId32"/>
    <p:sldId id="294" r:id="rId33"/>
    <p:sldId id="295" r:id="rId34"/>
    <p:sldId id="296" r:id="rId35"/>
    <p:sldId id="297" r:id="rId36"/>
    <p:sldId id="283" r:id="rId37"/>
    <p:sldId id="270" r:id="rId38"/>
    <p:sldId id="269" r:id="rId39"/>
    <p:sldId id="271" r:id="rId40"/>
    <p:sldId id="272" r:id="rId41"/>
    <p:sldId id="273" r:id="rId42"/>
    <p:sldId id="274" r:id="rId43"/>
    <p:sldId id="275" r:id="rId44"/>
    <p:sldId id="276" r:id="rId45"/>
    <p:sldId id="278" r:id="rId46"/>
    <p:sldId id="279" r:id="rId47"/>
    <p:sldId id="280" r:id="rId48"/>
    <p:sldId id="281" r:id="rId49"/>
    <p:sldId id="282"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15631" autoAdjust="0"/>
    <p:restoredTop sz="99437" autoAdjust="0"/>
  </p:normalViewPr>
  <p:slideViewPr>
    <p:cSldViewPr>
      <p:cViewPr>
        <p:scale>
          <a:sx n="70" d="100"/>
          <a:sy n="70" d="100"/>
        </p:scale>
        <p:origin x="-1836" y="-1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CCEA9B-715E-4B93-8B89-8788E1530A12}" type="datetimeFigureOut">
              <a:rPr lang="en-US" smtClean="0"/>
              <a:t>4/9/2017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C43461-BD7B-48CC-A2F1-DF620CC468B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C43461-BD7B-48CC-A2F1-DF620CC468B5}" type="slidenum">
              <a:rPr lang="en-US" smtClean="0"/>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4/9/2017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4/9/2017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4/9/2017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4/9/2017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ED5D24-8FBA-458C-9868-C5185627A5A5}" type="datetimeFigureOut">
              <a:rPr lang="en-US" smtClean="0"/>
              <a:pPr/>
              <a:t>4/9/2017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ED5D24-8FBA-458C-9868-C5185627A5A5}" type="datetimeFigureOut">
              <a:rPr lang="en-US" smtClean="0"/>
              <a:pPr/>
              <a:t>4/9/2017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ED5D24-8FBA-458C-9868-C5185627A5A5}" type="datetimeFigureOut">
              <a:rPr lang="en-US" smtClean="0"/>
              <a:pPr/>
              <a:t>4/9/2017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ED5D24-8FBA-458C-9868-C5185627A5A5}" type="datetimeFigureOut">
              <a:rPr lang="en-US" smtClean="0"/>
              <a:pPr/>
              <a:t>4/9/2017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D5D24-8FBA-458C-9868-C5185627A5A5}" type="datetimeFigureOut">
              <a:rPr lang="en-US" smtClean="0"/>
              <a:pPr/>
              <a:t>4/9/2017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D5D24-8FBA-458C-9868-C5185627A5A5}" type="datetimeFigureOut">
              <a:rPr lang="en-US" smtClean="0"/>
              <a:pPr/>
              <a:t>4/9/2017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D5D24-8FBA-458C-9868-C5185627A5A5}" type="datetimeFigureOut">
              <a:rPr lang="en-US" smtClean="0"/>
              <a:pPr/>
              <a:t>4/9/2017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3D4A8"/>
            </a:gs>
            <a:gs pos="25000">
              <a:srgbClr val="21D6E0"/>
            </a:gs>
            <a:gs pos="75000">
              <a:srgbClr val="0087E6"/>
            </a:gs>
            <a:gs pos="100000">
              <a:srgbClr val="005CBF"/>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ED5D24-8FBA-458C-9868-C5185627A5A5}" type="datetimeFigureOut">
              <a:rPr lang="en-US" smtClean="0"/>
              <a:pPr/>
              <a:t>4/9/2017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86EC4-A916-4D40-87BD-ACBCB65C923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Synchronization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Semaphore for thread synchronization</a:t>
            </a:r>
            <a:endParaRPr lang="en-US" dirty="0"/>
          </a:p>
        </p:txBody>
      </p:sp>
      <p:sp>
        <p:nvSpPr>
          <p:cNvPr id="3" name="TextBox 2"/>
          <p:cNvSpPr txBox="1"/>
          <p:nvPr/>
        </p:nvSpPr>
        <p:spPr>
          <a:xfrm>
            <a:off x="457200" y="1447801"/>
            <a:ext cx="8153400" cy="2031325"/>
          </a:xfrm>
          <a:prstGeom prst="rect">
            <a:avLst/>
          </a:prstGeom>
          <a:noFill/>
          <a:ln>
            <a:solidFill>
              <a:srgbClr val="FF0000"/>
            </a:solidFill>
          </a:ln>
        </p:spPr>
        <p:txBody>
          <a:bodyPr wrap="square" rtlCol="0">
            <a:spAutoFit/>
          </a:bodyPr>
          <a:lstStyle/>
          <a:p>
            <a:pPr algn="just"/>
            <a:r>
              <a:rPr lang="en-US" dirty="0" smtClean="0"/>
              <a:t>In real world  there are many situation where we need to synchronize between threads, for example, let us say we want to run a thread which performs the a shutdown application only after all the data is saved. There two threads, first thread T1 responsible for saving all data to disk files and </a:t>
            </a:r>
            <a:r>
              <a:rPr lang="en-US" dirty="0" err="1" smtClean="0"/>
              <a:t>Seconc</a:t>
            </a:r>
            <a:r>
              <a:rPr lang="en-US" dirty="0" smtClean="0"/>
              <a:t> thread T2 responsible for performing the clean up and  shutdown. We want the T2 to start running only after T1 completes its job. So there has to be some kind of signaling mechanism to through which T1 can communicate with T2.</a:t>
            </a:r>
          </a:p>
        </p:txBody>
      </p:sp>
      <p:sp>
        <p:nvSpPr>
          <p:cNvPr id="5" name="TextBox 4"/>
          <p:cNvSpPr txBox="1"/>
          <p:nvPr/>
        </p:nvSpPr>
        <p:spPr>
          <a:xfrm>
            <a:off x="457200" y="4343400"/>
            <a:ext cx="3276600" cy="2031325"/>
          </a:xfrm>
          <a:prstGeom prst="rect">
            <a:avLst/>
          </a:prstGeom>
          <a:noFill/>
          <a:ln w="31750" cmpd="dbl">
            <a:solidFill>
              <a:srgbClr val="FF0000"/>
            </a:solidFill>
          </a:ln>
        </p:spPr>
        <p:txBody>
          <a:bodyPr wrap="square" rtlCol="0">
            <a:spAutoFit/>
          </a:bodyPr>
          <a:lstStyle/>
          <a:p>
            <a:pPr algn="just"/>
            <a:r>
              <a:rPr lang="en-US" b="1" dirty="0" smtClean="0"/>
              <a:t>T1</a:t>
            </a:r>
            <a:r>
              <a:rPr lang="en-US" dirty="0" smtClean="0"/>
              <a:t>:</a:t>
            </a:r>
          </a:p>
          <a:p>
            <a:pPr algn="just"/>
            <a:endParaRPr lang="en-US" dirty="0" smtClean="0"/>
          </a:p>
          <a:p>
            <a:pPr algn="just"/>
            <a:r>
              <a:rPr lang="en-US" dirty="0" err="1" smtClean="0"/>
              <a:t>PerformeSaveOperaration</a:t>
            </a:r>
            <a:r>
              <a:rPr lang="en-US" dirty="0" smtClean="0"/>
              <a:t>();</a:t>
            </a:r>
          </a:p>
          <a:p>
            <a:pPr algn="just"/>
            <a:r>
              <a:rPr lang="en-US" dirty="0" err="1" smtClean="0"/>
              <a:t>FreeMemory</a:t>
            </a:r>
            <a:r>
              <a:rPr lang="en-US" dirty="0" smtClean="0"/>
              <a:t>();</a:t>
            </a:r>
          </a:p>
          <a:p>
            <a:pPr algn="just"/>
            <a:r>
              <a:rPr lang="en-US" dirty="0" smtClean="0"/>
              <a:t>Signal(</a:t>
            </a:r>
            <a:r>
              <a:rPr lang="en-US" dirty="0" err="1" smtClean="0"/>
              <a:t>goAhead</a:t>
            </a:r>
            <a:r>
              <a:rPr lang="en-US" dirty="0" smtClean="0"/>
              <a:t>);</a:t>
            </a:r>
          </a:p>
          <a:p>
            <a:pPr algn="just"/>
            <a:r>
              <a:rPr lang="en-US" dirty="0" smtClean="0"/>
              <a:t>Return();</a:t>
            </a:r>
          </a:p>
          <a:p>
            <a:pPr algn="just"/>
            <a:endParaRPr lang="en-US" dirty="0"/>
          </a:p>
        </p:txBody>
      </p:sp>
      <p:sp>
        <p:nvSpPr>
          <p:cNvPr id="6" name="TextBox 5"/>
          <p:cNvSpPr txBox="1"/>
          <p:nvPr/>
        </p:nvSpPr>
        <p:spPr>
          <a:xfrm>
            <a:off x="457200" y="3733800"/>
            <a:ext cx="8001000" cy="369332"/>
          </a:xfrm>
          <a:prstGeom prst="rect">
            <a:avLst/>
          </a:prstGeom>
          <a:noFill/>
          <a:ln>
            <a:solidFill>
              <a:srgbClr val="FF0000"/>
            </a:solidFill>
          </a:ln>
        </p:spPr>
        <p:txBody>
          <a:bodyPr wrap="square" rtlCol="0">
            <a:spAutoFit/>
          </a:bodyPr>
          <a:lstStyle/>
          <a:p>
            <a:r>
              <a:rPr lang="en-US" dirty="0" smtClean="0"/>
              <a:t>For this first we create a semaphore called “</a:t>
            </a:r>
            <a:r>
              <a:rPr lang="en-US" dirty="0" err="1" smtClean="0"/>
              <a:t>goAhead</a:t>
            </a:r>
            <a:r>
              <a:rPr lang="en-US" dirty="0" smtClean="0"/>
              <a:t>”</a:t>
            </a:r>
            <a:endParaRPr lang="en-US" dirty="0"/>
          </a:p>
        </p:txBody>
      </p:sp>
      <p:sp>
        <p:nvSpPr>
          <p:cNvPr id="7" name="TextBox 6"/>
          <p:cNvSpPr txBox="1"/>
          <p:nvPr/>
        </p:nvSpPr>
        <p:spPr>
          <a:xfrm>
            <a:off x="4724400" y="4343400"/>
            <a:ext cx="3276600" cy="2308324"/>
          </a:xfrm>
          <a:prstGeom prst="rect">
            <a:avLst/>
          </a:prstGeom>
          <a:noFill/>
          <a:ln w="38100" cmpd="dbl">
            <a:solidFill>
              <a:srgbClr val="FF0000"/>
            </a:solidFill>
          </a:ln>
        </p:spPr>
        <p:txBody>
          <a:bodyPr wrap="square" rtlCol="0">
            <a:spAutoFit/>
          </a:bodyPr>
          <a:lstStyle/>
          <a:p>
            <a:pPr algn="just"/>
            <a:r>
              <a:rPr lang="en-US" b="1" dirty="0" smtClean="0"/>
              <a:t>T2</a:t>
            </a:r>
            <a:r>
              <a:rPr lang="en-US" dirty="0" smtClean="0"/>
              <a:t>:</a:t>
            </a:r>
          </a:p>
          <a:p>
            <a:pPr algn="just"/>
            <a:endParaRPr lang="en-US" dirty="0" smtClean="0"/>
          </a:p>
          <a:p>
            <a:pPr algn="just"/>
            <a:r>
              <a:rPr lang="en-US" dirty="0" smtClean="0"/>
              <a:t>Wait(</a:t>
            </a:r>
            <a:r>
              <a:rPr lang="en-US" dirty="0" err="1" smtClean="0"/>
              <a:t>goAhead</a:t>
            </a:r>
            <a:r>
              <a:rPr lang="en-US" dirty="0" smtClean="0"/>
              <a:t>);</a:t>
            </a:r>
          </a:p>
          <a:p>
            <a:pPr algn="just"/>
            <a:r>
              <a:rPr lang="en-US" dirty="0" err="1" smtClean="0"/>
              <a:t>ShutdownDataBase</a:t>
            </a:r>
            <a:r>
              <a:rPr lang="en-US" dirty="0" smtClean="0"/>
              <a:t>();</a:t>
            </a:r>
          </a:p>
          <a:p>
            <a:pPr algn="just"/>
            <a:r>
              <a:rPr lang="en-US" dirty="0" err="1" smtClean="0"/>
              <a:t>ShutDownMiddleWare</a:t>
            </a:r>
            <a:r>
              <a:rPr lang="en-US" dirty="0" smtClean="0"/>
              <a:t>();</a:t>
            </a:r>
          </a:p>
          <a:p>
            <a:pPr algn="just"/>
            <a:r>
              <a:rPr lang="en-US" dirty="0" err="1" smtClean="0"/>
              <a:t>ShutdownWebserver</a:t>
            </a:r>
            <a:r>
              <a:rPr lang="en-US" dirty="0" smtClean="0"/>
              <a:t>();</a:t>
            </a:r>
          </a:p>
          <a:p>
            <a:pPr algn="just"/>
            <a:r>
              <a:rPr lang="en-US" dirty="0" err="1" smtClean="0"/>
              <a:t>ShutdownComputer</a:t>
            </a:r>
            <a:r>
              <a:rPr lang="en-US" dirty="0" smtClean="0"/>
              <a:t>();</a:t>
            </a:r>
          </a:p>
          <a:p>
            <a:pPr algn="just"/>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Spinning Semaphore</a:t>
            </a:r>
            <a:endParaRPr lang="en-US" dirty="0"/>
          </a:p>
        </p:txBody>
      </p:sp>
      <p:sp>
        <p:nvSpPr>
          <p:cNvPr id="4" name="TextBox 3"/>
          <p:cNvSpPr txBox="1"/>
          <p:nvPr/>
        </p:nvSpPr>
        <p:spPr>
          <a:xfrm>
            <a:off x="457200" y="1143000"/>
            <a:ext cx="8077200" cy="5909310"/>
          </a:xfrm>
          <a:prstGeom prst="rect">
            <a:avLst/>
          </a:prstGeom>
          <a:noFill/>
        </p:spPr>
        <p:txBody>
          <a:bodyPr wrap="square" rtlCol="0">
            <a:spAutoFit/>
          </a:bodyPr>
          <a:lstStyle/>
          <a:p>
            <a:pPr algn="just"/>
            <a:r>
              <a:rPr lang="en-US" dirty="0" smtClean="0"/>
              <a:t>When a  process is in its critical section, any other process that tries to enter its critical section must loop continuously in the entry code. This continual looping is clearly a problem in a problem in many systems including real time application, because CPU cycles are wasted in this spinning process. This type of semaphore is also called a because the process "spins" while waiting for the lock. </a:t>
            </a:r>
          </a:p>
          <a:p>
            <a:pPr algn="just"/>
            <a:endParaRPr lang="en-US" dirty="0" smtClean="0"/>
          </a:p>
          <a:p>
            <a:pPr algn="just"/>
            <a:r>
              <a:rPr lang="en-US" dirty="0" smtClean="0"/>
              <a:t>Spinlocks do have an advantage in that no context switch is required when a process must wait on a lock, and a context switch may take considerable time. Thus, when locks are expected to be held for short times, spinlocks are useful; they are often employed on multiprocessor systems where one thread can "spin" on one processor while another thread performs its critical section on another processor.</a:t>
            </a:r>
          </a:p>
          <a:p>
            <a:pPr algn="just"/>
            <a:endParaRPr lang="en-US" dirty="0" smtClean="0"/>
          </a:p>
          <a:p>
            <a:pPr algn="just"/>
            <a:r>
              <a:rPr lang="en-US" dirty="0" smtClean="0"/>
              <a:t>In cases were context switching over head is less compared to lost CPY cycles When a process executes the wait () operation and finds that the semaphore value is not positive, it must wait. However, rather than engaging in busy waiting, the process can </a:t>
            </a:r>
            <a:r>
              <a:rPr lang="en-US" i="1" dirty="0" smtClean="0"/>
              <a:t>block </a:t>
            </a:r>
            <a:r>
              <a:rPr lang="en-US" dirty="0" smtClean="0"/>
              <a:t>itself. The block operation places a thread into a waiting queue associated</a:t>
            </a:r>
          </a:p>
          <a:p>
            <a:pPr algn="just"/>
            <a:r>
              <a:rPr lang="en-US" dirty="0" smtClean="0"/>
              <a:t>with the semaphore, and the state of the process is switched to the waiting state. Then control is transferred to the CPU scheduler, which selects another thread to execute.</a:t>
            </a:r>
          </a:p>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Dead Locks</a:t>
            </a:r>
            <a:endParaRPr lang="en-US" dirty="0"/>
          </a:p>
        </p:txBody>
      </p:sp>
      <p:sp>
        <p:nvSpPr>
          <p:cNvPr id="3" name="TextBox 2"/>
          <p:cNvSpPr txBox="1"/>
          <p:nvPr/>
        </p:nvSpPr>
        <p:spPr>
          <a:xfrm>
            <a:off x="304800" y="1142286"/>
            <a:ext cx="8382000" cy="4247317"/>
          </a:xfrm>
          <a:prstGeom prst="rect">
            <a:avLst/>
          </a:prstGeom>
          <a:noFill/>
        </p:spPr>
        <p:txBody>
          <a:bodyPr wrap="square" rtlCol="0">
            <a:spAutoFit/>
          </a:bodyPr>
          <a:lstStyle/>
          <a:p>
            <a:r>
              <a:rPr lang="en-US" dirty="0" smtClean="0"/>
              <a:t>A deadlock is a situation where two computer programs sharing the same resource are effectively preventing each other from accessing the resource, resulting in both programs ceasing to function.</a:t>
            </a:r>
          </a:p>
          <a:p>
            <a:endParaRPr lang="en-US" dirty="0" smtClean="0"/>
          </a:p>
          <a:p>
            <a:r>
              <a:rPr lang="en-US" dirty="0" smtClean="0"/>
              <a:t>Thread 1: requests for  a scanner and receives “Grabs it” and continue to next step</a:t>
            </a:r>
          </a:p>
          <a:p>
            <a:r>
              <a:rPr lang="en-US" dirty="0" smtClean="0"/>
              <a:t>Thread 2 requests  printer  and receives and “Grabs it” and continue to the next step</a:t>
            </a:r>
          </a:p>
          <a:p>
            <a:endParaRPr lang="en-US" dirty="0" smtClean="0"/>
          </a:p>
          <a:p>
            <a:r>
              <a:rPr lang="en-US" dirty="0" smtClean="0"/>
              <a:t>In Next step Thread 1 : request for  printer but it is held by Thread 2 so Thread1 waits</a:t>
            </a:r>
          </a:p>
          <a:p>
            <a:r>
              <a:rPr lang="en-US" dirty="0" smtClean="0"/>
              <a:t>In Next step Thread 2 :requests for scanner but it is held by Thread 1 so Thread 2 waits</a:t>
            </a:r>
          </a:p>
          <a:p>
            <a:endParaRPr lang="en-US" dirty="0" smtClean="0"/>
          </a:p>
          <a:p>
            <a:r>
              <a:rPr lang="en-US" dirty="0" smtClean="0"/>
              <a:t>The operating system cannot know what action to take. At this point the only alternative is to abort (stop) one of the programs.</a:t>
            </a:r>
          </a:p>
          <a:p>
            <a:endParaRPr lang="en-US" dirty="0" smtClean="0"/>
          </a:p>
          <a:p>
            <a:r>
              <a:rPr lang="en-US" dirty="0" smtClean="0"/>
              <a:t>Learning to deal with deadlocks had a major impact on the development of operating systems and the structure of databases.</a:t>
            </a:r>
          </a:p>
        </p:txBody>
      </p:sp>
      <p:sp>
        <p:nvSpPr>
          <p:cNvPr id="1026" name="AutoShape 2" descr="Image result for deadlock in real time operating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8" name="Picture 4" descr="Image result for deadlock in real time operating system"/>
          <p:cNvPicPr>
            <a:picLocks noChangeAspect="1" noChangeArrowheads="1"/>
          </p:cNvPicPr>
          <p:nvPr/>
        </p:nvPicPr>
        <p:blipFill>
          <a:blip r:embed="rId2" cstate="print"/>
          <a:srcRect/>
          <a:stretch>
            <a:fillRect/>
          </a:stretch>
        </p:blipFill>
        <p:spPr bwMode="auto">
          <a:xfrm>
            <a:off x="6934200" y="5181600"/>
            <a:ext cx="1461555" cy="14478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Priority Inversion</a:t>
            </a:r>
            <a:endParaRPr lang="en-US" dirty="0"/>
          </a:p>
        </p:txBody>
      </p:sp>
      <p:sp>
        <p:nvSpPr>
          <p:cNvPr id="3" name="TextBox 2"/>
          <p:cNvSpPr txBox="1"/>
          <p:nvPr/>
        </p:nvSpPr>
        <p:spPr>
          <a:xfrm>
            <a:off x="533400" y="1295400"/>
            <a:ext cx="8229600" cy="4401205"/>
          </a:xfrm>
          <a:prstGeom prst="rect">
            <a:avLst/>
          </a:prstGeom>
          <a:noFill/>
        </p:spPr>
        <p:txBody>
          <a:bodyPr wrap="square" rtlCol="0">
            <a:spAutoFit/>
          </a:bodyPr>
          <a:lstStyle/>
          <a:p>
            <a:r>
              <a:rPr lang="en-US" sz="2000" dirty="0" smtClean="0"/>
              <a:t>In  application where there are three threads T1, T2 T3,   Here T2 has higher priority than T1 and T3 has a higher priority than T2.</a:t>
            </a:r>
          </a:p>
          <a:p>
            <a:endParaRPr lang="en-US" sz="2000" dirty="0" smtClean="0"/>
          </a:p>
          <a:p>
            <a:r>
              <a:rPr lang="en-US" sz="2000" dirty="0" smtClean="0"/>
              <a:t>                                                           T1&lt; T2 &lt; T3</a:t>
            </a:r>
          </a:p>
          <a:p>
            <a:endParaRPr lang="en-US" sz="2000" dirty="0" smtClean="0"/>
          </a:p>
          <a:p>
            <a:r>
              <a:rPr lang="en-US" sz="2000" dirty="0" smtClean="0"/>
              <a:t>Situation : T1 is holding a memory or device which is protected by semaphore,  T3 has a higher priority than T1  however T3 has to wait till T1 completes the work and releases the resource protected by semaphore. </a:t>
            </a:r>
          </a:p>
          <a:p>
            <a:endParaRPr lang="en-US" sz="2000" dirty="0" smtClean="0"/>
          </a:p>
          <a:p>
            <a:r>
              <a:rPr lang="en-US" sz="2000" dirty="0" smtClean="0"/>
              <a:t>In real world, T1 may get preempted by other higher priority threads , like T2, this will make T1 to take longer time to complete the task in hand as a result  T3 waiting time will increase. Though T3 has  higher  priority , it will not get the resource,  till  T1 finishes, that mean it waiting time is  impacted indirectly by other threads of lower priority . This is called priority inversion.</a:t>
            </a: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b="1" dirty="0" smtClean="0"/>
              <a:t>PRIORITY INVERSION AND THE MARS PATHFINDER</a:t>
            </a:r>
            <a:endParaRPr lang="en-US" dirty="0"/>
          </a:p>
        </p:txBody>
      </p:sp>
      <p:sp>
        <p:nvSpPr>
          <p:cNvPr id="4" name="TextBox 3"/>
          <p:cNvSpPr txBox="1"/>
          <p:nvPr/>
        </p:nvSpPr>
        <p:spPr>
          <a:xfrm>
            <a:off x="152400" y="1447800"/>
            <a:ext cx="8763000" cy="4801314"/>
          </a:xfrm>
          <a:prstGeom prst="rect">
            <a:avLst/>
          </a:prstGeom>
          <a:noFill/>
        </p:spPr>
        <p:txBody>
          <a:bodyPr wrap="square" rtlCol="0">
            <a:spAutoFit/>
          </a:bodyPr>
          <a:lstStyle/>
          <a:p>
            <a:r>
              <a:rPr lang="en-US" dirty="0" smtClean="0"/>
              <a:t>A  NASA </a:t>
            </a:r>
            <a:r>
              <a:rPr lang="en-US" dirty="0" smtClean="0"/>
              <a:t>space probe that landed a robot, </a:t>
            </a:r>
            <a:r>
              <a:rPr lang="en-US" dirty="0" smtClean="0"/>
              <a:t>the  Sojourner rover </a:t>
            </a:r>
            <a:r>
              <a:rPr lang="en-US" dirty="0" smtClean="0"/>
              <a:t>on Mars in 1997 to conduct experiments. </a:t>
            </a:r>
            <a:endParaRPr lang="en-US" dirty="0" smtClean="0"/>
          </a:p>
          <a:p>
            <a:endParaRPr lang="en-US" dirty="0" smtClean="0"/>
          </a:p>
          <a:p>
            <a:r>
              <a:rPr lang="en-US" dirty="0" smtClean="0"/>
              <a:t>Shortly </a:t>
            </a:r>
            <a:r>
              <a:rPr lang="en-US" dirty="0" smtClean="0"/>
              <a:t>after </a:t>
            </a:r>
            <a:r>
              <a:rPr lang="en-US" dirty="0" smtClean="0"/>
              <a:t>the Sojourner </a:t>
            </a:r>
            <a:r>
              <a:rPr lang="en-US" dirty="0" smtClean="0"/>
              <a:t>began operating, it started to </a:t>
            </a:r>
            <a:r>
              <a:rPr lang="en-US" dirty="0" smtClean="0"/>
              <a:t>experience </a:t>
            </a:r>
            <a:r>
              <a:rPr lang="en-US" dirty="0" smtClean="0"/>
              <a:t>frequent computer resets.</a:t>
            </a:r>
          </a:p>
          <a:p>
            <a:r>
              <a:rPr lang="en-US" dirty="0" smtClean="0"/>
              <a:t>Each reset reinitialized all hardware and software, including communications.</a:t>
            </a:r>
          </a:p>
          <a:p>
            <a:r>
              <a:rPr lang="en-US" dirty="0" smtClean="0"/>
              <a:t>If the problem had not been solved, the Sojourner would have failed in</a:t>
            </a:r>
          </a:p>
          <a:p>
            <a:r>
              <a:rPr lang="en-US" dirty="0" smtClean="0"/>
              <a:t>its mission.</a:t>
            </a:r>
          </a:p>
          <a:p>
            <a:pPr algn="just"/>
            <a:r>
              <a:rPr lang="en-US" dirty="0" smtClean="0"/>
              <a:t>The problem was caused by the fact that one high-priority task, "</a:t>
            </a:r>
            <a:r>
              <a:rPr lang="en-US" dirty="0" err="1" smtClean="0"/>
              <a:t>bcdist</a:t>
            </a:r>
            <a:r>
              <a:rPr lang="en-US" dirty="0" smtClean="0"/>
              <a:t>,“ was </a:t>
            </a:r>
            <a:r>
              <a:rPr lang="en-US" dirty="0" smtClean="0"/>
              <a:t>taking </a:t>
            </a:r>
            <a:r>
              <a:rPr lang="en-US" dirty="0" smtClean="0"/>
              <a:t>longer than </a:t>
            </a:r>
            <a:r>
              <a:rPr lang="en-US" dirty="0" smtClean="0"/>
              <a:t>expected to complete its work. This task was </a:t>
            </a:r>
            <a:r>
              <a:rPr lang="en-US" dirty="0" smtClean="0"/>
              <a:t>being forced </a:t>
            </a:r>
            <a:r>
              <a:rPr lang="en-US" dirty="0" smtClean="0"/>
              <a:t>to wait for a shared resource that was held by the </a:t>
            </a:r>
            <a:r>
              <a:rPr lang="en-US" dirty="0" smtClean="0"/>
              <a:t>lower-priority "ASI/MET</a:t>
            </a:r>
            <a:r>
              <a:rPr lang="en-US" dirty="0" smtClean="0"/>
              <a:t>" task, which in turn was preempted by multiple </a:t>
            </a:r>
            <a:r>
              <a:rPr lang="en-US" dirty="0" smtClean="0"/>
              <a:t>medium-priority tasks</a:t>
            </a:r>
            <a:r>
              <a:rPr lang="en-US" dirty="0" smtClean="0"/>
              <a:t>. The "</a:t>
            </a:r>
            <a:r>
              <a:rPr lang="en-US" dirty="0" err="1" smtClean="0"/>
              <a:t>bcdist</a:t>
            </a:r>
            <a:r>
              <a:rPr lang="en-US" dirty="0" smtClean="0"/>
              <a:t>" task would stall waiting for the shared resource, </a:t>
            </a:r>
            <a:r>
              <a:rPr lang="en-US" dirty="0" smtClean="0"/>
              <a:t>and  ultimately </a:t>
            </a:r>
            <a:r>
              <a:rPr lang="en-US" dirty="0" smtClean="0"/>
              <a:t>the "</a:t>
            </a:r>
            <a:r>
              <a:rPr lang="en-US" dirty="0" err="1" smtClean="0"/>
              <a:t>bc_sched</a:t>
            </a:r>
            <a:r>
              <a:rPr lang="en-US" dirty="0" smtClean="0"/>
              <a:t>" task would discover the problem and perform the</a:t>
            </a:r>
          </a:p>
          <a:p>
            <a:pPr algn="just"/>
            <a:r>
              <a:rPr lang="en-US" dirty="0" smtClean="0"/>
              <a:t>reset. The Sojourner was suffering from a typical case of priority </a:t>
            </a:r>
            <a:r>
              <a:rPr lang="en-US" dirty="0" smtClean="0"/>
              <a:t>inversion.   The </a:t>
            </a:r>
            <a:r>
              <a:rPr lang="en-US" dirty="0" smtClean="0"/>
              <a:t>operating system on the Sojourner was </a:t>
            </a:r>
            <a:r>
              <a:rPr lang="en-US" dirty="0" err="1" smtClean="0"/>
              <a:t>VxWorks</a:t>
            </a:r>
            <a:r>
              <a:rPr lang="en-US" dirty="0" smtClean="0"/>
              <a:t> </a:t>
            </a:r>
            <a:r>
              <a:rPr lang="en-US" dirty="0" smtClean="0"/>
              <a:t> which </a:t>
            </a:r>
            <a:r>
              <a:rPr lang="en-US" dirty="0" smtClean="0"/>
              <a:t>had a global variable to enable priority inheritance on all </a:t>
            </a:r>
            <a:r>
              <a:rPr lang="en-US" dirty="0" smtClean="0"/>
              <a:t>semaphores. After </a:t>
            </a:r>
            <a:r>
              <a:rPr lang="en-US" dirty="0" smtClean="0"/>
              <a:t>testing, the variable was set on the Sojourner (on Mars!), and </a:t>
            </a:r>
            <a:r>
              <a:rPr lang="en-US" dirty="0" smtClean="0"/>
              <a:t>the  problem </a:t>
            </a:r>
            <a:r>
              <a:rPr lang="en-US" dirty="0" smtClean="0"/>
              <a:t>was solved.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8400"/>
            <a:ext cx="7772400" cy="1470025"/>
          </a:xfrm>
        </p:spPr>
        <p:txBody>
          <a:bodyPr/>
          <a:lstStyle/>
          <a:p>
            <a:r>
              <a:rPr lang="en-US" dirty="0" smtClean="0"/>
              <a:t>Problems with Synchronization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the common problems with synchronization</a:t>
            </a:r>
            <a:endParaRPr lang="en-US" dirty="0"/>
          </a:p>
        </p:txBody>
      </p:sp>
      <p:sp>
        <p:nvSpPr>
          <p:cNvPr id="4" name="TextBox 3"/>
          <p:cNvSpPr txBox="1"/>
          <p:nvPr/>
        </p:nvSpPr>
        <p:spPr>
          <a:xfrm>
            <a:off x="168338" y="2209800"/>
            <a:ext cx="8846653" cy="3416320"/>
          </a:xfrm>
          <a:prstGeom prst="rect">
            <a:avLst/>
          </a:prstGeom>
          <a:noFill/>
        </p:spPr>
        <p:txBody>
          <a:bodyPr wrap="none" rtlCol="0">
            <a:spAutoFit/>
          </a:bodyPr>
          <a:lstStyle/>
          <a:p>
            <a:r>
              <a:rPr lang="en-US" sz="2400" dirty="0" smtClean="0"/>
              <a:t>In any computer system with multiple access synchronizing problems </a:t>
            </a:r>
          </a:p>
          <a:p>
            <a:r>
              <a:rPr lang="en-US" sz="2400" dirty="0" smtClean="0"/>
              <a:t>exists.  This is Due to the concurrent access to the data or critical</a:t>
            </a:r>
          </a:p>
          <a:p>
            <a:r>
              <a:rPr lang="en-US" sz="2400" dirty="0" smtClean="0"/>
              <a:t> sections by  multiple process/threads</a:t>
            </a:r>
          </a:p>
          <a:p>
            <a:endParaRPr lang="en-US" sz="2400" dirty="0" smtClean="0"/>
          </a:p>
          <a:p>
            <a:r>
              <a:rPr lang="en-US" sz="2400" dirty="0" smtClean="0"/>
              <a:t>Over time  researchers has found and classified two common </a:t>
            </a:r>
          </a:p>
          <a:p>
            <a:r>
              <a:rPr lang="en-US" sz="2400" dirty="0" smtClean="0"/>
              <a:t>concurrency problems  and solutions to them. These problems are </a:t>
            </a:r>
          </a:p>
          <a:p>
            <a:r>
              <a:rPr lang="en-US" sz="2400" dirty="0" smtClean="0"/>
              <a:t>used to test the synchronization issues  Concurrent system.</a:t>
            </a:r>
          </a:p>
          <a:p>
            <a:endParaRPr lang="en-US" sz="2400" dirty="0" smtClean="0"/>
          </a:p>
          <a:p>
            <a:endParaRPr lang="en-US" sz="24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dirty="0" smtClean="0"/>
              <a:t>Online Reservation System</a:t>
            </a:r>
            <a:endParaRPr lang="en-US" dirty="0"/>
          </a:p>
        </p:txBody>
      </p:sp>
      <p:sp>
        <p:nvSpPr>
          <p:cNvPr id="3" name="TextBox 2"/>
          <p:cNvSpPr txBox="1"/>
          <p:nvPr/>
        </p:nvSpPr>
        <p:spPr>
          <a:xfrm>
            <a:off x="304800" y="838200"/>
            <a:ext cx="8610600" cy="4985980"/>
          </a:xfrm>
          <a:prstGeom prst="rect">
            <a:avLst/>
          </a:prstGeom>
          <a:noFill/>
        </p:spPr>
        <p:txBody>
          <a:bodyPr wrap="square" rtlCol="0">
            <a:spAutoFit/>
          </a:bodyPr>
          <a:lstStyle/>
          <a:p>
            <a:r>
              <a:rPr lang="en-US" dirty="0" smtClean="0"/>
              <a:t>Let us consider the Online Reservation system used by Indian Railways. It has many Real time functions</a:t>
            </a:r>
            <a:endParaRPr lang="en-US" dirty="0" smtClean="0"/>
          </a:p>
          <a:p>
            <a:endParaRPr lang="en-US" dirty="0" smtClean="0"/>
          </a:p>
          <a:p>
            <a:pPr>
              <a:buFont typeface="Arial" pitchFamily="34" charset="0"/>
              <a:buChar char="•"/>
            </a:pPr>
            <a:r>
              <a:rPr lang="en-US" sz="2400" dirty="0" smtClean="0"/>
              <a:t>Display the status of trains and reservation status  on large  LED screens at public places.</a:t>
            </a:r>
          </a:p>
          <a:p>
            <a:pPr>
              <a:buFont typeface="Arial" pitchFamily="34" charset="0"/>
              <a:buChar char="•"/>
            </a:pPr>
            <a:r>
              <a:rPr lang="en-US" sz="2400" dirty="0" smtClean="0"/>
              <a:t>Users are allowed to query and find the free seats in a train</a:t>
            </a:r>
          </a:p>
          <a:p>
            <a:pPr>
              <a:buFont typeface="Arial" pitchFamily="34" charset="0"/>
              <a:buChar char="•"/>
            </a:pPr>
            <a:r>
              <a:rPr lang="en-US" sz="2400" dirty="0" smtClean="0"/>
              <a:t>User can make booking when there are free seats or waiting list</a:t>
            </a:r>
          </a:p>
          <a:p>
            <a:pPr>
              <a:buFont typeface="Arial" pitchFamily="34" charset="0"/>
              <a:buChar char="•"/>
            </a:pPr>
            <a:r>
              <a:rPr lang="en-US" sz="2400" dirty="0" smtClean="0"/>
              <a:t>Users can cancel tickets and refund the amount</a:t>
            </a:r>
          </a:p>
          <a:p>
            <a:pPr>
              <a:buFont typeface="Arial" pitchFamily="34" charset="0"/>
              <a:buChar char="•"/>
            </a:pPr>
            <a:r>
              <a:rPr lang="en-US" sz="2400" dirty="0" smtClean="0"/>
              <a:t>Accepts only digital payments for web users.</a:t>
            </a:r>
          </a:p>
          <a:p>
            <a:pPr>
              <a:buFont typeface="Arial" pitchFamily="34" charset="0"/>
              <a:buChar char="•"/>
            </a:pPr>
            <a:r>
              <a:rPr lang="en-US" sz="2400" dirty="0" smtClean="0"/>
              <a:t>Manual reservation counters and do booking at designated places</a:t>
            </a:r>
          </a:p>
          <a:p>
            <a:pPr>
              <a:buFont typeface="Arial" pitchFamily="34" charset="0"/>
              <a:buChar char="•"/>
            </a:pPr>
            <a:r>
              <a:rPr lang="en-US" sz="2400" dirty="0" smtClean="0"/>
              <a:t>Administrators can make modifications to the data base</a:t>
            </a:r>
          </a:p>
          <a:p>
            <a:pPr>
              <a:buFont typeface="Arial" pitchFamily="34" charset="0"/>
              <a:buChar char="•"/>
            </a:pPr>
            <a:r>
              <a:rPr lang="en-US" sz="2400" dirty="0" smtClean="0"/>
              <a:t>Administrators can add or remove seats to a train</a:t>
            </a:r>
          </a:p>
          <a:p>
            <a:pPr>
              <a:buFont typeface="Arial" pitchFamily="34" charset="0"/>
              <a:buChar char="•"/>
            </a:pPr>
            <a:r>
              <a:rPr lang="en-US" sz="2400" dirty="0" smtClean="0"/>
              <a:t>Administrators  can remove a train or introduce a train</a:t>
            </a:r>
          </a:p>
          <a:p>
            <a:pPr>
              <a:buFont typeface="Arial" pitchFamily="34" charset="0"/>
              <a:buChar char="•"/>
            </a:pPr>
            <a:r>
              <a:rPr lang="en-US" sz="2400" dirty="0" smtClean="0"/>
              <a:t>Web based access system with millions of users (</a:t>
            </a:r>
            <a:r>
              <a:rPr lang="en-US" sz="2400" dirty="0" err="1" smtClean="0"/>
              <a:t>Tatkal</a:t>
            </a:r>
            <a:r>
              <a:rPr lang="en-US" sz="2400" dirty="0" smtClean="0"/>
              <a:t> reservation)</a:t>
            </a:r>
            <a:endParaRPr lang="en-US" sz="2400" dirty="0"/>
          </a:p>
        </p:txBody>
      </p:sp>
      <p:sp>
        <p:nvSpPr>
          <p:cNvPr id="4" name="TextBox 3"/>
          <p:cNvSpPr txBox="1"/>
          <p:nvPr/>
        </p:nvSpPr>
        <p:spPr>
          <a:xfrm>
            <a:off x="381000" y="6096000"/>
            <a:ext cx="7924800" cy="369332"/>
          </a:xfrm>
          <a:prstGeom prst="rect">
            <a:avLst/>
          </a:prstGeom>
          <a:noFill/>
          <a:ln>
            <a:solidFill>
              <a:srgbClr val="00B050"/>
            </a:solidFill>
          </a:ln>
        </p:spPr>
        <p:txBody>
          <a:bodyPr wrap="square" rtlCol="0">
            <a:spAutoFit/>
          </a:bodyPr>
          <a:lstStyle/>
          <a:p>
            <a:r>
              <a:rPr lang="en-US" dirty="0" smtClean="0"/>
              <a:t>Which is the most frequently used Operation ? What does it do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Reader-writers problem</a:t>
            </a:r>
            <a:endParaRPr lang="en-US" dirty="0"/>
          </a:p>
        </p:txBody>
      </p:sp>
      <p:sp>
        <p:nvSpPr>
          <p:cNvPr id="3" name="TextBox 2"/>
          <p:cNvSpPr txBox="1"/>
          <p:nvPr/>
        </p:nvSpPr>
        <p:spPr>
          <a:xfrm>
            <a:off x="152400" y="1295400"/>
            <a:ext cx="8839200" cy="646331"/>
          </a:xfrm>
          <a:prstGeom prst="rect">
            <a:avLst/>
          </a:prstGeom>
          <a:noFill/>
          <a:ln>
            <a:solidFill>
              <a:srgbClr val="00B050"/>
            </a:solidFill>
          </a:ln>
        </p:spPr>
        <p:txBody>
          <a:bodyPr wrap="square" rtlCol="0">
            <a:spAutoFit/>
          </a:bodyPr>
          <a:lstStyle/>
          <a:p>
            <a:r>
              <a:rPr lang="en-US" dirty="0" smtClean="0"/>
              <a:t>Such a online complex system which  allows concurrent access to various processes/threads, to the reservation database gives raise to problem called Reader-writers problem.</a:t>
            </a:r>
          </a:p>
        </p:txBody>
      </p:sp>
      <p:sp>
        <p:nvSpPr>
          <p:cNvPr id="4" name="TextBox 3"/>
          <p:cNvSpPr txBox="1"/>
          <p:nvPr/>
        </p:nvSpPr>
        <p:spPr>
          <a:xfrm>
            <a:off x="152400" y="2362200"/>
            <a:ext cx="8763000" cy="2308324"/>
          </a:xfrm>
          <a:prstGeom prst="rect">
            <a:avLst/>
          </a:prstGeom>
          <a:noFill/>
          <a:ln>
            <a:solidFill>
              <a:srgbClr val="00B050"/>
            </a:solidFill>
          </a:ln>
        </p:spPr>
        <p:txBody>
          <a:bodyPr wrap="square" rtlCol="0">
            <a:spAutoFit/>
          </a:bodyPr>
          <a:lstStyle/>
          <a:p>
            <a:r>
              <a:rPr lang="en-US" dirty="0" smtClean="0"/>
              <a:t>There are two </a:t>
            </a:r>
            <a:r>
              <a:rPr lang="en-US" dirty="0" smtClean="0"/>
              <a:t>types of processes </a:t>
            </a:r>
            <a:endParaRPr lang="en-US" dirty="0" smtClean="0"/>
          </a:p>
          <a:p>
            <a:r>
              <a:rPr lang="en-US" dirty="0" smtClean="0"/>
              <a:t>Readers  - Who only wants to read from the data base</a:t>
            </a:r>
            <a:endParaRPr lang="en-US" dirty="0" smtClean="0"/>
          </a:p>
          <a:p>
            <a:r>
              <a:rPr lang="en-US" dirty="0" smtClean="0"/>
              <a:t>Writers   - Who would like to  read and modify the contents on data base</a:t>
            </a:r>
          </a:p>
          <a:p>
            <a:endParaRPr lang="en-US" dirty="0" smtClean="0"/>
          </a:p>
          <a:p>
            <a:r>
              <a:rPr lang="en-US" dirty="0" smtClean="0"/>
              <a:t>Two readers can read the concurrently, and this will not cause and problem</a:t>
            </a:r>
          </a:p>
          <a:p>
            <a:endParaRPr lang="en-US" dirty="0" smtClean="0"/>
          </a:p>
          <a:p>
            <a:r>
              <a:rPr lang="en-US" dirty="0" smtClean="0"/>
              <a:t>However if a  </a:t>
            </a:r>
            <a:r>
              <a:rPr lang="en-US" dirty="0" smtClean="0"/>
              <a:t>writer and </a:t>
            </a:r>
            <a:r>
              <a:rPr lang="en-US" dirty="0" smtClean="0"/>
              <a:t>some  other </a:t>
            </a:r>
            <a:r>
              <a:rPr lang="en-US" dirty="0" smtClean="0"/>
              <a:t>process </a:t>
            </a:r>
            <a:r>
              <a:rPr lang="en-US" dirty="0" smtClean="0"/>
              <a:t>(</a:t>
            </a:r>
            <a:r>
              <a:rPr lang="en-US" dirty="0" smtClean="0"/>
              <a:t> </a:t>
            </a:r>
            <a:r>
              <a:rPr lang="en-US" dirty="0" smtClean="0"/>
              <a:t>who want to read or write) access the database concurrently we  will end  with  inconsistent database </a:t>
            </a:r>
            <a:endParaRPr lang="en-US" dirty="0"/>
          </a:p>
        </p:txBody>
      </p:sp>
      <p:sp>
        <p:nvSpPr>
          <p:cNvPr id="5" name="TextBox 4"/>
          <p:cNvSpPr txBox="1"/>
          <p:nvPr/>
        </p:nvSpPr>
        <p:spPr>
          <a:xfrm>
            <a:off x="152400" y="5105400"/>
            <a:ext cx="8763000" cy="1200329"/>
          </a:xfrm>
          <a:prstGeom prst="rect">
            <a:avLst/>
          </a:prstGeom>
          <a:noFill/>
          <a:ln>
            <a:solidFill>
              <a:srgbClr val="00B050"/>
            </a:solidFill>
          </a:ln>
        </p:spPr>
        <p:txBody>
          <a:bodyPr wrap="square" rtlCol="0">
            <a:spAutoFit/>
          </a:bodyPr>
          <a:lstStyle/>
          <a:p>
            <a:r>
              <a:rPr lang="en-US" dirty="0" smtClean="0"/>
              <a:t>TO ensure that such a inconsistency won’t arise  the writer are always given  exclusive access shared database,  Giving exclusive rights to  writer will  make all reader threads to wait,  this also put other writer threads to wait  and so on, This is called  Reader writer problem.</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Variations of  Reader-writers </a:t>
            </a:r>
            <a:r>
              <a:rPr lang="en-US" dirty="0" smtClean="0"/>
              <a:t>problem</a:t>
            </a:r>
            <a:endParaRPr lang="en-US" dirty="0"/>
          </a:p>
        </p:txBody>
      </p:sp>
      <p:sp>
        <p:nvSpPr>
          <p:cNvPr id="3" name="TextBox 2"/>
          <p:cNvSpPr txBox="1"/>
          <p:nvPr/>
        </p:nvSpPr>
        <p:spPr>
          <a:xfrm>
            <a:off x="228600" y="1295400"/>
            <a:ext cx="8534400" cy="4524315"/>
          </a:xfrm>
          <a:prstGeom prst="rect">
            <a:avLst/>
          </a:prstGeom>
          <a:noFill/>
        </p:spPr>
        <p:txBody>
          <a:bodyPr wrap="square" rtlCol="0">
            <a:spAutoFit/>
          </a:bodyPr>
          <a:lstStyle/>
          <a:p>
            <a:r>
              <a:rPr lang="en-US" dirty="0" smtClean="0"/>
              <a:t>As reader writer problem usually happens in complex system, there are many variations of this  based on different requirements. Two simple requirement of  such a system is  </a:t>
            </a:r>
          </a:p>
          <a:p>
            <a:endParaRPr lang="en-US" dirty="0" smtClean="0"/>
          </a:p>
          <a:p>
            <a:pPr>
              <a:buFont typeface="Arial" pitchFamily="34" charset="0"/>
              <a:buChar char="•"/>
            </a:pPr>
            <a:r>
              <a:rPr lang="en-US" dirty="0" smtClean="0"/>
              <a:t> </a:t>
            </a:r>
            <a:r>
              <a:rPr lang="en-US" dirty="0" smtClean="0"/>
              <a:t>None Readers </a:t>
            </a:r>
            <a:r>
              <a:rPr lang="en-US" dirty="0" smtClean="0"/>
              <a:t>should </a:t>
            </a:r>
            <a:r>
              <a:rPr lang="en-US" dirty="0" smtClean="0"/>
              <a:t> be made to  wait for  other </a:t>
            </a:r>
            <a:r>
              <a:rPr lang="en-US" dirty="0" smtClean="0"/>
              <a:t>readers to finish simply because a writer is </a:t>
            </a:r>
            <a:r>
              <a:rPr lang="en-US" dirty="0" smtClean="0"/>
              <a:t>waiting (</a:t>
            </a:r>
            <a:r>
              <a:rPr lang="en-US" b="1" dirty="0" smtClean="0"/>
              <a:t>First reader writer problem</a:t>
            </a:r>
            <a:r>
              <a:rPr lang="en-US" dirty="0" smtClean="0"/>
              <a:t>)</a:t>
            </a:r>
          </a:p>
          <a:p>
            <a:pPr>
              <a:buFont typeface="Arial" pitchFamily="34" charset="0"/>
              <a:buChar char="•"/>
            </a:pPr>
            <a:endParaRPr lang="en-US" dirty="0" smtClean="0"/>
          </a:p>
          <a:p>
            <a:pPr>
              <a:buFont typeface="Arial" pitchFamily="34" charset="0"/>
              <a:buChar char="•"/>
            </a:pPr>
            <a:r>
              <a:rPr lang="en-US" dirty="0" smtClean="0"/>
              <a:t>if a writer is waiting to access </a:t>
            </a:r>
            <a:r>
              <a:rPr lang="en-US" dirty="0" smtClean="0"/>
              <a:t>the object</a:t>
            </a:r>
            <a:r>
              <a:rPr lang="en-US" dirty="0" smtClean="0"/>
              <a:t>, no new readers may start reading</a:t>
            </a:r>
            <a:r>
              <a:rPr lang="en-US" dirty="0" smtClean="0"/>
              <a:t>. (</a:t>
            </a:r>
            <a:r>
              <a:rPr lang="en-US" b="1" dirty="0" smtClean="0"/>
              <a:t>Second reader writer problem</a:t>
            </a:r>
            <a:r>
              <a:rPr lang="en-US" dirty="0" smtClean="0"/>
              <a:t>) </a:t>
            </a:r>
          </a:p>
          <a:p>
            <a:pPr>
              <a:buFont typeface="Arial" pitchFamily="34" charset="0"/>
              <a:buChar char="•"/>
            </a:pPr>
            <a:endParaRPr lang="en-US" dirty="0" smtClean="0"/>
          </a:p>
          <a:p>
            <a:r>
              <a:rPr lang="en-US" dirty="0" smtClean="0"/>
              <a:t>In the first case  the writer will end up waiting for a long time or infinite time  and end up in a situation called </a:t>
            </a:r>
            <a:r>
              <a:rPr lang="en-US" i="1" dirty="0" smtClean="0"/>
              <a:t>starvation of the writer</a:t>
            </a:r>
          </a:p>
          <a:p>
            <a:endParaRPr lang="en-US" i="1" dirty="0" smtClean="0"/>
          </a:p>
          <a:p>
            <a:r>
              <a:rPr lang="en-US" dirty="0" smtClean="0"/>
              <a:t>In the second case, the readers will end up waiting for a long time and end up in starvation</a:t>
            </a:r>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Race condition</a:t>
            </a:r>
            <a:endParaRPr lang="en-US" dirty="0"/>
          </a:p>
        </p:txBody>
      </p:sp>
      <p:sp>
        <p:nvSpPr>
          <p:cNvPr id="3" name="TextBox 2"/>
          <p:cNvSpPr txBox="1"/>
          <p:nvPr/>
        </p:nvSpPr>
        <p:spPr>
          <a:xfrm>
            <a:off x="228600" y="1051679"/>
            <a:ext cx="8686800" cy="3139321"/>
          </a:xfrm>
          <a:prstGeom prst="rect">
            <a:avLst/>
          </a:prstGeom>
          <a:noFill/>
          <a:ln>
            <a:solidFill>
              <a:srgbClr val="FF0000"/>
            </a:solidFill>
          </a:ln>
        </p:spPr>
        <p:txBody>
          <a:bodyPr wrap="square" rtlCol="0">
            <a:spAutoFit/>
          </a:bodyPr>
          <a:lstStyle/>
          <a:p>
            <a:r>
              <a:rPr lang="en-US" dirty="0" smtClean="0"/>
              <a:t>When two threads which running in parallel  shares some data “memory regions” , can corrupt data</a:t>
            </a:r>
          </a:p>
          <a:p>
            <a:endParaRPr lang="en-US" dirty="0" smtClean="0"/>
          </a:p>
          <a:p>
            <a:r>
              <a:rPr lang="en-US" dirty="0" smtClean="0"/>
              <a:t>For a programmer, the biggest challenge is, this problem of corruption goes undetected because </a:t>
            </a:r>
          </a:p>
          <a:p>
            <a:endParaRPr lang="en-US" dirty="0" smtClean="0"/>
          </a:p>
          <a:p>
            <a:pPr>
              <a:buFont typeface="Arial" pitchFamily="34" charset="0"/>
              <a:buChar char="•"/>
            </a:pPr>
            <a:r>
              <a:rPr lang="en-US" dirty="0" smtClean="0"/>
              <a:t>Shows slightly different results during different runs.</a:t>
            </a:r>
          </a:p>
          <a:p>
            <a:pPr>
              <a:buFont typeface="Arial" pitchFamily="34" charset="0"/>
              <a:buChar char="•"/>
            </a:pPr>
            <a:r>
              <a:rPr lang="en-US" dirty="0" smtClean="0"/>
              <a:t>Appears at  random intervals  ranging from few seconds to even weeks</a:t>
            </a:r>
          </a:p>
          <a:p>
            <a:endParaRPr lang="en-US" dirty="0" smtClean="0"/>
          </a:p>
          <a:p>
            <a:r>
              <a:rPr lang="en-US" dirty="0" smtClean="0"/>
              <a:t>Such conditions are very hard to  reproduce isolate</a:t>
            </a:r>
          </a:p>
          <a:p>
            <a:endParaRPr lang="en-US" dirty="0" smtClean="0"/>
          </a:p>
        </p:txBody>
      </p:sp>
      <p:sp>
        <p:nvSpPr>
          <p:cNvPr id="4" name="Oval 3"/>
          <p:cNvSpPr/>
          <p:nvPr/>
        </p:nvSpPr>
        <p:spPr>
          <a:xfrm>
            <a:off x="3124200" y="6019800"/>
            <a:ext cx="3048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Shared Memory</a:t>
            </a:r>
            <a:endParaRPr lang="en-US" dirty="0"/>
          </a:p>
        </p:txBody>
      </p:sp>
      <p:sp>
        <p:nvSpPr>
          <p:cNvPr id="5" name="TextBox 4"/>
          <p:cNvSpPr txBox="1"/>
          <p:nvPr/>
        </p:nvSpPr>
        <p:spPr>
          <a:xfrm>
            <a:off x="533400" y="4572000"/>
            <a:ext cx="1447800" cy="369332"/>
          </a:xfrm>
          <a:prstGeom prst="rect">
            <a:avLst/>
          </a:prstGeom>
          <a:noFill/>
          <a:ln>
            <a:solidFill>
              <a:srgbClr val="FF0000"/>
            </a:solidFill>
          </a:ln>
        </p:spPr>
        <p:txBody>
          <a:bodyPr wrap="square" rtlCol="0">
            <a:spAutoFit/>
          </a:bodyPr>
          <a:lstStyle/>
          <a:p>
            <a:r>
              <a:rPr lang="en-US" dirty="0" smtClean="0"/>
              <a:t>Process-1</a:t>
            </a:r>
            <a:endParaRPr lang="en-US" dirty="0"/>
          </a:p>
        </p:txBody>
      </p:sp>
      <p:sp>
        <p:nvSpPr>
          <p:cNvPr id="6" name="TextBox 5"/>
          <p:cNvSpPr txBox="1"/>
          <p:nvPr/>
        </p:nvSpPr>
        <p:spPr>
          <a:xfrm>
            <a:off x="3733800" y="4572000"/>
            <a:ext cx="1447800" cy="369332"/>
          </a:xfrm>
          <a:prstGeom prst="rect">
            <a:avLst/>
          </a:prstGeom>
          <a:noFill/>
          <a:ln>
            <a:solidFill>
              <a:srgbClr val="FF0000"/>
            </a:solidFill>
          </a:ln>
        </p:spPr>
        <p:txBody>
          <a:bodyPr wrap="square" rtlCol="0">
            <a:spAutoFit/>
          </a:bodyPr>
          <a:lstStyle/>
          <a:p>
            <a:r>
              <a:rPr lang="en-US" dirty="0" smtClean="0"/>
              <a:t>Process-2</a:t>
            </a:r>
            <a:endParaRPr lang="en-US" dirty="0"/>
          </a:p>
        </p:txBody>
      </p:sp>
      <p:sp>
        <p:nvSpPr>
          <p:cNvPr id="7" name="TextBox 6"/>
          <p:cNvSpPr txBox="1"/>
          <p:nvPr/>
        </p:nvSpPr>
        <p:spPr>
          <a:xfrm>
            <a:off x="6553200" y="4572000"/>
            <a:ext cx="1447800" cy="369332"/>
          </a:xfrm>
          <a:prstGeom prst="rect">
            <a:avLst/>
          </a:prstGeom>
          <a:noFill/>
          <a:ln>
            <a:solidFill>
              <a:srgbClr val="FF0000"/>
            </a:solidFill>
          </a:ln>
        </p:spPr>
        <p:txBody>
          <a:bodyPr wrap="square" rtlCol="0">
            <a:spAutoFit/>
          </a:bodyPr>
          <a:lstStyle/>
          <a:p>
            <a:r>
              <a:rPr lang="en-US" dirty="0" smtClean="0"/>
              <a:t>Process-3</a:t>
            </a:r>
            <a:endParaRPr lang="en-US" dirty="0"/>
          </a:p>
        </p:txBody>
      </p:sp>
      <p:cxnSp>
        <p:nvCxnSpPr>
          <p:cNvPr id="9" name="Straight Arrow Connector 8"/>
          <p:cNvCxnSpPr>
            <a:stCxn id="5" idx="2"/>
          </p:cNvCxnSpPr>
          <p:nvPr/>
        </p:nvCxnSpPr>
        <p:spPr>
          <a:xfrm>
            <a:off x="1257300" y="4941332"/>
            <a:ext cx="2171700" cy="11546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p:cNvCxnSpPr>
          <p:nvPr/>
        </p:nvCxnSpPr>
        <p:spPr>
          <a:xfrm>
            <a:off x="4457700" y="4941332"/>
            <a:ext cx="38100" cy="10784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2"/>
            <a:endCxn id="4" idx="7"/>
          </p:cNvCxnSpPr>
          <p:nvPr/>
        </p:nvCxnSpPr>
        <p:spPr>
          <a:xfrm flipH="1">
            <a:off x="5725830" y="4941332"/>
            <a:ext cx="1551270" cy="11677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715962"/>
          </a:xfrm>
        </p:spPr>
        <p:txBody>
          <a:bodyPr>
            <a:normAutofit fontScale="90000"/>
          </a:bodyPr>
          <a:lstStyle/>
          <a:p>
            <a:r>
              <a:rPr lang="en-US" dirty="0" smtClean="0"/>
              <a:t>Solution to first reader write problem</a:t>
            </a:r>
            <a:br>
              <a:rPr lang="en-US" dirty="0" smtClean="0"/>
            </a:br>
            <a:r>
              <a:rPr lang="en-US" sz="3100" dirty="0" smtClean="0"/>
              <a:t>(Pattern)</a:t>
            </a:r>
            <a:endParaRPr lang="en-US" dirty="0"/>
          </a:p>
        </p:txBody>
      </p:sp>
      <p:sp>
        <p:nvSpPr>
          <p:cNvPr id="4" name="TextBox 3"/>
          <p:cNvSpPr txBox="1"/>
          <p:nvPr/>
        </p:nvSpPr>
        <p:spPr>
          <a:xfrm>
            <a:off x="381000" y="1295400"/>
            <a:ext cx="8458200" cy="4801314"/>
          </a:xfrm>
          <a:prstGeom prst="rect">
            <a:avLst/>
          </a:prstGeom>
          <a:noFill/>
        </p:spPr>
        <p:txBody>
          <a:bodyPr wrap="square" rtlCol="0">
            <a:spAutoFit/>
          </a:bodyPr>
          <a:lstStyle/>
          <a:p>
            <a:r>
              <a:rPr lang="en-US" dirty="0" smtClean="0"/>
              <a:t>The reader process shares the following elements</a:t>
            </a:r>
          </a:p>
          <a:p>
            <a:r>
              <a:rPr lang="en-US" b="1" dirty="0" smtClean="0">
                <a:solidFill>
                  <a:srgbClr val="00B050"/>
                </a:solidFill>
              </a:rPr>
              <a:t>semaphore</a:t>
            </a:r>
            <a:r>
              <a:rPr lang="en-US" dirty="0" smtClean="0">
                <a:solidFill>
                  <a:srgbClr val="00B050"/>
                </a:solidFill>
              </a:rPr>
              <a:t> </a:t>
            </a:r>
            <a:r>
              <a:rPr lang="en-US" i="1" dirty="0" err="1" smtClean="0">
                <a:solidFill>
                  <a:srgbClr val="00B050"/>
                </a:solidFill>
              </a:rPr>
              <a:t>mutex</a:t>
            </a:r>
            <a:r>
              <a:rPr lang="en-US" dirty="0" smtClean="0">
                <a:solidFill>
                  <a:srgbClr val="00B050"/>
                </a:solidFill>
              </a:rPr>
              <a:t>, </a:t>
            </a:r>
            <a:r>
              <a:rPr lang="en-US" i="1" dirty="0" err="1" smtClean="0">
                <a:solidFill>
                  <a:srgbClr val="00B050"/>
                </a:solidFill>
              </a:rPr>
              <a:t>wrt</a:t>
            </a:r>
            <a:r>
              <a:rPr lang="en-US" dirty="0" smtClean="0">
                <a:solidFill>
                  <a:srgbClr val="00B050"/>
                </a:solidFill>
              </a:rPr>
              <a:t>;</a:t>
            </a:r>
          </a:p>
          <a:p>
            <a:r>
              <a:rPr lang="en-US" b="1" dirty="0" err="1" smtClean="0">
                <a:solidFill>
                  <a:srgbClr val="00B050"/>
                </a:solidFill>
              </a:rPr>
              <a:t>int</a:t>
            </a:r>
            <a:r>
              <a:rPr lang="en-US" dirty="0" smtClean="0">
                <a:solidFill>
                  <a:srgbClr val="00B050"/>
                </a:solidFill>
              </a:rPr>
              <a:t> </a:t>
            </a:r>
            <a:r>
              <a:rPr lang="en-US" i="1" dirty="0" err="1" smtClean="0">
                <a:solidFill>
                  <a:srgbClr val="00B050"/>
                </a:solidFill>
              </a:rPr>
              <a:t>readcount</a:t>
            </a:r>
            <a:r>
              <a:rPr lang="en-US" dirty="0" smtClean="0">
                <a:solidFill>
                  <a:srgbClr val="00B050"/>
                </a:solidFill>
              </a:rPr>
              <a:t>;</a:t>
            </a:r>
            <a:endParaRPr lang="en-US" dirty="0" smtClean="0"/>
          </a:p>
          <a:p>
            <a:r>
              <a:rPr lang="en-US" dirty="0" smtClean="0"/>
              <a:t>The </a:t>
            </a:r>
            <a:r>
              <a:rPr lang="en-US" b="1" dirty="0" smtClean="0"/>
              <a:t>semaphores</a:t>
            </a:r>
            <a:r>
              <a:rPr lang="en-US" dirty="0" smtClean="0"/>
              <a:t> </a:t>
            </a:r>
            <a:r>
              <a:rPr lang="en-US" i="1" dirty="0" err="1" smtClean="0">
                <a:solidFill>
                  <a:srgbClr val="00B050"/>
                </a:solidFill>
              </a:rPr>
              <a:t>mutex</a:t>
            </a:r>
            <a:r>
              <a:rPr lang="en-US" dirty="0" smtClean="0"/>
              <a:t>  </a:t>
            </a:r>
            <a:r>
              <a:rPr lang="en-US" dirty="0" smtClean="0"/>
              <a:t>is initialized to 1 </a:t>
            </a:r>
          </a:p>
          <a:p>
            <a:r>
              <a:rPr lang="en-US" dirty="0" smtClean="0"/>
              <a:t> </a:t>
            </a:r>
            <a:r>
              <a:rPr lang="en-US" dirty="0" smtClean="0"/>
              <a:t>       </a:t>
            </a:r>
            <a:r>
              <a:rPr lang="en-US" b="1" dirty="0" smtClean="0"/>
              <a:t>semaphore</a:t>
            </a:r>
            <a:r>
              <a:rPr lang="en-US" dirty="0" smtClean="0"/>
              <a:t>   </a:t>
            </a:r>
            <a:r>
              <a:rPr lang="en-US" i="1" dirty="0" err="1" smtClean="0">
                <a:solidFill>
                  <a:srgbClr val="00B050"/>
                </a:solidFill>
              </a:rPr>
              <a:t>wrt</a:t>
            </a:r>
            <a:r>
              <a:rPr lang="en-US" dirty="0" smtClean="0"/>
              <a:t> </a:t>
            </a:r>
            <a:r>
              <a:rPr lang="en-US" dirty="0" smtClean="0"/>
              <a:t>      is initialized </a:t>
            </a:r>
            <a:r>
              <a:rPr lang="en-US" dirty="0" smtClean="0"/>
              <a:t>to 1; </a:t>
            </a:r>
            <a:endParaRPr lang="en-US" dirty="0" smtClean="0"/>
          </a:p>
          <a:p>
            <a:r>
              <a:rPr lang="en-US" i="1" dirty="0" smtClean="0">
                <a:solidFill>
                  <a:srgbClr val="00B050"/>
                </a:solidFill>
              </a:rPr>
              <a:t>         </a:t>
            </a:r>
            <a:r>
              <a:rPr lang="en-US" b="1" dirty="0" smtClean="0"/>
              <a:t>integer</a:t>
            </a:r>
            <a:r>
              <a:rPr lang="en-US" i="1" dirty="0" smtClean="0"/>
              <a:t> </a:t>
            </a:r>
            <a:r>
              <a:rPr lang="en-US" i="1" dirty="0" smtClean="0">
                <a:solidFill>
                  <a:srgbClr val="00B050"/>
                </a:solidFill>
              </a:rPr>
              <a:t>    </a:t>
            </a:r>
            <a:r>
              <a:rPr lang="en-US" i="1" dirty="0" err="1" smtClean="0">
                <a:solidFill>
                  <a:srgbClr val="00B050"/>
                </a:solidFill>
              </a:rPr>
              <a:t>readcount</a:t>
            </a:r>
            <a:r>
              <a:rPr lang="en-US" dirty="0" smtClean="0"/>
              <a:t> </a:t>
            </a:r>
            <a:r>
              <a:rPr lang="en-US" dirty="0" smtClean="0"/>
              <a:t>is </a:t>
            </a:r>
            <a:r>
              <a:rPr lang="en-US" dirty="0" smtClean="0"/>
              <a:t>initialized  to </a:t>
            </a:r>
            <a:r>
              <a:rPr lang="en-US" dirty="0" smtClean="0"/>
              <a:t>0. </a:t>
            </a:r>
            <a:endParaRPr lang="en-US" dirty="0" smtClean="0"/>
          </a:p>
          <a:p>
            <a:endParaRPr lang="en-US" dirty="0" smtClean="0"/>
          </a:p>
          <a:p>
            <a:r>
              <a:rPr lang="en-US" dirty="0" smtClean="0"/>
              <a:t>The </a:t>
            </a:r>
            <a:r>
              <a:rPr lang="en-US" dirty="0" smtClean="0"/>
              <a:t>semaphore </a:t>
            </a:r>
            <a:r>
              <a:rPr lang="en-US" i="1" dirty="0" err="1" smtClean="0">
                <a:solidFill>
                  <a:srgbClr val="00B050"/>
                </a:solidFill>
              </a:rPr>
              <a:t>wrt</a:t>
            </a:r>
            <a:r>
              <a:rPr lang="en-US" dirty="0" smtClean="0"/>
              <a:t> is common to both reader and writer processes</a:t>
            </a:r>
            <a:r>
              <a:rPr lang="en-US" dirty="0" smtClean="0"/>
              <a:t>.</a:t>
            </a:r>
          </a:p>
          <a:p>
            <a:endParaRPr lang="en-US" dirty="0" smtClean="0"/>
          </a:p>
          <a:p>
            <a:r>
              <a:rPr lang="en-US" dirty="0" smtClean="0"/>
              <a:t>The </a:t>
            </a:r>
            <a:r>
              <a:rPr lang="en-US" i="1" dirty="0" err="1" smtClean="0">
                <a:solidFill>
                  <a:srgbClr val="92D050"/>
                </a:solidFill>
              </a:rPr>
              <a:t>mutex</a:t>
            </a:r>
            <a:r>
              <a:rPr lang="en-US" dirty="0" smtClean="0"/>
              <a:t> semaphore is used to </a:t>
            </a:r>
            <a:r>
              <a:rPr lang="en-US" b="1" i="1" dirty="0" smtClean="0"/>
              <a:t>ensure mutual exclusion </a:t>
            </a:r>
            <a:r>
              <a:rPr lang="en-US" dirty="0" smtClean="0"/>
              <a:t>when the </a:t>
            </a:r>
            <a:r>
              <a:rPr lang="en-US" dirty="0" smtClean="0"/>
              <a:t>variable  </a:t>
            </a:r>
            <a:r>
              <a:rPr lang="en-US" i="1" dirty="0" err="1" smtClean="0">
                <a:solidFill>
                  <a:srgbClr val="92D050"/>
                </a:solidFill>
              </a:rPr>
              <a:t>readcount</a:t>
            </a:r>
            <a:r>
              <a:rPr lang="en-US" dirty="0" smtClean="0"/>
              <a:t> </a:t>
            </a:r>
            <a:r>
              <a:rPr lang="en-US" dirty="0" smtClean="0"/>
              <a:t>is updated. </a:t>
            </a:r>
            <a:endParaRPr lang="en-US" dirty="0" smtClean="0"/>
          </a:p>
          <a:p>
            <a:r>
              <a:rPr lang="en-US" dirty="0" smtClean="0"/>
              <a:t>The </a:t>
            </a:r>
            <a:r>
              <a:rPr lang="en-US" i="1" dirty="0" err="1" smtClean="0">
                <a:solidFill>
                  <a:srgbClr val="92D050"/>
                </a:solidFill>
              </a:rPr>
              <a:t>readcount</a:t>
            </a:r>
            <a:r>
              <a:rPr lang="en-US" dirty="0" smtClean="0"/>
              <a:t> variable keeps track of how </a:t>
            </a:r>
            <a:r>
              <a:rPr lang="en-US" dirty="0" smtClean="0"/>
              <a:t>many  processes </a:t>
            </a:r>
            <a:r>
              <a:rPr lang="en-US" dirty="0" smtClean="0"/>
              <a:t>are currently reading the object. </a:t>
            </a:r>
            <a:endParaRPr lang="en-US" dirty="0" smtClean="0"/>
          </a:p>
          <a:p>
            <a:r>
              <a:rPr lang="en-US" dirty="0" smtClean="0"/>
              <a:t>The </a:t>
            </a:r>
            <a:r>
              <a:rPr lang="en-US" b="1" dirty="0" smtClean="0"/>
              <a:t>semaphore</a:t>
            </a:r>
            <a:r>
              <a:rPr lang="en-US" dirty="0" smtClean="0"/>
              <a:t> </a:t>
            </a:r>
            <a:r>
              <a:rPr lang="en-US" i="1" dirty="0" err="1" smtClean="0">
                <a:solidFill>
                  <a:srgbClr val="92D050"/>
                </a:solidFill>
              </a:rPr>
              <a:t>wrt</a:t>
            </a:r>
            <a:r>
              <a:rPr lang="en-US" dirty="0" smtClean="0"/>
              <a:t> functions as </a:t>
            </a:r>
            <a:r>
              <a:rPr lang="en-US" dirty="0" smtClean="0"/>
              <a:t>a  </a:t>
            </a:r>
            <a:r>
              <a:rPr lang="en-US" b="1" u="sng" dirty="0" smtClean="0"/>
              <a:t>mutual-exclusion</a:t>
            </a:r>
            <a:r>
              <a:rPr lang="en-US" dirty="0" smtClean="0"/>
              <a:t> </a:t>
            </a:r>
            <a:r>
              <a:rPr lang="en-US" dirty="0" smtClean="0"/>
              <a:t>semaphore for the writers. </a:t>
            </a:r>
            <a:endParaRPr lang="en-US" dirty="0" smtClean="0"/>
          </a:p>
          <a:p>
            <a:endParaRPr lang="en-US" dirty="0" smtClean="0"/>
          </a:p>
          <a:p>
            <a:r>
              <a:rPr lang="en-US" dirty="0" smtClean="0"/>
              <a:t>It </a:t>
            </a:r>
            <a:r>
              <a:rPr lang="en-US" dirty="0" smtClean="0"/>
              <a:t>is also used by the first or </a:t>
            </a:r>
            <a:r>
              <a:rPr lang="en-US" dirty="0" smtClean="0"/>
              <a:t>last reader </a:t>
            </a:r>
            <a:r>
              <a:rPr lang="en-US" dirty="0" smtClean="0"/>
              <a:t>that enters or exits the critical section. It is not used by readers </a:t>
            </a:r>
            <a:r>
              <a:rPr lang="en-US" dirty="0" smtClean="0"/>
              <a:t>who enter </a:t>
            </a:r>
            <a:r>
              <a:rPr lang="en-US" dirty="0" smtClean="0"/>
              <a:t>or exit while other readers are in their critical sections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143000"/>
            <a:ext cx="3810000" cy="5078313"/>
          </a:xfrm>
          <a:prstGeom prst="rect">
            <a:avLst/>
          </a:prstGeom>
          <a:noFill/>
          <a:ln>
            <a:solidFill>
              <a:schemeClr val="tx1"/>
            </a:solidFill>
          </a:ln>
        </p:spPr>
        <p:txBody>
          <a:bodyPr wrap="square" rtlCol="0">
            <a:spAutoFit/>
          </a:bodyPr>
          <a:lstStyle/>
          <a:p>
            <a:r>
              <a:rPr lang="en-US" b="1" dirty="0" smtClean="0"/>
              <a:t>While(TRUE</a:t>
            </a:r>
            <a:r>
              <a:rPr lang="en-US" dirty="0" smtClean="0"/>
              <a:t>)</a:t>
            </a:r>
          </a:p>
          <a:p>
            <a:r>
              <a:rPr lang="en-US" dirty="0" smtClean="0"/>
              <a:t> </a:t>
            </a:r>
            <a:r>
              <a:rPr lang="en-US" dirty="0" smtClean="0"/>
              <a:t>{</a:t>
            </a:r>
          </a:p>
          <a:p>
            <a:r>
              <a:rPr lang="en-US" dirty="0" smtClean="0"/>
              <a:t>      wait </a:t>
            </a:r>
            <a:r>
              <a:rPr lang="en-US" dirty="0" smtClean="0"/>
              <a:t>(</a:t>
            </a:r>
            <a:r>
              <a:rPr lang="en-US" dirty="0" err="1" smtClean="0"/>
              <a:t>mutex</a:t>
            </a:r>
            <a:r>
              <a:rPr lang="en-US" dirty="0" smtClean="0"/>
              <a:t>);</a:t>
            </a:r>
          </a:p>
          <a:p>
            <a:r>
              <a:rPr lang="en-US" dirty="0" smtClean="0"/>
              <a:t>       </a:t>
            </a:r>
            <a:r>
              <a:rPr lang="en-US" dirty="0" err="1" smtClean="0"/>
              <a:t>readcount</a:t>
            </a:r>
            <a:r>
              <a:rPr lang="en-US" dirty="0" smtClean="0"/>
              <a:t>++;</a:t>
            </a:r>
          </a:p>
          <a:p>
            <a:r>
              <a:rPr lang="en-US" dirty="0" smtClean="0"/>
              <a:t>       if </a:t>
            </a:r>
            <a:r>
              <a:rPr lang="en-US" dirty="0" smtClean="0"/>
              <a:t>(</a:t>
            </a:r>
            <a:r>
              <a:rPr lang="en-US" dirty="0" err="1" smtClean="0"/>
              <a:t>readcount</a:t>
            </a:r>
            <a:r>
              <a:rPr lang="en-US" dirty="0" smtClean="0"/>
              <a:t>  ==  </a:t>
            </a:r>
            <a:r>
              <a:rPr lang="en-US" dirty="0" smtClean="0"/>
              <a:t>1)</a:t>
            </a:r>
          </a:p>
          <a:p>
            <a:r>
              <a:rPr lang="en-US" dirty="0" smtClean="0"/>
              <a:t>       {</a:t>
            </a:r>
          </a:p>
          <a:p>
            <a:r>
              <a:rPr lang="en-US" dirty="0" smtClean="0"/>
              <a:t>            wait </a:t>
            </a:r>
            <a:r>
              <a:rPr lang="en-US" dirty="0" smtClean="0"/>
              <a:t>(</a:t>
            </a:r>
            <a:r>
              <a:rPr lang="en-US" dirty="0" err="1" smtClean="0"/>
              <a:t>wrt</a:t>
            </a:r>
            <a:r>
              <a:rPr lang="en-US" dirty="0" smtClean="0"/>
              <a:t>);</a:t>
            </a:r>
          </a:p>
          <a:p>
            <a:r>
              <a:rPr lang="en-US" dirty="0" smtClean="0"/>
              <a:t> </a:t>
            </a:r>
            <a:r>
              <a:rPr lang="en-US" dirty="0" smtClean="0"/>
              <a:t>       }</a:t>
            </a:r>
            <a:endParaRPr lang="en-US" dirty="0" smtClean="0"/>
          </a:p>
          <a:p>
            <a:r>
              <a:rPr lang="en-US" dirty="0" smtClean="0"/>
              <a:t>       signal(</a:t>
            </a:r>
            <a:r>
              <a:rPr lang="en-US" dirty="0" err="1" smtClean="0"/>
              <a:t>mutex</a:t>
            </a:r>
            <a:r>
              <a:rPr lang="en-US" dirty="0" smtClean="0"/>
              <a:t>);</a:t>
            </a:r>
          </a:p>
          <a:p>
            <a:r>
              <a:rPr lang="en-US" dirty="0" smtClean="0"/>
              <a:t> </a:t>
            </a:r>
            <a:r>
              <a:rPr lang="en-US" dirty="0" smtClean="0"/>
              <a:t>      …………………………..</a:t>
            </a:r>
            <a:endParaRPr lang="en-US" dirty="0" smtClean="0"/>
          </a:p>
          <a:p>
            <a:r>
              <a:rPr lang="en-US" i="1" dirty="0" smtClean="0"/>
              <a:t>      II </a:t>
            </a:r>
            <a:r>
              <a:rPr lang="en-US" i="1" dirty="0" smtClean="0"/>
              <a:t>reading is </a:t>
            </a:r>
            <a:r>
              <a:rPr lang="en-US" i="1" dirty="0" smtClean="0"/>
              <a:t>performed</a:t>
            </a:r>
          </a:p>
          <a:p>
            <a:r>
              <a:rPr lang="en-US" i="1" dirty="0" smtClean="0"/>
              <a:t> </a:t>
            </a:r>
            <a:r>
              <a:rPr lang="en-US" i="1" dirty="0" smtClean="0"/>
              <a:t>      …………………………………</a:t>
            </a:r>
            <a:endParaRPr lang="en-US" i="1" dirty="0" smtClean="0"/>
          </a:p>
          <a:p>
            <a:r>
              <a:rPr lang="en-US" dirty="0" smtClean="0"/>
              <a:t>      wait(</a:t>
            </a:r>
            <a:r>
              <a:rPr lang="en-US" dirty="0" err="1" smtClean="0"/>
              <a:t>mutex</a:t>
            </a:r>
            <a:r>
              <a:rPr lang="en-US" dirty="0" smtClean="0"/>
              <a:t>);</a:t>
            </a:r>
          </a:p>
          <a:p>
            <a:r>
              <a:rPr lang="en-US" dirty="0" smtClean="0"/>
              <a:t>      </a:t>
            </a:r>
            <a:r>
              <a:rPr lang="en-US" dirty="0" err="1" smtClean="0"/>
              <a:t>readcount</a:t>
            </a:r>
            <a:r>
              <a:rPr lang="en-US" dirty="0" smtClean="0"/>
              <a:t>-</a:t>
            </a:r>
            <a:r>
              <a:rPr lang="en-US" dirty="0" smtClean="0"/>
              <a:t>-;</a:t>
            </a:r>
          </a:p>
          <a:p>
            <a:r>
              <a:rPr lang="en-US" dirty="0" smtClean="0"/>
              <a:t>      if </a:t>
            </a:r>
            <a:r>
              <a:rPr lang="en-US" dirty="0" smtClean="0"/>
              <a:t>(</a:t>
            </a:r>
            <a:r>
              <a:rPr lang="en-US" dirty="0" err="1" smtClean="0"/>
              <a:t>readcount</a:t>
            </a:r>
            <a:r>
              <a:rPr lang="en-US" dirty="0" smtClean="0"/>
              <a:t> == </a:t>
            </a:r>
            <a:r>
              <a:rPr lang="en-US" dirty="0" smtClean="0"/>
              <a:t>0)</a:t>
            </a:r>
          </a:p>
          <a:p>
            <a:r>
              <a:rPr lang="en-US" dirty="0" smtClean="0"/>
              <a:t>         signal(</a:t>
            </a:r>
            <a:r>
              <a:rPr lang="en-US" dirty="0" err="1" smtClean="0"/>
              <a:t>wrt</a:t>
            </a:r>
            <a:r>
              <a:rPr lang="en-US" dirty="0" smtClean="0"/>
              <a:t>);</a:t>
            </a:r>
          </a:p>
          <a:p>
            <a:r>
              <a:rPr lang="en-US" dirty="0" smtClean="0"/>
              <a:t>      signal(</a:t>
            </a:r>
            <a:r>
              <a:rPr lang="en-US" dirty="0" err="1" smtClean="0"/>
              <a:t>mutex</a:t>
            </a:r>
            <a:r>
              <a:rPr lang="en-US" dirty="0" smtClean="0"/>
              <a:t>);</a:t>
            </a:r>
          </a:p>
          <a:p>
            <a:r>
              <a:rPr lang="en-US" dirty="0" smtClean="0"/>
              <a:t>} </a:t>
            </a:r>
            <a:endParaRPr lang="en-US" dirty="0"/>
          </a:p>
        </p:txBody>
      </p:sp>
      <p:sp>
        <p:nvSpPr>
          <p:cNvPr id="3" name="TextBox 2"/>
          <p:cNvSpPr txBox="1"/>
          <p:nvPr/>
        </p:nvSpPr>
        <p:spPr>
          <a:xfrm>
            <a:off x="990600" y="762000"/>
            <a:ext cx="2133600" cy="381000"/>
          </a:xfrm>
          <a:prstGeom prst="rect">
            <a:avLst/>
          </a:prstGeom>
          <a:noFill/>
        </p:spPr>
        <p:txBody>
          <a:bodyPr wrap="square" rtlCol="0">
            <a:spAutoFit/>
          </a:bodyPr>
          <a:lstStyle/>
          <a:p>
            <a:r>
              <a:rPr lang="en-US" dirty="0" smtClean="0"/>
              <a:t>Readers  Process</a:t>
            </a:r>
            <a:endParaRPr lang="en-US" dirty="0"/>
          </a:p>
        </p:txBody>
      </p:sp>
      <p:sp>
        <p:nvSpPr>
          <p:cNvPr id="4" name="TextBox 3"/>
          <p:cNvSpPr txBox="1"/>
          <p:nvPr/>
        </p:nvSpPr>
        <p:spPr>
          <a:xfrm>
            <a:off x="4876800" y="1219200"/>
            <a:ext cx="3429000" cy="1754326"/>
          </a:xfrm>
          <a:prstGeom prst="rect">
            <a:avLst/>
          </a:prstGeom>
          <a:noFill/>
          <a:ln>
            <a:solidFill>
              <a:schemeClr val="tx1"/>
            </a:solidFill>
          </a:ln>
        </p:spPr>
        <p:txBody>
          <a:bodyPr wrap="square" rtlCol="0">
            <a:spAutoFit/>
          </a:bodyPr>
          <a:lstStyle/>
          <a:p>
            <a:r>
              <a:rPr lang="en-US" b="1" dirty="0" smtClean="0"/>
              <a:t>While(TRUE</a:t>
            </a:r>
            <a:r>
              <a:rPr lang="en-US" dirty="0" smtClean="0"/>
              <a:t>)</a:t>
            </a:r>
          </a:p>
          <a:p>
            <a:r>
              <a:rPr lang="en-US" dirty="0" smtClean="0"/>
              <a:t> </a:t>
            </a:r>
            <a:r>
              <a:rPr lang="en-US" dirty="0" smtClean="0"/>
              <a:t>{</a:t>
            </a:r>
          </a:p>
          <a:p>
            <a:r>
              <a:rPr lang="en-US" dirty="0" smtClean="0"/>
              <a:t>     wait(</a:t>
            </a:r>
            <a:r>
              <a:rPr lang="en-US" dirty="0" err="1" smtClean="0"/>
              <a:t>wrt</a:t>
            </a:r>
            <a:r>
              <a:rPr lang="en-US" dirty="0" smtClean="0"/>
              <a:t>);</a:t>
            </a:r>
          </a:p>
          <a:p>
            <a:r>
              <a:rPr lang="en-US" i="1" dirty="0" smtClean="0"/>
              <a:t>      II </a:t>
            </a:r>
            <a:r>
              <a:rPr lang="en-US" i="1" dirty="0" smtClean="0"/>
              <a:t>writing is performed</a:t>
            </a:r>
          </a:p>
          <a:p>
            <a:r>
              <a:rPr lang="en-US" dirty="0" smtClean="0"/>
              <a:t>      signal(</a:t>
            </a:r>
            <a:r>
              <a:rPr lang="en-US" dirty="0" err="1" smtClean="0"/>
              <a:t>wrt</a:t>
            </a:r>
            <a:r>
              <a:rPr lang="en-US" dirty="0" smtClean="0"/>
              <a:t>);</a:t>
            </a:r>
          </a:p>
          <a:p>
            <a:r>
              <a:rPr lang="en-US" dirty="0" smtClean="0"/>
              <a:t>} </a:t>
            </a:r>
            <a:endParaRPr lang="en-US" dirty="0"/>
          </a:p>
        </p:txBody>
      </p:sp>
      <p:sp>
        <p:nvSpPr>
          <p:cNvPr id="5" name="TextBox 4"/>
          <p:cNvSpPr txBox="1"/>
          <p:nvPr/>
        </p:nvSpPr>
        <p:spPr>
          <a:xfrm>
            <a:off x="5715000" y="838200"/>
            <a:ext cx="2133600" cy="381000"/>
          </a:xfrm>
          <a:prstGeom prst="rect">
            <a:avLst/>
          </a:prstGeom>
          <a:noFill/>
        </p:spPr>
        <p:txBody>
          <a:bodyPr wrap="square" rtlCol="0">
            <a:spAutoFit/>
          </a:bodyPr>
          <a:lstStyle/>
          <a:p>
            <a:r>
              <a:rPr lang="en-US" dirty="0" smtClean="0"/>
              <a:t>Writers Process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Second Reader writer problem</a:t>
            </a:r>
            <a:endParaRPr lang="en-US" dirty="0"/>
          </a:p>
        </p:txBody>
      </p:sp>
      <p:sp>
        <p:nvSpPr>
          <p:cNvPr id="3" name="TextBox 2"/>
          <p:cNvSpPr txBox="1"/>
          <p:nvPr/>
        </p:nvSpPr>
        <p:spPr>
          <a:xfrm>
            <a:off x="228600" y="1143000"/>
            <a:ext cx="8610600" cy="5257800"/>
          </a:xfrm>
          <a:prstGeom prst="rect">
            <a:avLst/>
          </a:prstGeom>
          <a:noFill/>
        </p:spPr>
        <p:txBody>
          <a:bodyPr wrap="square" rtlCol="0">
            <a:spAutoFit/>
          </a:bodyPr>
          <a:lstStyle/>
          <a:p>
            <a:r>
              <a:rPr lang="en-US" sz="1600" dirty="0" err="1" smtClean="0"/>
              <a:t>int</a:t>
            </a:r>
            <a:r>
              <a:rPr lang="en-US" sz="1600" dirty="0" smtClean="0"/>
              <a:t> </a:t>
            </a:r>
            <a:r>
              <a:rPr lang="en-US" sz="1600" dirty="0" err="1" smtClean="0"/>
              <a:t>readcount</a:t>
            </a:r>
            <a:r>
              <a:rPr lang="en-US" sz="1600" dirty="0" smtClean="0"/>
              <a:t>, </a:t>
            </a:r>
            <a:r>
              <a:rPr lang="en-US" sz="1600" dirty="0" err="1" smtClean="0"/>
              <a:t>writecount</a:t>
            </a:r>
            <a:r>
              <a:rPr lang="en-US" sz="1600" dirty="0" smtClean="0"/>
              <a:t>; //(initial value = 0)</a:t>
            </a:r>
          </a:p>
          <a:p>
            <a:r>
              <a:rPr lang="en-US" sz="1600" dirty="0" smtClean="0"/>
              <a:t>semaphore </a:t>
            </a:r>
            <a:r>
              <a:rPr lang="en-US" sz="1600" dirty="0" err="1" smtClean="0"/>
              <a:t>rmutex</a:t>
            </a:r>
            <a:r>
              <a:rPr lang="en-US" sz="1600" dirty="0" smtClean="0"/>
              <a:t>, </a:t>
            </a:r>
            <a:r>
              <a:rPr lang="en-US" sz="1600" dirty="0" err="1" smtClean="0"/>
              <a:t>wmutex</a:t>
            </a:r>
            <a:r>
              <a:rPr lang="en-US" sz="1600" dirty="0" smtClean="0"/>
              <a:t>, </a:t>
            </a:r>
            <a:r>
              <a:rPr lang="en-US" sz="1600" dirty="0" err="1" smtClean="0"/>
              <a:t>readTry</a:t>
            </a:r>
            <a:r>
              <a:rPr lang="en-US" sz="1600" dirty="0" smtClean="0"/>
              <a:t>, resource; //(initial value = 1)</a:t>
            </a:r>
          </a:p>
          <a:p>
            <a:r>
              <a:rPr lang="en-US" sz="1600" dirty="0" smtClean="0"/>
              <a:t>Void  reader</a:t>
            </a:r>
            <a:r>
              <a:rPr lang="en-US" sz="1600" dirty="0" smtClean="0"/>
              <a:t>() </a:t>
            </a:r>
            <a:endParaRPr lang="en-US" sz="1600" dirty="0" smtClean="0"/>
          </a:p>
          <a:p>
            <a:r>
              <a:rPr lang="en-US" sz="1600" dirty="0" smtClean="0"/>
              <a:t>{</a:t>
            </a:r>
            <a:endParaRPr lang="en-US" sz="1600" dirty="0" smtClean="0"/>
          </a:p>
          <a:p>
            <a:r>
              <a:rPr lang="en-US" sz="1600" dirty="0" smtClean="0"/>
              <a:t>   </a:t>
            </a:r>
            <a:r>
              <a:rPr lang="en-US" sz="1600" dirty="0" err="1" smtClean="0"/>
              <a:t>readTry.P</a:t>
            </a:r>
            <a:r>
              <a:rPr lang="en-US" sz="1600" dirty="0" smtClean="0"/>
              <a:t>();//Indicate a reader is trying to enter</a:t>
            </a:r>
          </a:p>
          <a:p>
            <a:r>
              <a:rPr lang="en-US" sz="1600" dirty="0" smtClean="0"/>
              <a:t>  </a:t>
            </a:r>
            <a:r>
              <a:rPr lang="en-US" sz="1600" dirty="0" smtClean="0"/>
              <a:t> </a:t>
            </a:r>
            <a:r>
              <a:rPr lang="en-US" sz="1600" dirty="0" err="1" smtClean="0"/>
              <a:t>rmutex.P</a:t>
            </a:r>
            <a:r>
              <a:rPr lang="en-US" sz="1600" dirty="0" smtClean="0"/>
              <a:t>();//lock entry section to avoid race condition with other readers</a:t>
            </a:r>
          </a:p>
          <a:p>
            <a:r>
              <a:rPr lang="en-US" sz="1600" dirty="0" smtClean="0"/>
              <a:t>  </a:t>
            </a:r>
            <a:r>
              <a:rPr lang="en-US" sz="1600" dirty="0" smtClean="0"/>
              <a:t> </a:t>
            </a:r>
            <a:r>
              <a:rPr lang="en-US" sz="1600" dirty="0" err="1" smtClean="0"/>
              <a:t>readcount</a:t>
            </a:r>
            <a:r>
              <a:rPr lang="en-US" sz="1600" dirty="0" smtClean="0"/>
              <a:t>++;//report yourself as a reader</a:t>
            </a:r>
          </a:p>
          <a:p>
            <a:r>
              <a:rPr lang="en-US" sz="1600" dirty="0" smtClean="0"/>
              <a:t>  </a:t>
            </a:r>
            <a:r>
              <a:rPr lang="en-US" sz="1600" dirty="0" smtClean="0"/>
              <a:t> if </a:t>
            </a:r>
            <a:r>
              <a:rPr lang="en-US" sz="1600" dirty="0" smtClean="0"/>
              <a:t>(</a:t>
            </a:r>
            <a:r>
              <a:rPr lang="en-US" sz="1600" dirty="0" err="1" smtClean="0"/>
              <a:t>readcount</a:t>
            </a:r>
            <a:r>
              <a:rPr lang="en-US" sz="1600" dirty="0" smtClean="0"/>
              <a:t> == 1)//checks if you are first reader</a:t>
            </a:r>
          </a:p>
          <a:p>
            <a:r>
              <a:rPr lang="en-US" sz="1600" dirty="0" smtClean="0"/>
              <a:t>   </a:t>
            </a:r>
            <a:r>
              <a:rPr lang="en-US" sz="1600" dirty="0" smtClean="0"/>
              <a:t>   </a:t>
            </a:r>
            <a:r>
              <a:rPr lang="en-US" sz="1600" dirty="0" err="1" smtClean="0"/>
              <a:t>resource.P</a:t>
            </a:r>
            <a:r>
              <a:rPr lang="en-US" sz="1600" dirty="0" smtClean="0"/>
              <a:t>();//if you are first reader, lock  the resource</a:t>
            </a:r>
          </a:p>
          <a:p>
            <a:r>
              <a:rPr lang="en-US" sz="1600" dirty="0" smtClean="0"/>
              <a:t>  </a:t>
            </a:r>
            <a:r>
              <a:rPr lang="en-US" sz="1600" dirty="0" smtClean="0"/>
              <a:t> </a:t>
            </a:r>
            <a:r>
              <a:rPr lang="en-US" sz="1600" dirty="0" err="1" smtClean="0"/>
              <a:t>rmutex.V</a:t>
            </a:r>
            <a:r>
              <a:rPr lang="en-US" sz="1600" dirty="0" smtClean="0"/>
              <a:t>();//release entry section for other readers</a:t>
            </a:r>
          </a:p>
          <a:p>
            <a:r>
              <a:rPr lang="en-US" sz="1600" dirty="0" smtClean="0"/>
              <a:t>  </a:t>
            </a:r>
            <a:r>
              <a:rPr lang="en-US" sz="1600" dirty="0" smtClean="0"/>
              <a:t> </a:t>
            </a:r>
            <a:r>
              <a:rPr lang="en-US" sz="1600" dirty="0" err="1" smtClean="0"/>
              <a:t>readTry.V</a:t>
            </a:r>
            <a:r>
              <a:rPr lang="en-US" sz="1600" dirty="0" smtClean="0"/>
              <a:t>();//indicate you are done trying to access the resource</a:t>
            </a:r>
          </a:p>
          <a:p>
            <a:endParaRPr lang="en-US" sz="1600" dirty="0" smtClean="0"/>
          </a:p>
          <a:p>
            <a:r>
              <a:rPr lang="en-US" sz="1600" dirty="0" smtClean="0"/>
              <a:t>&lt;CRITICAL Section&gt;</a:t>
            </a:r>
          </a:p>
          <a:p>
            <a:r>
              <a:rPr lang="en-US" sz="1600" dirty="0" smtClean="0"/>
              <a:t> // reading is </a:t>
            </a:r>
            <a:r>
              <a:rPr lang="en-US" sz="1600" dirty="0" smtClean="0"/>
              <a:t>performed</a:t>
            </a:r>
            <a:endParaRPr lang="en-US" sz="1600" dirty="0" smtClean="0"/>
          </a:p>
          <a:p>
            <a:r>
              <a:rPr lang="en-US" sz="1600" dirty="0" smtClean="0"/>
              <a:t>&lt;EXIT Section</a:t>
            </a:r>
            <a:r>
              <a:rPr lang="en-US" sz="1600" dirty="0" smtClean="0"/>
              <a:t>&gt; </a:t>
            </a:r>
            <a:endParaRPr lang="en-US" sz="1600" dirty="0" smtClean="0"/>
          </a:p>
          <a:p>
            <a:r>
              <a:rPr lang="en-US" sz="1600" dirty="0" smtClean="0"/>
              <a:t>  </a:t>
            </a:r>
            <a:r>
              <a:rPr lang="en-US" sz="1600" dirty="0" err="1" smtClean="0"/>
              <a:t>rmutex.P</a:t>
            </a:r>
            <a:r>
              <a:rPr lang="en-US" sz="1600" dirty="0" smtClean="0"/>
              <a:t>();//reserve exit section - avoids race condition with readers</a:t>
            </a:r>
          </a:p>
          <a:p>
            <a:r>
              <a:rPr lang="en-US" sz="1600" dirty="0" smtClean="0"/>
              <a:t>  </a:t>
            </a:r>
            <a:r>
              <a:rPr lang="en-US" sz="1600" dirty="0" err="1" smtClean="0"/>
              <a:t>readcount</a:t>
            </a:r>
            <a:r>
              <a:rPr lang="en-US" sz="1600" dirty="0" smtClean="0"/>
              <a:t>--;//indicate you're leaving</a:t>
            </a:r>
          </a:p>
          <a:p>
            <a:r>
              <a:rPr lang="en-US" sz="1600" dirty="0" smtClean="0"/>
              <a:t>  if (</a:t>
            </a:r>
            <a:r>
              <a:rPr lang="en-US" sz="1600" dirty="0" err="1" smtClean="0"/>
              <a:t>readcount</a:t>
            </a:r>
            <a:r>
              <a:rPr lang="en-US" sz="1600" dirty="0" smtClean="0"/>
              <a:t> == 0)//checks if you are last reader leaving</a:t>
            </a:r>
          </a:p>
          <a:p>
            <a:r>
              <a:rPr lang="en-US" sz="1600" dirty="0" smtClean="0"/>
              <a:t>    </a:t>
            </a:r>
            <a:r>
              <a:rPr lang="en-US" sz="1600" dirty="0" err="1" smtClean="0"/>
              <a:t>resource.V</a:t>
            </a:r>
            <a:r>
              <a:rPr lang="en-US" sz="1600" dirty="0" smtClean="0"/>
              <a:t>();//if last, you must release the locked resource</a:t>
            </a:r>
          </a:p>
          <a:p>
            <a:r>
              <a:rPr lang="en-US" sz="1600" dirty="0" smtClean="0"/>
              <a:t>  </a:t>
            </a:r>
            <a:r>
              <a:rPr lang="en-US" sz="1600" dirty="0" err="1" smtClean="0"/>
              <a:t>rmutex.V</a:t>
            </a:r>
            <a:r>
              <a:rPr lang="en-US" sz="1600" dirty="0" smtClean="0"/>
              <a:t>();//release exit section for other readers</a:t>
            </a:r>
          </a:p>
          <a:p>
            <a:r>
              <a:rPr lang="en-US" sz="1600" dirty="0" smtClean="0"/>
              <a:t>}</a:t>
            </a:r>
            <a:endParaRPr lang="en-US" sz="1600" dirty="0"/>
          </a:p>
        </p:txBody>
      </p:sp>
      <p:sp>
        <p:nvSpPr>
          <p:cNvPr id="4" name="TextBox 3"/>
          <p:cNvSpPr txBox="1"/>
          <p:nvPr/>
        </p:nvSpPr>
        <p:spPr>
          <a:xfrm>
            <a:off x="3505200" y="6248400"/>
            <a:ext cx="2133600" cy="381000"/>
          </a:xfrm>
          <a:prstGeom prst="rect">
            <a:avLst/>
          </a:prstGeom>
          <a:noFill/>
          <a:ln>
            <a:solidFill>
              <a:schemeClr val="tx1"/>
            </a:solidFill>
          </a:ln>
        </p:spPr>
        <p:txBody>
          <a:bodyPr wrap="square" rtlCol="0">
            <a:spAutoFit/>
          </a:bodyPr>
          <a:lstStyle/>
          <a:p>
            <a:r>
              <a:rPr lang="en-US" dirty="0" smtClean="0"/>
              <a:t>Readers  Process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94692"/>
            <a:ext cx="8534400" cy="5940088"/>
          </a:xfrm>
          <a:prstGeom prst="rect">
            <a:avLst/>
          </a:prstGeom>
          <a:noFill/>
        </p:spPr>
        <p:txBody>
          <a:bodyPr wrap="square" rtlCol="0">
            <a:spAutoFit/>
          </a:bodyPr>
          <a:lstStyle/>
          <a:p>
            <a:r>
              <a:rPr lang="en-US" sz="1600" dirty="0" smtClean="0"/>
              <a:t>writer</a:t>
            </a:r>
            <a:r>
              <a:rPr lang="en-US" sz="1600" dirty="0" smtClean="0"/>
              <a:t>()</a:t>
            </a:r>
          </a:p>
          <a:p>
            <a:r>
              <a:rPr lang="en-US" sz="1600" dirty="0" smtClean="0"/>
              <a:t> </a:t>
            </a:r>
            <a:r>
              <a:rPr lang="en-US" sz="1600" dirty="0" smtClean="0"/>
              <a:t>{</a:t>
            </a:r>
          </a:p>
          <a:p>
            <a:r>
              <a:rPr lang="en-US" sz="1600" dirty="0" smtClean="0"/>
              <a:t>   </a:t>
            </a:r>
            <a:r>
              <a:rPr lang="en-US" sz="1600" dirty="0" err="1" smtClean="0"/>
              <a:t>wmutex.P</a:t>
            </a:r>
            <a:r>
              <a:rPr lang="en-US" sz="1600" dirty="0" smtClean="0"/>
              <a:t>();//reserve entry section for writers - avoids race conditions</a:t>
            </a:r>
          </a:p>
          <a:p>
            <a:r>
              <a:rPr lang="en-US" sz="1600" dirty="0" smtClean="0"/>
              <a:t> </a:t>
            </a:r>
            <a:r>
              <a:rPr lang="en-US" sz="1600" dirty="0" smtClean="0"/>
              <a:t>  </a:t>
            </a:r>
            <a:r>
              <a:rPr lang="en-US" sz="1600" dirty="0" err="1" smtClean="0"/>
              <a:t>writecount</a:t>
            </a:r>
            <a:r>
              <a:rPr lang="en-US" sz="1600" dirty="0" smtClean="0"/>
              <a:t>++;//report yourself as a writer entering</a:t>
            </a:r>
          </a:p>
          <a:p>
            <a:r>
              <a:rPr lang="en-US" sz="1600" dirty="0" smtClean="0"/>
              <a:t>  </a:t>
            </a:r>
            <a:r>
              <a:rPr lang="en-US" sz="1600" dirty="0" smtClean="0"/>
              <a:t> if </a:t>
            </a:r>
            <a:r>
              <a:rPr lang="en-US" sz="1600" dirty="0" smtClean="0"/>
              <a:t>(</a:t>
            </a:r>
            <a:r>
              <a:rPr lang="en-US" sz="1600" dirty="0" err="1" smtClean="0"/>
              <a:t>writecount</a:t>
            </a:r>
            <a:r>
              <a:rPr lang="en-US" sz="1600" dirty="0" smtClean="0"/>
              <a:t> == 1)//checks if you're first writer</a:t>
            </a:r>
          </a:p>
          <a:p>
            <a:r>
              <a:rPr lang="en-US" sz="1600" dirty="0" smtClean="0"/>
              <a:t>   </a:t>
            </a:r>
            <a:r>
              <a:rPr lang="en-US" sz="1600" dirty="0" smtClean="0"/>
              <a:t>     </a:t>
            </a:r>
            <a:r>
              <a:rPr lang="en-US" sz="1600" dirty="0" err="1" smtClean="0"/>
              <a:t>readTry.P</a:t>
            </a:r>
            <a:r>
              <a:rPr lang="en-US" sz="1600" dirty="0" smtClean="0"/>
              <a:t>();//if you're first, then you must lock the readers out. Prevent them from </a:t>
            </a:r>
            <a:r>
              <a:rPr lang="en-US" sz="1600" dirty="0" smtClean="0"/>
              <a:t>t     trying </a:t>
            </a:r>
            <a:r>
              <a:rPr lang="en-US" sz="1600" dirty="0" smtClean="0"/>
              <a:t>to enter CS</a:t>
            </a:r>
          </a:p>
          <a:p>
            <a:r>
              <a:rPr lang="en-US" sz="1600" dirty="0" smtClean="0"/>
              <a:t>  </a:t>
            </a:r>
            <a:r>
              <a:rPr lang="en-US" sz="1600" dirty="0" err="1" smtClean="0"/>
              <a:t>wmutex.V</a:t>
            </a:r>
            <a:r>
              <a:rPr lang="en-US" sz="1600" dirty="0" smtClean="0"/>
              <a:t>();//release entry section</a:t>
            </a:r>
          </a:p>
          <a:p>
            <a:endParaRPr lang="en-US" sz="1600" dirty="0" smtClean="0"/>
          </a:p>
          <a:p>
            <a:r>
              <a:rPr lang="en-US" sz="1600" dirty="0" smtClean="0"/>
              <a:t>&lt;CRITICAL Section&gt;</a:t>
            </a:r>
          </a:p>
          <a:p>
            <a:r>
              <a:rPr lang="en-US" sz="1600" dirty="0" smtClean="0"/>
              <a:t>  </a:t>
            </a:r>
            <a:r>
              <a:rPr lang="en-US" sz="1600" dirty="0" err="1" smtClean="0"/>
              <a:t>resource.P</a:t>
            </a:r>
            <a:r>
              <a:rPr lang="en-US" sz="1600" dirty="0" smtClean="0"/>
              <a:t>();//reserve the resource for yourself - prevents other writers from </a:t>
            </a:r>
            <a:r>
              <a:rPr lang="en-US" sz="1600" dirty="0" smtClean="0"/>
              <a:t>//simultaneously </a:t>
            </a:r>
            <a:r>
              <a:rPr lang="en-US" sz="1600" dirty="0" smtClean="0"/>
              <a:t>editing the shared resource</a:t>
            </a:r>
          </a:p>
          <a:p>
            <a:r>
              <a:rPr lang="en-US" sz="1600" dirty="0" smtClean="0"/>
              <a:t>   // writing is performed</a:t>
            </a:r>
          </a:p>
          <a:p>
            <a:r>
              <a:rPr lang="en-US" sz="1600" dirty="0" smtClean="0"/>
              <a:t>  </a:t>
            </a:r>
            <a:r>
              <a:rPr lang="en-US" sz="1600" dirty="0" err="1" smtClean="0"/>
              <a:t>resource.V</a:t>
            </a:r>
            <a:r>
              <a:rPr lang="en-US" sz="1600" dirty="0" smtClean="0"/>
              <a:t>();//release file</a:t>
            </a:r>
          </a:p>
          <a:p>
            <a:endParaRPr lang="en-US" sz="1600" dirty="0" smtClean="0"/>
          </a:p>
          <a:p>
            <a:r>
              <a:rPr lang="en-US" sz="1600" dirty="0" smtClean="0"/>
              <a:t>&lt;EXIT Section&gt;</a:t>
            </a:r>
          </a:p>
          <a:p>
            <a:r>
              <a:rPr lang="en-US" sz="1600" dirty="0" smtClean="0"/>
              <a:t>  </a:t>
            </a:r>
            <a:r>
              <a:rPr lang="en-US" sz="1600" dirty="0" err="1" smtClean="0"/>
              <a:t>wmutex.P</a:t>
            </a:r>
            <a:r>
              <a:rPr lang="en-US" sz="1600" dirty="0" smtClean="0"/>
              <a:t>();//reserve exit section</a:t>
            </a:r>
          </a:p>
          <a:p>
            <a:r>
              <a:rPr lang="en-US" sz="1600" dirty="0" smtClean="0"/>
              <a:t>  </a:t>
            </a:r>
            <a:r>
              <a:rPr lang="en-US" sz="1600" dirty="0" err="1" smtClean="0"/>
              <a:t>writecount</a:t>
            </a:r>
            <a:r>
              <a:rPr lang="en-US" sz="1600" dirty="0" smtClean="0"/>
              <a:t>--;//indicate you're leaving</a:t>
            </a:r>
          </a:p>
          <a:p>
            <a:r>
              <a:rPr lang="en-US" sz="1600" dirty="0" smtClean="0"/>
              <a:t>  if (</a:t>
            </a:r>
            <a:r>
              <a:rPr lang="en-US" sz="1600" dirty="0" err="1" smtClean="0"/>
              <a:t>writecount</a:t>
            </a:r>
            <a:r>
              <a:rPr lang="en-US" sz="1600" dirty="0" smtClean="0"/>
              <a:t> == 0)//checks if you're the last writer</a:t>
            </a:r>
          </a:p>
          <a:p>
            <a:r>
              <a:rPr lang="en-US" sz="1600" dirty="0" smtClean="0"/>
              <a:t>    </a:t>
            </a:r>
            <a:r>
              <a:rPr lang="en-US" sz="1600" dirty="0" err="1" smtClean="0"/>
              <a:t>readTry.V</a:t>
            </a:r>
            <a:r>
              <a:rPr lang="en-US" sz="1600" dirty="0" smtClean="0"/>
              <a:t>();//if you're last writer, you must unlock the readers. Allows them to try enter CS for reading</a:t>
            </a:r>
          </a:p>
          <a:p>
            <a:r>
              <a:rPr lang="en-US" sz="1600" dirty="0" smtClean="0"/>
              <a:t>  </a:t>
            </a:r>
            <a:r>
              <a:rPr lang="en-US" sz="1600" dirty="0" err="1" smtClean="0"/>
              <a:t>wmutex.V</a:t>
            </a:r>
            <a:r>
              <a:rPr lang="en-US" sz="1600" dirty="0" smtClean="0"/>
              <a:t>();//release exit section</a:t>
            </a:r>
          </a:p>
          <a:p>
            <a:r>
              <a:rPr lang="en-US" sz="1600" dirty="0" smtClean="0"/>
              <a:t>}</a:t>
            </a:r>
            <a:endParaRPr lang="en-US" sz="1600" dirty="0"/>
          </a:p>
        </p:txBody>
      </p:sp>
      <p:sp>
        <p:nvSpPr>
          <p:cNvPr id="3" name="TextBox 2"/>
          <p:cNvSpPr txBox="1"/>
          <p:nvPr/>
        </p:nvSpPr>
        <p:spPr>
          <a:xfrm>
            <a:off x="3657600" y="6248400"/>
            <a:ext cx="2133600" cy="381000"/>
          </a:xfrm>
          <a:prstGeom prst="rect">
            <a:avLst/>
          </a:prstGeom>
          <a:noFill/>
        </p:spPr>
        <p:txBody>
          <a:bodyPr wrap="square" rtlCol="0">
            <a:spAutoFit/>
          </a:bodyPr>
          <a:lstStyle/>
          <a:p>
            <a:r>
              <a:rPr lang="en-US" dirty="0" smtClean="0"/>
              <a:t>Writers Process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Dining-Philosophers </a:t>
            </a:r>
            <a:r>
              <a:rPr lang="en-US" b="1" dirty="0" smtClean="0"/>
              <a:t>Problem</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Monitors</a:t>
            </a:r>
            <a:endParaRPr lang="en-US" dirty="0"/>
          </a:p>
        </p:txBody>
      </p:sp>
      <p:sp>
        <p:nvSpPr>
          <p:cNvPr id="3" name="TextBox 2"/>
          <p:cNvSpPr txBox="1"/>
          <p:nvPr/>
        </p:nvSpPr>
        <p:spPr>
          <a:xfrm>
            <a:off x="533400" y="1524000"/>
            <a:ext cx="7848600" cy="1200329"/>
          </a:xfrm>
          <a:prstGeom prst="rect">
            <a:avLst/>
          </a:prstGeom>
          <a:noFill/>
        </p:spPr>
        <p:txBody>
          <a:bodyPr wrap="square" rtlCol="0">
            <a:spAutoFit/>
          </a:bodyPr>
          <a:lstStyle/>
          <a:p>
            <a:r>
              <a:rPr lang="en-US" dirty="0" smtClean="0"/>
              <a:t>researchers have developed high-level language</a:t>
            </a:r>
          </a:p>
          <a:p>
            <a:r>
              <a:rPr lang="en-US" dirty="0" smtClean="0"/>
              <a:t>constructs. In this section, we describe one fundamental high-level synchronization</a:t>
            </a:r>
          </a:p>
          <a:p>
            <a:r>
              <a:rPr lang="en-US" dirty="0" smtClean="0"/>
              <a:t>construct-the monitor type.</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Monitors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Dining-Philosophers Solution Using Monitors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Implementing a Monitor Using Semaphores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Monitors in JAVA</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race condition</a:t>
            </a:r>
            <a:endParaRPr lang="en-US" dirty="0"/>
          </a:p>
        </p:txBody>
      </p:sp>
      <p:sp>
        <p:nvSpPr>
          <p:cNvPr id="3" name="TextBox 2"/>
          <p:cNvSpPr txBox="1"/>
          <p:nvPr/>
        </p:nvSpPr>
        <p:spPr>
          <a:xfrm>
            <a:off x="381000" y="1676400"/>
            <a:ext cx="8305800" cy="3416320"/>
          </a:xfrm>
          <a:prstGeom prst="rect">
            <a:avLst/>
          </a:prstGeom>
          <a:noFill/>
        </p:spPr>
        <p:txBody>
          <a:bodyPr wrap="square" rtlCol="0">
            <a:spAutoFit/>
          </a:bodyPr>
          <a:lstStyle/>
          <a:p>
            <a:r>
              <a:rPr lang="en-US" sz="2400" dirty="0" err="1" smtClean="0"/>
              <a:t>int</a:t>
            </a:r>
            <a:r>
              <a:rPr lang="en-US" sz="2400" dirty="0" smtClean="0"/>
              <a:t> x = 5; // </a:t>
            </a:r>
            <a:r>
              <a:rPr lang="en-US" sz="2000" dirty="0" smtClean="0"/>
              <a:t>This is global and declared outside of any function at file scope </a:t>
            </a:r>
            <a:endParaRPr lang="en-US" sz="2400" dirty="0" smtClean="0"/>
          </a:p>
          <a:p>
            <a:endParaRPr lang="en-US" sz="2400" dirty="0" smtClean="0"/>
          </a:p>
          <a:p>
            <a:r>
              <a:rPr lang="en-US" sz="2400" dirty="0" smtClean="0"/>
              <a:t>void </a:t>
            </a:r>
            <a:r>
              <a:rPr lang="en-US" sz="2400" dirty="0" err="1" smtClean="0"/>
              <a:t>thread_function</a:t>
            </a:r>
            <a:r>
              <a:rPr lang="en-US" sz="2400" dirty="0" smtClean="0"/>
              <a:t>(void) </a:t>
            </a:r>
          </a:p>
          <a:p>
            <a:r>
              <a:rPr lang="en-US" sz="2400" dirty="0" smtClean="0"/>
              <a:t>{ </a:t>
            </a:r>
          </a:p>
          <a:p>
            <a:r>
              <a:rPr lang="en-US" sz="2400" dirty="0" smtClean="0"/>
              <a:t>     if (x &lt; 6)     // Thread 2 executes this  line</a:t>
            </a:r>
          </a:p>
          <a:p>
            <a:r>
              <a:rPr lang="en-US" sz="2400" dirty="0" smtClean="0"/>
              <a:t>           x++;   //   while Thread 1 is executing this line</a:t>
            </a:r>
          </a:p>
          <a:p>
            <a:r>
              <a:rPr lang="en-US" sz="2400" dirty="0" smtClean="0"/>
              <a:t>     else </a:t>
            </a:r>
          </a:p>
          <a:p>
            <a:r>
              <a:rPr lang="en-US" sz="2400" dirty="0" smtClean="0"/>
              <a:t>          </a:t>
            </a:r>
            <a:r>
              <a:rPr lang="en-US" sz="2400" dirty="0" err="1" smtClean="0"/>
              <a:t>printf</a:t>
            </a:r>
            <a:r>
              <a:rPr lang="en-US" sz="2400" dirty="0" smtClean="0"/>
              <a:t>(“x is out of range\n”); </a:t>
            </a:r>
          </a:p>
          <a:p>
            <a:r>
              <a:rPr lang="en-US" sz="2400" dirty="0" smtClean="0"/>
              <a:t>}</a:t>
            </a:r>
            <a:endParaRPr 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Synchronization in Linux</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2438400"/>
            <a:ext cx="7772400" cy="1470025"/>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all" spc="0" normalizeH="0" baseline="0" noProof="0" dirty="0" smtClean="0">
                <a:ln>
                  <a:noFill/>
                </a:ln>
                <a:solidFill>
                  <a:schemeClr val="tx1"/>
                </a:solidFill>
                <a:effectLst/>
                <a:uLnTx/>
                <a:uFillTx/>
                <a:latin typeface="+mj-lt"/>
                <a:ea typeface="+mj-ea"/>
                <a:cs typeface="+mj-cs"/>
              </a:rPr>
              <a:t>Atomic Transactions</a:t>
            </a:r>
            <a:endParaRPr kumimoji="0" lang="en-US" sz="4000" b="1" i="0" u="none" strike="noStrike" kern="1200" cap="all"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Transactional Memory</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Based Recovery</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points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Concurrent </a:t>
            </a:r>
            <a:r>
              <a:rPr lang="en-US" dirty="0" smtClean="0"/>
              <a:t>Atomic Transactions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Dead Locks a Deep dive</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Necessary conditions for a deadlock to happen</a:t>
            </a:r>
            <a:endParaRPr lang="en-US" dirty="0"/>
          </a:p>
        </p:txBody>
      </p:sp>
      <p:sp>
        <p:nvSpPr>
          <p:cNvPr id="3" name="TextBox 2"/>
          <p:cNvSpPr txBox="1"/>
          <p:nvPr/>
        </p:nvSpPr>
        <p:spPr>
          <a:xfrm>
            <a:off x="228600" y="1981200"/>
            <a:ext cx="8610600" cy="3970318"/>
          </a:xfrm>
          <a:prstGeom prst="rect">
            <a:avLst/>
          </a:prstGeom>
          <a:noFill/>
        </p:spPr>
        <p:txBody>
          <a:bodyPr wrap="square" rtlCol="0">
            <a:spAutoFit/>
          </a:bodyPr>
          <a:lstStyle/>
          <a:p>
            <a:r>
              <a:rPr lang="en-US" b="1" dirty="0" smtClean="0"/>
              <a:t>Mutual exclusion. At least one resource must be held in a </a:t>
            </a:r>
            <a:r>
              <a:rPr lang="en-US" b="1" dirty="0" smtClean="0"/>
              <a:t>non-sharable </a:t>
            </a:r>
            <a:r>
              <a:rPr lang="en-US" dirty="0" smtClean="0"/>
              <a:t>mode</a:t>
            </a:r>
            <a:r>
              <a:rPr lang="en-US" dirty="0" smtClean="0"/>
              <a:t>; that is, only one process at a time can use the </a:t>
            </a:r>
            <a:r>
              <a:rPr lang="en-US" dirty="0" smtClean="0"/>
              <a:t>resource</a:t>
            </a:r>
          </a:p>
          <a:p>
            <a:endParaRPr lang="en-US" dirty="0" smtClean="0"/>
          </a:p>
          <a:p>
            <a:r>
              <a:rPr lang="en-US" b="1" dirty="0" smtClean="0"/>
              <a:t>Hold and wait. A process must be holding at least one resource </a:t>
            </a:r>
            <a:r>
              <a:rPr lang="en-US" b="1" dirty="0" smtClean="0"/>
              <a:t>and </a:t>
            </a:r>
            <a:r>
              <a:rPr lang="en-US" dirty="0" smtClean="0"/>
              <a:t>waiting </a:t>
            </a:r>
            <a:r>
              <a:rPr lang="en-US" dirty="0" smtClean="0"/>
              <a:t>to acquire additional resources that are </a:t>
            </a:r>
            <a:r>
              <a:rPr lang="en-US" dirty="0" smtClean="0"/>
              <a:t>currently </a:t>
            </a:r>
            <a:r>
              <a:rPr lang="en-US" dirty="0" smtClean="0"/>
              <a:t>being held </a:t>
            </a:r>
            <a:r>
              <a:rPr lang="en-US" dirty="0" smtClean="0"/>
              <a:t>by other </a:t>
            </a:r>
            <a:r>
              <a:rPr lang="en-US" dirty="0" smtClean="0"/>
              <a:t>processes</a:t>
            </a:r>
            <a:r>
              <a:rPr lang="en-US" dirty="0" smtClean="0"/>
              <a:t>.</a:t>
            </a:r>
          </a:p>
          <a:p>
            <a:endParaRPr lang="en-US" dirty="0" smtClean="0"/>
          </a:p>
          <a:p>
            <a:r>
              <a:rPr lang="en-US" dirty="0" smtClean="0"/>
              <a:t>No </a:t>
            </a:r>
            <a:r>
              <a:rPr lang="en-US" b="1" dirty="0" smtClean="0"/>
              <a:t>preemption. Resources cannot be preempted; that is, a resource </a:t>
            </a:r>
            <a:r>
              <a:rPr lang="en-US" b="1" dirty="0" smtClean="0"/>
              <a:t>can </a:t>
            </a:r>
            <a:r>
              <a:rPr lang="en-US" dirty="0" smtClean="0"/>
              <a:t>be </a:t>
            </a:r>
            <a:r>
              <a:rPr lang="en-US" dirty="0" smtClean="0"/>
              <a:t>released only voluntarily by the process holding it, after that </a:t>
            </a:r>
            <a:r>
              <a:rPr lang="en-US" dirty="0" smtClean="0"/>
              <a:t>process has </a:t>
            </a:r>
            <a:r>
              <a:rPr lang="en-US" dirty="0" smtClean="0"/>
              <a:t>completed its task</a:t>
            </a:r>
            <a:r>
              <a:rPr lang="en-US" dirty="0" smtClean="0"/>
              <a:t>.</a:t>
            </a:r>
          </a:p>
          <a:p>
            <a:endParaRPr lang="en-US" dirty="0" smtClean="0"/>
          </a:p>
          <a:p>
            <a:r>
              <a:rPr lang="en-US" b="1" dirty="0" smtClean="0"/>
              <a:t>Circular wait. </a:t>
            </a:r>
            <a:r>
              <a:rPr lang="en-US" dirty="0" smtClean="0"/>
              <a:t>A set { P0 , </a:t>
            </a:r>
            <a:r>
              <a:rPr lang="en-US" dirty="0" smtClean="0"/>
              <a:t>P1, </a:t>
            </a:r>
            <a:r>
              <a:rPr lang="en-US" dirty="0" smtClean="0"/>
              <a:t>... , </a:t>
            </a:r>
            <a:r>
              <a:rPr lang="en-US" dirty="0" err="1" smtClean="0"/>
              <a:t>Pn</a:t>
            </a:r>
            <a:r>
              <a:rPr lang="en-US" dirty="0" smtClean="0"/>
              <a:t> </a:t>
            </a:r>
            <a:r>
              <a:rPr lang="en-US" dirty="0" smtClean="0"/>
              <a:t>} of waiting processes must exist </a:t>
            </a:r>
            <a:r>
              <a:rPr lang="en-US" dirty="0" smtClean="0"/>
              <a:t>such that P0 </a:t>
            </a:r>
            <a:r>
              <a:rPr lang="en-US" dirty="0" smtClean="0"/>
              <a:t>is waiting for a </a:t>
            </a:r>
            <a:r>
              <a:rPr lang="en-US" dirty="0" smtClean="0"/>
              <a:t>resource </a:t>
            </a:r>
            <a:r>
              <a:rPr lang="en-US" dirty="0" smtClean="0"/>
              <a:t>held by P1, P1 is waiting for a </a:t>
            </a:r>
            <a:r>
              <a:rPr lang="en-US" dirty="0" smtClean="0"/>
              <a:t>resource held </a:t>
            </a:r>
            <a:r>
              <a:rPr lang="en-US" dirty="0" smtClean="0"/>
              <a:t>by P2, ... , Pn-1 is waiting for a resource held by </a:t>
            </a:r>
            <a:r>
              <a:rPr lang="en-US" dirty="0" err="1" smtClean="0"/>
              <a:t>P</a:t>
            </a:r>
            <a:r>
              <a:rPr lang="en-US" dirty="0" err="1" smtClean="0"/>
              <a:t>n</a:t>
            </a:r>
            <a:r>
              <a:rPr lang="en-US" dirty="0" smtClean="0"/>
              <a:t> </a:t>
            </a:r>
            <a:r>
              <a:rPr lang="en-US" dirty="0" smtClean="0"/>
              <a:t>and </a:t>
            </a:r>
            <a:r>
              <a:rPr lang="en-US" dirty="0" err="1" smtClean="0"/>
              <a:t>Pn</a:t>
            </a:r>
            <a:r>
              <a:rPr lang="en-US" dirty="0" smtClean="0"/>
              <a:t> </a:t>
            </a:r>
            <a:r>
              <a:rPr lang="en-US" dirty="0" smtClean="0"/>
              <a:t>is </a:t>
            </a:r>
            <a:r>
              <a:rPr lang="en-US" dirty="0" smtClean="0"/>
              <a:t>waiting for </a:t>
            </a:r>
            <a:r>
              <a:rPr lang="en-US" dirty="0" smtClean="0"/>
              <a:t>a resource held by </a:t>
            </a:r>
            <a:r>
              <a:rPr lang="en-US" dirty="0" smtClean="0"/>
              <a:t>P0. (This is a special case of hold and wait)</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utoShape 2" descr="Image result for deadlock in real time operating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itle 1"/>
          <p:cNvSpPr txBox="1">
            <a:spLocks/>
          </p:cNvSpPr>
          <p:nvPr/>
        </p:nvSpPr>
        <p:spPr>
          <a:xfrm>
            <a:off x="457200" y="274638"/>
            <a:ext cx="8229600" cy="1143000"/>
          </a:xfrm>
          <a:prstGeom prst="rect">
            <a:avLst/>
          </a:prstGeom>
        </p:spPr>
        <p:txBody>
          <a:bodyP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How do we detect Deadlocks analytically </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TextBox 3"/>
          <p:cNvSpPr txBox="1"/>
          <p:nvPr/>
        </p:nvSpPr>
        <p:spPr>
          <a:xfrm>
            <a:off x="228600" y="1374575"/>
            <a:ext cx="8610600" cy="3139321"/>
          </a:xfrm>
          <a:prstGeom prst="rect">
            <a:avLst/>
          </a:prstGeom>
          <a:noFill/>
        </p:spPr>
        <p:txBody>
          <a:bodyPr wrap="square" rtlCol="0">
            <a:spAutoFit/>
          </a:bodyPr>
          <a:lstStyle/>
          <a:p>
            <a:r>
              <a:rPr lang="en-US" dirty="0" smtClean="0"/>
              <a:t>A pictorial representation of the process/threads and resources at a given of time, can easily show us whether there is a dead lock or not.</a:t>
            </a:r>
          </a:p>
          <a:p>
            <a:endParaRPr lang="en-US" dirty="0" smtClean="0"/>
          </a:p>
          <a:p>
            <a:r>
              <a:rPr lang="en-US" dirty="0" smtClean="0"/>
              <a:t>We have a set of thread { T1, T2, ………. </a:t>
            </a:r>
            <a:r>
              <a:rPr lang="en-US" dirty="0" err="1" smtClean="0"/>
              <a:t>Tn</a:t>
            </a:r>
            <a:r>
              <a:rPr lang="en-US" dirty="0" smtClean="0"/>
              <a:t> } and set of resource {  R1, R2, …….</a:t>
            </a:r>
            <a:r>
              <a:rPr lang="en-US" dirty="0" err="1" smtClean="0"/>
              <a:t>Rm</a:t>
            </a:r>
            <a:r>
              <a:rPr lang="en-US" dirty="0" smtClean="0"/>
              <a:t> }</a:t>
            </a:r>
          </a:p>
          <a:p>
            <a:endParaRPr lang="en-US" dirty="0" smtClean="0"/>
          </a:p>
          <a:p>
            <a:r>
              <a:rPr lang="en-US" dirty="0" smtClean="0"/>
              <a:t>WE can make a pictorial representation of which thread is requesting for  resource and which resource is being assigned to which thread. For this we make use of arrows  which are called as edges.  So we will have two type of edges </a:t>
            </a:r>
          </a:p>
          <a:p>
            <a:r>
              <a:rPr lang="en-US" dirty="0" smtClean="0"/>
              <a:t>First  which indicates a  “</a:t>
            </a:r>
            <a:r>
              <a:rPr lang="en-US" b="1" dirty="0" smtClean="0">
                <a:solidFill>
                  <a:srgbClr val="92D050"/>
                </a:solidFill>
              </a:rPr>
              <a:t>Request</a:t>
            </a:r>
            <a:r>
              <a:rPr lang="en-US" dirty="0" smtClean="0"/>
              <a:t>”  edge   Directed from a thread to a resource  </a:t>
            </a:r>
          </a:p>
          <a:p>
            <a:r>
              <a:rPr lang="en-US" dirty="0" smtClean="0"/>
              <a:t>Second  one indicating a “</a:t>
            </a:r>
            <a:r>
              <a:rPr lang="en-US" b="1" dirty="0" smtClean="0">
                <a:solidFill>
                  <a:srgbClr val="FF0000"/>
                </a:solidFill>
              </a:rPr>
              <a:t>assignment</a:t>
            </a:r>
            <a:r>
              <a:rPr lang="en-US" dirty="0" smtClean="0"/>
              <a:t>” edge. Directed from a resource to a thread.</a:t>
            </a:r>
          </a:p>
          <a:p>
            <a:r>
              <a:rPr lang="en-US" dirty="0" smtClean="0"/>
              <a:t>{  T1 </a:t>
            </a:r>
            <a:r>
              <a:rPr lang="en-US" dirty="0" smtClean="0">
                <a:sym typeface="Wingdings" pitchFamily="2" charset="2"/>
              </a:rPr>
              <a:t> R2  , R2 T2, R2-&gt; T3} </a:t>
            </a:r>
            <a:endParaRPr lang="en-US" dirty="0" smtClean="0"/>
          </a:p>
        </p:txBody>
      </p:sp>
      <p:sp>
        <p:nvSpPr>
          <p:cNvPr id="5" name="Oval 4"/>
          <p:cNvSpPr/>
          <p:nvPr/>
        </p:nvSpPr>
        <p:spPr>
          <a:xfrm>
            <a:off x="2438400" y="6019800"/>
            <a:ext cx="762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r>
              <a:rPr lang="en-US" dirty="0" smtClean="0"/>
              <a:t>1</a:t>
            </a:r>
            <a:endParaRPr lang="en-US" dirty="0"/>
          </a:p>
        </p:txBody>
      </p:sp>
      <p:sp>
        <p:nvSpPr>
          <p:cNvPr id="6" name="Oval 5"/>
          <p:cNvSpPr/>
          <p:nvPr/>
        </p:nvSpPr>
        <p:spPr>
          <a:xfrm>
            <a:off x="4267200" y="6248400"/>
            <a:ext cx="8382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r>
              <a:rPr lang="en-US" dirty="0" smtClean="0"/>
              <a:t>2</a:t>
            </a:r>
            <a:endParaRPr lang="en-US" dirty="0"/>
          </a:p>
        </p:txBody>
      </p:sp>
      <p:sp>
        <p:nvSpPr>
          <p:cNvPr id="7" name="Oval 6"/>
          <p:cNvSpPr/>
          <p:nvPr/>
        </p:nvSpPr>
        <p:spPr>
          <a:xfrm>
            <a:off x="6324600" y="6248400"/>
            <a:ext cx="762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r>
              <a:rPr lang="en-US" dirty="0" smtClean="0"/>
              <a:t>3</a:t>
            </a:r>
            <a:endParaRPr lang="en-US" dirty="0"/>
          </a:p>
        </p:txBody>
      </p:sp>
      <p:sp>
        <p:nvSpPr>
          <p:cNvPr id="8" name="Rounded Rectangle 7"/>
          <p:cNvSpPr/>
          <p:nvPr/>
        </p:nvSpPr>
        <p:spPr>
          <a:xfrm>
            <a:off x="2438400" y="4800600"/>
            <a:ext cx="762000" cy="53340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a:t>
            </a:r>
          </a:p>
          <a:p>
            <a:pPr algn="ctr"/>
            <a:endParaRPr lang="en-US" dirty="0"/>
          </a:p>
        </p:txBody>
      </p:sp>
      <p:sp>
        <p:nvSpPr>
          <p:cNvPr id="9" name="Rounded Rectangle 8"/>
          <p:cNvSpPr/>
          <p:nvPr/>
        </p:nvSpPr>
        <p:spPr>
          <a:xfrm>
            <a:off x="4038600" y="4648200"/>
            <a:ext cx="990600" cy="68580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R2</a:t>
            </a:r>
          </a:p>
          <a:p>
            <a:pPr algn="ctr"/>
            <a:endParaRPr lang="en-US" dirty="0"/>
          </a:p>
        </p:txBody>
      </p:sp>
      <p:sp>
        <p:nvSpPr>
          <p:cNvPr id="10" name="Rounded Rectangle 9"/>
          <p:cNvSpPr/>
          <p:nvPr/>
        </p:nvSpPr>
        <p:spPr>
          <a:xfrm>
            <a:off x="6019800" y="4800600"/>
            <a:ext cx="1371600" cy="45720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R3</a:t>
            </a:r>
          </a:p>
          <a:p>
            <a:pPr algn="ctr"/>
            <a:endParaRPr lang="en-US" dirty="0"/>
          </a:p>
        </p:txBody>
      </p:sp>
      <p:cxnSp>
        <p:nvCxnSpPr>
          <p:cNvPr id="12" name="Straight Arrow Connector 11"/>
          <p:cNvCxnSpPr>
            <a:stCxn id="5" idx="0"/>
          </p:cNvCxnSpPr>
          <p:nvPr/>
        </p:nvCxnSpPr>
        <p:spPr>
          <a:xfrm rot="5400000" flipH="1" flipV="1">
            <a:off x="3124201" y="5029199"/>
            <a:ext cx="685800" cy="1295402"/>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a:endCxn id="6" idx="0"/>
          </p:cNvCxnSpPr>
          <p:nvPr/>
        </p:nvCxnSpPr>
        <p:spPr>
          <a:xfrm rot="16200000" flipH="1">
            <a:off x="3981450" y="5543550"/>
            <a:ext cx="1143000" cy="2667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7" idx="1"/>
          </p:cNvCxnSpPr>
          <p:nvPr/>
        </p:nvCxnSpPr>
        <p:spPr>
          <a:xfrm>
            <a:off x="4724400" y="5105400"/>
            <a:ext cx="1711792" cy="1232274"/>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sp>
        <p:nvSpPr>
          <p:cNvPr id="21" name="16-Point Star 20"/>
          <p:cNvSpPr/>
          <p:nvPr/>
        </p:nvSpPr>
        <p:spPr>
          <a:xfrm>
            <a:off x="6400800" y="50292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16-Point Star 22"/>
          <p:cNvSpPr/>
          <p:nvPr/>
        </p:nvSpPr>
        <p:spPr>
          <a:xfrm>
            <a:off x="6858000" y="50292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16-Point Star 23"/>
          <p:cNvSpPr/>
          <p:nvPr/>
        </p:nvSpPr>
        <p:spPr>
          <a:xfrm>
            <a:off x="2743200" y="51054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16-Point Star 24"/>
          <p:cNvSpPr/>
          <p:nvPr/>
        </p:nvSpPr>
        <p:spPr>
          <a:xfrm>
            <a:off x="4191000" y="50292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228600"/>
            <a:ext cx="8534400" cy="584775"/>
          </a:xfrm>
          <a:prstGeom prst="rect">
            <a:avLst/>
          </a:prstGeom>
          <a:noFill/>
        </p:spPr>
        <p:txBody>
          <a:bodyPr wrap="square" rtlCol="0">
            <a:spAutoFit/>
          </a:bodyPr>
          <a:lstStyle/>
          <a:p>
            <a:pPr algn="ctr"/>
            <a:r>
              <a:rPr lang="en-US" sz="3200" dirty="0" smtClean="0"/>
              <a:t>Situation -1 </a:t>
            </a:r>
          </a:p>
        </p:txBody>
      </p:sp>
      <p:sp>
        <p:nvSpPr>
          <p:cNvPr id="4" name="Rounded Rectangle 3"/>
          <p:cNvSpPr/>
          <p:nvPr/>
        </p:nvSpPr>
        <p:spPr>
          <a:xfrm>
            <a:off x="2057400" y="1447800"/>
            <a:ext cx="914400" cy="685800"/>
          </a:xfrm>
          <a:prstGeom prst="roundRect">
            <a:avLst/>
          </a:prstGeom>
          <a:solidFill>
            <a:schemeClr val="bg1">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a:t>
            </a:r>
          </a:p>
          <a:p>
            <a:pPr algn="ctr"/>
            <a:endParaRPr lang="en-US" dirty="0"/>
          </a:p>
        </p:txBody>
      </p:sp>
      <p:sp>
        <p:nvSpPr>
          <p:cNvPr id="5" name="Rounded Rectangle 4"/>
          <p:cNvSpPr/>
          <p:nvPr/>
        </p:nvSpPr>
        <p:spPr>
          <a:xfrm>
            <a:off x="5715000" y="1371600"/>
            <a:ext cx="990600" cy="685800"/>
          </a:xfrm>
          <a:prstGeom prst="roundRect">
            <a:avLst/>
          </a:prstGeom>
          <a:solidFill>
            <a:schemeClr val="bg1">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R2</a:t>
            </a:r>
          </a:p>
          <a:p>
            <a:pPr algn="ctr"/>
            <a:endParaRPr lang="en-US" dirty="0"/>
          </a:p>
        </p:txBody>
      </p:sp>
      <p:sp>
        <p:nvSpPr>
          <p:cNvPr id="7" name="Oval 6"/>
          <p:cNvSpPr/>
          <p:nvPr/>
        </p:nvSpPr>
        <p:spPr>
          <a:xfrm>
            <a:off x="2209800" y="3048000"/>
            <a:ext cx="7620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r>
              <a:rPr lang="en-US" dirty="0" smtClean="0"/>
              <a:t>1</a:t>
            </a:r>
            <a:endParaRPr lang="en-US" dirty="0"/>
          </a:p>
        </p:txBody>
      </p:sp>
      <p:sp>
        <p:nvSpPr>
          <p:cNvPr id="8" name="Oval 7"/>
          <p:cNvSpPr/>
          <p:nvPr/>
        </p:nvSpPr>
        <p:spPr>
          <a:xfrm>
            <a:off x="4038600" y="3048000"/>
            <a:ext cx="8382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r>
              <a:rPr lang="en-US" dirty="0" smtClean="0"/>
              <a:t>2</a:t>
            </a:r>
            <a:endParaRPr lang="en-US" dirty="0"/>
          </a:p>
        </p:txBody>
      </p:sp>
      <p:sp>
        <p:nvSpPr>
          <p:cNvPr id="9" name="Oval 8"/>
          <p:cNvSpPr/>
          <p:nvPr/>
        </p:nvSpPr>
        <p:spPr>
          <a:xfrm>
            <a:off x="6248400" y="3124200"/>
            <a:ext cx="7620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r>
              <a:rPr lang="en-US" dirty="0" smtClean="0"/>
              <a:t>3</a:t>
            </a:r>
            <a:endParaRPr lang="en-US" dirty="0"/>
          </a:p>
        </p:txBody>
      </p:sp>
      <p:sp>
        <p:nvSpPr>
          <p:cNvPr id="10" name="Rounded Rectangle 9"/>
          <p:cNvSpPr/>
          <p:nvPr/>
        </p:nvSpPr>
        <p:spPr>
          <a:xfrm>
            <a:off x="2209800" y="4572000"/>
            <a:ext cx="914400" cy="1219200"/>
          </a:xfrm>
          <a:prstGeom prst="roundRect">
            <a:avLst/>
          </a:prstGeom>
          <a:solidFill>
            <a:schemeClr val="bg1">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R3</a:t>
            </a:r>
          </a:p>
          <a:p>
            <a:pPr algn="ctr"/>
            <a:endParaRPr lang="en-US" dirty="0" smtClean="0"/>
          </a:p>
          <a:p>
            <a:pPr algn="ctr"/>
            <a:endParaRPr lang="en-US" dirty="0"/>
          </a:p>
        </p:txBody>
      </p:sp>
      <p:sp>
        <p:nvSpPr>
          <p:cNvPr id="11" name="Rounded Rectangle 10"/>
          <p:cNvSpPr/>
          <p:nvPr/>
        </p:nvSpPr>
        <p:spPr>
          <a:xfrm>
            <a:off x="5562600" y="4572000"/>
            <a:ext cx="914400" cy="1524000"/>
          </a:xfrm>
          <a:prstGeom prst="roundRect">
            <a:avLst/>
          </a:prstGeom>
          <a:solidFill>
            <a:schemeClr val="bg1">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R4</a:t>
            </a:r>
          </a:p>
          <a:p>
            <a:pPr algn="ctr"/>
            <a:endParaRPr lang="en-US" dirty="0" smtClean="0"/>
          </a:p>
          <a:p>
            <a:pPr algn="ctr"/>
            <a:endParaRPr lang="en-US" dirty="0" smtClean="0"/>
          </a:p>
          <a:p>
            <a:pPr algn="ctr"/>
            <a:endParaRPr lang="en-US" dirty="0"/>
          </a:p>
        </p:txBody>
      </p:sp>
      <p:sp>
        <p:nvSpPr>
          <p:cNvPr id="12" name="16-Point Star 11"/>
          <p:cNvSpPr/>
          <p:nvPr/>
        </p:nvSpPr>
        <p:spPr>
          <a:xfrm>
            <a:off x="2362200" y="51816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16-Point Star 12"/>
          <p:cNvSpPr/>
          <p:nvPr/>
        </p:nvSpPr>
        <p:spPr>
          <a:xfrm>
            <a:off x="2514600" y="18288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16-Point Star 13"/>
          <p:cNvSpPr/>
          <p:nvPr/>
        </p:nvSpPr>
        <p:spPr>
          <a:xfrm>
            <a:off x="6172200" y="17526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16-Point Star 14"/>
          <p:cNvSpPr/>
          <p:nvPr/>
        </p:nvSpPr>
        <p:spPr>
          <a:xfrm>
            <a:off x="2895600" y="51816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16-Point Star 15"/>
          <p:cNvSpPr/>
          <p:nvPr/>
        </p:nvSpPr>
        <p:spPr>
          <a:xfrm>
            <a:off x="6025488" y="51054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16-Point Star 16"/>
          <p:cNvSpPr/>
          <p:nvPr/>
        </p:nvSpPr>
        <p:spPr>
          <a:xfrm>
            <a:off x="6019800" y="54102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16-Point Star 17"/>
          <p:cNvSpPr/>
          <p:nvPr/>
        </p:nvSpPr>
        <p:spPr>
          <a:xfrm>
            <a:off x="6019800" y="57912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rot="5400000" flipH="1" flipV="1">
            <a:off x="1866900" y="2628900"/>
            <a:ext cx="990600" cy="1588"/>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a:endCxn id="8" idx="0"/>
          </p:cNvCxnSpPr>
          <p:nvPr/>
        </p:nvCxnSpPr>
        <p:spPr>
          <a:xfrm>
            <a:off x="2590800" y="1905000"/>
            <a:ext cx="1866900" cy="11430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800600" y="2057400"/>
            <a:ext cx="1219200" cy="1066800"/>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a:endCxn id="9" idx="0"/>
          </p:cNvCxnSpPr>
          <p:nvPr/>
        </p:nvCxnSpPr>
        <p:spPr>
          <a:xfrm rot="16200000" flipH="1">
            <a:off x="5791200" y="2286000"/>
            <a:ext cx="1295400" cy="3810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8" idx="4"/>
          </p:cNvCxnSpPr>
          <p:nvPr/>
        </p:nvCxnSpPr>
        <p:spPr>
          <a:xfrm rot="5400000" flipH="1" flipV="1">
            <a:off x="2914650" y="3714750"/>
            <a:ext cx="1600200" cy="14859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7" idx="4"/>
          </p:cNvCxnSpPr>
          <p:nvPr/>
        </p:nvCxnSpPr>
        <p:spPr>
          <a:xfrm rot="5400000" flipH="1" flipV="1">
            <a:off x="1714500" y="4381500"/>
            <a:ext cx="1600200" cy="1524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Critical Section</a:t>
            </a:r>
            <a:endParaRPr lang="en-US" dirty="0"/>
          </a:p>
        </p:txBody>
      </p:sp>
      <p:sp>
        <p:nvSpPr>
          <p:cNvPr id="3" name="TextBox 2"/>
          <p:cNvSpPr txBox="1"/>
          <p:nvPr/>
        </p:nvSpPr>
        <p:spPr>
          <a:xfrm>
            <a:off x="457200" y="990600"/>
            <a:ext cx="8382000" cy="3139321"/>
          </a:xfrm>
          <a:prstGeom prst="rect">
            <a:avLst/>
          </a:prstGeom>
          <a:noFill/>
          <a:ln>
            <a:solidFill>
              <a:srgbClr val="FF0000"/>
            </a:solidFill>
          </a:ln>
        </p:spPr>
        <p:txBody>
          <a:bodyPr wrap="square" rtlCol="0">
            <a:spAutoFit/>
          </a:bodyPr>
          <a:lstStyle/>
          <a:p>
            <a:r>
              <a:rPr lang="en-US" dirty="0" smtClean="0"/>
              <a:t>Let us say  we a  region in the memory let us a  structure</a:t>
            </a:r>
          </a:p>
          <a:p>
            <a:r>
              <a:rPr lang="en-US" dirty="0" err="1" smtClean="0"/>
              <a:t>struct</a:t>
            </a:r>
            <a:r>
              <a:rPr lang="en-US" dirty="0" smtClean="0"/>
              <a:t>  sensor</a:t>
            </a:r>
          </a:p>
          <a:p>
            <a:r>
              <a:rPr lang="en-US" dirty="0" smtClean="0"/>
              <a:t>{</a:t>
            </a:r>
          </a:p>
          <a:p>
            <a:r>
              <a:rPr lang="en-US" dirty="0" smtClean="0"/>
              <a:t>      </a:t>
            </a:r>
            <a:r>
              <a:rPr lang="en-US" dirty="0" err="1" smtClean="0"/>
              <a:t>int</a:t>
            </a:r>
            <a:r>
              <a:rPr lang="en-US" dirty="0" smtClean="0"/>
              <a:t> voltage ;</a:t>
            </a:r>
          </a:p>
          <a:p>
            <a:r>
              <a:rPr lang="en-US" dirty="0" smtClean="0"/>
              <a:t>      </a:t>
            </a:r>
            <a:r>
              <a:rPr lang="en-US" dirty="0" err="1" smtClean="0"/>
              <a:t>int</a:t>
            </a:r>
            <a:r>
              <a:rPr lang="en-US" dirty="0" smtClean="0"/>
              <a:t> </a:t>
            </a:r>
            <a:r>
              <a:rPr lang="en-US" dirty="0" err="1" smtClean="0"/>
              <a:t>datareceived</a:t>
            </a:r>
            <a:r>
              <a:rPr lang="en-US" dirty="0" smtClean="0"/>
              <a:t> ;</a:t>
            </a:r>
          </a:p>
          <a:p>
            <a:r>
              <a:rPr lang="en-US" dirty="0" smtClean="0"/>
              <a:t>      </a:t>
            </a:r>
            <a:r>
              <a:rPr lang="en-US" dirty="0" err="1" smtClean="0"/>
              <a:t>int</a:t>
            </a:r>
            <a:r>
              <a:rPr lang="en-US" dirty="0" smtClean="0"/>
              <a:t> </a:t>
            </a:r>
            <a:r>
              <a:rPr lang="en-US" dirty="0" err="1" smtClean="0"/>
              <a:t>controlParameters</a:t>
            </a:r>
            <a:r>
              <a:rPr lang="en-US" dirty="0" smtClean="0"/>
              <a:t> ;</a:t>
            </a:r>
          </a:p>
          <a:p>
            <a:r>
              <a:rPr lang="en-US" dirty="0" smtClean="0"/>
              <a:t>} </a:t>
            </a:r>
            <a:r>
              <a:rPr lang="en-US" dirty="0" err="1" smtClean="0"/>
              <a:t>mySensor</a:t>
            </a:r>
            <a:r>
              <a:rPr lang="en-US" dirty="0" smtClean="0"/>
              <a:t>; </a:t>
            </a:r>
          </a:p>
          <a:p>
            <a:endParaRPr lang="en-US" dirty="0" smtClean="0"/>
          </a:p>
          <a:p>
            <a:r>
              <a:rPr lang="en-US" dirty="0" smtClean="0"/>
              <a:t>This structure is accessed by multiple threads T1, T2, T3 ………. Tn. More the number of threads reading and writing to structure makes it vulnerable to corruption due to race condition.</a:t>
            </a:r>
            <a:endParaRPr lang="en-US" dirty="0"/>
          </a:p>
        </p:txBody>
      </p:sp>
      <p:sp>
        <p:nvSpPr>
          <p:cNvPr id="4" name="TextBox 3"/>
          <p:cNvSpPr txBox="1"/>
          <p:nvPr/>
        </p:nvSpPr>
        <p:spPr>
          <a:xfrm>
            <a:off x="228600" y="4572000"/>
            <a:ext cx="8610600" cy="1200329"/>
          </a:xfrm>
          <a:prstGeom prst="rect">
            <a:avLst/>
          </a:prstGeom>
          <a:noFill/>
          <a:ln>
            <a:solidFill>
              <a:srgbClr val="FF0000"/>
            </a:solidFill>
          </a:ln>
        </p:spPr>
        <p:txBody>
          <a:bodyPr wrap="square" rtlCol="0">
            <a:spAutoFit/>
          </a:bodyPr>
          <a:lstStyle/>
          <a:p>
            <a:pPr algn="just"/>
            <a:r>
              <a:rPr lang="en-US" dirty="0" smtClean="0"/>
              <a:t>One practical solution to this problem is,  have one dedicated routine to access this shared structure (both reading and writing)  and we “</a:t>
            </a:r>
            <a:r>
              <a:rPr lang="en-US" b="1" dirty="0" smtClean="0"/>
              <a:t>Protect</a:t>
            </a:r>
            <a:r>
              <a:rPr lang="en-US" dirty="0" smtClean="0"/>
              <a:t>” this routine such than only one thread can execute this routine at a given time. Such a protected routine or a region of code is called “</a:t>
            </a:r>
            <a:r>
              <a:rPr lang="en-US" b="1" dirty="0" smtClean="0"/>
              <a:t>Critical section</a:t>
            </a:r>
            <a:r>
              <a:rPr lang="en-US" dirty="0" smtClean="0"/>
              <a:t>”.</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534400" cy="584775"/>
          </a:xfrm>
          <a:prstGeom prst="rect">
            <a:avLst/>
          </a:prstGeom>
          <a:noFill/>
        </p:spPr>
        <p:txBody>
          <a:bodyPr wrap="square" rtlCol="0">
            <a:spAutoFit/>
          </a:bodyPr>
          <a:lstStyle/>
          <a:p>
            <a:pPr algn="ctr"/>
            <a:r>
              <a:rPr lang="en-US" sz="3200" dirty="0" smtClean="0"/>
              <a:t>Situation-2</a:t>
            </a:r>
          </a:p>
        </p:txBody>
      </p:sp>
      <p:sp>
        <p:nvSpPr>
          <p:cNvPr id="3" name="Rounded Rectangle 2"/>
          <p:cNvSpPr/>
          <p:nvPr/>
        </p:nvSpPr>
        <p:spPr>
          <a:xfrm>
            <a:off x="2057400" y="1447800"/>
            <a:ext cx="914400" cy="685800"/>
          </a:xfrm>
          <a:prstGeom prst="roundRect">
            <a:avLst/>
          </a:prstGeom>
          <a:solidFill>
            <a:schemeClr val="bg1">
              <a:lumMod val="6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a:t>
            </a:r>
          </a:p>
          <a:p>
            <a:pPr algn="ctr"/>
            <a:endParaRPr lang="en-US" dirty="0"/>
          </a:p>
        </p:txBody>
      </p:sp>
      <p:sp>
        <p:nvSpPr>
          <p:cNvPr id="4" name="Rounded Rectangle 3"/>
          <p:cNvSpPr/>
          <p:nvPr/>
        </p:nvSpPr>
        <p:spPr>
          <a:xfrm>
            <a:off x="5715000" y="1371600"/>
            <a:ext cx="990600" cy="685800"/>
          </a:xfrm>
          <a:prstGeom prst="roundRect">
            <a:avLst/>
          </a:prstGeom>
          <a:solidFill>
            <a:schemeClr val="bg1">
              <a:lumMod val="6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R2</a:t>
            </a:r>
          </a:p>
          <a:p>
            <a:pPr algn="ctr"/>
            <a:endParaRPr lang="en-US" dirty="0"/>
          </a:p>
        </p:txBody>
      </p:sp>
      <p:sp>
        <p:nvSpPr>
          <p:cNvPr id="5" name="Oval 4"/>
          <p:cNvSpPr/>
          <p:nvPr/>
        </p:nvSpPr>
        <p:spPr>
          <a:xfrm>
            <a:off x="2209800" y="3048000"/>
            <a:ext cx="7620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r>
              <a:rPr lang="en-US" dirty="0" smtClean="0"/>
              <a:t>1</a:t>
            </a:r>
            <a:endParaRPr lang="en-US" dirty="0"/>
          </a:p>
        </p:txBody>
      </p:sp>
      <p:sp>
        <p:nvSpPr>
          <p:cNvPr id="6" name="Oval 5"/>
          <p:cNvSpPr/>
          <p:nvPr/>
        </p:nvSpPr>
        <p:spPr>
          <a:xfrm>
            <a:off x="4038600" y="3048000"/>
            <a:ext cx="8382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r>
              <a:rPr lang="en-US" dirty="0" smtClean="0"/>
              <a:t>2</a:t>
            </a:r>
            <a:endParaRPr lang="en-US" dirty="0"/>
          </a:p>
        </p:txBody>
      </p:sp>
      <p:sp>
        <p:nvSpPr>
          <p:cNvPr id="7" name="Oval 6"/>
          <p:cNvSpPr/>
          <p:nvPr/>
        </p:nvSpPr>
        <p:spPr>
          <a:xfrm>
            <a:off x="6248400" y="3124200"/>
            <a:ext cx="7620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r>
              <a:rPr lang="en-US" dirty="0" smtClean="0"/>
              <a:t>3</a:t>
            </a:r>
            <a:endParaRPr lang="en-US" dirty="0"/>
          </a:p>
        </p:txBody>
      </p:sp>
      <p:sp>
        <p:nvSpPr>
          <p:cNvPr id="8" name="Rounded Rectangle 7"/>
          <p:cNvSpPr/>
          <p:nvPr/>
        </p:nvSpPr>
        <p:spPr>
          <a:xfrm>
            <a:off x="2209800" y="4572000"/>
            <a:ext cx="914400" cy="1219200"/>
          </a:xfrm>
          <a:prstGeom prst="roundRect">
            <a:avLst/>
          </a:prstGeom>
          <a:solidFill>
            <a:schemeClr val="bg1">
              <a:lumMod val="6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R3</a:t>
            </a:r>
          </a:p>
          <a:p>
            <a:pPr algn="ctr"/>
            <a:endParaRPr lang="en-US" dirty="0" smtClean="0"/>
          </a:p>
          <a:p>
            <a:pPr algn="ctr"/>
            <a:endParaRPr lang="en-US" dirty="0"/>
          </a:p>
        </p:txBody>
      </p:sp>
      <p:sp>
        <p:nvSpPr>
          <p:cNvPr id="9" name="Rounded Rectangle 8"/>
          <p:cNvSpPr/>
          <p:nvPr/>
        </p:nvSpPr>
        <p:spPr>
          <a:xfrm>
            <a:off x="5562600" y="4572000"/>
            <a:ext cx="914400" cy="1524000"/>
          </a:xfrm>
          <a:prstGeom prst="roundRect">
            <a:avLst/>
          </a:prstGeom>
          <a:solidFill>
            <a:schemeClr val="bg1">
              <a:lumMod val="6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R4</a:t>
            </a:r>
          </a:p>
          <a:p>
            <a:pPr algn="ctr"/>
            <a:endParaRPr lang="en-US" dirty="0" smtClean="0"/>
          </a:p>
          <a:p>
            <a:pPr algn="ctr"/>
            <a:endParaRPr lang="en-US" dirty="0" smtClean="0"/>
          </a:p>
          <a:p>
            <a:pPr algn="ctr"/>
            <a:endParaRPr lang="en-US" dirty="0"/>
          </a:p>
        </p:txBody>
      </p:sp>
      <p:sp>
        <p:nvSpPr>
          <p:cNvPr id="10" name="16-Point Star 9"/>
          <p:cNvSpPr/>
          <p:nvPr/>
        </p:nvSpPr>
        <p:spPr>
          <a:xfrm>
            <a:off x="2362200" y="51816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16-Point Star 10"/>
          <p:cNvSpPr/>
          <p:nvPr/>
        </p:nvSpPr>
        <p:spPr>
          <a:xfrm>
            <a:off x="2514600" y="18288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16-Point Star 11"/>
          <p:cNvSpPr/>
          <p:nvPr/>
        </p:nvSpPr>
        <p:spPr>
          <a:xfrm>
            <a:off x="6172200" y="17526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16-Point Star 12"/>
          <p:cNvSpPr/>
          <p:nvPr/>
        </p:nvSpPr>
        <p:spPr>
          <a:xfrm>
            <a:off x="2895600" y="51816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16-Point Star 13"/>
          <p:cNvSpPr/>
          <p:nvPr/>
        </p:nvSpPr>
        <p:spPr>
          <a:xfrm>
            <a:off x="6025488" y="51054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16-Point Star 14"/>
          <p:cNvSpPr/>
          <p:nvPr/>
        </p:nvSpPr>
        <p:spPr>
          <a:xfrm>
            <a:off x="6019800" y="54102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16-Point Star 15"/>
          <p:cNvSpPr/>
          <p:nvPr/>
        </p:nvSpPr>
        <p:spPr>
          <a:xfrm>
            <a:off x="6019800" y="57912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rot="16200000" flipV="1">
            <a:off x="1905794" y="2591594"/>
            <a:ext cx="1066006" cy="151606"/>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a:endCxn id="6" idx="0"/>
          </p:cNvCxnSpPr>
          <p:nvPr/>
        </p:nvCxnSpPr>
        <p:spPr>
          <a:xfrm>
            <a:off x="2590800" y="1905000"/>
            <a:ext cx="1866900" cy="11430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800600" y="2057400"/>
            <a:ext cx="1219200" cy="1066800"/>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a:endCxn id="7" idx="0"/>
          </p:cNvCxnSpPr>
          <p:nvPr/>
        </p:nvCxnSpPr>
        <p:spPr>
          <a:xfrm rot="16200000" flipH="1">
            <a:off x="5791200" y="2286000"/>
            <a:ext cx="1295400" cy="3810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6" idx="4"/>
          </p:cNvCxnSpPr>
          <p:nvPr/>
        </p:nvCxnSpPr>
        <p:spPr>
          <a:xfrm rot="5400000" flipH="1" flipV="1">
            <a:off x="2914650" y="3714750"/>
            <a:ext cx="1600200" cy="14859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5" idx="4"/>
          </p:cNvCxnSpPr>
          <p:nvPr/>
        </p:nvCxnSpPr>
        <p:spPr>
          <a:xfrm rot="5400000" flipH="1" flipV="1">
            <a:off x="1714500" y="4381500"/>
            <a:ext cx="1600200" cy="1524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0800000" flipV="1">
            <a:off x="3124200" y="3657600"/>
            <a:ext cx="3276600" cy="1752600"/>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752600" y="3200400"/>
            <a:ext cx="7620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r>
              <a:rPr lang="en-US" dirty="0" smtClean="0"/>
              <a:t>1</a:t>
            </a:r>
            <a:endParaRPr lang="en-US" dirty="0"/>
          </a:p>
        </p:txBody>
      </p:sp>
      <p:sp>
        <p:nvSpPr>
          <p:cNvPr id="3" name="Oval 2"/>
          <p:cNvSpPr/>
          <p:nvPr/>
        </p:nvSpPr>
        <p:spPr>
          <a:xfrm>
            <a:off x="6858000" y="1143000"/>
            <a:ext cx="8382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r>
              <a:rPr lang="en-US" dirty="0" smtClean="0"/>
              <a:t>2</a:t>
            </a:r>
            <a:endParaRPr lang="en-US" dirty="0"/>
          </a:p>
        </p:txBody>
      </p:sp>
      <p:sp>
        <p:nvSpPr>
          <p:cNvPr id="4" name="Oval 3"/>
          <p:cNvSpPr/>
          <p:nvPr/>
        </p:nvSpPr>
        <p:spPr>
          <a:xfrm>
            <a:off x="6934200" y="2819400"/>
            <a:ext cx="8382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r>
              <a:rPr lang="en-US" dirty="0" smtClean="0"/>
              <a:t>3</a:t>
            </a:r>
            <a:endParaRPr lang="en-US" dirty="0"/>
          </a:p>
        </p:txBody>
      </p:sp>
      <p:sp>
        <p:nvSpPr>
          <p:cNvPr id="5" name="Oval 4"/>
          <p:cNvSpPr/>
          <p:nvPr/>
        </p:nvSpPr>
        <p:spPr>
          <a:xfrm>
            <a:off x="6858000" y="4572000"/>
            <a:ext cx="8382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r>
              <a:rPr lang="en-US" dirty="0" smtClean="0"/>
              <a:t>4</a:t>
            </a:r>
            <a:endParaRPr lang="en-US" dirty="0"/>
          </a:p>
        </p:txBody>
      </p:sp>
      <p:sp>
        <p:nvSpPr>
          <p:cNvPr id="6" name="Rounded Rectangle 5"/>
          <p:cNvSpPr/>
          <p:nvPr/>
        </p:nvSpPr>
        <p:spPr>
          <a:xfrm>
            <a:off x="3886200" y="1524000"/>
            <a:ext cx="914400" cy="1219200"/>
          </a:xfrm>
          <a:prstGeom prst="roundRect">
            <a:avLst/>
          </a:prstGeom>
          <a:solidFill>
            <a:schemeClr val="bg1">
              <a:lumMod val="6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a:t>
            </a:r>
          </a:p>
          <a:p>
            <a:pPr algn="ctr"/>
            <a:endParaRPr lang="en-US" dirty="0" smtClean="0"/>
          </a:p>
          <a:p>
            <a:pPr algn="ctr"/>
            <a:endParaRPr lang="en-US" dirty="0"/>
          </a:p>
        </p:txBody>
      </p:sp>
      <p:sp>
        <p:nvSpPr>
          <p:cNvPr id="7" name="Rounded Rectangle 6"/>
          <p:cNvSpPr/>
          <p:nvPr/>
        </p:nvSpPr>
        <p:spPr>
          <a:xfrm>
            <a:off x="3962400" y="4419600"/>
            <a:ext cx="914400" cy="1219200"/>
          </a:xfrm>
          <a:prstGeom prst="roundRect">
            <a:avLst/>
          </a:prstGeom>
          <a:solidFill>
            <a:schemeClr val="bg1">
              <a:lumMod val="6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R2</a:t>
            </a:r>
          </a:p>
          <a:p>
            <a:pPr algn="ctr"/>
            <a:endParaRPr lang="en-US" dirty="0" smtClean="0"/>
          </a:p>
          <a:p>
            <a:pPr algn="ctr"/>
            <a:endParaRPr lang="en-US" dirty="0"/>
          </a:p>
        </p:txBody>
      </p:sp>
      <p:sp>
        <p:nvSpPr>
          <p:cNvPr id="8" name="16-Point Star 7"/>
          <p:cNvSpPr/>
          <p:nvPr/>
        </p:nvSpPr>
        <p:spPr>
          <a:xfrm>
            <a:off x="4267200" y="21336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16-Point Star 8"/>
          <p:cNvSpPr/>
          <p:nvPr/>
        </p:nvSpPr>
        <p:spPr>
          <a:xfrm>
            <a:off x="4261512" y="24384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16-Point Star 9"/>
          <p:cNvSpPr/>
          <p:nvPr/>
        </p:nvSpPr>
        <p:spPr>
          <a:xfrm>
            <a:off x="4349088" y="50292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16-Point Star 10"/>
          <p:cNvSpPr/>
          <p:nvPr/>
        </p:nvSpPr>
        <p:spPr>
          <a:xfrm>
            <a:off x="4343400" y="53340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V="1">
            <a:off x="2361406" y="2590800"/>
            <a:ext cx="1524794" cy="761206"/>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endCxn id="3" idx="2"/>
          </p:cNvCxnSpPr>
          <p:nvPr/>
        </p:nvCxnSpPr>
        <p:spPr>
          <a:xfrm flipV="1">
            <a:off x="4343400" y="1447800"/>
            <a:ext cx="2514600" cy="7620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4" idx="2"/>
          </p:cNvCxnSpPr>
          <p:nvPr/>
        </p:nvCxnSpPr>
        <p:spPr>
          <a:xfrm>
            <a:off x="4343400" y="2514600"/>
            <a:ext cx="2590800" cy="6096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flipV="1">
            <a:off x="4876800" y="3428206"/>
            <a:ext cx="2438400" cy="1067594"/>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a:endCxn id="5" idx="2"/>
          </p:cNvCxnSpPr>
          <p:nvPr/>
        </p:nvCxnSpPr>
        <p:spPr>
          <a:xfrm flipV="1">
            <a:off x="4419600" y="4876800"/>
            <a:ext cx="2438400" cy="2286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 idx="4"/>
          </p:cNvCxnSpPr>
          <p:nvPr/>
        </p:nvCxnSpPr>
        <p:spPr>
          <a:xfrm rot="10800000">
            <a:off x="2133600" y="3810000"/>
            <a:ext cx="2209800" cy="16002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28600" y="228600"/>
            <a:ext cx="8534400" cy="584775"/>
          </a:xfrm>
          <a:prstGeom prst="rect">
            <a:avLst/>
          </a:prstGeom>
          <a:noFill/>
        </p:spPr>
        <p:txBody>
          <a:bodyPr wrap="square" rtlCol="0">
            <a:spAutoFit/>
          </a:bodyPr>
          <a:lstStyle/>
          <a:p>
            <a:pPr algn="ctr"/>
            <a:r>
              <a:rPr lang="en-US" sz="3200" dirty="0" smtClean="0"/>
              <a:t>Situation -3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How to read the Directed graph</a:t>
            </a:r>
            <a:endParaRPr lang="en-US" dirty="0"/>
          </a:p>
        </p:txBody>
      </p:sp>
      <p:sp>
        <p:nvSpPr>
          <p:cNvPr id="3" name="TextBox 2"/>
          <p:cNvSpPr txBox="1"/>
          <p:nvPr/>
        </p:nvSpPr>
        <p:spPr>
          <a:xfrm>
            <a:off x="533400" y="1143000"/>
            <a:ext cx="8001000" cy="5262979"/>
          </a:xfrm>
          <a:prstGeom prst="rect">
            <a:avLst/>
          </a:prstGeom>
          <a:noFill/>
        </p:spPr>
        <p:txBody>
          <a:bodyPr wrap="square" rtlCol="0">
            <a:spAutoFit/>
          </a:bodyPr>
          <a:lstStyle/>
          <a:p>
            <a:r>
              <a:rPr lang="en-US" sz="2400" dirty="0" smtClean="0"/>
              <a:t>If  the </a:t>
            </a:r>
            <a:r>
              <a:rPr lang="en-US" sz="2400" dirty="0" smtClean="0"/>
              <a:t>graph contains no </a:t>
            </a:r>
            <a:r>
              <a:rPr lang="en-US" sz="2400" dirty="0" smtClean="0"/>
              <a:t> cycles</a:t>
            </a:r>
            <a:r>
              <a:rPr lang="en-US" sz="2400" dirty="0" smtClean="0"/>
              <a:t>, then no process in the system is deadlocked. </a:t>
            </a:r>
            <a:r>
              <a:rPr lang="en-US" sz="2400" dirty="0" smtClean="0"/>
              <a:t>If the </a:t>
            </a:r>
            <a:r>
              <a:rPr lang="en-US" sz="2400" dirty="0" smtClean="0"/>
              <a:t>graph does contain a cycle, then a deadlock may exist</a:t>
            </a:r>
            <a:r>
              <a:rPr lang="en-US" sz="2400" dirty="0" smtClean="0"/>
              <a:t>.</a:t>
            </a:r>
            <a:endParaRPr lang="en-US" sz="2400" dirty="0" smtClean="0"/>
          </a:p>
          <a:p>
            <a:endParaRPr lang="en-US" sz="2400" dirty="0" smtClean="0"/>
          </a:p>
          <a:p>
            <a:r>
              <a:rPr lang="en-US" sz="2400" b="1" u="sng" dirty="0" smtClean="0"/>
              <a:t>If each resource type has exactly one instance</a:t>
            </a:r>
            <a:r>
              <a:rPr lang="en-US" sz="2400" dirty="0" smtClean="0"/>
              <a:t>, then a cycle implies that </a:t>
            </a:r>
            <a:r>
              <a:rPr lang="en-US" sz="2400" dirty="0" smtClean="0"/>
              <a:t>a deadlock </a:t>
            </a:r>
            <a:r>
              <a:rPr lang="en-US" sz="2400" dirty="0" smtClean="0"/>
              <a:t>has occurred. If the cycle involves only a set of resource types, </a:t>
            </a:r>
            <a:r>
              <a:rPr lang="en-US" sz="2400" dirty="0" smtClean="0"/>
              <a:t>each of </a:t>
            </a:r>
            <a:r>
              <a:rPr lang="en-US" sz="2400" dirty="0" smtClean="0"/>
              <a:t>which has only a single instance, then a deadlock has occurred. Each process</a:t>
            </a:r>
          </a:p>
          <a:p>
            <a:r>
              <a:rPr lang="en-US" sz="2400" dirty="0" smtClean="0"/>
              <a:t>involved in the cycle is deadlocked</a:t>
            </a:r>
            <a:r>
              <a:rPr lang="en-US" sz="2400" dirty="0" smtClean="0"/>
              <a:t>.</a:t>
            </a:r>
          </a:p>
          <a:p>
            <a:endParaRPr lang="en-US" sz="2400" dirty="0" smtClean="0"/>
          </a:p>
          <a:p>
            <a:r>
              <a:rPr lang="en-US" sz="2400" b="1" u="sng" dirty="0" smtClean="0"/>
              <a:t>If each resource type has several instances</a:t>
            </a:r>
            <a:r>
              <a:rPr lang="en-US" sz="2400" dirty="0" smtClean="0"/>
              <a:t>, then a cycle does not </a:t>
            </a:r>
            <a:r>
              <a:rPr lang="en-US" sz="2400" dirty="0" smtClean="0"/>
              <a:t>necessarily imply </a:t>
            </a:r>
            <a:r>
              <a:rPr lang="en-US" sz="2400" dirty="0" smtClean="0"/>
              <a:t>that a deadlock has occurred. In this case, a cycle in. the graph is </a:t>
            </a:r>
            <a:r>
              <a:rPr lang="en-US" sz="2400" dirty="0" smtClean="0"/>
              <a:t>a necessary </a:t>
            </a:r>
            <a:r>
              <a:rPr lang="en-US" sz="2400" dirty="0" smtClean="0"/>
              <a:t>but not a sufficient condition for the existence of deadlock</a:t>
            </a:r>
            <a:r>
              <a:rPr lang="en-US" sz="2400" dirty="0" smtClean="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752600" y="3200400"/>
            <a:ext cx="7620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r>
              <a:rPr lang="en-US" dirty="0" smtClean="0"/>
              <a:t>1</a:t>
            </a:r>
            <a:endParaRPr lang="en-US" dirty="0"/>
          </a:p>
        </p:txBody>
      </p:sp>
      <p:sp>
        <p:nvSpPr>
          <p:cNvPr id="3" name="Oval 2"/>
          <p:cNvSpPr/>
          <p:nvPr/>
        </p:nvSpPr>
        <p:spPr>
          <a:xfrm>
            <a:off x="6858000" y="1143000"/>
            <a:ext cx="8382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r>
              <a:rPr lang="en-US" dirty="0" smtClean="0"/>
              <a:t>2</a:t>
            </a:r>
            <a:endParaRPr lang="en-US" dirty="0"/>
          </a:p>
        </p:txBody>
      </p:sp>
      <p:sp>
        <p:nvSpPr>
          <p:cNvPr id="4" name="Oval 3"/>
          <p:cNvSpPr/>
          <p:nvPr/>
        </p:nvSpPr>
        <p:spPr>
          <a:xfrm>
            <a:off x="6934200" y="2819400"/>
            <a:ext cx="8382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r>
              <a:rPr lang="en-US" dirty="0" smtClean="0"/>
              <a:t>3</a:t>
            </a:r>
            <a:endParaRPr lang="en-US" dirty="0"/>
          </a:p>
        </p:txBody>
      </p:sp>
      <p:sp>
        <p:nvSpPr>
          <p:cNvPr id="6" name="Rounded Rectangle 5"/>
          <p:cNvSpPr/>
          <p:nvPr/>
        </p:nvSpPr>
        <p:spPr>
          <a:xfrm>
            <a:off x="3886200" y="1524000"/>
            <a:ext cx="914400" cy="1219200"/>
          </a:xfrm>
          <a:prstGeom prst="roundRect">
            <a:avLst/>
          </a:prstGeom>
          <a:solidFill>
            <a:schemeClr val="bg1">
              <a:lumMod val="6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a:t>
            </a:r>
          </a:p>
          <a:p>
            <a:pPr algn="ctr"/>
            <a:endParaRPr lang="en-US" dirty="0" smtClean="0"/>
          </a:p>
          <a:p>
            <a:pPr algn="ctr"/>
            <a:endParaRPr lang="en-US" dirty="0"/>
          </a:p>
        </p:txBody>
      </p:sp>
      <p:sp>
        <p:nvSpPr>
          <p:cNvPr id="7" name="Rounded Rectangle 6"/>
          <p:cNvSpPr/>
          <p:nvPr/>
        </p:nvSpPr>
        <p:spPr>
          <a:xfrm>
            <a:off x="3962400" y="4419600"/>
            <a:ext cx="914400" cy="1219200"/>
          </a:xfrm>
          <a:prstGeom prst="roundRect">
            <a:avLst/>
          </a:prstGeom>
          <a:solidFill>
            <a:schemeClr val="bg1">
              <a:lumMod val="6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R2</a:t>
            </a:r>
          </a:p>
          <a:p>
            <a:pPr algn="ctr"/>
            <a:endParaRPr lang="en-US" dirty="0" smtClean="0"/>
          </a:p>
          <a:p>
            <a:pPr algn="ctr"/>
            <a:endParaRPr lang="en-US" dirty="0"/>
          </a:p>
        </p:txBody>
      </p:sp>
      <p:sp>
        <p:nvSpPr>
          <p:cNvPr id="8" name="16-Point Star 7"/>
          <p:cNvSpPr/>
          <p:nvPr/>
        </p:nvSpPr>
        <p:spPr>
          <a:xfrm>
            <a:off x="4267200" y="21336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16-Point Star 8"/>
          <p:cNvSpPr/>
          <p:nvPr/>
        </p:nvSpPr>
        <p:spPr>
          <a:xfrm>
            <a:off x="4261512" y="24384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16-Point Star 10"/>
          <p:cNvSpPr/>
          <p:nvPr/>
        </p:nvSpPr>
        <p:spPr>
          <a:xfrm>
            <a:off x="4343400" y="53340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V="1">
            <a:off x="2361406" y="2590800"/>
            <a:ext cx="1524794" cy="761206"/>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a:endCxn id="3" idx="2"/>
          </p:cNvCxnSpPr>
          <p:nvPr/>
        </p:nvCxnSpPr>
        <p:spPr>
          <a:xfrm flipV="1">
            <a:off x="4343400" y="1447800"/>
            <a:ext cx="2514600" cy="7620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4" idx="2"/>
          </p:cNvCxnSpPr>
          <p:nvPr/>
        </p:nvCxnSpPr>
        <p:spPr>
          <a:xfrm>
            <a:off x="4343400" y="2514600"/>
            <a:ext cx="2590800" cy="6096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7" idx="3"/>
          </p:cNvCxnSpPr>
          <p:nvPr/>
        </p:nvCxnSpPr>
        <p:spPr>
          <a:xfrm rot="10800000" flipV="1">
            <a:off x="4876800" y="3428206"/>
            <a:ext cx="2438400" cy="1600994"/>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a:endCxn id="2" idx="4"/>
          </p:cNvCxnSpPr>
          <p:nvPr/>
        </p:nvCxnSpPr>
        <p:spPr>
          <a:xfrm rot="10800000">
            <a:off x="2133600" y="3810000"/>
            <a:ext cx="2209800" cy="16002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28600" y="228600"/>
            <a:ext cx="8534400" cy="584775"/>
          </a:xfrm>
          <a:prstGeom prst="rect">
            <a:avLst/>
          </a:prstGeom>
          <a:noFill/>
        </p:spPr>
        <p:txBody>
          <a:bodyPr wrap="square" rtlCol="0">
            <a:spAutoFit/>
          </a:bodyPr>
          <a:lstStyle/>
          <a:p>
            <a:pPr algn="ctr"/>
            <a:r>
              <a:rPr lang="en-US" sz="3200" dirty="0" smtClean="0"/>
              <a:t>Situation -4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 operating system handle deadlocks</a:t>
            </a:r>
            <a:endParaRPr lang="en-US" dirty="0"/>
          </a:p>
        </p:txBody>
      </p:sp>
      <p:sp>
        <p:nvSpPr>
          <p:cNvPr id="3" name="TextBox 2"/>
          <p:cNvSpPr txBox="1"/>
          <p:nvPr/>
        </p:nvSpPr>
        <p:spPr>
          <a:xfrm>
            <a:off x="381000" y="1752600"/>
            <a:ext cx="8382000" cy="3785652"/>
          </a:xfrm>
          <a:prstGeom prst="rect">
            <a:avLst/>
          </a:prstGeom>
          <a:noFill/>
        </p:spPr>
        <p:txBody>
          <a:bodyPr wrap="square" rtlCol="0">
            <a:spAutoFit/>
          </a:bodyPr>
          <a:lstStyle/>
          <a:p>
            <a:r>
              <a:rPr lang="en-US" sz="2400" dirty="0" smtClean="0"/>
              <a:t>U</a:t>
            </a:r>
            <a:r>
              <a:rPr lang="en-US" sz="2400" dirty="0" smtClean="0"/>
              <a:t>se </a:t>
            </a:r>
            <a:r>
              <a:rPr lang="en-US" sz="2400" dirty="0" smtClean="0"/>
              <a:t>a protocol to prevent or avoid deadlocks, ensuring that </a:t>
            </a:r>
            <a:r>
              <a:rPr lang="en-US" sz="2400" dirty="0" smtClean="0"/>
              <a:t>the System  will </a:t>
            </a:r>
            <a:r>
              <a:rPr lang="en-US" sz="2400" i="1" dirty="0" smtClean="0"/>
              <a:t>never enter a deadlocked state</a:t>
            </a:r>
            <a:r>
              <a:rPr lang="en-US" sz="2400" i="1" dirty="0" smtClean="0"/>
              <a:t>.</a:t>
            </a:r>
          </a:p>
          <a:p>
            <a:endParaRPr lang="en-US" sz="2400" i="1" dirty="0" smtClean="0"/>
          </a:p>
          <a:p>
            <a:r>
              <a:rPr lang="en-US" sz="2400" dirty="0" smtClean="0"/>
              <a:t>A</a:t>
            </a:r>
            <a:r>
              <a:rPr lang="en-US" sz="2400" dirty="0" smtClean="0"/>
              <a:t>llow </a:t>
            </a:r>
            <a:r>
              <a:rPr lang="en-US" sz="2400" dirty="0" smtClean="0"/>
              <a:t>the system to enter a deadlocked state, detect it, and recover</a:t>
            </a:r>
            <a:r>
              <a:rPr lang="en-US" sz="2400" dirty="0" smtClean="0"/>
              <a:t>.</a:t>
            </a:r>
          </a:p>
          <a:p>
            <a:endParaRPr lang="en-US" sz="2400" dirty="0" smtClean="0"/>
          </a:p>
          <a:p>
            <a:r>
              <a:rPr lang="en-US" sz="2400" dirty="0" smtClean="0"/>
              <a:t>I</a:t>
            </a:r>
            <a:r>
              <a:rPr lang="en-US" sz="2400" dirty="0" smtClean="0"/>
              <a:t>gnore </a:t>
            </a:r>
            <a:r>
              <a:rPr lang="en-US" sz="2400" dirty="0" smtClean="0"/>
              <a:t>the problem altogether and pretend that deadlocks never</a:t>
            </a:r>
          </a:p>
          <a:p>
            <a:r>
              <a:rPr lang="en-US" sz="2400" dirty="0" smtClean="0"/>
              <a:t>occur in the </a:t>
            </a:r>
            <a:r>
              <a:rPr lang="en-US" sz="2400" dirty="0" smtClean="0"/>
              <a:t>system  - This is what most of the OS do - </a:t>
            </a:r>
            <a:r>
              <a:rPr lang="en-US" sz="2400" dirty="0" smtClean="0"/>
              <a:t>it is then up to the application developer to write programs </a:t>
            </a:r>
            <a:r>
              <a:rPr lang="en-US" sz="2400" dirty="0" smtClean="0"/>
              <a:t>that  handle </a:t>
            </a:r>
            <a:r>
              <a:rPr lang="en-US" sz="2400" dirty="0" smtClean="0"/>
              <a:t>deadlocks</a:t>
            </a:r>
            <a:endParaRPr lang="en-US"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 Lock prevention</a:t>
            </a:r>
            <a:endParaRPr lang="en-US" dirty="0"/>
          </a:p>
        </p:txBody>
      </p:sp>
      <p:sp>
        <p:nvSpPr>
          <p:cNvPr id="3" name="TextBox 2"/>
          <p:cNvSpPr txBox="1"/>
          <p:nvPr/>
        </p:nvSpPr>
        <p:spPr>
          <a:xfrm>
            <a:off x="381000" y="1905000"/>
            <a:ext cx="8229600" cy="1200329"/>
          </a:xfrm>
          <a:prstGeom prst="rect">
            <a:avLst/>
          </a:prstGeom>
          <a:noFill/>
        </p:spPr>
        <p:txBody>
          <a:bodyPr wrap="square" rtlCol="0">
            <a:spAutoFit/>
          </a:bodyPr>
          <a:lstStyle/>
          <a:p>
            <a:r>
              <a:rPr lang="en-US" b="1" dirty="0" smtClean="0"/>
              <a:t>7.4.1 Mutual </a:t>
            </a:r>
            <a:r>
              <a:rPr lang="en-US" b="1" dirty="0" smtClean="0"/>
              <a:t>Exclusion</a:t>
            </a:r>
          </a:p>
          <a:p>
            <a:r>
              <a:rPr lang="en-US" b="1" dirty="0" smtClean="0"/>
              <a:t>Hold and </a:t>
            </a:r>
            <a:r>
              <a:rPr lang="en-US" b="1" dirty="0" smtClean="0"/>
              <a:t>Wait</a:t>
            </a:r>
          </a:p>
          <a:p>
            <a:r>
              <a:rPr lang="en-US" b="1" dirty="0" smtClean="0"/>
              <a:t>No </a:t>
            </a:r>
            <a:r>
              <a:rPr lang="en-US" b="1" dirty="0" smtClean="0"/>
              <a:t>Preemption</a:t>
            </a:r>
          </a:p>
          <a:p>
            <a:r>
              <a:rPr lang="en-US" b="1" dirty="0" smtClean="0"/>
              <a:t>Circular Wait</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 Lock avoidance</a:t>
            </a:r>
            <a:endParaRPr lang="en-US" dirty="0"/>
          </a:p>
        </p:txBody>
      </p:sp>
      <p:sp>
        <p:nvSpPr>
          <p:cNvPr id="3" name="TextBox 2"/>
          <p:cNvSpPr txBox="1"/>
          <p:nvPr/>
        </p:nvSpPr>
        <p:spPr>
          <a:xfrm>
            <a:off x="381000" y="1905000"/>
            <a:ext cx="8229600" cy="1754326"/>
          </a:xfrm>
          <a:prstGeom prst="rect">
            <a:avLst/>
          </a:prstGeom>
          <a:noFill/>
        </p:spPr>
        <p:txBody>
          <a:bodyPr wrap="square" rtlCol="0">
            <a:spAutoFit/>
          </a:bodyPr>
          <a:lstStyle/>
          <a:p>
            <a:r>
              <a:rPr lang="en-US" b="1" dirty="0" smtClean="0"/>
              <a:t>Safe State</a:t>
            </a:r>
          </a:p>
          <a:p>
            <a:r>
              <a:rPr lang="en-US" b="1" dirty="0" smtClean="0"/>
              <a:t>Resource-Allocation-Graph Algorithm </a:t>
            </a:r>
            <a:r>
              <a:rPr lang="en-US" b="1" dirty="0" smtClean="0"/>
              <a:t>No Preemption</a:t>
            </a:r>
          </a:p>
          <a:p>
            <a:r>
              <a:rPr lang="en-US" dirty="0" smtClean="0"/>
              <a:t>Banker's Algorithm</a:t>
            </a:r>
          </a:p>
          <a:p>
            <a:r>
              <a:rPr lang="en-US" dirty="0" smtClean="0"/>
              <a:t>Safety </a:t>
            </a:r>
            <a:r>
              <a:rPr lang="en-US" dirty="0" smtClean="0"/>
              <a:t>Algorithm</a:t>
            </a:r>
          </a:p>
          <a:p>
            <a:r>
              <a:rPr lang="en-US" dirty="0" smtClean="0"/>
              <a:t>Resource-Request </a:t>
            </a:r>
            <a:r>
              <a:rPr lang="en-US" dirty="0" smtClean="0"/>
              <a:t>Algorithm</a:t>
            </a:r>
          </a:p>
          <a:p>
            <a:r>
              <a:rPr lang="en-US" dirty="0" smtClean="0"/>
              <a:t>An </a:t>
            </a:r>
            <a:r>
              <a:rPr lang="en-US" dirty="0" smtClean="0"/>
              <a:t>example to  Illustrate</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detection</a:t>
            </a:r>
            <a:endParaRPr lang="en-US" dirty="0"/>
          </a:p>
        </p:txBody>
      </p:sp>
      <p:sp>
        <p:nvSpPr>
          <p:cNvPr id="3" name="TextBox 2"/>
          <p:cNvSpPr txBox="1"/>
          <p:nvPr/>
        </p:nvSpPr>
        <p:spPr>
          <a:xfrm>
            <a:off x="304800" y="1524000"/>
            <a:ext cx="8382000" cy="923330"/>
          </a:xfrm>
          <a:prstGeom prst="rect">
            <a:avLst/>
          </a:prstGeom>
          <a:noFill/>
        </p:spPr>
        <p:txBody>
          <a:bodyPr wrap="square" rtlCol="0">
            <a:spAutoFit/>
          </a:bodyPr>
          <a:lstStyle/>
          <a:p>
            <a:r>
              <a:rPr lang="en-US" dirty="0" smtClean="0"/>
              <a:t>Single Instance of Each Resource </a:t>
            </a:r>
            <a:r>
              <a:rPr lang="en-US" dirty="0" smtClean="0"/>
              <a:t>Type</a:t>
            </a:r>
          </a:p>
          <a:p>
            <a:r>
              <a:rPr lang="en-US" dirty="0" smtClean="0"/>
              <a:t>7.6.2 Several Instances of a Resource </a:t>
            </a:r>
            <a:r>
              <a:rPr lang="en-US" dirty="0" smtClean="0"/>
              <a:t>Type</a:t>
            </a:r>
          </a:p>
          <a:p>
            <a:r>
              <a:rPr lang="en-US" dirty="0" smtClean="0"/>
              <a:t>7.6.3 Detection-Algorithm Usage</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 from deadlock</a:t>
            </a:r>
            <a:endParaRPr lang="en-US" dirty="0"/>
          </a:p>
        </p:txBody>
      </p:sp>
      <p:sp>
        <p:nvSpPr>
          <p:cNvPr id="3" name="TextBox 2"/>
          <p:cNvSpPr txBox="1"/>
          <p:nvPr/>
        </p:nvSpPr>
        <p:spPr>
          <a:xfrm>
            <a:off x="228600" y="1600200"/>
            <a:ext cx="8610600" cy="646331"/>
          </a:xfrm>
          <a:prstGeom prst="rect">
            <a:avLst/>
          </a:prstGeom>
          <a:noFill/>
        </p:spPr>
        <p:txBody>
          <a:bodyPr wrap="square" rtlCol="0">
            <a:spAutoFit/>
          </a:bodyPr>
          <a:lstStyle/>
          <a:p>
            <a:r>
              <a:rPr lang="en-US" dirty="0" smtClean="0"/>
              <a:t>Process </a:t>
            </a:r>
            <a:r>
              <a:rPr lang="en-US" dirty="0" smtClean="0"/>
              <a:t>Termination</a:t>
            </a:r>
          </a:p>
          <a:p>
            <a:r>
              <a:rPr lang="en-US" b="1" dirty="0" smtClean="0"/>
              <a:t>Resource Preemption</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TextBox 2"/>
          <p:cNvSpPr txBox="1"/>
          <p:nvPr/>
        </p:nvSpPr>
        <p:spPr>
          <a:xfrm>
            <a:off x="457200" y="2209800"/>
            <a:ext cx="8229600" cy="2585323"/>
          </a:xfrm>
          <a:prstGeom prst="rect">
            <a:avLst/>
          </a:prstGeom>
          <a:noFill/>
        </p:spPr>
        <p:txBody>
          <a:bodyPr wrap="square" rtlCol="0">
            <a:spAutoFit/>
          </a:bodyPr>
          <a:lstStyle/>
          <a:p>
            <a:r>
              <a:rPr lang="en-US" dirty="0" smtClean="0"/>
              <a:t>Write a multithreaded program that implements the banker's algorithm</a:t>
            </a:r>
          </a:p>
          <a:p>
            <a:r>
              <a:rPr lang="en-US" dirty="0" smtClean="0"/>
              <a:t>discussed in Section 7.5.3. Create </a:t>
            </a:r>
            <a:r>
              <a:rPr lang="en-US" i="1" dirty="0" smtClean="0"/>
              <a:t>n threads that request and release</a:t>
            </a:r>
          </a:p>
          <a:p>
            <a:r>
              <a:rPr lang="en-US" dirty="0" smtClean="0"/>
              <a:t>resources from the bank. The banker will grant the request only if it</a:t>
            </a:r>
          </a:p>
          <a:p>
            <a:r>
              <a:rPr lang="en-US" dirty="0" smtClean="0"/>
              <a:t>leaves the system in a safe state. You may write this program using</a:t>
            </a:r>
          </a:p>
          <a:p>
            <a:r>
              <a:rPr lang="en-US" dirty="0" smtClean="0"/>
              <a:t>either </a:t>
            </a:r>
            <a:r>
              <a:rPr lang="en-US" dirty="0" err="1" smtClean="0"/>
              <a:t>Pthreads</a:t>
            </a:r>
            <a:r>
              <a:rPr lang="en-US" dirty="0" smtClean="0"/>
              <a:t> or Win32 threads. It is important that shared data be safe</a:t>
            </a:r>
          </a:p>
          <a:p>
            <a:r>
              <a:rPr lang="en-US" dirty="0" smtClean="0"/>
              <a:t>from concurrent access. To ensure safe access to shared data, you can</a:t>
            </a:r>
          </a:p>
          <a:p>
            <a:r>
              <a:rPr lang="en-US" dirty="0" smtClean="0"/>
              <a:t>use </a:t>
            </a:r>
            <a:r>
              <a:rPr lang="en-US" dirty="0" err="1" smtClean="0"/>
              <a:t>mutex</a:t>
            </a:r>
            <a:r>
              <a:rPr lang="en-US" dirty="0" smtClean="0"/>
              <a:t> locks, which are available in both the </a:t>
            </a:r>
            <a:r>
              <a:rPr lang="en-US" dirty="0" err="1" smtClean="0"/>
              <a:t>Pthreads</a:t>
            </a:r>
            <a:r>
              <a:rPr lang="en-US" dirty="0" smtClean="0"/>
              <a:t> and Win32</a:t>
            </a:r>
          </a:p>
          <a:p>
            <a:r>
              <a:rPr lang="en-US" dirty="0" err="1" smtClean="0"/>
              <a:t>APis</a:t>
            </a:r>
            <a:r>
              <a:rPr lang="en-US" dirty="0" smtClean="0"/>
              <a:t>. The use of </a:t>
            </a:r>
            <a:r>
              <a:rPr lang="en-US" dirty="0" err="1" smtClean="0"/>
              <a:t>mutex</a:t>
            </a:r>
            <a:r>
              <a:rPr lang="en-US" dirty="0" smtClean="0"/>
              <a:t> locks in both of these libraries is described in the</a:t>
            </a:r>
          </a:p>
          <a:p>
            <a:r>
              <a:rPr lang="en-US" dirty="0" smtClean="0"/>
              <a:t>project entitled "Producer-Consumer Problem" at the end of Chapter 6.</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Protocol for using a critical section</a:t>
            </a:r>
            <a:endParaRPr lang="en-US" dirty="0"/>
          </a:p>
        </p:txBody>
      </p:sp>
      <p:sp>
        <p:nvSpPr>
          <p:cNvPr id="3" name="TextBox 2"/>
          <p:cNvSpPr txBox="1"/>
          <p:nvPr/>
        </p:nvSpPr>
        <p:spPr>
          <a:xfrm>
            <a:off x="381000" y="1219200"/>
            <a:ext cx="8458200" cy="1200329"/>
          </a:xfrm>
          <a:prstGeom prst="rect">
            <a:avLst/>
          </a:prstGeom>
          <a:noFill/>
          <a:ln>
            <a:solidFill>
              <a:srgbClr val="FF0000"/>
            </a:solidFill>
          </a:ln>
        </p:spPr>
        <p:txBody>
          <a:bodyPr wrap="square" rtlCol="0">
            <a:spAutoFit/>
          </a:bodyPr>
          <a:lstStyle/>
          <a:p>
            <a:r>
              <a:rPr lang="en-US" dirty="0" smtClean="0"/>
              <a:t>Each thread need to request permission to access this critical region. A thread is given permission only if no one else is using it.  Once a thread is given access, it does the operation on the memory area and before exiting, it has free up the area such that another thread can use the critical section</a:t>
            </a:r>
            <a:endParaRPr lang="en-US" dirty="0"/>
          </a:p>
        </p:txBody>
      </p:sp>
      <p:sp>
        <p:nvSpPr>
          <p:cNvPr id="4" name="TextBox 3"/>
          <p:cNvSpPr txBox="1"/>
          <p:nvPr/>
        </p:nvSpPr>
        <p:spPr>
          <a:xfrm>
            <a:off x="304800" y="2610683"/>
            <a:ext cx="8534400" cy="3970318"/>
          </a:xfrm>
          <a:prstGeom prst="rect">
            <a:avLst/>
          </a:prstGeom>
          <a:noFill/>
          <a:ln>
            <a:solidFill>
              <a:srgbClr val="FF0000"/>
            </a:solidFill>
          </a:ln>
        </p:spPr>
        <p:txBody>
          <a:bodyPr wrap="square" rtlCol="0">
            <a:spAutoFit/>
          </a:bodyPr>
          <a:lstStyle/>
          <a:p>
            <a:r>
              <a:rPr lang="en-US" dirty="0" smtClean="0"/>
              <a:t>while (TRUE)</a:t>
            </a:r>
          </a:p>
          <a:p>
            <a:r>
              <a:rPr lang="en-US" dirty="0" smtClean="0"/>
              <a:t>{</a:t>
            </a:r>
          </a:p>
          <a:p>
            <a:endParaRPr lang="en-US" dirty="0" smtClean="0"/>
          </a:p>
          <a:p>
            <a:endParaRPr lang="en-US" dirty="0" smtClean="0"/>
          </a:p>
          <a:p>
            <a:r>
              <a:rPr lang="en-US" dirty="0" smtClean="0"/>
              <a:t>            if (x &lt; 6)     // Thread 2 executes this  line</a:t>
            </a:r>
          </a:p>
          <a:p>
            <a:r>
              <a:rPr lang="en-US" dirty="0" smtClean="0"/>
              <a:t>                 x++;   //   while Thread 1 is executing this line</a:t>
            </a:r>
          </a:p>
          <a:p>
            <a:r>
              <a:rPr lang="en-US" dirty="0" smtClean="0"/>
              <a:t>           else </a:t>
            </a:r>
          </a:p>
          <a:p>
            <a:r>
              <a:rPr lang="en-US" dirty="0" smtClean="0"/>
              <a:t>                 </a:t>
            </a:r>
            <a:r>
              <a:rPr lang="en-US" dirty="0" err="1" smtClean="0"/>
              <a:t>printf</a:t>
            </a:r>
            <a:r>
              <a:rPr lang="en-US" dirty="0" smtClean="0"/>
              <a:t>(“x is out of range\n”); </a:t>
            </a:r>
          </a:p>
          <a:p>
            <a:endParaRPr lang="en-US" dirty="0" smtClean="0"/>
          </a:p>
          <a:p>
            <a:r>
              <a:rPr lang="en-US" dirty="0" smtClean="0"/>
              <a:t>   </a:t>
            </a:r>
          </a:p>
          <a:p>
            <a:r>
              <a:rPr lang="en-US" dirty="0" smtClean="0"/>
              <a:t>         </a:t>
            </a:r>
          </a:p>
          <a:p>
            <a:r>
              <a:rPr lang="en-US" dirty="0" smtClean="0"/>
              <a:t>            Reminder section ;</a:t>
            </a:r>
          </a:p>
          <a:p>
            <a:endParaRPr lang="en-US" dirty="0" smtClean="0"/>
          </a:p>
          <a:p>
            <a:r>
              <a:rPr lang="en-US" dirty="0" smtClean="0"/>
              <a:t>}</a:t>
            </a:r>
            <a:endParaRPr lang="en-US" dirty="0"/>
          </a:p>
        </p:txBody>
      </p:sp>
      <p:sp>
        <p:nvSpPr>
          <p:cNvPr id="5" name="Rectangle 4"/>
          <p:cNvSpPr/>
          <p:nvPr/>
        </p:nvSpPr>
        <p:spPr>
          <a:xfrm>
            <a:off x="990600" y="3276600"/>
            <a:ext cx="38862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Critical Section Entry  (grab the control)</a:t>
            </a:r>
            <a:endParaRPr lang="en-US" dirty="0"/>
          </a:p>
        </p:txBody>
      </p:sp>
      <p:sp>
        <p:nvSpPr>
          <p:cNvPr id="6" name="Rectangle 5"/>
          <p:cNvSpPr/>
          <p:nvPr/>
        </p:nvSpPr>
        <p:spPr>
          <a:xfrm>
            <a:off x="990600" y="5181600"/>
            <a:ext cx="42672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Critical Section exit (Release the control)</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Entry and exit criteria </a:t>
            </a:r>
            <a:endParaRPr lang="en-US" dirty="0"/>
          </a:p>
        </p:txBody>
      </p:sp>
      <p:sp>
        <p:nvSpPr>
          <p:cNvPr id="3" name="TextBox 2"/>
          <p:cNvSpPr txBox="1"/>
          <p:nvPr/>
        </p:nvSpPr>
        <p:spPr>
          <a:xfrm>
            <a:off x="381000" y="1295400"/>
            <a:ext cx="8305800" cy="4247317"/>
          </a:xfrm>
          <a:prstGeom prst="rect">
            <a:avLst/>
          </a:prstGeom>
          <a:noFill/>
        </p:spPr>
        <p:txBody>
          <a:bodyPr wrap="square" rtlCol="0">
            <a:spAutoFit/>
          </a:bodyPr>
          <a:lstStyle/>
          <a:p>
            <a:r>
              <a:rPr lang="en-US" dirty="0" smtClean="0"/>
              <a:t>The entry and exit criteria should satisfy the following requirements</a:t>
            </a:r>
          </a:p>
          <a:p>
            <a:endParaRPr lang="en-US" dirty="0" smtClean="0"/>
          </a:p>
          <a:p>
            <a:r>
              <a:rPr lang="en-US" b="1" dirty="0" smtClean="0"/>
              <a:t>1  Mutual exclusion. If process </a:t>
            </a:r>
            <a:r>
              <a:rPr lang="en-US" b="1" i="1" dirty="0" smtClean="0"/>
              <a:t>Pi is executing in its critical section, then no</a:t>
            </a:r>
          </a:p>
          <a:p>
            <a:r>
              <a:rPr lang="en-US" dirty="0" smtClean="0"/>
              <a:t>other processes can be executing in their critical sections.</a:t>
            </a:r>
          </a:p>
          <a:p>
            <a:endParaRPr lang="en-US" dirty="0" smtClean="0"/>
          </a:p>
          <a:p>
            <a:r>
              <a:rPr lang="en-US" dirty="0" smtClean="0"/>
              <a:t>2. </a:t>
            </a:r>
            <a:r>
              <a:rPr lang="en-US" b="1" dirty="0" smtClean="0"/>
              <a:t>Progress. If no process is executing in its critical section and some</a:t>
            </a:r>
          </a:p>
          <a:p>
            <a:r>
              <a:rPr lang="en-US" dirty="0" smtClean="0"/>
              <a:t>processes wish to enter their critical sections, then only those processes</a:t>
            </a:r>
          </a:p>
          <a:p>
            <a:r>
              <a:rPr lang="en-US" dirty="0" smtClean="0"/>
              <a:t>that are not executing in their remainder sections can participate in</a:t>
            </a:r>
          </a:p>
          <a:p>
            <a:r>
              <a:rPr lang="en-US" dirty="0" smtClean="0"/>
              <a:t>deciding which will enter its critical section next, and this selection cannot</a:t>
            </a:r>
          </a:p>
          <a:p>
            <a:r>
              <a:rPr lang="en-US" dirty="0" smtClean="0"/>
              <a:t>be postponed indefinitely.</a:t>
            </a:r>
          </a:p>
          <a:p>
            <a:endParaRPr lang="en-US" dirty="0" smtClean="0"/>
          </a:p>
          <a:p>
            <a:r>
              <a:rPr lang="en-US" b="1" dirty="0" smtClean="0"/>
              <a:t>3 .Bounded waiting. There exists a bound, or limit, on the number of times</a:t>
            </a:r>
          </a:p>
          <a:p>
            <a:r>
              <a:rPr lang="en-US" dirty="0" smtClean="0"/>
              <a:t>that other processes are allowed to enter their critical sections after a</a:t>
            </a:r>
          </a:p>
          <a:p>
            <a:r>
              <a:rPr lang="en-US" dirty="0" smtClean="0"/>
              <a:t>process has made a request to enter its critical section and before that</a:t>
            </a:r>
          </a:p>
          <a:p>
            <a:r>
              <a:rPr lang="en-US" dirty="0" smtClean="0"/>
              <a:t>request is granted.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dirty="0" smtClean="0"/>
              <a:t>Simple implementation of critical section</a:t>
            </a:r>
            <a:endParaRPr lang="en-US" dirty="0"/>
          </a:p>
        </p:txBody>
      </p:sp>
      <p:sp>
        <p:nvSpPr>
          <p:cNvPr id="3" name="TextBox 2"/>
          <p:cNvSpPr txBox="1"/>
          <p:nvPr/>
        </p:nvSpPr>
        <p:spPr>
          <a:xfrm>
            <a:off x="457200" y="1752600"/>
            <a:ext cx="8305800" cy="3970318"/>
          </a:xfrm>
          <a:prstGeom prst="rect">
            <a:avLst/>
          </a:prstGeom>
          <a:noFill/>
        </p:spPr>
        <p:txBody>
          <a:bodyPr wrap="square" rtlCol="0">
            <a:spAutoFit/>
          </a:bodyPr>
          <a:lstStyle/>
          <a:p>
            <a:r>
              <a:rPr lang="en-US" dirty="0" smtClean="0"/>
              <a:t>#include &lt;</a:t>
            </a:r>
            <a:r>
              <a:rPr lang="en-US" dirty="0" err="1" smtClean="0"/>
              <a:t>pthread.h</a:t>
            </a:r>
            <a:r>
              <a:rPr lang="en-US" dirty="0" smtClean="0"/>
              <a:t>&gt; </a:t>
            </a:r>
          </a:p>
          <a:p>
            <a:r>
              <a:rPr lang="en-US" dirty="0" err="1" smtClean="0"/>
              <a:t>pthread_mutex_t</a:t>
            </a:r>
            <a:r>
              <a:rPr lang="en-US" dirty="0" smtClean="0"/>
              <a:t> </a:t>
            </a:r>
            <a:r>
              <a:rPr lang="en-US" dirty="0" err="1" smtClean="0"/>
              <a:t>var</a:t>
            </a:r>
            <a:r>
              <a:rPr lang="en-US" dirty="0" smtClean="0"/>
              <a:t>=PTHREAD_MUTEX_INITIALIZER; </a:t>
            </a:r>
          </a:p>
          <a:p>
            <a:endParaRPr lang="en-US" dirty="0" smtClean="0"/>
          </a:p>
          <a:p>
            <a:r>
              <a:rPr lang="en-US" dirty="0" smtClean="0"/>
              <a:t>void </a:t>
            </a:r>
            <a:r>
              <a:rPr lang="en-US" dirty="0" err="1" smtClean="0"/>
              <a:t>updateValues</a:t>
            </a:r>
            <a:r>
              <a:rPr lang="en-US" dirty="0" smtClean="0"/>
              <a:t>(</a:t>
            </a:r>
            <a:r>
              <a:rPr lang="en-US" dirty="0" err="1" smtClean="0"/>
              <a:t>int</a:t>
            </a:r>
            <a:r>
              <a:rPr lang="en-US" dirty="0" smtClean="0"/>
              <a:t> data)</a:t>
            </a:r>
          </a:p>
          <a:p>
            <a:r>
              <a:rPr lang="en-US" dirty="0" smtClean="0"/>
              <a:t>{</a:t>
            </a:r>
          </a:p>
          <a:p>
            <a:endParaRPr lang="en-US" dirty="0" smtClean="0"/>
          </a:p>
          <a:p>
            <a:r>
              <a:rPr lang="en-US" dirty="0" err="1" smtClean="0"/>
              <a:t>pthread_mutex_lock</a:t>
            </a:r>
            <a:r>
              <a:rPr lang="en-US" dirty="0" smtClean="0"/>
              <a:t>(&amp;</a:t>
            </a:r>
            <a:r>
              <a:rPr lang="en-US" dirty="0" err="1" smtClean="0"/>
              <a:t>var</a:t>
            </a:r>
            <a:r>
              <a:rPr lang="en-US" dirty="0" smtClean="0"/>
              <a:t>); // lock the critical section </a:t>
            </a:r>
          </a:p>
          <a:p>
            <a:endParaRPr lang="en-US" dirty="0" smtClean="0"/>
          </a:p>
          <a:p>
            <a:r>
              <a:rPr lang="en-US" dirty="0" smtClean="0"/>
              <a:t>If   (x &lt; 6) </a:t>
            </a:r>
          </a:p>
          <a:p>
            <a:r>
              <a:rPr lang="en-US" dirty="0" smtClean="0"/>
              <a:t>     x++ ; </a:t>
            </a:r>
          </a:p>
          <a:p>
            <a:endParaRPr lang="en-US" dirty="0" smtClean="0"/>
          </a:p>
          <a:p>
            <a:r>
              <a:rPr lang="en-US" dirty="0" err="1" smtClean="0"/>
              <a:t>pthread_mutex_unlock</a:t>
            </a:r>
            <a:r>
              <a:rPr lang="en-US" dirty="0" smtClean="0"/>
              <a:t>(&amp;</a:t>
            </a:r>
            <a:r>
              <a:rPr lang="en-US" dirty="0" err="1" smtClean="0"/>
              <a:t>var</a:t>
            </a:r>
            <a:r>
              <a:rPr lang="en-US" dirty="0" smtClean="0"/>
              <a:t>); // unlock once you are done</a:t>
            </a:r>
          </a:p>
          <a:p>
            <a:r>
              <a:rPr lang="en-US" dirty="0" smtClean="0"/>
              <a: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Processor Architecture support for Synchronization</a:t>
            </a:r>
            <a:endParaRPr lang="en-US" dirty="0"/>
          </a:p>
        </p:txBody>
      </p:sp>
      <p:sp>
        <p:nvSpPr>
          <p:cNvPr id="4" name="TextBox 3"/>
          <p:cNvSpPr txBox="1"/>
          <p:nvPr/>
        </p:nvSpPr>
        <p:spPr>
          <a:xfrm>
            <a:off x="533400" y="1676400"/>
            <a:ext cx="8077200" cy="3733800"/>
          </a:xfrm>
          <a:prstGeom prst="rect">
            <a:avLst/>
          </a:prstGeom>
          <a:noFill/>
          <a:ln w="53975" cmpd="dbl">
            <a:solidFill>
              <a:srgbClr val="FF0000"/>
            </a:solidFill>
          </a:ln>
        </p:spPr>
        <p:txBody>
          <a:bodyPr wrap="square" rtlCol="0">
            <a:spAutoFit/>
          </a:bodyPr>
          <a:lstStyle/>
          <a:p>
            <a:r>
              <a:rPr lang="en-US" dirty="0" smtClean="0"/>
              <a:t>Let us say we have small device say a printer or something like that connected to a ARM processor Board  .. This is memory mapped device</a:t>
            </a:r>
          </a:p>
          <a:p>
            <a:endParaRPr lang="en-US" dirty="0" smtClean="0"/>
          </a:p>
          <a:p>
            <a:r>
              <a:rPr lang="en-US" dirty="0" smtClean="0"/>
              <a:t>Multiple points, try too access this device. At a time we only one thread can access this device – how do we control this ? In high level language we have Semaphore API. In Assembly ARM support this by providing  two instructions LDREX STREX for accessing memory.</a:t>
            </a:r>
          </a:p>
          <a:p>
            <a:endParaRPr lang="en-US" dirty="0" smtClean="0"/>
          </a:p>
          <a:p>
            <a:r>
              <a:rPr lang="en-US" dirty="0" smtClean="0"/>
              <a:t>When we execute LDREX R0, [R1, #0x12]; The memory location with address R1 + 0x12 is read to R0 and the location is “</a:t>
            </a:r>
            <a:r>
              <a:rPr lang="en-US" b="1" dirty="0" smtClean="0"/>
              <a:t>Locked</a:t>
            </a:r>
            <a:r>
              <a:rPr lang="en-US" dirty="0" smtClean="0"/>
              <a:t>” so that no entity can access it.</a:t>
            </a:r>
          </a:p>
          <a:p>
            <a:endParaRPr lang="en-US" dirty="0" smtClean="0"/>
          </a:p>
          <a:p>
            <a:r>
              <a:rPr lang="en-US" dirty="0" smtClean="0"/>
              <a:t>When we do a </a:t>
            </a:r>
            <a:r>
              <a:rPr lang="nn-NO" dirty="0" smtClean="0"/>
              <a:t>STREX Rd, Rt, [Rn, #Offset];  data in Rt will be written to the address [Rn + Offset], and Rd will have the return status and ”lock” will be released. </a:t>
            </a: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normAutofit fontScale="90000"/>
          </a:bodyPr>
          <a:lstStyle/>
          <a:p>
            <a:r>
              <a:rPr lang="en-US" dirty="0" smtClean="0"/>
              <a:t>Counting Semaphore and Binary Semaphores</a:t>
            </a:r>
            <a:endParaRPr lang="en-US" dirty="0"/>
          </a:p>
        </p:txBody>
      </p:sp>
      <p:sp>
        <p:nvSpPr>
          <p:cNvPr id="3" name="TextBox 2"/>
          <p:cNvSpPr txBox="1"/>
          <p:nvPr/>
        </p:nvSpPr>
        <p:spPr>
          <a:xfrm>
            <a:off x="304800" y="1600200"/>
            <a:ext cx="8610600" cy="3970318"/>
          </a:xfrm>
          <a:prstGeom prst="rect">
            <a:avLst/>
          </a:prstGeom>
          <a:noFill/>
        </p:spPr>
        <p:txBody>
          <a:bodyPr wrap="square" rtlCol="0">
            <a:spAutoFit/>
          </a:bodyPr>
          <a:lstStyle/>
          <a:p>
            <a:r>
              <a:rPr lang="en-US" dirty="0" smtClean="0"/>
              <a:t>There are two types of semaphores implemented by Operating systems</a:t>
            </a:r>
          </a:p>
          <a:p>
            <a:endParaRPr lang="en-US" dirty="0" smtClean="0"/>
          </a:p>
          <a:p>
            <a:pPr>
              <a:buFont typeface="Arial" pitchFamily="34" charset="0"/>
              <a:buChar char="•"/>
            </a:pPr>
            <a:r>
              <a:rPr lang="en-US" b="1" u="sng" dirty="0" smtClean="0"/>
              <a:t>Binary Semaphore (Also know as </a:t>
            </a:r>
            <a:r>
              <a:rPr lang="en-US" b="1" u="sng" dirty="0" err="1" smtClean="0"/>
              <a:t>Mutex</a:t>
            </a:r>
            <a:r>
              <a:rPr lang="en-US" b="1" u="sng" dirty="0" smtClean="0"/>
              <a:t>) </a:t>
            </a:r>
          </a:p>
          <a:p>
            <a:r>
              <a:rPr lang="en-US" dirty="0" smtClean="0"/>
              <a:t>Binary semaphore are usually used for implementing Critical sections of code where we want to use a “flag” like mechanism to control the flow.  </a:t>
            </a:r>
          </a:p>
          <a:p>
            <a:endParaRPr lang="en-US" dirty="0" smtClean="0"/>
          </a:p>
          <a:p>
            <a:pPr>
              <a:buFont typeface="Arial" pitchFamily="34" charset="0"/>
              <a:buChar char="•"/>
            </a:pPr>
            <a:r>
              <a:rPr lang="en-US" b="1" u="sng" dirty="0" smtClean="0"/>
              <a:t>Counting Semaphore </a:t>
            </a:r>
          </a:p>
          <a:p>
            <a:pPr algn="just"/>
            <a:r>
              <a:rPr lang="en-US" dirty="0" smtClean="0"/>
              <a:t>Counting semaphore is used to control access to a given resource consisting of a finite number of instances. The semaphore is initialized to the number of resources available. Each process that wishes to use a resource performs a wait() operation on the semaphore (thereby decrementing the count). When a process releases a resource, it performs a signal() operation (incrementing the count). When the count for the semaphore goes to 0, all resources are being used. After that, processes that wish to use a resource will</a:t>
            </a:r>
          </a:p>
          <a:p>
            <a:pPr algn="just"/>
            <a:r>
              <a:rPr lang="en-US" dirty="0" smtClean="0"/>
              <a:t>block until the count becomes greater than 0.</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9755</TotalTime>
  <Words>3653</Words>
  <Application>Microsoft Office PowerPoint</Application>
  <PresentationFormat>On-screen Show (4:3)</PresentationFormat>
  <Paragraphs>394</Paragraphs>
  <Slides>49</Slides>
  <Notes>1</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Synchronization</vt:lpstr>
      <vt:lpstr>Race condition</vt:lpstr>
      <vt:lpstr>Example of race condition</vt:lpstr>
      <vt:lpstr>Critical Section</vt:lpstr>
      <vt:lpstr>Protocol for using a critical section</vt:lpstr>
      <vt:lpstr>Entry and exit criteria </vt:lpstr>
      <vt:lpstr>Simple implementation of critical section</vt:lpstr>
      <vt:lpstr>Processor Architecture support for Synchronization</vt:lpstr>
      <vt:lpstr>Counting Semaphore and Binary Semaphores</vt:lpstr>
      <vt:lpstr>Semaphore for thread synchronization</vt:lpstr>
      <vt:lpstr>Spinning Semaphore</vt:lpstr>
      <vt:lpstr>Dead Locks</vt:lpstr>
      <vt:lpstr>Priority Inversion</vt:lpstr>
      <vt:lpstr>PRIORITY INVERSION AND THE MARS PATHFINDER</vt:lpstr>
      <vt:lpstr>Problems with Synchronization</vt:lpstr>
      <vt:lpstr>What are the common problems with synchronization</vt:lpstr>
      <vt:lpstr>Online Reservation System</vt:lpstr>
      <vt:lpstr>Reader-writers problem</vt:lpstr>
      <vt:lpstr>Variations of  Reader-writers problem</vt:lpstr>
      <vt:lpstr>Solution to first reader write problem (Pattern)</vt:lpstr>
      <vt:lpstr>Slide 21</vt:lpstr>
      <vt:lpstr>Second Reader writer problem</vt:lpstr>
      <vt:lpstr>Slide 23</vt:lpstr>
      <vt:lpstr>The Dining-Philosophers Problem</vt:lpstr>
      <vt:lpstr>Why do we need Monitors</vt:lpstr>
      <vt:lpstr>How to use Monitors</vt:lpstr>
      <vt:lpstr>Dining-Philosophers Solution Using Monitors</vt:lpstr>
      <vt:lpstr>Implementing a Monitor Using Semaphores</vt:lpstr>
      <vt:lpstr>Using Monitors in JAVA</vt:lpstr>
      <vt:lpstr>Synchronization in Linux</vt:lpstr>
      <vt:lpstr>Slide 31</vt:lpstr>
      <vt:lpstr>Transactional Memory</vt:lpstr>
      <vt:lpstr>Log Based Recovery</vt:lpstr>
      <vt:lpstr>Check points</vt:lpstr>
      <vt:lpstr>Concurrent Atomic Transactions</vt:lpstr>
      <vt:lpstr>Dead Locks a Deep dive</vt:lpstr>
      <vt:lpstr>Necessary conditions for a deadlock to happen</vt:lpstr>
      <vt:lpstr>Slide 38</vt:lpstr>
      <vt:lpstr>Slide 39</vt:lpstr>
      <vt:lpstr>Slide 40</vt:lpstr>
      <vt:lpstr>Slide 41</vt:lpstr>
      <vt:lpstr>How to read the Directed graph</vt:lpstr>
      <vt:lpstr>Slide 43</vt:lpstr>
      <vt:lpstr>How do operating system handle deadlocks</vt:lpstr>
      <vt:lpstr>Dead Lock prevention</vt:lpstr>
      <vt:lpstr>Dead Lock avoidance</vt:lpstr>
      <vt:lpstr>Deadlock detection</vt:lpstr>
      <vt:lpstr>Recovery from deadlock</vt:lpstr>
      <vt:lpstr>Assignment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 Process Communication</dc:title>
  <dc:creator>user</dc:creator>
  <cp:lastModifiedBy>girish</cp:lastModifiedBy>
  <cp:revision>661</cp:revision>
  <dcterms:created xsi:type="dcterms:W3CDTF">2017-01-18T10:03:27Z</dcterms:created>
  <dcterms:modified xsi:type="dcterms:W3CDTF">2017-04-09T15:36:19Z</dcterms:modified>
</cp:coreProperties>
</file>