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1" r:id="rId14"/>
    <p:sldId id="272" r:id="rId15"/>
    <p:sldId id="273" r:id="rId16"/>
    <p:sldId id="274" r:id="rId17"/>
    <p:sldId id="270" r:id="rId18"/>
    <p:sldId id="269" r:id="rId19"/>
    <p:sldId id="276" r:id="rId20"/>
    <p:sldId id="277" r:id="rId21"/>
    <p:sldId id="278" r:id="rId22"/>
    <p:sldId id="27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31" autoAdjust="0"/>
    <p:restoredTop sz="99437" autoAdjust="0"/>
  </p:normalViewPr>
  <p:slideViewPr>
    <p:cSldViewPr>
      <p:cViewPr>
        <p:scale>
          <a:sx n="70" d="100"/>
          <a:sy n="70" d="100"/>
        </p:scale>
        <p:origin x="-966" y="-2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872"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1A208B-ACB2-40FC-9E17-9C33E1BBA94C}" type="datetimeFigureOut">
              <a:rPr lang="en-US" smtClean="0"/>
              <a:pPr/>
              <a:t>3/20/2017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EA9F8BF-72D2-4019-83B6-BDCB61F1667C}"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D40B08-FE48-4452-8FD1-2C572EFB1C53}" type="datetimeFigureOut">
              <a:rPr lang="en-US" smtClean="0"/>
              <a:pPr/>
              <a:t>3/20/2017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Telegram example</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C75CC3-C9E7-4383-98F9-89DB021A5C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D5D24-8FBA-458C-9868-C5185627A5A5}" type="datetimeFigureOut">
              <a:rPr lang="en-US" smtClean="0"/>
              <a:pPr/>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D5D24-8FBA-458C-9868-C5185627A5A5}" type="datetimeFigureOut">
              <a:rPr lang="en-US" smtClean="0"/>
              <a:pPr/>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D5D24-8FBA-458C-9868-C5185627A5A5}" type="datetimeFigureOut">
              <a:rPr lang="en-US" smtClean="0"/>
              <a:pPr/>
              <a:t>3/20/2017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D5D24-8FBA-458C-9868-C5185627A5A5}" type="datetimeFigureOut">
              <a:rPr lang="en-US" smtClean="0"/>
              <a:pPr/>
              <a:t>3/20/2017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D5D24-8FBA-458C-9868-C5185627A5A5}" type="datetimeFigureOut">
              <a:rPr lang="en-US" smtClean="0"/>
              <a:pPr/>
              <a:t>3/20/2017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D5D24-8FBA-458C-9868-C5185627A5A5}" type="datetimeFigureOut">
              <a:rPr lang="en-US" smtClean="0"/>
              <a:pPr/>
              <a:t>3/20/2017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86EC4-A916-4D40-87BD-ACBCB65C92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www.siptutorial.net/RTP/applvlframing.html"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Quality_of_service"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Real </a:t>
            </a:r>
            <a:r>
              <a:rPr lang="en-US" b="1" smtClean="0"/>
              <a:t>Time communications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Real time protocol</a:t>
            </a:r>
            <a:endParaRPr lang="en-US" dirty="0"/>
          </a:p>
        </p:txBody>
      </p:sp>
      <p:sp>
        <p:nvSpPr>
          <p:cNvPr id="4" name="TextBox 3"/>
          <p:cNvSpPr txBox="1"/>
          <p:nvPr/>
        </p:nvSpPr>
        <p:spPr>
          <a:xfrm>
            <a:off x="304800" y="1219200"/>
            <a:ext cx="8610600" cy="2616101"/>
          </a:xfrm>
          <a:prstGeom prst="rect">
            <a:avLst/>
          </a:prstGeom>
          <a:noFill/>
          <a:ln>
            <a:solidFill>
              <a:schemeClr val="accent1"/>
            </a:solidFill>
          </a:ln>
        </p:spPr>
        <p:txBody>
          <a:bodyPr wrap="square" rtlCol="0">
            <a:spAutoFit/>
          </a:bodyPr>
          <a:lstStyle/>
          <a:p>
            <a:pPr>
              <a:buFont typeface="Arial" pitchFamily="34" charset="0"/>
              <a:buChar char="•"/>
            </a:pPr>
            <a:r>
              <a:rPr lang="en-US" dirty="0" smtClean="0"/>
              <a:t>Real time protocol is designed to  transmit, data in Real time</a:t>
            </a:r>
          </a:p>
          <a:p>
            <a:pPr>
              <a:buFont typeface="Arial" pitchFamily="34" charset="0"/>
              <a:buChar char="•"/>
            </a:pPr>
            <a:r>
              <a:rPr lang="en-US" dirty="0" smtClean="0"/>
              <a:t>It is build over UDP, </a:t>
            </a:r>
          </a:p>
          <a:p>
            <a:pPr>
              <a:buFont typeface="Arial" pitchFamily="34" charset="0"/>
              <a:buChar char="•"/>
            </a:pPr>
            <a:r>
              <a:rPr lang="en-US" dirty="0" smtClean="0"/>
              <a:t>Since UDP is not connection oriented and does not provide reliability RTP address those aspects without  compromising on the real time properties of the data stream</a:t>
            </a:r>
          </a:p>
          <a:p>
            <a:pPr>
              <a:buFont typeface="Arial" pitchFamily="34" charset="0"/>
              <a:buChar char="•"/>
            </a:pPr>
            <a:r>
              <a:rPr lang="en-US" dirty="0" smtClean="0"/>
              <a:t>It can scale from single one to one audio/video call to multiparty conferencing calls.</a:t>
            </a:r>
          </a:p>
          <a:p>
            <a:pPr>
              <a:buFont typeface="Arial" pitchFamily="34" charset="0"/>
              <a:buChar char="•"/>
            </a:pPr>
            <a:r>
              <a:rPr lang="en-US" dirty="0" smtClean="0"/>
              <a:t>RTP uses separate streams for audio and video, which are called media streams</a:t>
            </a:r>
          </a:p>
          <a:p>
            <a:pPr>
              <a:buFont typeface="Arial" pitchFamily="34" charset="0"/>
              <a:buChar char="•"/>
            </a:pPr>
            <a:r>
              <a:rPr lang="en-US" dirty="0" smtClean="0"/>
              <a:t>Each media stream uses a  pair to ports, one for sending media (audio/video) and other for control packets. The IP address and port numbers to which media and control information has to be transmitted need to </a:t>
            </a:r>
            <a:r>
              <a:rPr lang="en-US" sz="2000" b="1" dirty="0" smtClean="0"/>
              <a:t>be know prior </a:t>
            </a:r>
            <a:r>
              <a:rPr lang="en-US" dirty="0" smtClean="0"/>
              <a:t>to the call.</a:t>
            </a:r>
          </a:p>
        </p:txBody>
      </p:sp>
      <p:pic>
        <p:nvPicPr>
          <p:cNvPr id="1027" name="Picture 3" descr="C:\Users\user\AppData\Local\Microsoft\Windows\Temporary Internet Files\Content.IE5\P3SO1E19\Girl Guides of Canada member on the computer[1].jpg"/>
          <p:cNvPicPr>
            <a:picLocks noChangeAspect="1" noChangeArrowheads="1"/>
          </p:cNvPicPr>
          <p:nvPr/>
        </p:nvPicPr>
        <p:blipFill>
          <a:blip r:embed="rId2" cstate="print"/>
          <a:srcRect/>
          <a:stretch>
            <a:fillRect/>
          </a:stretch>
        </p:blipFill>
        <p:spPr bwMode="auto">
          <a:xfrm>
            <a:off x="7162800" y="4191000"/>
            <a:ext cx="1338844" cy="910414"/>
          </a:xfrm>
          <a:prstGeom prst="rect">
            <a:avLst/>
          </a:prstGeom>
          <a:noFill/>
        </p:spPr>
      </p:pic>
      <p:pic>
        <p:nvPicPr>
          <p:cNvPr id="1028" name="Picture 4" descr="C:\Users\user\AppData\Local\Microsoft\Windows\Temporary Internet Files\Content.IE5\JTYBDV6O\video comunicacion[1].jpg"/>
          <p:cNvPicPr>
            <a:picLocks noChangeAspect="1" noChangeArrowheads="1"/>
          </p:cNvPicPr>
          <p:nvPr/>
        </p:nvPicPr>
        <p:blipFill>
          <a:blip r:embed="rId3" cstate="print"/>
          <a:srcRect/>
          <a:stretch>
            <a:fillRect/>
          </a:stretch>
        </p:blipFill>
        <p:spPr bwMode="auto">
          <a:xfrm>
            <a:off x="228600" y="4267200"/>
            <a:ext cx="2438400" cy="1764631"/>
          </a:xfrm>
          <a:prstGeom prst="rect">
            <a:avLst/>
          </a:prstGeom>
          <a:noFill/>
        </p:spPr>
      </p:pic>
      <p:cxnSp>
        <p:nvCxnSpPr>
          <p:cNvPr id="9" name="Straight Arrow Connector 8"/>
          <p:cNvCxnSpPr/>
          <p:nvPr/>
        </p:nvCxnSpPr>
        <p:spPr>
          <a:xfrm flipV="1">
            <a:off x="2667000" y="4343400"/>
            <a:ext cx="4495800" cy="38100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67000" y="4495800"/>
            <a:ext cx="4495800" cy="381000"/>
          </a:xfrm>
          <a:prstGeom prst="straightConnector1">
            <a:avLst/>
          </a:prstGeom>
          <a:ln w="38100">
            <a:solidFill>
              <a:schemeClr val="tx1"/>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667000" y="5029200"/>
            <a:ext cx="4495800" cy="381000"/>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667000" y="5181600"/>
            <a:ext cx="4495800" cy="381000"/>
          </a:xfrm>
          <a:prstGeom prst="straightConnector1">
            <a:avLst/>
          </a:prstGeom>
          <a:ln w="38100">
            <a:solidFill>
              <a:srgbClr val="FF000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867400" y="4191000"/>
            <a:ext cx="228600" cy="6858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657600" y="5105400"/>
            <a:ext cx="228600" cy="7620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105400" y="4114800"/>
            <a:ext cx="736099" cy="369332"/>
          </a:xfrm>
          <a:prstGeom prst="rect">
            <a:avLst/>
          </a:prstGeom>
          <a:noFill/>
        </p:spPr>
        <p:txBody>
          <a:bodyPr wrap="none" rtlCol="0">
            <a:spAutoFit/>
          </a:bodyPr>
          <a:lstStyle/>
          <a:p>
            <a:r>
              <a:rPr lang="en-US" dirty="0" smtClean="0"/>
              <a:t>Audio</a:t>
            </a:r>
            <a:endParaRPr lang="en-US" dirty="0"/>
          </a:p>
        </p:txBody>
      </p:sp>
      <p:sp>
        <p:nvSpPr>
          <p:cNvPr id="17" name="TextBox 16"/>
          <p:cNvSpPr txBox="1"/>
          <p:nvPr/>
        </p:nvSpPr>
        <p:spPr>
          <a:xfrm>
            <a:off x="3962400" y="5498068"/>
            <a:ext cx="728084" cy="369332"/>
          </a:xfrm>
          <a:prstGeom prst="rect">
            <a:avLst/>
          </a:prstGeom>
          <a:noFill/>
        </p:spPr>
        <p:txBody>
          <a:bodyPr wrap="none" rtlCol="0">
            <a:spAutoFit/>
          </a:bodyPr>
          <a:lstStyle/>
          <a:p>
            <a:r>
              <a:rPr lang="en-US" dirty="0" smtClean="0"/>
              <a:t>Video</a:t>
            </a:r>
            <a:endParaRPr lang="en-US" dirty="0"/>
          </a:p>
        </p:txBody>
      </p:sp>
      <p:cxnSp>
        <p:nvCxnSpPr>
          <p:cNvPr id="19" name="Elbow Connector 18"/>
          <p:cNvCxnSpPr/>
          <p:nvPr/>
        </p:nvCxnSpPr>
        <p:spPr>
          <a:xfrm rot="16200000" flipH="1">
            <a:off x="4648200" y="5562600"/>
            <a:ext cx="1060450" cy="755650"/>
          </a:xfrm>
          <a:prstGeom prst="bentConnector3">
            <a:avLst>
              <a:gd name="adj1" fmla="val 56434"/>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257800" y="6488668"/>
            <a:ext cx="656975" cy="369332"/>
          </a:xfrm>
          <a:prstGeom prst="rect">
            <a:avLst/>
          </a:prstGeom>
          <a:noFill/>
        </p:spPr>
        <p:txBody>
          <a:bodyPr wrap="none" rtlCol="0">
            <a:spAutoFit/>
          </a:bodyPr>
          <a:lstStyle/>
          <a:p>
            <a:r>
              <a:rPr lang="en-US" dirty="0" smtClean="0"/>
              <a:t>RTCP</a:t>
            </a:r>
            <a:endParaRPr lang="en-US" dirty="0"/>
          </a:p>
        </p:txBody>
      </p:sp>
      <p:cxnSp>
        <p:nvCxnSpPr>
          <p:cNvPr id="25" name="Elbow Connector 24"/>
          <p:cNvCxnSpPr/>
          <p:nvPr/>
        </p:nvCxnSpPr>
        <p:spPr>
          <a:xfrm rot="16200000" flipH="1">
            <a:off x="6277225" y="5257801"/>
            <a:ext cx="1060450" cy="755650"/>
          </a:xfrm>
          <a:prstGeom prst="bentConnector3">
            <a:avLst>
              <a:gd name="adj1" fmla="val 56434"/>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886825" y="6183869"/>
            <a:ext cx="538289" cy="369332"/>
          </a:xfrm>
          <a:prstGeom prst="rect">
            <a:avLst/>
          </a:prstGeom>
          <a:noFill/>
        </p:spPr>
        <p:txBody>
          <a:bodyPr wrap="none" rtlCol="0">
            <a:spAutoFit/>
          </a:bodyPr>
          <a:lstStyle/>
          <a:p>
            <a:r>
              <a:rPr lang="en-US" dirty="0" smtClean="0"/>
              <a:t>RTP</a:t>
            </a:r>
            <a:endParaRPr lang="en-US" dirty="0"/>
          </a:p>
        </p:txBody>
      </p:sp>
      <p:cxnSp>
        <p:nvCxnSpPr>
          <p:cNvPr id="28" name="Straight Arrow Connector 27"/>
          <p:cNvCxnSpPr/>
          <p:nvPr/>
        </p:nvCxnSpPr>
        <p:spPr>
          <a:xfrm>
            <a:off x="5181600" y="4648200"/>
            <a:ext cx="533400" cy="18288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066800"/>
            <a:ext cx="8382000" cy="923330"/>
          </a:xfrm>
          <a:prstGeom prst="rect">
            <a:avLst/>
          </a:prstGeom>
          <a:noFill/>
          <a:ln>
            <a:solidFill>
              <a:schemeClr val="accent1">
                <a:shade val="50000"/>
              </a:schemeClr>
            </a:solidFill>
          </a:ln>
        </p:spPr>
        <p:txBody>
          <a:bodyPr wrap="square" rtlCol="0">
            <a:spAutoFit/>
          </a:bodyPr>
          <a:lstStyle/>
          <a:p>
            <a:r>
              <a:rPr lang="en-US" dirty="0" smtClean="0"/>
              <a:t>During call or conference  each chunk of audio video data from each participant is copied into a packet format,  called RTP packet and transmitted over a UDP socket connection to the other side.</a:t>
            </a:r>
            <a:endParaRPr lang="en-US" dirty="0"/>
          </a:p>
        </p:txBody>
      </p:sp>
      <p:sp>
        <p:nvSpPr>
          <p:cNvPr id="4" name="TextBox 3"/>
          <p:cNvSpPr txBox="1"/>
          <p:nvPr/>
        </p:nvSpPr>
        <p:spPr>
          <a:xfrm>
            <a:off x="533400" y="2895600"/>
            <a:ext cx="8305800" cy="2286000"/>
          </a:xfrm>
          <a:prstGeom prst="rect">
            <a:avLst/>
          </a:prstGeom>
          <a:noFill/>
          <a:ln>
            <a:solidFill>
              <a:schemeClr val="accent1">
                <a:shade val="50000"/>
              </a:schemeClr>
            </a:solidFill>
          </a:ln>
        </p:spPr>
        <p:txBody>
          <a:bodyPr wrap="square" rtlCol="0">
            <a:spAutoFit/>
          </a:bodyPr>
          <a:lstStyle/>
          <a:p>
            <a:r>
              <a:rPr lang="en-US" dirty="0" smtClean="0"/>
              <a:t>The second port through which control data is exchanged uses another protocol called </a:t>
            </a:r>
            <a:r>
              <a:rPr lang="en-US" b="1" dirty="0" smtClean="0"/>
              <a:t>RTCP  ( Real Time Control Protocol), </a:t>
            </a:r>
            <a:r>
              <a:rPr lang="en-US" dirty="0" smtClean="0"/>
              <a:t>which also uses UDP ports. This contains info on: Sender reports (SR) </a:t>
            </a:r>
          </a:p>
          <a:p>
            <a:r>
              <a:rPr lang="en-US" dirty="0" smtClean="0"/>
              <a:t>Receiver reports (RR) </a:t>
            </a:r>
          </a:p>
          <a:p>
            <a:r>
              <a:rPr lang="en-US" dirty="0" smtClean="0"/>
              <a:t>Information on packet losses, delay and delay jitter. </a:t>
            </a:r>
            <a:br>
              <a:rPr lang="en-US" dirty="0" smtClean="0"/>
            </a:br>
            <a:endParaRPr lang="en-US" dirty="0" smtClean="0"/>
          </a:p>
          <a:p>
            <a:r>
              <a:rPr lang="en-US" dirty="0" smtClean="0"/>
              <a:t>This information  is  used to implement a TCP like flow control mechanism upon UDP at the application level using adaptive encodings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RTP </a:t>
            </a:r>
            <a:endParaRPr lang="en-US" dirty="0"/>
          </a:p>
        </p:txBody>
      </p:sp>
      <p:sp>
        <p:nvSpPr>
          <p:cNvPr id="3" name="TextBox 2"/>
          <p:cNvSpPr txBox="1"/>
          <p:nvPr/>
        </p:nvSpPr>
        <p:spPr>
          <a:xfrm>
            <a:off x="304800" y="990601"/>
            <a:ext cx="8534400" cy="923330"/>
          </a:xfrm>
          <a:prstGeom prst="rect">
            <a:avLst/>
          </a:prstGeom>
          <a:noFill/>
          <a:ln>
            <a:solidFill>
              <a:schemeClr val="accent1"/>
            </a:solidFill>
          </a:ln>
        </p:spPr>
        <p:txBody>
          <a:bodyPr wrap="square" rtlCol="0">
            <a:spAutoFit/>
          </a:bodyPr>
          <a:lstStyle/>
          <a:p>
            <a:pPr algn="just"/>
            <a:r>
              <a:rPr lang="en-US" dirty="0" smtClean="0"/>
              <a:t>Since  UDP cannot guarantee   reliability  </a:t>
            </a:r>
            <a:r>
              <a:rPr lang="en-US" dirty="0" smtClean="0"/>
              <a:t>and data packets arrive in the original order </a:t>
            </a:r>
          </a:p>
          <a:p>
            <a:pPr algn="just"/>
            <a:r>
              <a:rPr lang="en-US" dirty="0" smtClean="0"/>
              <a:t>RTP create its own time stamping  and  sequencing mechanism to ensure ordering. For this RTP uses the following headers.</a:t>
            </a:r>
          </a:p>
        </p:txBody>
      </p:sp>
      <p:graphicFrame>
        <p:nvGraphicFramePr>
          <p:cNvPr id="4" name="Table 3"/>
          <p:cNvGraphicFramePr>
            <a:graphicFrameLocks noGrp="1"/>
          </p:cNvGraphicFramePr>
          <p:nvPr/>
        </p:nvGraphicFramePr>
        <p:xfrm>
          <a:off x="304800" y="2133600"/>
          <a:ext cx="8534400" cy="3855720"/>
        </p:xfrm>
        <a:graphic>
          <a:graphicData uri="http://schemas.openxmlformats.org/drawingml/2006/table">
            <a:tbl>
              <a:tblPr firstRow="1" bandRow="1">
                <a:tableStyleId>{5C22544A-7EE6-4342-B048-85BDC9FD1C3A}</a:tableStyleId>
              </a:tblPr>
              <a:tblGrid>
                <a:gridCol w="502023"/>
                <a:gridCol w="1707777"/>
                <a:gridCol w="6324600"/>
              </a:tblGrid>
              <a:tr h="370840">
                <a:tc>
                  <a:txBody>
                    <a:bodyPr/>
                    <a:lstStyle/>
                    <a:p>
                      <a:r>
                        <a:rPr lang="en-US" dirty="0" smtClean="0"/>
                        <a:t>No</a:t>
                      </a:r>
                      <a:endParaRPr lang="en-US" dirty="0"/>
                    </a:p>
                  </a:txBody>
                  <a:tcPr/>
                </a:tc>
                <a:tc>
                  <a:txBody>
                    <a:bodyPr/>
                    <a:lstStyle/>
                    <a:p>
                      <a:r>
                        <a:rPr lang="en-US" dirty="0" smtClean="0"/>
                        <a:t>Header</a:t>
                      </a:r>
                      <a:r>
                        <a:rPr lang="en-US" baseline="0" dirty="0" smtClean="0"/>
                        <a:t> Name</a:t>
                      </a:r>
                      <a:endParaRPr lang="en-US" dirty="0"/>
                    </a:p>
                  </a:txBody>
                  <a:tcPr/>
                </a:tc>
                <a:tc>
                  <a:txBody>
                    <a:bodyPr/>
                    <a:lstStyle/>
                    <a:p>
                      <a:r>
                        <a:rPr lang="en-US" dirty="0" smtClean="0"/>
                        <a:t>Description</a:t>
                      </a:r>
                      <a:endParaRPr lang="en-US" dirty="0"/>
                    </a:p>
                  </a:txBody>
                  <a:tcPr/>
                </a:tc>
              </a:tr>
              <a:tr h="370840">
                <a:tc>
                  <a:txBody>
                    <a:bodyPr/>
                    <a:lstStyle/>
                    <a:p>
                      <a:r>
                        <a:rPr lang="en-US" dirty="0" smtClean="0"/>
                        <a:t>1</a:t>
                      </a:r>
                      <a:endParaRPr lang="en-US" dirty="0"/>
                    </a:p>
                  </a:txBody>
                  <a:tcPr/>
                </a:tc>
                <a:tc>
                  <a:txBody>
                    <a:bodyPr/>
                    <a:lstStyle/>
                    <a:p>
                      <a:r>
                        <a:rPr lang="en-US" dirty="0" smtClean="0"/>
                        <a:t>Payload Type</a:t>
                      </a:r>
                      <a:endParaRPr lang="en-US" dirty="0"/>
                    </a:p>
                  </a:txBody>
                  <a:tcPr/>
                </a:tc>
                <a:tc>
                  <a:txBody>
                    <a:bodyPr/>
                    <a:lstStyle/>
                    <a:p>
                      <a:r>
                        <a:rPr lang="en-US" dirty="0" smtClean="0"/>
                        <a:t>Media type and encoder</a:t>
                      </a:r>
                      <a:r>
                        <a:rPr lang="en-US" baseline="0" dirty="0" smtClean="0"/>
                        <a:t> name</a:t>
                      </a:r>
                      <a:endParaRPr lang="en-US" dirty="0"/>
                    </a:p>
                  </a:txBody>
                  <a:tcPr/>
                </a:tc>
              </a:tr>
              <a:tr h="370840">
                <a:tc>
                  <a:txBody>
                    <a:bodyPr/>
                    <a:lstStyle/>
                    <a:p>
                      <a:r>
                        <a:rPr lang="en-US" dirty="0" smtClean="0"/>
                        <a:t>2</a:t>
                      </a:r>
                      <a:endParaRPr lang="en-US" dirty="0"/>
                    </a:p>
                  </a:txBody>
                  <a:tcPr/>
                </a:tc>
                <a:tc>
                  <a:txBody>
                    <a:bodyPr/>
                    <a:lstStyle/>
                    <a:p>
                      <a:r>
                        <a:rPr lang="en-US" dirty="0" smtClean="0"/>
                        <a:t>Timestamp</a:t>
                      </a:r>
                      <a:endParaRPr lang="en-US" dirty="0"/>
                    </a:p>
                  </a:txBody>
                  <a:tcPr/>
                </a:tc>
                <a:tc>
                  <a:txBody>
                    <a:bodyPr/>
                    <a:lstStyle/>
                    <a:p>
                      <a:r>
                        <a:rPr lang="en-US" dirty="0" smtClean="0"/>
                        <a:t>Most important</a:t>
                      </a:r>
                      <a:r>
                        <a:rPr lang="en-US" baseline="0" dirty="0" smtClean="0"/>
                        <a:t> field in RTP, records the time at which the first octet is sampled</a:t>
                      </a:r>
                      <a:endParaRPr lang="en-US" dirty="0"/>
                    </a:p>
                  </a:txBody>
                  <a:tcPr/>
                </a:tc>
              </a:tr>
              <a:tr h="370840">
                <a:tc>
                  <a:txBody>
                    <a:bodyPr/>
                    <a:lstStyle/>
                    <a:p>
                      <a:r>
                        <a:rPr lang="en-US" dirty="0" smtClean="0"/>
                        <a:t>3</a:t>
                      </a:r>
                      <a:endParaRPr lang="en-US" dirty="0"/>
                    </a:p>
                  </a:txBody>
                  <a:tcPr/>
                </a:tc>
                <a:tc>
                  <a:txBody>
                    <a:bodyPr/>
                    <a:lstStyle/>
                    <a:p>
                      <a:r>
                        <a:rPr lang="en-US" dirty="0" smtClean="0"/>
                        <a:t>Sequence Number</a:t>
                      </a:r>
                      <a:endParaRPr lang="en-US" dirty="0"/>
                    </a:p>
                  </a:txBody>
                  <a:tcPr/>
                </a:tc>
                <a:tc>
                  <a:txBody>
                    <a:bodyPr/>
                    <a:lstStyle/>
                    <a:p>
                      <a:r>
                        <a:rPr lang="en-US" dirty="0" smtClean="0"/>
                        <a:t>This a</a:t>
                      </a:r>
                      <a:r>
                        <a:rPr lang="en-US" baseline="0" dirty="0" smtClean="0"/>
                        <a:t> number which is incremented each time when a packet is send. This field is used to reconstruct the sequence, this is needed because at time during video encoding, all the packets in video stream may be same timestamp</a:t>
                      </a:r>
                      <a:endParaRPr lang="en-US" dirty="0"/>
                    </a:p>
                  </a:txBody>
                  <a:tcPr/>
                </a:tc>
              </a:tr>
              <a:tr h="370840">
                <a:tc>
                  <a:txBody>
                    <a:bodyPr/>
                    <a:lstStyle/>
                    <a:p>
                      <a:r>
                        <a:rPr lang="en-US" dirty="0" smtClean="0"/>
                        <a:t>4</a:t>
                      </a:r>
                      <a:endParaRPr lang="en-US" dirty="0"/>
                    </a:p>
                  </a:txBody>
                  <a:tcPr/>
                </a:tc>
                <a:tc>
                  <a:txBody>
                    <a:bodyPr/>
                    <a:lstStyle/>
                    <a:p>
                      <a:r>
                        <a:rPr lang="en-US" dirty="0" smtClean="0"/>
                        <a:t>Synchronization Source</a:t>
                      </a:r>
                      <a:r>
                        <a:rPr lang="en-US" baseline="0" dirty="0" smtClean="0"/>
                        <a:t> ID</a:t>
                      </a:r>
                      <a:endParaRPr lang="en-US" dirty="0"/>
                    </a:p>
                  </a:txBody>
                  <a:tcPr/>
                </a:tc>
                <a:tc>
                  <a:txBody>
                    <a:bodyPr/>
                    <a:lstStyle/>
                    <a:p>
                      <a:r>
                        <a:rPr lang="en-US" dirty="0" smtClean="0"/>
                        <a:t>Identifies</a:t>
                      </a:r>
                      <a:r>
                        <a:rPr lang="en-US" baseline="0" dirty="0" smtClean="0"/>
                        <a:t>  the source of the audio/video data , this is needed when there are multiple microphones/camera and they need to synchronized </a:t>
                      </a:r>
                      <a:endParaRPr lang="en-US" dirty="0"/>
                    </a:p>
                  </a:txBody>
                  <a:tcPr/>
                </a:tc>
              </a:tr>
              <a:tr h="370840">
                <a:tc>
                  <a:txBody>
                    <a:bodyPr/>
                    <a:lstStyle/>
                    <a:p>
                      <a:r>
                        <a:rPr lang="en-US" dirty="0" smtClean="0"/>
                        <a:t>5</a:t>
                      </a:r>
                      <a:endParaRPr lang="en-US" dirty="0"/>
                    </a:p>
                  </a:txBody>
                  <a:tcPr/>
                </a:tc>
                <a:tc>
                  <a:txBody>
                    <a:bodyPr/>
                    <a:lstStyle/>
                    <a:p>
                      <a:r>
                        <a:rPr lang="en-US" dirty="0" smtClean="0"/>
                        <a:t>CSRC ID</a:t>
                      </a:r>
                      <a:endParaRPr lang="en-US" dirty="0"/>
                    </a:p>
                  </a:txBody>
                  <a:tcPr/>
                </a:tc>
                <a:tc>
                  <a:txBody>
                    <a:bodyPr/>
                    <a:lstStyle/>
                    <a:p>
                      <a:r>
                        <a:rPr lang="en-US" dirty="0" smtClean="0"/>
                        <a:t>Contributing</a:t>
                      </a:r>
                      <a:r>
                        <a:rPr lang="en-US" baseline="0" dirty="0" smtClean="0"/>
                        <a:t> Source ID</a:t>
                      </a:r>
                      <a:endParaRPr lang="en-US"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TP packet structure"/>
          <p:cNvPicPr>
            <a:picLocks noChangeAspect="1" noChangeArrowheads="1"/>
          </p:cNvPicPr>
          <p:nvPr/>
        </p:nvPicPr>
        <p:blipFill>
          <a:blip r:embed="rId2" cstate="print"/>
          <a:srcRect/>
          <a:stretch>
            <a:fillRect/>
          </a:stretch>
        </p:blipFill>
        <p:spPr bwMode="auto">
          <a:xfrm>
            <a:off x="1981200" y="609600"/>
            <a:ext cx="5708305" cy="1066800"/>
          </a:xfrm>
          <a:prstGeom prst="rect">
            <a:avLst/>
          </a:prstGeom>
          <a:noFill/>
        </p:spPr>
      </p:pic>
      <p:pic>
        <p:nvPicPr>
          <p:cNvPr id="2052" name="Picture 4" descr="RTP header structure"/>
          <p:cNvPicPr>
            <a:picLocks noChangeAspect="1" noChangeArrowheads="1"/>
          </p:cNvPicPr>
          <p:nvPr/>
        </p:nvPicPr>
        <p:blipFill>
          <a:blip r:embed="rId3" cstate="print"/>
          <a:srcRect/>
          <a:stretch>
            <a:fillRect/>
          </a:stretch>
        </p:blipFill>
        <p:spPr bwMode="auto">
          <a:xfrm>
            <a:off x="304800" y="2209800"/>
            <a:ext cx="8721072" cy="39624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295400"/>
            <a:ext cx="8458200" cy="5078313"/>
          </a:xfrm>
          <a:prstGeom prst="rect">
            <a:avLst/>
          </a:prstGeom>
        </p:spPr>
        <p:txBody>
          <a:bodyPr wrap="square">
            <a:spAutoFit/>
          </a:bodyPr>
          <a:lstStyle/>
          <a:p>
            <a:r>
              <a:rPr lang="en-US" u="sng" dirty="0" smtClean="0"/>
              <a:t>Version </a:t>
            </a:r>
            <a:r>
              <a:rPr lang="en-US" u="sng" dirty="0" smtClean="0"/>
              <a:t>(V):</a:t>
            </a:r>
            <a:r>
              <a:rPr lang="en-US" dirty="0" smtClean="0"/>
              <a:t> 2 bits</a:t>
            </a:r>
            <a:br>
              <a:rPr lang="en-US" dirty="0" smtClean="0"/>
            </a:br>
            <a:r>
              <a:rPr lang="en-US" dirty="0" smtClean="0"/>
              <a:t>This field identifies the version of RTP. The version is 2 </a:t>
            </a:r>
            <a:r>
              <a:rPr lang="en-US" dirty="0" err="1" smtClean="0"/>
              <a:t>upto</a:t>
            </a:r>
            <a:r>
              <a:rPr lang="en-US" dirty="0" smtClean="0"/>
              <a:t> RFC 1889. </a:t>
            </a:r>
          </a:p>
          <a:p>
            <a:r>
              <a:rPr lang="en-US" u="sng" dirty="0" smtClean="0"/>
              <a:t>padding (P):</a:t>
            </a:r>
            <a:r>
              <a:rPr lang="en-US" dirty="0" smtClean="0"/>
              <a:t> 1 bit</a:t>
            </a:r>
            <a:br>
              <a:rPr lang="en-US" dirty="0" smtClean="0"/>
            </a:br>
            <a:r>
              <a:rPr lang="en-US" dirty="0" smtClean="0"/>
              <a:t>If the padding bit is set, the packet contains one or more additional padding octets at the end which are not part of the payload. The last octet of the padding contains a count of how many padding octets should be ignored. Padding may be needed by some encryption algorithms with fixed block sizes or for carrying several RTP packets in a lower-layer protocol data unit. </a:t>
            </a:r>
          </a:p>
          <a:p>
            <a:r>
              <a:rPr lang="en-US" u="sng" dirty="0" smtClean="0"/>
              <a:t>Extension </a:t>
            </a:r>
            <a:r>
              <a:rPr lang="en-US" u="sng" dirty="0" smtClean="0"/>
              <a:t>(X):</a:t>
            </a:r>
            <a:r>
              <a:rPr lang="en-US" dirty="0" smtClean="0"/>
              <a:t> 1 bit</a:t>
            </a:r>
            <a:br>
              <a:rPr lang="en-US" dirty="0" smtClean="0"/>
            </a:br>
            <a:r>
              <a:rPr lang="en-US" dirty="0" smtClean="0"/>
              <a:t>If the extension bit is set, the fixed header is followed by exactly one header extension. </a:t>
            </a:r>
          </a:p>
          <a:p>
            <a:r>
              <a:rPr lang="en-US" u="sng" dirty="0" smtClean="0"/>
              <a:t>CSRC count (CC):</a:t>
            </a:r>
            <a:r>
              <a:rPr lang="en-US" dirty="0" smtClean="0"/>
              <a:t> 4 bits</a:t>
            </a:r>
            <a:br>
              <a:rPr lang="en-US" dirty="0" smtClean="0"/>
            </a:br>
            <a:r>
              <a:rPr lang="en-US" dirty="0" smtClean="0"/>
              <a:t>The CSRC count contains the number of CSRC identifiers that follow the fixed header. </a:t>
            </a:r>
          </a:p>
          <a:p>
            <a:r>
              <a:rPr lang="en-US" u="sng" dirty="0" smtClean="0"/>
              <a:t>Marker </a:t>
            </a:r>
            <a:r>
              <a:rPr lang="en-US" u="sng" dirty="0" smtClean="0"/>
              <a:t>(M):</a:t>
            </a:r>
            <a:r>
              <a:rPr lang="en-US" dirty="0" smtClean="0"/>
              <a:t> 1 bit</a:t>
            </a:r>
            <a:br>
              <a:rPr lang="en-US" dirty="0" smtClean="0"/>
            </a:br>
            <a:r>
              <a:rPr lang="en-US" dirty="0" smtClean="0"/>
              <a:t>Marker bit is used by specific applications to serve a purpose </a:t>
            </a:r>
            <a:r>
              <a:rPr lang="en-US" dirty="0" smtClean="0">
                <a:hlinkClick r:id="rId2"/>
              </a:rPr>
              <a:t>Application Level Framing</a:t>
            </a:r>
            <a:r>
              <a:rPr lang="en-US" dirty="0" smtClean="0"/>
              <a:t>. </a:t>
            </a:r>
            <a:endParaRPr lang="en-US" dirty="0" smtClean="0"/>
          </a:p>
          <a:p>
            <a:r>
              <a:rPr lang="en-US" dirty="0" smtClean="0"/>
              <a:t>RTP is a protocol framework that is deliberately not complete. It is not steadfast in certain structures and can be modified in a way to suit a specific application. RTP is intended to be malleable to provide adequate functionality. This characteristic is known as </a:t>
            </a:r>
            <a:r>
              <a:rPr lang="en-US" b="1" dirty="0" smtClean="0"/>
              <a:t>Application Level Framing</a:t>
            </a:r>
            <a:r>
              <a:rPr lang="en-US" dirty="0" smtClean="0"/>
              <a:t> and is an important aspect of RTP.</a:t>
            </a:r>
          </a:p>
        </p:txBody>
      </p:sp>
      <p:sp>
        <p:nvSpPr>
          <p:cNvPr id="3" name="Title 1"/>
          <p:cNvSpPr txBox="1">
            <a:spLocks/>
          </p:cNvSpPr>
          <p:nvPr/>
        </p:nvSpPr>
        <p:spPr>
          <a:xfrm>
            <a:off x="457200" y="274638"/>
            <a:ext cx="8229600" cy="563562"/>
          </a:xfrm>
          <a:prstGeom prst="rect">
            <a:avLst/>
          </a:prstGeom>
        </p:spPr>
        <p:txBody>
          <a:bodyP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RTP  Header</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33400"/>
            <a:ext cx="8686800" cy="5632311"/>
          </a:xfrm>
          <a:prstGeom prst="rect">
            <a:avLst/>
          </a:prstGeom>
          <a:ln>
            <a:solidFill>
              <a:schemeClr val="accent1"/>
            </a:solidFill>
          </a:ln>
        </p:spPr>
        <p:txBody>
          <a:bodyPr wrap="square">
            <a:spAutoFit/>
          </a:bodyPr>
          <a:lstStyle/>
          <a:p>
            <a:r>
              <a:rPr lang="en-US" b="1" u="sng" dirty="0" smtClean="0"/>
              <a:t>Payload </a:t>
            </a:r>
            <a:r>
              <a:rPr lang="en-US" b="1" u="sng" dirty="0" smtClean="0"/>
              <a:t>type (PT):</a:t>
            </a:r>
            <a:r>
              <a:rPr lang="en-US" b="1" dirty="0" smtClean="0"/>
              <a:t> 7 bits</a:t>
            </a:r>
            <a:r>
              <a:rPr lang="en-US" dirty="0" smtClean="0"/>
              <a:t/>
            </a:r>
            <a:br>
              <a:rPr lang="en-US" dirty="0" smtClean="0"/>
            </a:br>
            <a:r>
              <a:rPr lang="en-US" dirty="0" smtClean="0"/>
              <a:t>This field identifies the format (e.g. encoding) of the RTP payload and determines its interpretation by the application. This field is not intended for multiplexing separate media. </a:t>
            </a:r>
          </a:p>
          <a:p>
            <a:r>
              <a:rPr lang="en-US" b="1" u="sng" dirty="0" smtClean="0"/>
              <a:t>Sequence </a:t>
            </a:r>
            <a:r>
              <a:rPr lang="en-US" b="1" u="sng" dirty="0" smtClean="0"/>
              <a:t>number:</a:t>
            </a:r>
            <a:r>
              <a:rPr lang="en-US" b="1" dirty="0" smtClean="0"/>
              <a:t> 16 bits</a:t>
            </a:r>
            <a:r>
              <a:rPr lang="en-US" dirty="0" smtClean="0"/>
              <a:t/>
            </a:r>
            <a:br>
              <a:rPr lang="en-US" dirty="0" smtClean="0"/>
            </a:br>
            <a:r>
              <a:rPr lang="en-US" dirty="0" smtClean="0"/>
              <a:t>The sequence number increments by one for each RTP data packet sent, and may be used by the receiver to detect packet loss and to restore packet sequence. The initial value of the sequence number is random (unpredictable). </a:t>
            </a:r>
          </a:p>
          <a:p>
            <a:r>
              <a:rPr lang="en-US" b="1" u="sng" dirty="0" smtClean="0"/>
              <a:t>Timestamp</a:t>
            </a:r>
            <a:r>
              <a:rPr lang="en-US" b="1" u="sng" dirty="0" smtClean="0"/>
              <a:t>:</a:t>
            </a:r>
            <a:r>
              <a:rPr lang="en-US" b="1" dirty="0" smtClean="0"/>
              <a:t> 32 bits</a:t>
            </a:r>
            <a:r>
              <a:rPr lang="en-US" dirty="0" smtClean="0"/>
              <a:t/>
            </a:r>
            <a:br>
              <a:rPr lang="en-US" dirty="0" smtClean="0"/>
            </a:br>
            <a:r>
              <a:rPr lang="en-US" dirty="0" smtClean="0"/>
              <a:t>The timestamp reflects the sampling instant of the first octet in the RTP data packet. The sampling instant must be derived from a clock that increments monotonically and linearly in time to allow synchronization and jitter calculations. </a:t>
            </a:r>
          </a:p>
          <a:p>
            <a:r>
              <a:rPr lang="en-US" b="1" u="sng" dirty="0" smtClean="0"/>
              <a:t>SSRC:</a:t>
            </a:r>
            <a:r>
              <a:rPr lang="en-US" b="1" dirty="0" smtClean="0"/>
              <a:t> 32 bits</a:t>
            </a:r>
            <a:r>
              <a:rPr lang="en-US" dirty="0" smtClean="0"/>
              <a:t/>
            </a:r>
            <a:br>
              <a:rPr lang="en-US" dirty="0" smtClean="0"/>
            </a:br>
            <a:r>
              <a:rPr lang="en-US" dirty="0" smtClean="0"/>
              <a:t>The SSRC field identifies the synchronization source. This identifier is chosen randomly, with the intent that no two synchronization sources within the same RTP session will have the same SSRC identifier. </a:t>
            </a:r>
          </a:p>
          <a:p>
            <a:r>
              <a:rPr lang="en-US" b="1" u="sng" dirty="0" smtClean="0"/>
              <a:t>CSRC list:</a:t>
            </a:r>
            <a:r>
              <a:rPr lang="en-US" b="1" dirty="0" smtClean="0"/>
              <a:t> 0 to 15 items, 32 bits each</a:t>
            </a:r>
            <a:br>
              <a:rPr lang="en-US" b="1" dirty="0" smtClean="0"/>
            </a:br>
            <a:r>
              <a:rPr lang="en-US" dirty="0" smtClean="0"/>
              <a:t>The CSRC list identifies the contributing sources for the payload contained in this packet. The number of identifiers is given by the CC field. If there are more than 15 contributing sources, only 15 may be identified. CSRC identifiers are inserted by mixers, using the SSRC identifiers of contributing sources.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14400"/>
            <a:ext cx="8839200" cy="5693866"/>
          </a:xfrm>
          <a:prstGeom prst="rect">
            <a:avLst/>
          </a:prstGeom>
          <a:noFill/>
          <a:ln>
            <a:solidFill>
              <a:srgbClr val="FF0000"/>
            </a:solidFill>
          </a:ln>
        </p:spPr>
        <p:txBody>
          <a:bodyPr wrap="square">
            <a:spAutoFit/>
          </a:bodyPr>
          <a:lstStyle/>
          <a:p>
            <a:r>
              <a:rPr lang="en-US" b="1" dirty="0" smtClean="0"/>
              <a:t>Synchronization </a:t>
            </a:r>
            <a:r>
              <a:rPr lang="en-US" b="1" dirty="0" smtClean="0"/>
              <a:t>Source (SSRC)</a:t>
            </a:r>
          </a:p>
          <a:p>
            <a:r>
              <a:rPr lang="en-US" dirty="0" smtClean="0"/>
              <a:t>The receiver may be receiving data from several sources. So for proper arrangement it needs to identify the source of individual packets which is possible from the SSRC field.</a:t>
            </a:r>
          </a:p>
          <a:p>
            <a:r>
              <a:rPr lang="en-US" b="1" dirty="0" smtClean="0"/>
              <a:t>Sequence Number</a:t>
            </a:r>
          </a:p>
          <a:p>
            <a:r>
              <a:rPr lang="en-US" dirty="0" smtClean="0"/>
              <a:t>It is not enough to identify the source, the order is important too. The sequence number increments by one for each RTP data packet sent, and may be used by the receiver to detect packet loss and to restore packet sequence. The loss or out-of-order delivery occurs due network problems.</a:t>
            </a:r>
          </a:p>
          <a:p>
            <a:r>
              <a:rPr lang="en-US" b="1" dirty="0" smtClean="0"/>
              <a:t>Timestamp</a:t>
            </a:r>
          </a:p>
          <a:p>
            <a:r>
              <a:rPr lang="en-US" dirty="0" smtClean="0"/>
              <a:t>For media delivery not just the order of the packets but also the sampling instant of individual packets are important. </a:t>
            </a:r>
            <a:r>
              <a:rPr lang="en-US" dirty="0" smtClean="0"/>
              <a:t>Please </a:t>
            </a:r>
            <a:r>
              <a:rPr lang="en-US" dirty="0" smtClean="0"/>
              <a:t>go through the following paragraph carefully.</a:t>
            </a:r>
          </a:p>
          <a:p>
            <a:r>
              <a:rPr lang="en-US" dirty="0" smtClean="0"/>
              <a:t>Several consecutive RTP packets may have equal timestamps if they are (logically) generated at once, e.g., belong to the same video frame. Consecutive RTP packets may contain timestamps that are not monotonic if the data is not transmitted in the order it was sampled, as in the case of MPEG interpolated video frames. (The sequence numbers of the packets as transmitted will still be monotonic.) So the sequence number is not enough for synchronization</a:t>
            </a:r>
            <a:r>
              <a:rPr lang="en-US" dirty="0" smtClean="0"/>
              <a:t>.</a:t>
            </a:r>
          </a:p>
          <a:p>
            <a:endParaRPr lang="en-US" dirty="0" smtClean="0"/>
          </a:p>
          <a:p>
            <a:r>
              <a:rPr lang="en-US" sz="2000" b="1" dirty="0" smtClean="0"/>
              <a:t>It is this time stamp that is used for  achieving the Lip sync between audio and video</a:t>
            </a:r>
            <a:endParaRPr lang="en-US" sz="2000" b="1" dirty="0" smtClean="0"/>
          </a:p>
        </p:txBody>
      </p:sp>
      <p:sp>
        <p:nvSpPr>
          <p:cNvPr id="5" name="TextBox 4"/>
          <p:cNvSpPr txBox="1"/>
          <p:nvPr/>
        </p:nvSpPr>
        <p:spPr>
          <a:xfrm>
            <a:off x="1981200" y="304800"/>
            <a:ext cx="5441618" cy="523220"/>
          </a:xfrm>
          <a:prstGeom prst="rect">
            <a:avLst/>
          </a:prstGeom>
          <a:noFill/>
        </p:spPr>
        <p:txBody>
          <a:bodyPr wrap="none" rtlCol="0">
            <a:spAutoFit/>
          </a:bodyPr>
          <a:lstStyle/>
          <a:p>
            <a:r>
              <a:rPr lang="en-US" sz="2800" b="1" dirty="0" smtClean="0"/>
              <a:t>How does RTP synchronizes packet </a:t>
            </a:r>
            <a:endParaRPr lang="en-US" sz="28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Gateways</a:t>
            </a:r>
            <a:endParaRPr lang="en-US" dirty="0"/>
          </a:p>
        </p:txBody>
      </p:sp>
      <p:sp>
        <p:nvSpPr>
          <p:cNvPr id="3" name="TextBox 2"/>
          <p:cNvSpPr txBox="1"/>
          <p:nvPr/>
        </p:nvSpPr>
        <p:spPr>
          <a:xfrm>
            <a:off x="304800" y="4191000"/>
            <a:ext cx="8534400" cy="2308324"/>
          </a:xfrm>
          <a:prstGeom prst="rect">
            <a:avLst/>
          </a:prstGeom>
          <a:noFill/>
          <a:ln>
            <a:solidFill>
              <a:schemeClr val="accent1"/>
            </a:solidFill>
          </a:ln>
        </p:spPr>
        <p:txBody>
          <a:bodyPr wrap="square" rtlCol="0">
            <a:spAutoFit/>
          </a:bodyPr>
          <a:lstStyle/>
          <a:p>
            <a:pPr algn="just"/>
            <a:r>
              <a:rPr lang="en-US" dirty="0" smtClean="0"/>
              <a:t>In real world Real time video communication is not one to one it will be one to many. SO we need something like a  “relay” or  ”  “bridge” to connect, various users in networks at RTP level.  Each such entity will connect streams from different sources  and  relays the packets without modifying the SSRC, some of them will alter the encoding of data. These entities are some times called Gate Ways or Conference conductors</a:t>
            </a:r>
          </a:p>
          <a:p>
            <a:pPr algn="just"/>
            <a:endParaRPr lang="en-US" dirty="0" smtClean="0"/>
          </a:p>
          <a:p>
            <a:pPr algn="just"/>
            <a:r>
              <a:rPr lang="en-US" dirty="0" smtClean="0"/>
              <a:t>http://www.cisco.com/c/en/us/products/conferencing/telepresence-conductor/index.html</a:t>
            </a:r>
            <a:endParaRPr lang="en-US" dirty="0" smtClean="0"/>
          </a:p>
        </p:txBody>
      </p:sp>
      <p:pic>
        <p:nvPicPr>
          <p:cNvPr id="1026" name="Picture 2" descr="C:\Users\user\AppData\Local\Microsoft\Windows\Temporary Internet Files\Content.IE5\P3SO1E19\Webinar[1].jpg"/>
          <p:cNvPicPr>
            <a:picLocks noChangeAspect="1" noChangeArrowheads="1"/>
          </p:cNvPicPr>
          <p:nvPr/>
        </p:nvPicPr>
        <p:blipFill>
          <a:blip r:embed="rId2" cstate="print"/>
          <a:srcRect/>
          <a:stretch>
            <a:fillRect/>
          </a:stretch>
        </p:blipFill>
        <p:spPr bwMode="auto">
          <a:xfrm>
            <a:off x="304800" y="1295400"/>
            <a:ext cx="3124200" cy="1621652"/>
          </a:xfrm>
          <a:prstGeom prst="rect">
            <a:avLst/>
          </a:prstGeom>
          <a:noFill/>
        </p:spPr>
      </p:pic>
      <p:pic>
        <p:nvPicPr>
          <p:cNvPr id="1027" name="Picture 3" descr="C:\Users\user\AppData\Local\Microsoft\Windows\Temporary Internet Files\Content.IE5\7VYW1BSA\image-20150526-24760-1trpggn[1].jpg"/>
          <p:cNvPicPr>
            <a:picLocks noChangeAspect="1" noChangeArrowheads="1"/>
          </p:cNvPicPr>
          <p:nvPr/>
        </p:nvPicPr>
        <p:blipFill>
          <a:blip r:embed="rId3" cstate="print"/>
          <a:srcRect/>
          <a:stretch>
            <a:fillRect/>
          </a:stretch>
        </p:blipFill>
        <p:spPr bwMode="auto">
          <a:xfrm>
            <a:off x="4876800" y="1295400"/>
            <a:ext cx="1140901" cy="759415"/>
          </a:xfrm>
          <a:prstGeom prst="rect">
            <a:avLst/>
          </a:prstGeom>
          <a:noFill/>
        </p:spPr>
      </p:pic>
      <p:pic>
        <p:nvPicPr>
          <p:cNvPr id="1028" name="Picture 4" descr="C:\Users\user\AppData\Local\Microsoft\Windows\Temporary Internet Files\Content.IE5\P3SO1E19\oovoo-video-chat[1].jpg"/>
          <p:cNvPicPr>
            <a:picLocks noChangeAspect="1" noChangeArrowheads="1"/>
          </p:cNvPicPr>
          <p:nvPr/>
        </p:nvPicPr>
        <p:blipFill>
          <a:blip r:embed="rId4" cstate="print"/>
          <a:srcRect/>
          <a:stretch>
            <a:fillRect/>
          </a:stretch>
        </p:blipFill>
        <p:spPr bwMode="auto">
          <a:xfrm>
            <a:off x="4191000" y="2438400"/>
            <a:ext cx="1761353" cy="1582737"/>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RTCP</a:t>
            </a:r>
            <a:endParaRPr lang="en-US" dirty="0"/>
          </a:p>
        </p:txBody>
      </p:sp>
      <p:sp>
        <p:nvSpPr>
          <p:cNvPr id="3" name="TextBox 2"/>
          <p:cNvSpPr txBox="1"/>
          <p:nvPr/>
        </p:nvSpPr>
        <p:spPr>
          <a:xfrm>
            <a:off x="533400" y="1143000"/>
            <a:ext cx="7924800" cy="5078313"/>
          </a:xfrm>
          <a:prstGeom prst="rect">
            <a:avLst/>
          </a:prstGeom>
          <a:noFill/>
          <a:ln>
            <a:solidFill>
              <a:srgbClr val="FF0000"/>
            </a:solidFill>
          </a:ln>
        </p:spPr>
        <p:txBody>
          <a:bodyPr wrap="square" rtlCol="0">
            <a:spAutoFit/>
          </a:bodyPr>
          <a:lstStyle/>
          <a:p>
            <a:pPr algn="just"/>
            <a:r>
              <a:rPr lang="en-US" dirty="0" smtClean="0"/>
              <a:t>The RTP control protocol (RTCP) is </a:t>
            </a:r>
            <a:r>
              <a:rPr lang="en-US" dirty="0" smtClean="0"/>
              <a:t>a  </a:t>
            </a:r>
            <a:r>
              <a:rPr lang="en-US" dirty="0" smtClean="0"/>
              <a:t>periodic transmission of control packets to all participants in the session, using the same distribution mechanism as the data packets</a:t>
            </a:r>
            <a:r>
              <a:rPr lang="en-US" dirty="0" smtClean="0"/>
              <a:t>.</a:t>
            </a:r>
          </a:p>
          <a:p>
            <a:pPr algn="just"/>
            <a:endParaRPr lang="en-US" dirty="0" smtClean="0"/>
          </a:p>
          <a:p>
            <a:r>
              <a:rPr lang="en-US" dirty="0" smtClean="0"/>
              <a:t>It </a:t>
            </a:r>
            <a:r>
              <a:rPr lang="en-US" dirty="0" smtClean="0"/>
              <a:t>provides feedback on the quality of the data distribution. Different types of </a:t>
            </a:r>
            <a:r>
              <a:rPr lang="en-US" dirty="0" smtClean="0"/>
              <a:t>packets are </a:t>
            </a:r>
            <a:r>
              <a:rPr lang="en-US" dirty="0" smtClean="0"/>
              <a:t>used. </a:t>
            </a:r>
            <a:br>
              <a:rPr lang="en-US" dirty="0" smtClean="0"/>
            </a:br>
            <a:r>
              <a:rPr lang="en-US" dirty="0" smtClean="0"/>
              <a:t>It carries a persistent transport-level identifier for an RTP source called the canonical name or CNAME. </a:t>
            </a:r>
            <a:endParaRPr lang="en-US" dirty="0" smtClean="0"/>
          </a:p>
          <a:p>
            <a:endParaRPr lang="en-US" dirty="0" smtClean="0"/>
          </a:p>
          <a:p>
            <a:r>
              <a:rPr lang="en-US" dirty="0" smtClean="0"/>
              <a:t>SSRC </a:t>
            </a:r>
            <a:r>
              <a:rPr lang="en-US" dirty="0" smtClean="0"/>
              <a:t>may change from time to time but CNAME remains the same. It is used to identify a participant during the session. RTCP may also contain extra information for the participants like email.</a:t>
            </a:r>
            <a:br>
              <a:rPr lang="en-US" dirty="0" smtClean="0"/>
            </a:br>
            <a:r>
              <a:rPr lang="en-US" dirty="0" smtClean="0"/>
              <a:t/>
            </a:r>
            <a:br>
              <a:rPr lang="en-US" dirty="0" smtClean="0"/>
            </a:br>
            <a:r>
              <a:rPr lang="en-US" dirty="0" smtClean="0"/>
              <a:t>By having each participant send its control packets to all the others, each can independently observe the number of participants. This number is used to calculate the rate at which the packets are sent. More users in a session means an individual source may send packets less frequently.</a:t>
            </a:r>
            <a:br>
              <a:rPr lang="en-US" dirty="0" smtClean="0"/>
            </a:b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600" dirty="0" smtClean="0"/>
              <a:t>RTCP header</a:t>
            </a:r>
            <a:endParaRPr lang="en-US" sz="3600" dirty="0"/>
          </a:p>
        </p:txBody>
      </p:sp>
      <p:sp>
        <p:nvSpPr>
          <p:cNvPr id="3" name="TextBox 2"/>
          <p:cNvSpPr txBox="1"/>
          <p:nvPr/>
        </p:nvSpPr>
        <p:spPr>
          <a:xfrm>
            <a:off x="457200" y="914400"/>
            <a:ext cx="8153400" cy="2308324"/>
          </a:xfrm>
          <a:prstGeom prst="rect">
            <a:avLst/>
          </a:prstGeom>
          <a:noFill/>
          <a:ln>
            <a:solidFill>
              <a:srgbClr val="FF0000"/>
            </a:solidFill>
          </a:ln>
        </p:spPr>
        <p:txBody>
          <a:bodyPr wrap="square" rtlCol="0">
            <a:spAutoFit/>
          </a:bodyPr>
          <a:lstStyle/>
          <a:p>
            <a:r>
              <a:rPr lang="en-US" dirty="0" smtClean="0"/>
              <a:t>Each RTCP packet starts with an header similar to </a:t>
            </a:r>
            <a:r>
              <a:rPr lang="en-US" dirty="0" smtClean="0"/>
              <a:t>that of </a:t>
            </a:r>
            <a:r>
              <a:rPr lang="en-US" dirty="0" smtClean="0"/>
              <a:t>the RTP data packets. The payload type </a:t>
            </a:r>
            <a:r>
              <a:rPr lang="en-US" dirty="0" smtClean="0"/>
              <a:t>field  identifies </a:t>
            </a:r>
            <a:r>
              <a:rPr lang="en-US" dirty="0" smtClean="0"/>
              <a:t>the type of the packet. </a:t>
            </a:r>
          </a:p>
          <a:p>
            <a:r>
              <a:rPr lang="en-US" dirty="0" smtClean="0"/>
              <a:t> </a:t>
            </a:r>
            <a:r>
              <a:rPr lang="en-US" dirty="0" smtClean="0"/>
              <a:t>there are </a:t>
            </a:r>
            <a:r>
              <a:rPr lang="en-US" dirty="0" smtClean="0"/>
              <a:t>five  RTCP </a:t>
            </a:r>
            <a:r>
              <a:rPr lang="en-US" dirty="0" smtClean="0"/>
              <a:t>payload types (200-204) defined:</a:t>
            </a:r>
          </a:p>
          <a:p>
            <a:r>
              <a:rPr lang="en-US" dirty="0" smtClean="0"/>
              <a:t>· Sender Report (SR)</a:t>
            </a:r>
          </a:p>
          <a:p>
            <a:r>
              <a:rPr lang="en-US" dirty="0" smtClean="0"/>
              <a:t>· Receiver Report (RR)</a:t>
            </a:r>
          </a:p>
          <a:p>
            <a:r>
              <a:rPr lang="en-US" dirty="0" smtClean="0"/>
              <a:t>· Source Description (SDES)</a:t>
            </a:r>
          </a:p>
          <a:p>
            <a:r>
              <a:rPr lang="en-US" dirty="0" smtClean="0"/>
              <a:t>· Goodbye (BYE)</a:t>
            </a:r>
          </a:p>
          <a:p>
            <a:r>
              <a:rPr lang="en-US" dirty="0" smtClean="0"/>
              <a:t>· Application-defined packet (APP)</a:t>
            </a:r>
            <a:endParaRPr lang="en-US" dirty="0"/>
          </a:p>
        </p:txBody>
      </p:sp>
      <p:pic>
        <p:nvPicPr>
          <p:cNvPr id="30722" name="Picture 2"/>
          <p:cNvPicPr>
            <a:picLocks noChangeAspect="1" noChangeArrowheads="1"/>
          </p:cNvPicPr>
          <p:nvPr/>
        </p:nvPicPr>
        <p:blipFill>
          <a:blip r:embed="rId2" cstate="print"/>
          <a:srcRect/>
          <a:stretch>
            <a:fillRect/>
          </a:stretch>
        </p:blipFill>
        <p:spPr bwMode="auto">
          <a:xfrm>
            <a:off x="1828800" y="3429000"/>
            <a:ext cx="5410200" cy="305933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Reservation Protocol RSVP</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09600" y="990600"/>
            <a:ext cx="8001000" cy="566905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cstate="print"/>
          <a:srcRect/>
          <a:stretch>
            <a:fillRect/>
          </a:stretch>
        </p:blipFill>
        <p:spPr bwMode="auto">
          <a:xfrm>
            <a:off x="838200" y="304800"/>
            <a:ext cx="6934200" cy="3443245"/>
          </a:xfrm>
          <a:prstGeom prst="rect">
            <a:avLst/>
          </a:prstGeom>
          <a:noFill/>
          <a:ln w="9525">
            <a:noFill/>
            <a:miter lim="800000"/>
            <a:headEnd/>
            <a:tailEnd/>
          </a:ln>
        </p:spPr>
      </p:pic>
      <p:pic>
        <p:nvPicPr>
          <p:cNvPr id="31747" name="Picture 3"/>
          <p:cNvPicPr>
            <a:picLocks noChangeAspect="1" noChangeArrowheads="1"/>
          </p:cNvPicPr>
          <p:nvPr/>
        </p:nvPicPr>
        <p:blipFill>
          <a:blip r:embed="rId3" cstate="print"/>
          <a:srcRect/>
          <a:stretch>
            <a:fillRect/>
          </a:stretch>
        </p:blipFill>
        <p:spPr bwMode="auto">
          <a:xfrm>
            <a:off x="914400" y="3962400"/>
            <a:ext cx="6858000" cy="263923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cstate="print"/>
          <a:srcRect/>
          <a:stretch>
            <a:fillRect/>
          </a:stretch>
        </p:blipFill>
        <p:spPr bwMode="auto">
          <a:xfrm>
            <a:off x="838200" y="609600"/>
            <a:ext cx="7326168" cy="2819400"/>
          </a:xfrm>
          <a:prstGeom prst="rect">
            <a:avLst/>
          </a:prstGeom>
          <a:noFill/>
          <a:ln w="9525">
            <a:noFill/>
            <a:miter lim="800000"/>
            <a:headEnd/>
            <a:tailEnd/>
          </a:ln>
        </p:spPr>
      </p:pic>
      <p:pic>
        <p:nvPicPr>
          <p:cNvPr id="32771" name="Picture 3"/>
          <p:cNvPicPr>
            <a:picLocks noChangeAspect="1" noChangeArrowheads="1"/>
          </p:cNvPicPr>
          <p:nvPr/>
        </p:nvPicPr>
        <p:blipFill>
          <a:blip r:embed="rId3" cstate="print"/>
          <a:srcRect/>
          <a:stretch>
            <a:fillRect/>
          </a:stretch>
        </p:blipFill>
        <p:spPr bwMode="auto">
          <a:xfrm>
            <a:off x="838200" y="3962399"/>
            <a:ext cx="7391400" cy="255453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often RTCP packet need to be transmitted ?</a:t>
            </a:r>
            <a:endParaRPr lang="en-US" dirty="0"/>
          </a:p>
        </p:txBody>
      </p:sp>
      <p:sp>
        <p:nvSpPr>
          <p:cNvPr id="4" name="TextBox 3"/>
          <p:cNvSpPr txBox="1"/>
          <p:nvPr/>
        </p:nvSpPr>
        <p:spPr>
          <a:xfrm>
            <a:off x="533400" y="2133600"/>
            <a:ext cx="8229600" cy="2862322"/>
          </a:xfrm>
          <a:prstGeom prst="rect">
            <a:avLst/>
          </a:prstGeom>
          <a:noFill/>
        </p:spPr>
        <p:txBody>
          <a:bodyPr wrap="square" rtlCol="0">
            <a:spAutoFit/>
          </a:bodyPr>
          <a:lstStyle/>
          <a:p>
            <a:r>
              <a:rPr lang="en-US" dirty="0" smtClean="0"/>
              <a:t>T(n) = t</a:t>
            </a:r>
            <a:r>
              <a:rPr lang="en-US" baseline="-25000" dirty="0" smtClean="0"/>
              <a:t>(n-1)</a:t>
            </a:r>
            <a:r>
              <a:rPr lang="en-US" dirty="0" smtClean="0"/>
              <a:t> + 1 ( </a:t>
            </a:r>
            <a:r>
              <a:rPr lang="en-US" dirty="0" err="1" smtClean="0"/>
              <a:t>Inrement</a:t>
            </a:r>
            <a:r>
              <a:rPr lang="en-US" dirty="0" smtClean="0"/>
              <a:t> the time by one unit – but that not the way)</a:t>
            </a:r>
          </a:p>
          <a:p>
            <a:endParaRPr lang="en-US" dirty="0" smtClean="0"/>
          </a:p>
          <a:p>
            <a:r>
              <a:rPr lang="en-US" dirty="0" err="1" smtClean="0"/>
              <a:t>Tn</a:t>
            </a:r>
            <a:r>
              <a:rPr lang="en-US" dirty="0" smtClean="0"/>
              <a:t> = t</a:t>
            </a:r>
            <a:r>
              <a:rPr lang="en-US" baseline="-25000" dirty="0" smtClean="0"/>
              <a:t>(n-1)</a:t>
            </a:r>
            <a:r>
              <a:rPr lang="en-US" dirty="0" smtClean="0"/>
              <a:t> +  increment </a:t>
            </a:r>
          </a:p>
          <a:p>
            <a:endParaRPr lang="en-US" dirty="0" smtClean="0"/>
          </a:p>
          <a:p>
            <a:r>
              <a:rPr lang="en-US" dirty="0" err="1" smtClean="0"/>
              <a:t>Tn</a:t>
            </a:r>
            <a:r>
              <a:rPr lang="en-US" dirty="0" smtClean="0"/>
              <a:t> = T</a:t>
            </a:r>
            <a:r>
              <a:rPr lang="en-US" baseline="-25000" dirty="0" smtClean="0"/>
              <a:t>(n-1)</a:t>
            </a:r>
            <a:r>
              <a:rPr lang="en-US" dirty="0" smtClean="0"/>
              <a:t> + Random Number between (0.5 and 1.5) X MAX(</a:t>
            </a:r>
            <a:r>
              <a:rPr lang="en-US" dirty="0" err="1" smtClean="0"/>
              <a:t>T</a:t>
            </a:r>
            <a:r>
              <a:rPr lang="en-US" baseline="-25000" dirty="0" err="1" smtClean="0"/>
              <a:t>min</a:t>
            </a:r>
            <a:r>
              <a:rPr lang="en-US" dirty="0" smtClean="0"/>
              <a:t> and C * Lt</a:t>
            </a:r>
            <a:r>
              <a:rPr lang="en-US" baseline="-25000" dirty="0" smtClean="0"/>
              <a:t>(n-1)</a:t>
            </a:r>
          </a:p>
          <a:p>
            <a:endParaRPr lang="en-US" dirty="0" smtClean="0"/>
          </a:p>
          <a:p>
            <a:r>
              <a:rPr lang="en-US" dirty="0" smtClean="0"/>
              <a:t>Where </a:t>
            </a:r>
            <a:r>
              <a:rPr lang="en-US" dirty="0" err="1" smtClean="0"/>
              <a:t>Tmin</a:t>
            </a:r>
            <a:r>
              <a:rPr lang="en-US" dirty="0" smtClean="0"/>
              <a:t> = </a:t>
            </a:r>
            <a:r>
              <a:rPr lang="en-US" dirty="0" smtClean="0"/>
              <a:t>is initially 2.5s and 5s after that, C is </a:t>
            </a:r>
            <a:r>
              <a:rPr lang="en-US" dirty="0" smtClean="0"/>
              <a:t>a priori </a:t>
            </a:r>
            <a:r>
              <a:rPr lang="en-US" dirty="0" smtClean="0"/>
              <a:t>calculated interval according to 5% target for </a:t>
            </a:r>
            <a:r>
              <a:rPr lang="en-US" dirty="0" smtClean="0"/>
              <a:t>the  control bandwidth</a:t>
            </a:r>
          </a:p>
          <a:p>
            <a:endParaRPr lang="en-US" dirty="0" smtClean="0"/>
          </a:p>
          <a:p>
            <a:r>
              <a:rPr lang="en-US" dirty="0" smtClean="0"/>
              <a:t>Lt</a:t>
            </a:r>
            <a:r>
              <a:rPr lang="en-US" baseline="-25000" dirty="0" smtClean="0"/>
              <a:t>(n-1)</a:t>
            </a:r>
            <a:r>
              <a:rPr lang="en-US" dirty="0" smtClean="0"/>
              <a:t>  : </a:t>
            </a:r>
            <a:r>
              <a:rPr lang="en-US" dirty="0" smtClean="0"/>
              <a:t>is the </a:t>
            </a:r>
            <a:r>
              <a:rPr lang="en-US" dirty="0" smtClean="0"/>
              <a:t>group size estimate of t</a:t>
            </a:r>
            <a:r>
              <a:rPr lang="en-US" baseline="-25000" dirty="0" smtClean="0"/>
              <a:t>n-1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RSVP</a:t>
            </a:r>
            <a:endParaRPr lang="en-US" dirty="0"/>
          </a:p>
        </p:txBody>
      </p:sp>
      <p:sp>
        <p:nvSpPr>
          <p:cNvPr id="3" name="TextBox 2"/>
          <p:cNvSpPr txBox="1"/>
          <p:nvPr/>
        </p:nvSpPr>
        <p:spPr>
          <a:xfrm>
            <a:off x="381000" y="914400"/>
            <a:ext cx="8382000" cy="4524315"/>
          </a:xfrm>
          <a:prstGeom prst="rect">
            <a:avLst/>
          </a:prstGeom>
          <a:noFill/>
          <a:ln>
            <a:solidFill>
              <a:schemeClr val="accent1"/>
            </a:solidFill>
          </a:ln>
        </p:spPr>
        <p:txBody>
          <a:bodyPr wrap="square" rtlCol="0">
            <a:spAutoFit/>
          </a:bodyPr>
          <a:lstStyle/>
          <a:p>
            <a:r>
              <a:rPr lang="en-US" dirty="0" smtClean="0"/>
              <a:t>In the Real time communication requirements like VOIP, there is another alternative to ensure that we get the need to needed resource in the path. This is method is called RSVP or Reservation Protocol.</a:t>
            </a:r>
          </a:p>
          <a:p>
            <a:endParaRPr lang="en-US" dirty="0" smtClean="0"/>
          </a:p>
          <a:p>
            <a:r>
              <a:rPr lang="en-US" dirty="0" smtClean="0"/>
              <a:t>RSVP is Transport Layer protocol which reserves resource across a network.</a:t>
            </a:r>
          </a:p>
          <a:p>
            <a:endParaRPr lang="en-US" dirty="0" smtClean="0"/>
          </a:p>
          <a:p>
            <a:r>
              <a:rPr lang="en-US" dirty="0" smtClean="0"/>
              <a:t>RSVP can be used by either host or routers  to request or deliver specific levels of quality of service (</a:t>
            </a:r>
            <a:r>
              <a:rPr lang="en-US" dirty="0" err="1" smtClean="0">
                <a:hlinkClick r:id="rId2" tooltip="Quality of service"/>
              </a:rPr>
              <a:t>QoS</a:t>
            </a:r>
            <a:r>
              <a:rPr lang="en-US" dirty="0" smtClean="0"/>
              <a:t>) for application data streams or flows. </a:t>
            </a:r>
          </a:p>
          <a:p>
            <a:endParaRPr lang="en-US" dirty="0" smtClean="0"/>
          </a:p>
          <a:p>
            <a:r>
              <a:rPr lang="en-US" dirty="0" smtClean="0"/>
              <a:t>RSVP defines how applications place reservations and how they can relinquish the reserved resources once the need for them has ended. </a:t>
            </a:r>
          </a:p>
          <a:p>
            <a:endParaRPr lang="en-US" dirty="0" smtClean="0"/>
          </a:p>
          <a:p>
            <a:r>
              <a:rPr lang="en-US" dirty="0" smtClean="0"/>
              <a:t>RSVP operation will generally result in  reservation of resource in each node along a path.</a:t>
            </a:r>
          </a:p>
          <a:p>
            <a:endParaRPr lang="en-US" dirty="0" smtClean="0"/>
          </a:p>
          <a:p>
            <a:r>
              <a:rPr lang="en-US" dirty="0" smtClean="0"/>
              <a:t>A VOIP call is established only if the needed resource are reserved all along the path.</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RSVP</a:t>
            </a:r>
            <a:endParaRPr lang="en-US" dirty="0"/>
          </a:p>
        </p:txBody>
      </p:sp>
      <p:sp>
        <p:nvSpPr>
          <p:cNvPr id="3" name="TextBox 2"/>
          <p:cNvSpPr txBox="1"/>
          <p:nvPr/>
        </p:nvSpPr>
        <p:spPr>
          <a:xfrm>
            <a:off x="228600" y="914400"/>
            <a:ext cx="8610600" cy="5632311"/>
          </a:xfrm>
          <a:prstGeom prst="rect">
            <a:avLst/>
          </a:prstGeom>
          <a:noFill/>
        </p:spPr>
        <p:txBody>
          <a:bodyPr wrap="square" rtlCol="0">
            <a:spAutoFit/>
          </a:bodyPr>
          <a:lstStyle/>
          <a:p>
            <a:pPr algn="just">
              <a:buFont typeface="Arial" pitchFamily="34" charset="0"/>
              <a:buChar char="•"/>
            </a:pPr>
            <a:r>
              <a:rPr lang="en-US" dirty="0" smtClean="0"/>
              <a:t>RSVP is the </a:t>
            </a:r>
            <a:r>
              <a:rPr lang="en-US" b="1" dirty="0" smtClean="0"/>
              <a:t>Internet Engineering Task Force </a:t>
            </a:r>
            <a:r>
              <a:rPr lang="en-US" dirty="0" smtClean="0"/>
              <a:t>(IETF) Internet Standard (</a:t>
            </a:r>
            <a:r>
              <a:rPr lang="en-US" b="1" dirty="0" smtClean="0"/>
              <a:t>RFC</a:t>
            </a:r>
            <a:r>
              <a:rPr lang="en-US" dirty="0" smtClean="0"/>
              <a:t> 2205) protocol for allowing an application to dynamically reserve network bandwidth. </a:t>
            </a:r>
          </a:p>
          <a:p>
            <a:pPr algn="just">
              <a:buFont typeface="Arial" pitchFamily="34" charset="0"/>
              <a:buChar char="•"/>
            </a:pPr>
            <a:endParaRPr lang="en-US" dirty="0" smtClean="0"/>
          </a:p>
          <a:p>
            <a:pPr algn="just">
              <a:buFont typeface="Arial" pitchFamily="34" charset="0"/>
              <a:buChar char="•"/>
            </a:pPr>
            <a:r>
              <a:rPr lang="en-US" dirty="0" smtClean="0"/>
              <a:t>RSVP enables applications to request a specific </a:t>
            </a:r>
            <a:r>
              <a:rPr lang="en-US" dirty="0" err="1" smtClean="0"/>
              <a:t>QoS</a:t>
            </a:r>
            <a:r>
              <a:rPr lang="en-US" dirty="0" smtClean="0"/>
              <a:t> for a data flow. </a:t>
            </a:r>
          </a:p>
          <a:p>
            <a:pPr algn="just">
              <a:buFont typeface="Arial" pitchFamily="34" charset="0"/>
              <a:buChar char="•"/>
            </a:pPr>
            <a:endParaRPr lang="en-US" dirty="0" smtClean="0"/>
          </a:p>
          <a:p>
            <a:pPr algn="just">
              <a:buFont typeface="Arial" pitchFamily="34" charset="0"/>
              <a:buChar char="•"/>
            </a:pPr>
            <a:r>
              <a:rPr lang="en-US" dirty="0" smtClean="0"/>
              <a:t>RSVP is the only standard signaling protocol designed to guarantee network bandwidth from end to end for IP networks. </a:t>
            </a:r>
          </a:p>
          <a:p>
            <a:pPr algn="just">
              <a:buFont typeface="Arial" pitchFamily="34" charset="0"/>
              <a:buChar char="•"/>
            </a:pPr>
            <a:endParaRPr lang="en-US" dirty="0" smtClean="0"/>
          </a:p>
          <a:p>
            <a:pPr algn="just">
              <a:buFont typeface="Arial" pitchFamily="34" charset="0"/>
              <a:buChar char="•"/>
            </a:pPr>
            <a:r>
              <a:rPr lang="en-US" dirty="0" smtClean="0"/>
              <a:t>Hosts and routers use RSVP to deliver </a:t>
            </a:r>
            <a:r>
              <a:rPr lang="en-US" dirty="0" err="1" smtClean="0"/>
              <a:t>QoS</a:t>
            </a:r>
            <a:r>
              <a:rPr lang="en-US" dirty="0" smtClean="0"/>
              <a:t> requests to the routers along the paths of the data stream and to maintain router and host state to provide the requested service, usually bandwidth and latency. </a:t>
            </a:r>
          </a:p>
          <a:p>
            <a:pPr algn="just">
              <a:buFont typeface="Arial" pitchFamily="34" charset="0"/>
              <a:buChar char="•"/>
            </a:pPr>
            <a:endParaRPr lang="en-US" dirty="0" smtClean="0"/>
          </a:p>
          <a:p>
            <a:pPr algn="just">
              <a:buFont typeface="Arial" pitchFamily="34" charset="0"/>
              <a:buChar char="•"/>
            </a:pPr>
            <a:r>
              <a:rPr lang="en-US" dirty="0" smtClean="0"/>
              <a:t>RSVP uses a mean data rate, the largest amount of data the router will keep in queue, and minimum </a:t>
            </a:r>
            <a:r>
              <a:rPr lang="en-US" dirty="0" err="1" smtClean="0"/>
              <a:t>QoS</a:t>
            </a:r>
            <a:r>
              <a:rPr lang="en-US" dirty="0" smtClean="0"/>
              <a:t> to determine bandwidth reservation.</a:t>
            </a:r>
          </a:p>
          <a:p>
            <a:pPr algn="just">
              <a:buFont typeface="Arial" pitchFamily="34" charset="0"/>
              <a:buChar char="•"/>
            </a:pPr>
            <a:endParaRPr lang="en-US" dirty="0" smtClean="0"/>
          </a:p>
          <a:p>
            <a:pPr algn="just">
              <a:buFont typeface="Arial" pitchFamily="34" charset="0"/>
              <a:buChar char="•"/>
            </a:pPr>
            <a:r>
              <a:rPr lang="en-US" dirty="0" smtClean="0"/>
              <a:t> RSVP uses WFQ to allocate buffer space and schedule packets, and to guarantee bandwidth for reserved flows. </a:t>
            </a:r>
          </a:p>
          <a:p>
            <a:pPr algn="just">
              <a:buFont typeface="Arial" pitchFamily="34" charset="0"/>
              <a:buChar char="•"/>
            </a:pPr>
            <a:endParaRPr lang="en-US" dirty="0" smtClean="0"/>
          </a:p>
          <a:p>
            <a:pPr algn="just">
              <a:buFont typeface="Arial" pitchFamily="34" charset="0"/>
              <a:buChar char="•"/>
            </a:pPr>
            <a:r>
              <a:rPr lang="en-US" dirty="0" smtClean="0"/>
              <a:t>WFQ or Weighted Random Early Detection (WRED) acts as the preparer for RSVP, setting up the packet classification and scheduling required for the reserved flows.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Key Concepts</a:t>
            </a:r>
            <a:endParaRPr lang="en-US" dirty="0"/>
          </a:p>
        </p:txBody>
      </p:sp>
      <p:sp>
        <p:nvSpPr>
          <p:cNvPr id="3" name="TextBox 2"/>
          <p:cNvSpPr txBox="1"/>
          <p:nvPr/>
        </p:nvSpPr>
        <p:spPr>
          <a:xfrm>
            <a:off x="304800" y="1295400"/>
            <a:ext cx="8382000" cy="1200329"/>
          </a:xfrm>
          <a:prstGeom prst="rect">
            <a:avLst/>
          </a:prstGeom>
          <a:noFill/>
          <a:ln>
            <a:solidFill>
              <a:srgbClr val="FF0000"/>
            </a:solidFill>
          </a:ln>
        </p:spPr>
        <p:txBody>
          <a:bodyPr wrap="square" rtlCol="0">
            <a:spAutoFit/>
          </a:bodyPr>
          <a:lstStyle/>
          <a:p>
            <a:r>
              <a:rPr lang="en-US" dirty="0" smtClean="0"/>
              <a:t>RSVP is based on three concepts :</a:t>
            </a:r>
          </a:p>
          <a:p>
            <a:pPr lvl="1">
              <a:buFont typeface="Arial" pitchFamily="34" charset="0"/>
              <a:buChar char="•"/>
            </a:pPr>
            <a:r>
              <a:rPr lang="en-US" b="1" dirty="0" smtClean="0"/>
              <a:t>Flow Spec</a:t>
            </a:r>
          </a:p>
          <a:p>
            <a:pPr lvl="1">
              <a:buFont typeface="Arial" pitchFamily="34" charset="0"/>
              <a:buChar char="•"/>
            </a:pPr>
            <a:r>
              <a:rPr lang="en-US" b="1" dirty="0" smtClean="0"/>
              <a:t>Filter Spec</a:t>
            </a:r>
          </a:p>
          <a:p>
            <a:pPr lvl="1">
              <a:buFont typeface="Arial" pitchFamily="34" charset="0"/>
              <a:buChar char="•"/>
            </a:pPr>
            <a:r>
              <a:rPr lang="en-US" b="1" dirty="0" smtClean="0"/>
              <a:t>Messages</a:t>
            </a:r>
            <a:endParaRPr lang="en-US" b="1" dirty="0"/>
          </a:p>
        </p:txBody>
      </p:sp>
      <p:sp>
        <p:nvSpPr>
          <p:cNvPr id="4" name="TextBox 3"/>
          <p:cNvSpPr txBox="1"/>
          <p:nvPr/>
        </p:nvSpPr>
        <p:spPr>
          <a:xfrm>
            <a:off x="228600" y="2743200"/>
            <a:ext cx="8534400" cy="3416320"/>
          </a:xfrm>
          <a:prstGeom prst="rect">
            <a:avLst/>
          </a:prstGeom>
          <a:noFill/>
          <a:ln>
            <a:solidFill>
              <a:srgbClr val="FF0000"/>
            </a:solidFill>
          </a:ln>
        </p:spPr>
        <p:txBody>
          <a:bodyPr wrap="square" rtlCol="0">
            <a:spAutoFit/>
          </a:bodyPr>
          <a:lstStyle/>
          <a:p>
            <a:r>
              <a:rPr lang="en-US" dirty="0" smtClean="0"/>
              <a:t>A flow is identified by </a:t>
            </a:r>
          </a:p>
          <a:p>
            <a:pPr lvl="1">
              <a:buFont typeface="Arial" pitchFamily="34" charset="0"/>
              <a:buChar char="•"/>
            </a:pPr>
            <a:r>
              <a:rPr lang="en-US" dirty="0" smtClean="0"/>
              <a:t> </a:t>
            </a:r>
            <a:r>
              <a:rPr lang="en-US" b="1" dirty="0" smtClean="0"/>
              <a:t>Destination address, </a:t>
            </a:r>
          </a:p>
          <a:p>
            <a:pPr lvl="1">
              <a:buFont typeface="Arial" pitchFamily="34" charset="0"/>
              <a:buChar char="•"/>
            </a:pPr>
            <a:r>
              <a:rPr lang="en-US" b="1" dirty="0" smtClean="0"/>
              <a:t> Protocol identifier, </a:t>
            </a:r>
          </a:p>
          <a:p>
            <a:pPr lvl="1">
              <a:buFont typeface="Arial" pitchFamily="34" charset="0"/>
              <a:buChar char="•"/>
            </a:pPr>
            <a:r>
              <a:rPr lang="en-US" b="1" dirty="0" smtClean="0"/>
              <a:t> Optionally, the destination port.</a:t>
            </a:r>
          </a:p>
          <a:p>
            <a:endParaRPr lang="en-US" dirty="0" smtClean="0"/>
          </a:p>
          <a:p>
            <a:pPr algn="just"/>
            <a:r>
              <a:rPr lang="en-US" dirty="0" smtClean="0"/>
              <a:t> This </a:t>
            </a:r>
            <a:r>
              <a:rPr lang="en-US" dirty="0" err="1" smtClean="0"/>
              <a:t>QoS</a:t>
            </a:r>
            <a:r>
              <a:rPr lang="en-US" dirty="0" smtClean="0"/>
              <a:t> specific information is called a </a:t>
            </a:r>
            <a:r>
              <a:rPr lang="en-US" i="1" dirty="0" err="1" smtClean="0"/>
              <a:t>flowspec</a:t>
            </a:r>
            <a:r>
              <a:rPr lang="en-US" dirty="0" smtClean="0"/>
              <a:t> and RSVP passes the </a:t>
            </a:r>
            <a:r>
              <a:rPr lang="en-US" i="1" dirty="0" err="1" smtClean="0"/>
              <a:t>flowspec</a:t>
            </a:r>
            <a:r>
              <a:rPr lang="en-US" dirty="0" smtClean="0"/>
              <a:t> from the application to the hosts and routers along the path. Those systems then </a:t>
            </a:r>
            <a:r>
              <a:rPr lang="en-US" dirty="0" err="1" smtClean="0"/>
              <a:t>analyse</a:t>
            </a:r>
            <a:r>
              <a:rPr lang="en-US" dirty="0" smtClean="0"/>
              <a:t> the </a:t>
            </a:r>
            <a:r>
              <a:rPr lang="en-US" i="1" dirty="0" err="1" smtClean="0"/>
              <a:t>flowspec</a:t>
            </a:r>
            <a:r>
              <a:rPr lang="en-US" dirty="0" smtClean="0"/>
              <a:t> to accept and reserve the resources. A </a:t>
            </a:r>
            <a:r>
              <a:rPr lang="en-US" i="1" dirty="0" err="1" smtClean="0"/>
              <a:t>flowspec</a:t>
            </a:r>
            <a:r>
              <a:rPr lang="en-US" dirty="0" smtClean="0"/>
              <a:t> consists of:</a:t>
            </a:r>
          </a:p>
          <a:p>
            <a:pPr lvl="1">
              <a:buFont typeface="Arial" pitchFamily="34" charset="0"/>
              <a:buChar char="•"/>
            </a:pPr>
            <a:r>
              <a:rPr lang="en-US" dirty="0" smtClean="0"/>
              <a:t> </a:t>
            </a:r>
            <a:r>
              <a:rPr lang="en-US" b="1" dirty="0" smtClean="0"/>
              <a:t>Service class </a:t>
            </a:r>
          </a:p>
          <a:p>
            <a:pPr lvl="1">
              <a:buFont typeface="Arial" pitchFamily="34" charset="0"/>
              <a:buChar char="•"/>
            </a:pPr>
            <a:r>
              <a:rPr lang="en-US" b="1" dirty="0" smtClean="0"/>
              <a:t> Reservation spec - defines the </a:t>
            </a:r>
            <a:r>
              <a:rPr lang="en-US" b="1" dirty="0" err="1" smtClean="0"/>
              <a:t>QoS</a:t>
            </a:r>
            <a:endParaRPr lang="en-US" b="1" dirty="0" smtClean="0"/>
          </a:p>
          <a:p>
            <a:pPr lvl="1">
              <a:buFont typeface="Arial" pitchFamily="34" charset="0"/>
              <a:buChar char="•"/>
            </a:pPr>
            <a:r>
              <a:rPr lang="en-US" b="1" dirty="0" smtClean="0"/>
              <a:t> Traffic spec - describes the data flow</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066800"/>
            <a:ext cx="8382000" cy="4431983"/>
          </a:xfrm>
          <a:prstGeom prst="rect">
            <a:avLst/>
          </a:prstGeom>
          <a:noFill/>
          <a:ln>
            <a:solidFill>
              <a:srgbClr val="FF0000"/>
            </a:solidFill>
          </a:ln>
        </p:spPr>
        <p:txBody>
          <a:bodyPr wrap="square" rtlCol="0">
            <a:spAutoFit/>
          </a:bodyPr>
          <a:lstStyle/>
          <a:p>
            <a:r>
              <a:rPr lang="en-US" sz="2400" b="1" dirty="0" err="1" smtClean="0"/>
              <a:t>Filterspec</a:t>
            </a:r>
            <a:endParaRPr lang="en-US" sz="2400" b="1" dirty="0" smtClean="0"/>
          </a:p>
          <a:p>
            <a:pPr algn="just"/>
            <a:r>
              <a:rPr lang="en-US" dirty="0" smtClean="0"/>
              <a:t>The </a:t>
            </a:r>
            <a:r>
              <a:rPr lang="en-US" i="1" dirty="0" err="1" smtClean="0"/>
              <a:t>filterspec</a:t>
            </a:r>
            <a:r>
              <a:rPr lang="en-US" dirty="0" smtClean="0"/>
              <a:t> defines the set of packets that shall be affected by a </a:t>
            </a:r>
            <a:r>
              <a:rPr lang="en-US" i="1" dirty="0" err="1" smtClean="0"/>
              <a:t>flowspec</a:t>
            </a:r>
            <a:r>
              <a:rPr lang="en-US" dirty="0" smtClean="0"/>
              <a:t> (i.e. the data packets to receive the </a:t>
            </a:r>
            <a:r>
              <a:rPr lang="en-US" dirty="0" err="1" smtClean="0"/>
              <a:t>QoS</a:t>
            </a:r>
            <a:r>
              <a:rPr lang="en-US" dirty="0" smtClean="0"/>
              <a:t> defined by the </a:t>
            </a:r>
            <a:r>
              <a:rPr lang="en-US" dirty="0" err="1" smtClean="0"/>
              <a:t>flowspec</a:t>
            </a:r>
            <a:r>
              <a:rPr lang="en-US" dirty="0" smtClean="0"/>
              <a:t>). A </a:t>
            </a:r>
            <a:r>
              <a:rPr lang="en-US" i="1" dirty="0" err="1" smtClean="0"/>
              <a:t>filterspec</a:t>
            </a:r>
            <a:r>
              <a:rPr lang="en-US" dirty="0" smtClean="0"/>
              <a:t> typically selects a subset of all the packets processed by a node. </a:t>
            </a:r>
          </a:p>
          <a:p>
            <a:endParaRPr lang="en-US" dirty="0" smtClean="0"/>
          </a:p>
          <a:p>
            <a:r>
              <a:rPr lang="en-US" sz="2400" b="1" dirty="0" smtClean="0"/>
              <a:t>Messages</a:t>
            </a:r>
          </a:p>
          <a:p>
            <a:pPr>
              <a:buFont typeface="Arial" pitchFamily="34" charset="0"/>
              <a:buChar char="•"/>
            </a:pPr>
            <a:r>
              <a:rPr lang="en-US" b="1" dirty="0" smtClean="0"/>
              <a:t>Path messages (</a:t>
            </a:r>
            <a:r>
              <a:rPr lang="en-US" b="1" i="1" dirty="0" smtClean="0"/>
              <a:t>path</a:t>
            </a:r>
            <a:r>
              <a:rPr lang="en-US" b="1" dirty="0" smtClean="0"/>
              <a:t>)</a:t>
            </a:r>
          </a:p>
          <a:p>
            <a:r>
              <a:rPr lang="en-US" dirty="0" smtClean="0"/>
              <a:t>The </a:t>
            </a:r>
            <a:r>
              <a:rPr lang="en-US" i="1" dirty="0" smtClean="0"/>
              <a:t>path</a:t>
            </a:r>
            <a:r>
              <a:rPr lang="en-US" dirty="0" smtClean="0"/>
              <a:t> message is sent from the sender host along the data path and stores the </a:t>
            </a:r>
            <a:r>
              <a:rPr lang="en-US" i="1" dirty="0" smtClean="0"/>
              <a:t>path state</a:t>
            </a:r>
            <a:r>
              <a:rPr lang="en-US" dirty="0" smtClean="0"/>
              <a:t> in each node along the path.</a:t>
            </a:r>
          </a:p>
          <a:p>
            <a:endParaRPr lang="en-US" dirty="0" smtClean="0"/>
          </a:p>
          <a:p>
            <a:pPr>
              <a:buFont typeface="Arial" pitchFamily="34" charset="0"/>
              <a:buChar char="•"/>
            </a:pPr>
            <a:r>
              <a:rPr lang="en-US" b="1" dirty="0" smtClean="0"/>
              <a:t>Reservation messages (</a:t>
            </a:r>
            <a:r>
              <a:rPr lang="en-US" b="1" i="1" dirty="0" err="1" smtClean="0"/>
              <a:t>resv</a:t>
            </a:r>
            <a:r>
              <a:rPr lang="en-US" b="1" dirty="0" smtClean="0"/>
              <a:t>)</a:t>
            </a:r>
          </a:p>
          <a:p>
            <a:pPr algn="just"/>
            <a:r>
              <a:rPr lang="en-US" dirty="0" smtClean="0"/>
              <a:t>The </a:t>
            </a:r>
            <a:r>
              <a:rPr lang="en-US" i="1" dirty="0" err="1" smtClean="0"/>
              <a:t>resv</a:t>
            </a:r>
            <a:r>
              <a:rPr lang="en-US" dirty="0" smtClean="0"/>
              <a:t> message is sent from the receiver to the sender host along the reverse data path. At each node the IP destination address of the </a:t>
            </a:r>
            <a:r>
              <a:rPr lang="en-US" i="1" dirty="0" err="1" smtClean="0"/>
              <a:t>resv</a:t>
            </a:r>
            <a:r>
              <a:rPr lang="en-US" dirty="0" smtClean="0"/>
              <a:t> message will change to the address of the next node on the reverse path and the IP source address to the address of the previous node address on the reverse path.</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dirty="0" smtClean="0"/>
              <a:t>Operation of RSVP</a:t>
            </a:r>
            <a:endParaRPr lang="en-US" dirty="0"/>
          </a:p>
        </p:txBody>
      </p:sp>
      <p:sp>
        <p:nvSpPr>
          <p:cNvPr id="3" name="TextBox 2"/>
          <p:cNvSpPr txBox="1"/>
          <p:nvPr/>
        </p:nvSpPr>
        <p:spPr>
          <a:xfrm>
            <a:off x="304800" y="914400"/>
            <a:ext cx="8534400" cy="5355312"/>
          </a:xfrm>
          <a:prstGeom prst="rect">
            <a:avLst/>
          </a:prstGeom>
          <a:noFill/>
        </p:spPr>
        <p:txBody>
          <a:bodyPr wrap="square" rtlCol="0">
            <a:spAutoFit/>
          </a:bodyPr>
          <a:lstStyle/>
          <a:p>
            <a:pPr algn="just"/>
            <a:r>
              <a:rPr lang="en-US" dirty="0" smtClean="0"/>
              <a:t>An RSVP host that needs to send a data flow with specific </a:t>
            </a:r>
            <a:r>
              <a:rPr lang="en-US" dirty="0" err="1" smtClean="0"/>
              <a:t>QoS</a:t>
            </a:r>
            <a:r>
              <a:rPr lang="en-US" dirty="0" smtClean="0"/>
              <a:t> will transmit an RSVP </a:t>
            </a:r>
            <a:r>
              <a:rPr lang="en-US" i="1" dirty="0" smtClean="0"/>
              <a:t>path</a:t>
            </a:r>
            <a:r>
              <a:rPr lang="en-US" dirty="0" smtClean="0"/>
              <a:t> message every 30 seconds that will travel along the </a:t>
            </a:r>
            <a:r>
              <a:rPr lang="en-US" dirty="0" err="1" smtClean="0"/>
              <a:t>unicast</a:t>
            </a:r>
            <a:r>
              <a:rPr lang="en-US" dirty="0" smtClean="0"/>
              <a:t> or multicast routes pre-established by the working routing protocol. </a:t>
            </a:r>
          </a:p>
          <a:p>
            <a:pPr algn="just"/>
            <a:r>
              <a:rPr lang="en-US" sz="1600" dirty="0" smtClean="0"/>
              <a:t>If the </a:t>
            </a:r>
            <a:r>
              <a:rPr lang="en-US" sz="1600" i="1" dirty="0" smtClean="0"/>
              <a:t>path</a:t>
            </a:r>
            <a:r>
              <a:rPr lang="en-US" sz="1600" dirty="0" smtClean="0"/>
              <a:t> message arrives at a router that does not understand RSVP, that router forwards the message without interpreting the contents of the message and will not reserve resources for the flow.</a:t>
            </a:r>
          </a:p>
          <a:p>
            <a:pPr algn="just"/>
            <a:r>
              <a:rPr lang="en-US" sz="1600" dirty="0" smtClean="0"/>
              <a:t>Those who want to listen to them send a corresponding </a:t>
            </a:r>
            <a:r>
              <a:rPr lang="en-US" sz="1600" i="1" dirty="0" err="1" smtClean="0"/>
              <a:t>resv</a:t>
            </a:r>
            <a:r>
              <a:rPr lang="en-US" sz="1600" dirty="0" smtClean="0"/>
              <a:t> (short for "Reserve") message which then traces the path backwards to the sender. The </a:t>
            </a:r>
            <a:r>
              <a:rPr lang="en-US" sz="1600" i="1" dirty="0" err="1" smtClean="0"/>
              <a:t>resv</a:t>
            </a:r>
            <a:r>
              <a:rPr lang="en-US" sz="1600" dirty="0" smtClean="0"/>
              <a:t> message contains the flow specs. When a router receives the RSVP </a:t>
            </a:r>
            <a:r>
              <a:rPr lang="en-US" sz="1600" i="1" dirty="0" err="1" smtClean="0"/>
              <a:t>resv</a:t>
            </a:r>
            <a:r>
              <a:rPr lang="en-US" sz="1600" dirty="0" smtClean="0"/>
              <a:t> message it will:</a:t>
            </a:r>
          </a:p>
          <a:p>
            <a:endParaRPr lang="en-US" sz="1600" dirty="0" smtClean="0"/>
          </a:p>
          <a:p>
            <a:r>
              <a:rPr lang="en-US" sz="1600" dirty="0" smtClean="0"/>
              <a:t>1. Make a reservation based on the request parameters. For this the admission control and policy control  process the request parameters and can either instruct the packet classifier to correctly handle the selected subset of data packets or negotiate with the upper layer how the packet handling should be performed. If they cannot support the reservation being requested, they send a reject message to let the listener know about it.</a:t>
            </a:r>
          </a:p>
          <a:p>
            <a:endParaRPr lang="en-US" sz="1600" dirty="0" smtClean="0"/>
          </a:p>
          <a:p>
            <a:r>
              <a:rPr lang="en-US" sz="1600" dirty="0" smtClean="0"/>
              <a:t>2. Forward the request upstream (in the direction of the sender). At each node the </a:t>
            </a:r>
            <a:r>
              <a:rPr lang="en-US" sz="1600" i="1" dirty="0" err="1" smtClean="0"/>
              <a:t>resv</a:t>
            </a:r>
            <a:r>
              <a:rPr lang="en-US" sz="1600" dirty="0" smtClean="0"/>
              <a:t> message </a:t>
            </a:r>
            <a:r>
              <a:rPr lang="en-US" sz="1600" i="1" dirty="0" err="1" smtClean="0"/>
              <a:t>flowspec</a:t>
            </a:r>
            <a:r>
              <a:rPr lang="en-US" sz="1600" dirty="0" smtClean="0"/>
              <a:t> can be modified by a forwarding node (e.g. in the case of a multicast flow reservation the reservations requests can be merged).</a:t>
            </a:r>
          </a:p>
          <a:p>
            <a:r>
              <a:rPr lang="en-US" sz="1600" dirty="0" smtClean="0"/>
              <a:t/>
            </a:r>
            <a:br>
              <a:rPr lang="en-US" sz="1600" dirty="0" smtClean="0"/>
            </a:br>
            <a:r>
              <a:rPr lang="en-US" sz="1600" dirty="0" smtClean="0"/>
              <a:t>3. The routers then store the nature of the flow, and also police it. This is all done in soft state,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3200"/>
            <a:ext cx="8229600" cy="792162"/>
          </a:xfrm>
        </p:spPr>
        <p:txBody>
          <a:bodyPr/>
          <a:lstStyle/>
          <a:p>
            <a:r>
              <a:rPr lang="en-US" dirty="0" smtClean="0"/>
              <a:t>Real Time Protocol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600" dirty="0" smtClean="0"/>
              <a:t>WHY CAN’T WE USE TCP/IP</a:t>
            </a:r>
            <a:endParaRPr lang="en-US" sz="3600" dirty="0"/>
          </a:p>
        </p:txBody>
      </p:sp>
      <p:sp>
        <p:nvSpPr>
          <p:cNvPr id="3" name="TextBox 2"/>
          <p:cNvSpPr txBox="1"/>
          <p:nvPr/>
        </p:nvSpPr>
        <p:spPr>
          <a:xfrm>
            <a:off x="381000" y="762000"/>
            <a:ext cx="8458200" cy="5632311"/>
          </a:xfrm>
          <a:prstGeom prst="rect">
            <a:avLst/>
          </a:prstGeom>
          <a:noFill/>
          <a:ln>
            <a:solidFill>
              <a:schemeClr val="accent1"/>
            </a:solidFill>
          </a:ln>
        </p:spPr>
        <p:txBody>
          <a:bodyPr wrap="square" rtlCol="0">
            <a:spAutoFit/>
          </a:bodyPr>
          <a:lstStyle/>
          <a:p>
            <a:pPr>
              <a:buFont typeface="Arial" pitchFamily="34" charset="0"/>
              <a:buChar char="•"/>
            </a:pPr>
            <a:r>
              <a:rPr lang="en-US" sz="2400" dirty="0" smtClean="0"/>
              <a:t>TCP is a reliable protocol </a:t>
            </a:r>
          </a:p>
          <a:p>
            <a:pPr>
              <a:buFont typeface="Arial" pitchFamily="34" charset="0"/>
              <a:buChar char="•"/>
            </a:pPr>
            <a:r>
              <a:rPr lang="en-US" sz="2400" dirty="0" smtClean="0"/>
              <a:t>Uses error control mechanisms like retransmission when an error occurs,  </a:t>
            </a:r>
          </a:p>
          <a:p>
            <a:pPr>
              <a:buFont typeface="Arial" pitchFamily="34" charset="0"/>
              <a:buChar char="•"/>
            </a:pPr>
            <a:r>
              <a:rPr lang="en-US" sz="2400" dirty="0" smtClean="0"/>
              <a:t>Retransmission delay is a real problem  TCP when used in Real Time communication</a:t>
            </a:r>
          </a:p>
          <a:p>
            <a:pPr>
              <a:buFont typeface="Arial" pitchFamily="34" charset="0"/>
              <a:buChar char="•"/>
            </a:pPr>
            <a:r>
              <a:rPr lang="en-US" sz="2400" dirty="0" smtClean="0"/>
              <a:t>The retransmission causes end-to-end latency</a:t>
            </a:r>
          </a:p>
          <a:p>
            <a:pPr>
              <a:buFont typeface="Arial" pitchFamily="34" charset="0"/>
              <a:buChar char="•"/>
            </a:pPr>
            <a:r>
              <a:rPr lang="en-US" sz="2400" dirty="0" smtClean="0"/>
              <a:t>Retransmissions are needed for http, FTP, telnet (which need error free communication)</a:t>
            </a:r>
          </a:p>
          <a:p>
            <a:pPr>
              <a:buFont typeface="Arial" pitchFamily="34" charset="0"/>
              <a:buChar char="•"/>
            </a:pPr>
            <a:r>
              <a:rPr lang="en-US" sz="2400" dirty="0" smtClean="0"/>
              <a:t>During Video Telephony large amount of data is transmitted into the network, which will result in network congestion.</a:t>
            </a:r>
          </a:p>
          <a:p>
            <a:pPr>
              <a:buFont typeface="Arial" pitchFamily="34" charset="0"/>
              <a:buChar char="•"/>
            </a:pPr>
            <a:endParaRPr lang="en-US" sz="2400" dirty="0" smtClean="0"/>
          </a:p>
          <a:p>
            <a:r>
              <a:rPr lang="en-US" sz="2400" dirty="0" smtClean="0"/>
              <a:t>When there is  network congestion, TCP will try to control the data transmission rate to reduce the congestion, this will results in additional end to end day and Real time communication experience is lost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7066</TotalTime>
  <Words>1180</Words>
  <Application>Microsoft Office PowerPoint</Application>
  <PresentationFormat>On-screen Show (4:3)</PresentationFormat>
  <Paragraphs>157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Real Time communications</vt:lpstr>
      <vt:lpstr>Reservation Protocol RSVP</vt:lpstr>
      <vt:lpstr>RSVP</vt:lpstr>
      <vt:lpstr>RSVP</vt:lpstr>
      <vt:lpstr>Key Concepts</vt:lpstr>
      <vt:lpstr>Slide 6</vt:lpstr>
      <vt:lpstr>Operation of RSVP</vt:lpstr>
      <vt:lpstr>Real Time Protocol</vt:lpstr>
      <vt:lpstr>WHY CAN’T WE USE TCP/IP</vt:lpstr>
      <vt:lpstr>Real time protocol</vt:lpstr>
      <vt:lpstr>Slide 11</vt:lpstr>
      <vt:lpstr>RTP </vt:lpstr>
      <vt:lpstr>Slide 13</vt:lpstr>
      <vt:lpstr>Slide 14</vt:lpstr>
      <vt:lpstr>Slide 15</vt:lpstr>
      <vt:lpstr>Slide 16</vt:lpstr>
      <vt:lpstr>Gateways</vt:lpstr>
      <vt:lpstr>RTCP</vt:lpstr>
      <vt:lpstr>RTCP header</vt:lpstr>
      <vt:lpstr>Slide 20</vt:lpstr>
      <vt:lpstr>Slide 21</vt:lpstr>
      <vt:lpstr>How often RTCP packet need to be transmitted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 Process Communication</dc:title>
  <dc:creator>user</dc:creator>
  <cp:lastModifiedBy>user</cp:lastModifiedBy>
  <cp:revision>691</cp:revision>
  <dcterms:created xsi:type="dcterms:W3CDTF">2017-01-18T10:03:27Z</dcterms:created>
  <dcterms:modified xsi:type="dcterms:W3CDTF">2017-03-20T06:31:06Z</dcterms:modified>
</cp:coreProperties>
</file>