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7" r:id="rId2"/>
    <p:sldId id="258" r:id="rId3"/>
    <p:sldId id="259" r:id="rId4"/>
    <p:sldId id="267" r:id="rId5"/>
    <p:sldId id="268" r:id="rId6"/>
    <p:sldId id="262" r:id="rId7"/>
    <p:sldId id="260" r:id="rId8"/>
    <p:sldId id="261" r:id="rId9"/>
    <p:sldId id="264" r:id="rId10"/>
    <p:sldId id="265" r:id="rId11"/>
    <p:sldId id="266" r:id="rId12"/>
    <p:sldId id="269" r:id="rId13"/>
    <p:sldId id="263" r:id="rId14"/>
    <p:sldId id="270" r:id="rId15"/>
    <p:sldId id="272" r:id="rId16"/>
    <p:sldId id="271"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31" autoAdjust="0"/>
    <p:restoredTop sz="99437" autoAdjust="0"/>
  </p:normalViewPr>
  <p:slideViewPr>
    <p:cSldViewPr>
      <p:cViewPr>
        <p:scale>
          <a:sx n="68" d="100"/>
          <a:sy n="68" d="100"/>
        </p:scale>
        <p:origin x="-1470"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87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1A208B-ACB2-40FC-9E17-9C33E1BBA94C}" type="datetimeFigureOut">
              <a:rPr lang="en-US" smtClean="0"/>
              <a:pPr/>
              <a:t>3/27/2017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EA9F8BF-72D2-4019-83B6-BDCB61F1667C}"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D40B08-FE48-4452-8FD1-2C572EFB1C53}" type="datetimeFigureOut">
              <a:rPr lang="en-US" smtClean="0"/>
              <a:pPr/>
              <a:t>3/27/2017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Telegram example</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C75CC3-C9E7-4383-98F9-89DB021A5C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D5D24-8FBA-458C-9868-C5185627A5A5}"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D5D24-8FBA-458C-9868-C5185627A5A5}"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D5D24-8FBA-458C-9868-C5185627A5A5}" type="datetimeFigureOut">
              <a:rPr lang="en-US" smtClean="0"/>
              <a:pPr/>
              <a:t>3/27/2017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D5D24-8FBA-458C-9868-C5185627A5A5}" type="datetimeFigureOut">
              <a:rPr lang="en-US" smtClean="0"/>
              <a:pPr/>
              <a:t>3/27/2017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D5D24-8FBA-458C-9868-C5185627A5A5}" type="datetimeFigureOut">
              <a:rPr lang="en-US" smtClean="0"/>
              <a:pPr/>
              <a:t>3/27/2017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D5D24-8FBA-458C-9868-C5185627A5A5}" type="datetimeFigureOut">
              <a:rPr lang="en-US" smtClean="0"/>
              <a:pPr/>
              <a:t>3/27/2017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6EC4-A916-4D40-87BD-ACBCB65C92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apprtc.appspot.com/"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2.png"/><Relationship Id="rId4" Type="http://schemas.openxmlformats.org/officeDocument/2006/relationships/image" Target="../media/image7.jpeg"/><Relationship Id="rId9" Type="http://schemas.openxmlformats.org/officeDocument/2006/relationships/image" Target="../media/image11.gif"/></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Real_Time_Streaming_Protocol" TargetMode="External"/><Relationship Id="rId2" Type="http://schemas.openxmlformats.org/officeDocument/2006/relationships/hyperlink" Target="https://tools.ietf.org/html/rfc2326" TargetMode="External"/><Relationship Id="rId1" Type="http://schemas.openxmlformats.org/officeDocument/2006/relationships/slideLayout" Target="../slideLayouts/slideLayout6.xml"/><Relationship Id="rId4" Type="http://schemas.openxmlformats.org/officeDocument/2006/relationships/hyperlink" Target="https://tools.ietf.org/html/rfc782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130425"/>
            <a:ext cx="7772400" cy="1831975"/>
          </a:xfrm>
        </p:spPr>
        <p:txBody>
          <a:bodyPr>
            <a:normAutofit fontScale="90000"/>
          </a:bodyPr>
          <a:lstStyle/>
          <a:p>
            <a:r>
              <a:rPr lang="en-US" b="1" dirty="0" smtClean="0"/>
              <a:t>Real Time communications</a:t>
            </a:r>
            <a:br>
              <a:rPr lang="en-US" b="1" dirty="0" smtClean="0"/>
            </a:br>
            <a:r>
              <a:rPr lang="en-US" b="1" dirty="0" smtClean="0"/>
              <a:t/>
            </a:r>
            <a:br>
              <a:rPr lang="en-US" b="1"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How RTSP works</a:t>
            </a:r>
            <a:endParaRPr lang="en-US" dirty="0"/>
          </a:p>
        </p:txBody>
      </p:sp>
      <p:sp>
        <p:nvSpPr>
          <p:cNvPr id="3" name="TextBox 2"/>
          <p:cNvSpPr txBox="1"/>
          <p:nvPr/>
        </p:nvSpPr>
        <p:spPr>
          <a:xfrm>
            <a:off x="457200" y="1219200"/>
            <a:ext cx="8305800" cy="2308324"/>
          </a:xfrm>
          <a:prstGeom prst="rect">
            <a:avLst/>
          </a:prstGeom>
          <a:noFill/>
          <a:ln>
            <a:solidFill>
              <a:schemeClr val="accent1"/>
            </a:solidFill>
          </a:ln>
        </p:spPr>
        <p:txBody>
          <a:bodyPr wrap="square" rtlCol="0">
            <a:spAutoFit/>
          </a:bodyPr>
          <a:lstStyle/>
          <a:p>
            <a:pPr algn="just"/>
            <a:r>
              <a:rPr lang="en-US" dirty="0" smtClean="0"/>
              <a:t>The streaming  client  which runs on your laptop or mobile phone or tablet or Smart TV will  open a TCP/IP  and establish  </a:t>
            </a:r>
            <a:r>
              <a:rPr lang="en-US" i="1" dirty="0" smtClean="0"/>
              <a:t>a </a:t>
            </a:r>
            <a:r>
              <a:rPr lang="en-US" dirty="0" smtClean="0"/>
              <a:t>connection to port 554 on the server and issue a RTSP </a:t>
            </a:r>
            <a:r>
              <a:rPr lang="en-US" b="1" dirty="0" smtClean="0"/>
              <a:t>OPTIONS</a:t>
            </a:r>
            <a:r>
              <a:rPr lang="en-US" dirty="0" smtClean="0"/>
              <a:t> command showing the protocol version used for the session.  This is to tell the server which version of the protocol was used while implementing/developing the streaming application</a:t>
            </a:r>
          </a:p>
          <a:p>
            <a:pPr algn="just"/>
            <a:endParaRPr lang="en-US" dirty="0" smtClean="0"/>
          </a:p>
          <a:p>
            <a:pPr algn="just"/>
            <a:r>
              <a:rPr lang="en-US" dirty="0" smtClean="0"/>
              <a:t>The server acknowledges this with a 200 OK message, provided the server can talk to client with the current protocol it support. This is very similar to HTTP</a:t>
            </a:r>
            <a:endParaRPr lang="en-US" dirty="0"/>
          </a:p>
        </p:txBody>
      </p:sp>
      <p:cxnSp>
        <p:nvCxnSpPr>
          <p:cNvPr id="5" name="Straight Connector 4"/>
          <p:cNvCxnSpPr/>
          <p:nvPr/>
        </p:nvCxnSpPr>
        <p:spPr>
          <a:xfrm>
            <a:off x="2286000" y="3962400"/>
            <a:ext cx="0" cy="236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934200" y="3962400"/>
            <a:ext cx="0" cy="236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2" descr="C:\Users\user\AppData\Local\Microsoft\Windows\Temporary Internet Files\Content.IE5\A87UZPGE\Server-DB[1].png"/>
          <p:cNvPicPr>
            <a:picLocks noChangeAspect="1" noChangeArrowheads="1"/>
          </p:cNvPicPr>
          <p:nvPr/>
        </p:nvPicPr>
        <p:blipFill>
          <a:blip r:embed="rId2" cstate="print"/>
          <a:srcRect/>
          <a:stretch>
            <a:fillRect/>
          </a:stretch>
        </p:blipFill>
        <p:spPr bwMode="auto">
          <a:xfrm>
            <a:off x="1143000" y="4224338"/>
            <a:ext cx="914400" cy="914400"/>
          </a:xfrm>
          <a:prstGeom prst="rect">
            <a:avLst/>
          </a:prstGeom>
          <a:noFill/>
        </p:spPr>
      </p:pic>
      <p:pic>
        <p:nvPicPr>
          <p:cNvPr id="8" name="Picture 3" descr="C:\Users\user\AppData\Local\Microsoft\Windows\Temporary Internet Files\Content.IE5\7VYW1BSA\server_box_vector_clipart_by_spacecat3000-d2zniyj[1].png"/>
          <p:cNvPicPr>
            <a:picLocks noChangeAspect="1" noChangeArrowheads="1"/>
          </p:cNvPicPr>
          <p:nvPr/>
        </p:nvPicPr>
        <p:blipFill>
          <a:blip r:embed="rId3" cstate="print"/>
          <a:srcRect/>
          <a:stretch>
            <a:fillRect/>
          </a:stretch>
        </p:blipFill>
        <p:spPr bwMode="auto">
          <a:xfrm>
            <a:off x="1066800" y="4986338"/>
            <a:ext cx="881062" cy="881062"/>
          </a:xfrm>
          <a:prstGeom prst="rect">
            <a:avLst/>
          </a:prstGeom>
          <a:noFill/>
        </p:spPr>
      </p:pic>
      <p:pic>
        <p:nvPicPr>
          <p:cNvPr id="9" name="Picture 4" descr="C:\Users\user\AppData\Local\Microsoft\Windows\Temporary Internet Files\Content.IE5\A87UZPGE\qnext_share_music[1].jpg"/>
          <p:cNvPicPr>
            <a:picLocks noChangeAspect="1" noChangeArrowheads="1"/>
          </p:cNvPicPr>
          <p:nvPr/>
        </p:nvPicPr>
        <p:blipFill>
          <a:blip r:embed="rId4" cstate="print"/>
          <a:srcRect/>
          <a:stretch>
            <a:fillRect/>
          </a:stretch>
        </p:blipFill>
        <p:spPr bwMode="auto">
          <a:xfrm>
            <a:off x="7391400" y="4419600"/>
            <a:ext cx="1312578" cy="953532"/>
          </a:xfrm>
          <a:prstGeom prst="rect">
            <a:avLst/>
          </a:prstGeom>
          <a:noFill/>
        </p:spPr>
      </p:pic>
      <p:cxnSp>
        <p:nvCxnSpPr>
          <p:cNvPr id="11" name="Straight Arrow Connector 10"/>
          <p:cNvCxnSpPr/>
          <p:nvPr/>
        </p:nvCxnSpPr>
        <p:spPr>
          <a:xfrm flipH="1">
            <a:off x="2286000" y="4572000"/>
            <a:ext cx="46482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286000" y="5486400"/>
            <a:ext cx="46482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79725" y="4188023"/>
            <a:ext cx="4406014" cy="307777"/>
          </a:xfrm>
          <a:prstGeom prst="rect">
            <a:avLst/>
          </a:prstGeom>
          <a:noFill/>
        </p:spPr>
        <p:txBody>
          <a:bodyPr wrap="none" rtlCol="0">
            <a:spAutoFit/>
          </a:bodyPr>
          <a:lstStyle/>
          <a:p>
            <a:r>
              <a:rPr lang="en-US" sz="1400" b="1" dirty="0" smtClean="0">
                <a:solidFill>
                  <a:srgbClr val="002060"/>
                </a:solidFill>
              </a:rPr>
              <a:t>OPTIONS rtsp://video.foocorp.com:554 RTSP/1.0 </a:t>
            </a:r>
            <a:r>
              <a:rPr lang="en-US" sz="1400" b="1" dirty="0" err="1" smtClean="0">
                <a:solidFill>
                  <a:srgbClr val="002060"/>
                </a:solidFill>
              </a:rPr>
              <a:t>Cseq</a:t>
            </a:r>
            <a:r>
              <a:rPr lang="en-US" sz="1400" b="1" dirty="0" smtClean="0">
                <a:solidFill>
                  <a:srgbClr val="002060"/>
                </a:solidFill>
              </a:rPr>
              <a:t>: 1</a:t>
            </a:r>
            <a:endParaRPr lang="en-US" sz="1400" b="1" dirty="0">
              <a:solidFill>
                <a:srgbClr val="002060"/>
              </a:solidFill>
            </a:endParaRPr>
          </a:p>
        </p:txBody>
      </p:sp>
      <p:sp>
        <p:nvSpPr>
          <p:cNvPr id="15" name="TextBox 14"/>
          <p:cNvSpPr txBox="1"/>
          <p:nvPr/>
        </p:nvSpPr>
        <p:spPr>
          <a:xfrm>
            <a:off x="3276600" y="5867400"/>
            <a:ext cx="2209800" cy="646331"/>
          </a:xfrm>
          <a:prstGeom prst="rect">
            <a:avLst/>
          </a:prstGeom>
          <a:noFill/>
        </p:spPr>
        <p:txBody>
          <a:bodyPr wrap="square" rtlCol="0">
            <a:spAutoFit/>
          </a:bodyPr>
          <a:lstStyle/>
          <a:p>
            <a:r>
              <a:rPr lang="pl-PL" b="1" dirty="0" smtClean="0">
                <a:solidFill>
                  <a:srgbClr val="002060"/>
                </a:solidFill>
              </a:rPr>
              <a:t>RTSP/1.0 200 OK Cseq: 1</a:t>
            </a:r>
            <a:endParaRPr lang="en-US" b="1" dirty="0">
              <a:solidFill>
                <a:srgbClr val="00206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219200" y="381000"/>
            <a:ext cx="0" cy="617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7696200" y="457200"/>
            <a:ext cx="0" cy="609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2" descr="C:\Users\user\AppData\Local\Microsoft\Windows\Temporary Internet Files\Content.IE5\A87UZPGE\Server-DB[1].png"/>
          <p:cNvPicPr>
            <a:picLocks noChangeAspect="1" noChangeArrowheads="1"/>
          </p:cNvPicPr>
          <p:nvPr/>
        </p:nvPicPr>
        <p:blipFill>
          <a:blip r:embed="rId2" cstate="print"/>
          <a:srcRect/>
          <a:stretch>
            <a:fillRect/>
          </a:stretch>
        </p:blipFill>
        <p:spPr bwMode="auto">
          <a:xfrm>
            <a:off x="304800" y="2743200"/>
            <a:ext cx="914400" cy="914400"/>
          </a:xfrm>
          <a:prstGeom prst="rect">
            <a:avLst/>
          </a:prstGeom>
          <a:noFill/>
        </p:spPr>
      </p:pic>
      <p:pic>
        <p:nvPicPr>
          <p:cNvPr id="6" name="Picture 3" descr="C:\Users\user\AppData\Local\Microsoft\Windows\Temporary Internet Files\Content.IE5\7VYW1BSA\server_box_vector_clipart_by_spacecat3000-d2zniyj[1].png"/>
          <p:cNvPicPr>
            <a:picLocks noChangeAspect="1" noChangeArrowheads="1"/>
          </p:cNvPicPr>
          <p:nvPr/>
        </p:nvPicPr>
        <p:blipFill>
          <a:blip r:embed="rId3" cstate="print"/>
          <a:srcRect/>
          <a:stretch>
            <a:fillRect/>
          </a:stretch>
        </p:blipFill>
        <p:spPr bwMode="auto">
          <a:xfrm>
            <a:off x="228600" y="3505200"/>
            <a:ext cx="881062" cy="881062"/>
          </a:xfrm>
          <a:prstGeom prst="rect">
            <a:avLst/>
          </a:prstGeom>
          <a:noFill/>
        </p:spPr>
      </p:pic>
      <p:pic>
        <p:nvPicPr>
          <p:cNvPr id="7" name="Picture 4" descr="C:\Users\user\AppData\Local\Microsoft\Windows\Temporary Internet Files\Content.IE5\A87UZPGE\qnext_share_music[1].jpg"/>
          <p:cNvPicPr>
            <a:picLocks noChangeAspect="1" noChangeArrowheads="1"/>
          </p:cNvPicPr>
          <p:nvPr/>
        </p:nvPicPr>
        <p:blipFill>
          <a:blip r:embed="rId4" cstate="print"/>
          <a:srcRect/>
          <a:stretch>
            <a:fillRect/>
          </a:stretch>
        </p:blipFill>
        <p:spPr bwMode="auto">
          <a:xfrm>
            <a:off x="7848600" y="2971800"/>
            <a:ext cx="1102793" cy="801132"/>
          </a:xfrm>
          <a:prstGeom prst="rect">
            <a:avLst/>
          </a:prstGeom>
          <a:noFill/>
        </p:spPr>
      </p:pic>
      <p:cxnSp>
        <p:nvCxnSpPr>
          <p:cNvPr id="11" name="Straight Arrow Connector 10"/>
          <p:cNvCxnSpPr/>
          <p:nvPr/>
        </p:nvCxnSpPr>
        <p:spPr>
          <a:xfrm flipH="1">
            <a:off x="1219200" y="762000"/>
            <a:ext cx="6477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1219200" y="1905000"/>
            <a:ext cx="6477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676400" y="762000"/>
            <a:ext cx="5562600" cy="923330"/>
          </a:xfrm>
          <a:prstGeom prst="rect">
            <a:avLst/>
          </a:prstGeom>
          <a:noFill/>
        </p:spPr>
        <p:txBody>
          <a:bodyPr wrap="square" rtlCol="0">
            <a:spAutoFit/>
          </a:bodyPr>
          <a:lstStyle/>
          <a:p>
            <a:r>
              <a:rPr lang="en-US" dirty="0" smtClean="0"/>
              <a:t>DESCRIBE rtsp://video.foocorp.com:554/streams/example.rm RTSP/1.0 Cseq:2</a:t>
            </a:r>
            <a:endParaRPr lang="en-US" dirty="0"/>
          </a:p>
        </p:txBody>
      </p:sp>
      <p:sp>
        <p:nvSpPr>
          <p:cNvPr id="21" name="TextBox 20"/>
          <p:cNvSpPr txBox="1"/>
          <p:nvPr/>
        </p:nvSpPr>
        <p:spPr>
          <a:xfrm>
            <a:off x="1447800" y="1905000"/>
            <a:ext cx="6096000" cy="923330"/>
          </a:xfrm>
          <a:prstGeom prst="rect">
            <a:avLst/>
          </a:prstGeom>
          <a:noFill/>
        </p:spPr>
        <p:txBody>
          <a:bodyPr wrap="square" rtlCol="0">
            <a:spAutoFit/>
          </a:bodyPr>
          <a:lstStyle/>
          <a:p>
            <a:r>
              <a:rPr lang="en-US" dirty="0" smtClean="0"/>
              <a:t>RTSP/1.0 200 OK </a:t>
            </a:r>
            <a:r>
              <a:rPr lang="en-US" dirty="0" err="1" smtClean="0"/>
              <a:t>Cseq</a:t>
            </a:r>
            <a:r>
              <a:rPr lang="en-US" dirty="0" smtClean="0"/>
              <a:t>: 2 Content-Type: application/</a:t>
            </a:r>
            <a:r>
              <a:rPr lang="en-US" dirty="0" err="1" smtClean="0"/>
              <a:t>sdp</a:t>
            </a:r>
            <a:r>
              <a:rPr lang="en-US" dirty="0" smtClean="0"/>
              <a:t> Content-Length: 210</a:t>
            </a:r>
          </a:p>
          <a:p>
            <a:r>
              <a:rPr lang="en-US" dirty="0" smtClean="0"/>
              <a:t> &lt;SDP Data...&gt;</a:t>
            </a:r>
            <a:endParaRPr lang="en-US" dirty="0"/>
          </a:p>
        </p:txBody>
      </p:sp>
      <p:cxnSp>
        <p:nvCxnSpPr>
          <p:cNvPr id="22" name="Straight Arrow Connector 21"/>
          <p:cNvCxnSpPr/>
          <p:nvPr/>
        </p:nvCxnSpPr>
        <p:spPr>
          <a:xfrm flipH="1">
            <a:off x="1219200" y="3581400"/>
            <a:ext cx="6477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524000" y="3581400"/>
            <a:ext cx="6019800" cy="923330"/>
          </a:xfrm>
          <a:prstGeom prst="rect">
            <a:avLst/>
          </a:prstGeom>
          <a:noFill/>
        </p:spPr>
        <p:txBody>
          <a:bodyPr wrap="square" rtlCol="0">
            <a:spAutoFit/>
          </a:bodyPr>
          <a:lstStyle/>
          <a:p>
            <a:r>
              <a:rPr lang="en-US" dirty="0" smtClean="0"/>
              <a:t>SETUP rtsp://video.foocorp.com:554/streams/example.rm RTSP/1.0 </a:t>
            </a:r>
          </a:p>
          <a:p>
            <a:r>
              <a:rPr lang="en-US" dirty="0" err="1" smtClean="0"/>
              <a:t>Cseq</a:t>
            </a:r>
            <a:r>
              <a:rPr lang="en-US" dirty="0" smtClean="0"/>
              <a:t>: 3 Transport: </a:t>
            </a:r>
            <a:r>
              <a:rPr lang="en-US" dirty="0" err="1" smtClean="0"/>
              <a:t>rtp</a:t>
            </a:r>
            <a:r>
              <a:rPr lang="en-US" dirty="0" smtClean="0"/>
              <a:t>/</a:t>
            </a:r>
            <a:r>
              <a:rPr lang="en-US" dirty="0" err="1" smtClean="0"/>
              <a:t>udp;unicast;client_port</a:t>
            </a:r>
            <a:r>
              <a:rPr lang="en-US" dirty="0" smtClean="0"/>
              <a:t>=5067-5068</a:t>
            </a:r>
            <a:endParaRPr lang="en-US" dirty="0"/>
          </a:p>
        </p:txBody>
      </p:sp>
      <p:cxnSp>
        <p:nvCxnSpPr>
          <p:cNvPr id="29" name="Straight Arrow Connector 28"/>
          <p:cNvCxnSpPr/>
          <p:nvPr/>
        </p:nvCxnSpPr>
        <p:spPr>
          <a:xfrm>
            <a:off x="1219200" y="4953000"/>
            <a:ext cx="6477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524000" y="4953000"/>
            <a:ext cx="5867400" cy="1169551"/>
          </a:xfrm>
          <a:prstGeom prst="rect">
            <a:avLst/>
          </a:prstGeom>
          <a:noFill/>
        </p:spPr>
        <p:txBody>
          <a:bodyPr wrap="square" rtlCol="0">
            <a:spAutoFit/>
          </a:bodyPr>
          <a:lstStyle/>
          <a:p>
            <a:r>
              <a:rPr lang="fr-FR" dirty="0" smtClean="0"/>
              <a:t>RTSP/1.0 200 OK </a:t>
            </a:r>
          </a:p>
          <a:p>
            <a:r>
              <a:rPr lang="fr-FR" dirty="0" err="1" smtClean="0"/>
              <a:t>Cseq</a:t>
            </a:r>
            <a:r>
              <a:rPr lang="fr-FR" dirty="0" smtClean="0"/>
              <a:t>: 3 </a:t>
            </a:r>
          </a:p>
          <a:p>
            <a:r>
              <a:rPr lang="fr-FR" dirty="0" smtClean="0"/>
              <a:t>Session: 12345678 </a:t>
            </a:r>
          </a:p>
          <a:p>
            <a:r>
              <a:rPr lang="fr-FR" sz="1600" dirty="0" smtClean="0"/>
              <a:t>Transport: </a:t>
            </a:r>
            <a:r>
              <a:rPr lang="fr-FR" sz="1600" dirty="0" err="1" smtClean="0"/>
              <a:t>rtp</a:t>
            </a:r>
            <a:r>
              <a:rPr lang="fr-FR" sz="1600" dirty="0" smtClean="0"/>
              <a:t>/</a:t>
            </a:r>
            <a:r>
              <a:rPr lang="fr-FR" sz="1600" dirty="0" err="1" smtClean="0"/>
              <a:t>udp</a:t>
            </a:r>
            <a:r>
              <a:rPr lang="fr-FR" sz="1600" dirty="0" smtClean="0"/>
              <a:t>;</a:t>
            </a:r>
            <a:r>
              <a:rPr lang="fr-FR" sz="1600" dirty="0" err="1" smtClean="0"/>
              <a:t>client_port</a:t>
            </a:r>
            <a:r>
              <a:rPr lang="fr-FR" sz="1600" dirty="0" smtClean="0"/>
              <a:t>=5067-5068;</a:t>
            </a:r>
            <a:r>
              <a:rPr lang="fr-FR" sz="1600" dirty="0" err="1" smtClean="0"/>
              <a:t>server_port</a:t>
            </a:r>
            <a:r>
              <a:rPr lang="fr-FR" sz="1600" dirty="0" smtClean="0"/>
              <a:t>=6023-6024</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219200" y="381000"/>
            <a:ext cx="0" cy="617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7848600" y="457200"/>
            <a:ext cx="0" cy="609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 descr="C:\Users\user\AppData\Local\Microsoft\Windows\Temporary Internet Files\Content.IE5\A87UZPGE\Server-DB[1].png"/>
          <p:cNvPicPr>
            <a:picLocks noChangeAspect="1" noChangeArrowheads="1"/>
          </p:cNvPicPr>
          <p:nvPr/>
        </p:nvPicPr>
        <p:blipFill>
          <a:blip r:embed="rId2" cstate="print"/>
          <a:srcRect/>
          <a:stretch>
            <a:fillRect/>
          </a:stretch>
        </p:blipFill>
        <p:spPr bwMode="auto">
          <a:xfrm>
            <a:off x="345007" y="2362200"/>
            <a:ext cx="914400" cy="914400"/>
          </a:xfrm>
          <a:prstGeom prst="rect">
            <a:avLst/>
          </a:prstGeom>
          <a:noFill/>
        </p:spPr>
      </p:pic>
      <p:pic>
        <p:nvPicPr>
          <p:cNvPr id="5" name="Picture 3" descr="C:\Users\user\AppData\Local\Microsoft\Windows\Temporary Internet Files\Content.IE5\7VYW1BSA\server_box_vector_clipart_by_spacecat3000-d2zniyj[1].png"/>
          <p:cNvPicPr>
            <a:picLocks noChangeAspect="1" noChangeArrowheads="1"/>
          </p:cNvPicPr>
          <p:nvPr/>
        </p:nvPicPr>
        <p:blipFill>
          <a:blip r:embed="rId3" cstate="print"/>
          <a:srcRect/>
          <a:stretch>
            <a:fillRect/>
          </a:stretch>
        </p:blipFill>
        <p:spPr bwMode="auto">
          <a:xfrm>
            <a:off x="268807" y="3124200"/>
            <a:ext cx="881062" cy="881062"/>
          </a:xfrm>
          <a:prstGeom prst="rect">
            <a:avLst/>
          </a:prstGeom>
          <a:noFill/>
        </p:spPr>
      </p:pic>
      <p:pic>
        <p:nvPicPr>
          <p:cNvPr id="6" name="Picture 4" descr="C:\Users\user\AppData\Local\Microsoft\Windows\Temporary Internet Files\Content.IE5\A87UZPGE\qnext_share_music[1].jpg"/>
          <p:cNvPicPr>
            <a:picLocks noChangeAspect="1" noChangeArrowheads="1"/>
          </p:cNvPicPr>
          <p:nvPr/>
        </p:nvPicPr>
        <p:blipFill>
          <a:blip r:embed="rId4" cstate="print"/>
          <a:srcRect/>
          <a:stretch>
            <a:fillRect/>
          </a:stretch>
        </p:blipFill>
        <p:spPr bwMode="auto">
          <a:xfrm>
            <a:off x="7888807" y="2971800"/>
            <a:ext cx="1102793" cy="801132"/>
          </a:xfrm>
          <a:prstGeom prst="rect">
            <a:avLst/>
          </a:prstGeom>
          <a:noFill/>
        </p:spPr>
      </p:pic>
      <p:cxnSp>
        <p:nvCxnSpPr>
          <p:cNvPr id="7" name="Straight Arrow Connector 6"/>
          <p:cNvCxnSpPr/>
          <p:nvPr/>
        </p:nvCxnSpPr>
        <p:spPr>
          <a:xfrm flipH="1">
            <a:off x="1219200" y="762000"/>
            <a:ext cx="6629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1219200" y="1752600"/>
            <a:ext cx="6629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447800" y="762000"/>
            <a:ext cx="6172200" cy="615553"/>
          </a:xfrm>
          <a:prstGeom prst="rect">
            <a:avLst/>
          </a:prstGeom>
          <a:noFill/>
        </p:spPr>
        <p:txBody>
          <a:bodyPr wrap="square" rtlCol="0">
            <a:spAutoFit/>
          </a:bodyPr>
          <a:lstStyle/>
          <a:p>
            <a:r>
              <a:rPr lang="en-US" sz="1600" dirty="0" smtClean="0"/>
              <a:t>PLAY rtsp://video.foocorp.com:554/streams/example.rm RTSP/1.0 </a:t>
            </a:r>
          </a:p>
          <a:p>
            <a:r>
              <a:rPr lang="en-US" dirty="0" err="1" smtClean="0"/>
              <a:t>Cseq</a:t>
            </a:r>
            <a:r>
              <a:rPr lang="en-US" dirty="0" smtClean="0"/>
              <a:t>: 4 Session: 12345678</a:t>
            </a:r>
            <a:endParaRPr lang="en-US" dirty="0"/>
          </a:p>
        </p:txBody>
      </p:sp>
      <p:sp>
        <p:nvSpPr>
          <p:cNvPr id="14" name="TextBox 13"/>
          <p:cNvSpPr txBox="1"/>
          <p:nvPr/>
        </p:nvSpPr>
        <p:spPr>
          <a:xfrm>
            <a:off x="2057400" y="1752600"/>
            <a:ext cx="4495800" cy="369332"/>
          </a:xfrm>
          <a:prstGeom prst="rect">
            <a:avLst/>
          </a:prstGeom>
          <a:noFill/>
        </p:spPr>
        <p:txBody>
          <a:bodyPr wrap="square" rtlCol="0">
            <a:spAutoFit/>
          </a:bodyPr>
          <a:lstStyle/>
          <a:p>
            <a:r>
              <a:rPr lang="pl-PL" dirty="0" smtClean="0"/>
              <a:t>RTSP/1.0 200 OK Cseq: 4</a:t>
            </a:r>
            <a:endParaRPr lang="en-US" dirty="0"/>
          </a:p>
        </p:txBody>
      </p:sp>
      <p:cxnSp>
        <p:nvCxnSpPr>
          <p:cNvPr id="15" name="Straight Arrow Connector 14"/>
          <p:cNvCxnSpPr/>
          <p:nvPr/>
        </p:nvCxnSpPr>
        <p:spPr>
          <a:xfrm flipH="1">
            <a:off x="1219200" y="4724400"/>
            <a:ext cx="6629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1219200" y="5943600"/>
            <a:ext cx="6629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371600" y="4724400"/>
            <a:ext cx="6019800" cy="615553"/>
          </a:xfrm>
          <a:prstGeom prst="rect">
            <a:avLst/>
          </a:prstGeom>
          <a:noFill/>
        </p:spPr>
        <p:txBody>
          <a:bodyPr wrap="square" rtlCol="0">
            <a:spAutoFit/>
          </a:bodyPr>
          <a:lstStyle/>
          <a:p>
            <a:r>
              <a:rPr lang="en-US" sz="1600" dirty="0" smtClean="0"/>
              <a:t>TEARDOWN rtsp://video.foocorp.com:554/streams/example.rm RTSP/1.0 </a:t>
            </a:r>
            <a:r>
              <a:rPr lang="en-US" dirty="0" err="1" smtClean="0"/>
              <a:t>Cseq</a:t>
            </a:r>
            <a:r>
              <a:rPr lang="en-US" dirty="0" smtClean="0"/>
              <a:t>: 5 Session: 12345678</a:t>
            </a:r>
            <a:endParaRPr lang="en-US" dirty="0"/>
          </a:p>
        </p:txBody>
      </p:sp>
      <p:sp>
        <p:nvSpPr>
          <p:cNvPr id="18" name="TextBox 17"/>
          <p:cNvSpPr txBox="1"/>
          <p:nvPr/>
        </p:nvSpPr>
        <p:spPr>
          <a:xfrm>
            <a:off x="2971800" y="5943600"/>
            <a:ext cx="2895600" cy="381000"/>
          </a:xfrm>
          <a:prstGeom prst="rect">
            <a:avLst/>
          </a:prstGeom>
          <a:noFill/>
        </p:spPr>
        <p:txBody>
          <a:bodyPr wrap="square" rtlCol="0">
            <a:spAutoFit/>
          </a:bodyPr>
          <a:lstStyle/>
          <a:p>
            <a:r>
              <a:rPr lang="pl-PL" dirty="0" smtClean="0"/>
              <a:t>RTSP/1.0 200 OK Cseq: 5</a:t>
            </a:r>
            <a:endParaRPr lang="en-US" dirty="0"/>
          </a:p>
        </p:txBody>
      </p:sp>
      <p:sp>
        <p:nvSpPr>
          <p:cNvPr id="20" name="Right Arrow 19"/>
          <p:cNvSpPr/>
          <p:nvPr/>
        </p:nvSpPr>
        <p:spPr>
          <a:xfrm>
            <a:off x="1219200" y="2971800"/>
            <a:ext cx="6629400" cy="533400"/>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Media Data through RTP</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Comparison of HTTP and RTSP</a:t>
            </a:r>
            <a:endParaRPr lang="en-US" dirty="0"/>
          </a:p>
        </p:txBody>
      </p:sp>
      <p:graphicFrame>
        <p:nvGraphicFramePr>
          <p:cNvPr id="4" name="Table 3"/>
          <p:cNvGraphicFramePr>
            <a:graphicFrameLocks noGrp="1"/>
          </p:cNvGraphicFramePr>
          <p:nvPr/>
        </p:nvGraphicFramePr>
        <p:xfrm>
          <a:off x="533400" y="1295400"/>
          <a:ext cx="7620000" cy="4691742"/>
        </p:xfrm>
        <a:graphic>
          <a:graphicData uri="http://schemas.openxmlformats.org/drawingml/2006/table">
            <a:tbl>
              <a:tblPr firstRow="1" bandRow="1">
                <a:tableStyleId>{5C22544A-7EE6-4342-B048-85BDC9FD1C3A}</a:tableStyleId>
              </a:tblPr>
              <a:tblGrid>
                <a:gridCol w="666750"/>
                <a:gridCol w="3429000"/>
                <a:gridCol w="3524250"/>
              </a:tblGrid>
              <a:tr h="522514">
                <a:tc>
                  <a:txBody>
                    <a:bodyPr/>
                    <a:lstStyle/>
                    <a:p>
                      <a:pPr algn="ctr"/>
                      <a:r>
                        <a:rPr lang="en-US" sz="1600" dirty="0" smtClean="0"/>
                        <a:t>No</a:t>
                      </a:r>
                      <a:endParaRPr lang="en-US" sz="1600" dirty="0"/>
                    </a:p>
                  </a:txBody>
                  <a:tcPr/>
                </a:tc>
                <a:tc>
                  <a:txBody>
                    <a:bodyPr/>
                    <a:lstStyle/>
                    <a:p>
                      <a:pPr algn="ctr"/>
                      <a:r>
                        <a:rPr lang="en-US" sz="1600" dirty="0" smtClean="0"/>
                        <a:t>RTSP</a:t>
                      </a:r>
                      <a:endParaRPr lang="en-US" sz="1600" dirty="0"/>
                    </a:p>
                  </a:txBody>
                  <a:tcPr/>
                </a:tc>
                <a:tc>
                  <a:txBody>
                    <a:bodyPr/>
                    <a:lstStyle/>
                    <a:p>
                      <a:pPr algn="ctr"/>
                      <a:r>
                        <a:rPr lang="en-US" sz="1600" dirty="0" smtClean="0"/>
                        <a:t>HTTP</a:t>
                      </a:r>
                      <a:endParaRPr lang="en-US" sz="1600" dirty="0"/>
                    </a:p>
                  </a:txBody>
                  <a:tcPr/>
                </a:tc>
              </a:tr>
              <a:tr h="391886">
                <a:tc>
                  <a:txBody>
                    <a:bodyPr/>
                    <a:lstStyle/>
                    <a:p>
                      <a:r>
                        <a:rPr lang="en-US" sz="1600" dirty="0" smtClean="0"/>
                        <a:t>1</a:t>
                      </a:r>
                      <a:endParaRPr lang="en-US" sz="1600" dirty="0"/>
                    </a:p>
                  </a:txBody>
                  <a:tcPr/>
                </a:tc>
                <a:tc>
                  <a:txBody>
                    <a:bodyPr/>
                    <a:lstStyle/>
                    <a:p>
                      <a:r>
                        <a:rPr lang="en-US" sz="1600" dirty="0" smtClean="0"/>
                        <a:t>OPTIONS</a:t>
                      </a:r>
                      <a:endParaRPr lang="en-US" sz="1600" dirty="0"/>
                    </a:p>
                  </a:txBody>
                  <a:tcPr/>
                </a:tc>
                <a:tc>
                  <a:txBody>
                    <a:bodyPr/>
                    <a:lstStyle/>
                    <a:p>
                      <a:r>
                        <a:rPr lang="en-US" sz="1600" dirty="0" smtClean="0"/>
                        <a:t>OPTIONS</a:t>
                      </a:r>
                      <a:endParaRPr lang="en-US" sz="1600" dirty="0"/>
                    </a:p>
                  </a:txBody>
                  <a:tcPr/>
                </a:tc>
              </a:tr>
              <a:tr h="381000">
                <a:tc>
                  <a:txBody>
                    <a:bodyPr/>
                    <a:lstStyle/>
                    <a:p>
                      <a:r>
                        <a:rPr lang="en-US" sz="1600" dirty="0" smtClean="0"/>
                        <a:t>2</a:t>
                      </a:r>
                      <a:endParaRPr lang="en-US" sz="1600" dirty="0"/>
                    </a:p>
                  </a:txBody>
                  <a:tcPr/>
                </a:tc>
                <a:tc>
                  <a:txBody>
                    <a:bodyPr/>
                    <a:lstStyle/>
                    <a:p>
                      <a:r>
                        <a:rPr lang="en-US" sz="1600" dirty="0" smtClean="0"/>
                        <a:t>DESCRIBE</a:t>
                      </a:r>
                      <a:endParaRPr lang="en-US" sz="1600" dirty="0"/>
                    </a:p>
                  </a:txBody>
                  <a:tcPr/>
                </a:tc>
                <a:tc>
                  <a:txBody>
                    <a:bodyPr/>
                    <a:lstStyle/>
                    <a:p>
                      <a:r>
                        <a:rPr lang="en-US" sz="1600" dirty="0" smtClean="0"/>
                        <a:t>HEAD</a:t>
                      </a:r>
                      <a:endParaRPr lang="en-US" sz="1600" dirty="0"/>
                    </a:p>
                  </a:txBody>
                  <a:tcPr/>
                </a:tc>
              </a:tr>
              <a:tr h="381000">
                <a:tc>
                  <a:txBody>
                    <a:bodyPr/>
                    <a:lstStyle/>
                    <a:p>
                      <a:r>
                        <a:rPr lang="en-US" sz="1600" dirty="0" smtClean="0"/>
                        <a:t>3</a:t>
                      </a:r>
                      <a:endParaRPr lang="en-US" sz="1600" dirty="0"/>
                    </a:p>
                  </a:txBody>
                  <a:tcPr/>
                </a:tc>
                <a:tc>
                  <a:txBody>
                    <a:bodyPr/>
                    <a:lstStyle/>
                    <a:p>
                      <a:r>
                        <a:rPr lang="en-US" sz="1600" dirty="0" smtClean="0"/>
                        <a:t>SETUP</a:t>
                      </a:r>
                      <a:endParaRPr lang="en-US" sz="1600" dirty="0"/>
                    </a:p>
                  </a:txBody>
                  <a:tcPr/>
                </a:tc>
                <a:tc>
                  <a:txBody>
                    <a:bodyPr/>
                    <a:lstStyle/>
                    <a:p>
                      <a:r>
                        <a:rPr lang="en-US" sz="1600" dirty="0" smtClean="0"/>
                        <a:t>CONNECT</a:t>
                      </a:r>
                      <a:endParaRPr lang="en-US" sz="1600" dirty="0"/>
                    </a:p>
                  </a:txBody>
                  <a:tcPr/>
                </a:tc>
              </a:tr>
              <a:tr h="381000">
                <a:tc>
                  <a:txBody>
                    <a:bodyPr/>
                    <a:lstStyle/>
                    <a:p>
                      <a:r>
                        <a:rPr lang="en-US" sz="1600" dirty="0" smtClean="0"/>
                        <a:t>4</a:t>
                      </a:r>
                      <a:endParaRPr lang="en-US" sz="1600" dirty="0"/>
                    </a:p>
                  </a:txBody>
                  <a:tcPr/>
                </a:tc>
                <a:tc>
                  <a:txBody>
                    <a:bodyPr/>
                    <a:lstStyle/>
                    <a:p>
                      <a:r>
                        <a:rPr lang="en-US" sz="1600" dirty="0" smtClean="0"/>
                        <a:t>PLAY</a:t>
                      </a:r>
                      <a:endParaRPr lang="en-US" sz="1600" dirty="0"/>
                    </a:p>
                  </a:txBody>
                  <a:tcPr/>
                </a:tc>
                <a:tc>
                  <a:txBody>
                    <a:bodyPr/>
                    <a:lstStyle/>
                    <a:p>
                      <a:r>
                        <a:rPr lang="en-US" sz="1600" dirty="0" smtClean="0"/>
                        <a:t>GET</a:t>
                      </a:r>
                      <a:endParaRPr lang="en-US" sz="1600" dirty="0"/>
                    </a:p>
                  </a:txBody>
                  <a:tcPr/>
                </a:tc>
              </a:tr>
              <a:tr h="304800">
                <a:tc>
                  <a:txBody>
                    <a:bodyPr/>
                    <a:lstStyle/>
                    <a:p>
                      <a:r>
                        <a:rPr lang="en-US" sz="1600" dirty="0" smtClean="0"/>
                        <a:t>5</a:t>
                      </a:r>
                      <a:endParaRPr lang="en-US" sz="1600" dirty="0"/>
                    </a:p>
                  </a:txBody>
                  <a:tcPr/>
                </a:tc>
                <a:tc>
                  <a:txBody>
                    <a:bodyPr/>
                    <a:lstStyle/>
                    <a:p>
                      <a:r>
                        <a:rPr lang="en-US" sz="1600" dirty="0" smtClean="0"/>
                        <a:t>PAUSE</a:t>
                      </a:r>
                      <a:endParaRPr lang="en-US" sz="1600" dirty="0"/>
                    </a:p>
                  </a:txBody>
                  <a:tcPr/>
                </a:tc>
                <a:tc>
                  <a:txBody>
                    <a:bodyPr/>
                    <a:lstStyle/>
                    <a:p>
                      <a:r>
                        <a:rPr lang="en-US" sz="1600" dirty="0" smtClean="0"/>
                        <a:t>DELETE</a:t>
                      </a:r>
                      <a:endParaRPr lang="en-US" sz="1600" dirty="0"/>
                    </a:p>
                  </a:txBody>
                  <a:tcPr/>
                </a:tc>
              </a:tr>
              <a:tr h="350520">
                <a:tc>
                  <a:txBody>
                    <a:bodyPr/>
                    <a:lstStyle/>
                    <a:p>
                      <a:r>
                        <a:rPr lang="en-US" sz="1600" dirty="0" smtClean="0"/>
                        <a:t>6</a:t>
                      </a:r>
                      <a:endParaRPr lang="en-US" sz="1600" dirty="0"/>
                    </a:p>
                  </a:txBody>
                  <a:tcPr/>
                </a:tc>
                <a:tc>
                  <a:txBody>
                    <a:bodyPr/>
                    <a:lstStyle/>
                    <a:p>
                      <a:r>
                        <a:rPr lang="en-US" sz="1600" dirty="0" smtClean="0"/>
                        <a:t>RECORD</a:t>
                      </a:r>
                      <a:endParaRPr lang="en-US" sz="1600" dirty="0"/>
                    </a:p>
                  </a:txBody>
                  <a:tcPr/>
                </a:tc>
                <a:tc>
                  <a:txBody>
                    <a:bodyPr/>
                    <a:lstStyle/>
                    <a:p>
                      <a:r>
                        <a:rPr lang="en-US" sz="1600" dirty="0" smtClean="0"/>
                        <a:t>POST</a:t>
                      </a:r>
                      <a:endParaRPr lang="en-US" sz="1600" dirty="0"/>
                    </a:p>
                  </a:txBody>
                  <a:tcPr/>
                </a:tc>
              </a:tr>
              <a:tr h="381000">
                <a:tc>
                  <a:txBody>
                    <a:bodyPr/>
                    <a:lstStyle/>
                    <a:p>
                      <a:r>
                        <a:rPr lang="en-US" sz="1600" dirty="0" smtClean="0"/>
                        <a:t>7</a:t>
                      </a:r>
                      <a:endParaRPr lang="en-US" sz="1600" dirty="0"/>
                    </a:p>
                  </a:txBody>
                  <a:tcPr/>
                </a:tc>
                <a:tc>
                  <a:txBody>
                    <a:bodyPr/>
                    <a:lstStyle/>
                    <a:p>
                      <a:r>
                        <a:rPr lang="en-US" sz="1600" dirty="0" smtClean="0"/>
                        <a:t>ANNOUNCE</a:t>
                      </a:r>
                      <a:endParaRPr lang="en-US" sz="1600" dirty="0"/>
                    </a:p>
                  </a:txBody>
                  <a:tcPr/>
                </a:tc>
                <a:tc>
                  <a:txBody>
                    <a:bodyPr/>
                    <a:lstStyle/>
                    <a:p>
                      <a:r>
                        <a:rPr lang="en-US" sz="1600" dirty="0" smtClean="0"/>
                        <a:t>PUT</a:t>
                      </a:r>
                      <a:endParaRPr lang="en-US" sz="1600" dirty="0"/>
                    </a:p>
                  </a:txBody>
                  <a:tcPr/>
                </a:tc>
              </a:tr>
              <a:tr h="522514">
                <a:tc>
                  <a:txBody>
                    <a:bodyPr/>
                    <a:lstStyle/>
                    <a:p>
                      <a:r>
                        <a:rPr lang="en-US" sz="1600" dirty="0" smtClean="0"/>
                        <a:t>8</a:t>
                      </a:r>
                      <a:endParaRPr lang="en-US" sz="1600" dirty="0"/>
                    </a:p>
                  </a:txBody>
                  <a:tcPr/>
                </a:tc>
                <a:tc>
                  <a:txBody>
                    <a:bodyPr/>
                    <a:lstStyle/>
                    <a:p>
                      <a:r>
                        <a:rPr lang="en-US" sz="1600" dirty="0" smtClean="0"/>
                        <a:t>TEARDOWN</a:t>
                      </a:r>
                      <a:endParaRPr lang="en-US" sz="1600" dirty="0"/>
                    </a:p>
                  </a:txBody>
                  <a:tcPr/>
                </a:tc>
                <a:tc>
                  <a:txBody>
                    <a:bodyPr/>
                    <a:lstStyle/>
                    <a:p>
                      <a:r>
                        <a:rPr lang="en-US" sz="1600" dirty="0" smtClean="0"/>
                        <a:t>DELETE</a:t>
                      </a:r>
                      <a:endParaRPr lang="en-US" sz="1600" dirty="0"/>
                    </a:p>
                  </a:txBody>
                  <a:tcPr/>
                </a:tc>
              </a:tr>
              <a:tr h="522514">
                <a:tc>
                  <a:txBody>
                    <a:bodyPr/>
                    <a:lstStyle/>
                    <a:p>
                      <a:r>
                        <a:rPr lang="en-US" sz="1600" dirty="0" smtClean="0"/>
                        <a:t>9</a:t>
                      </a:r>
                      <a:endParaRPr lang="en-US" sz="1600" dirty="0"/>
                    </a:p>
                  </a:txBody>
                  <a:tcPr/>
                </a:tc>
                <a:tc>
                  <a:txBody>
                    <a:bodyPr/>
                    <a:lstStyle/>
                    <a:p>
                      <a:r>
                        <a:rPr lang="en-US" sz="1600" dirty="0" smtClean="0"/>
                        <a:t>GET_PARAMETER</a:t>
                      </a:r>
                      <a:endParaRPr lang="en-US" sz="1600" dirty="0"/>
                    </a:p>
                  </a:txBody>
                  <a:tcPr/>
                </a:tc>
                <a:tc>
                  <a:txBody>
                    <a:bodyPr/>
                    <a:lstStyle/>
                    <a:p>
                      <a:r>
                        <a:rPr lang="en-US" sz="1600" dirty="0" smtClean="0"/>
                        <a:t>TRACE</a:t>
                      </a:r>
                      <a:endParaRPr lang="en-US" sz="1600" dirty="0"/>
                    </a:p>
                  </a:txBody>
                  <a:tcPr/>
                </a:tc>
              </a:tr>
              <a:tr h="522514">
                <a:tc>
                  <a:txBody>
                    <a:bodyPr/>
                    <a:lstStyle/>
                    <a:p>
                      <a:r>
                        <a:rPr lang="en-US" sz="1600" dirty="0" smtClean="0"/>
                        <a:t>10 </a:t>
                      </a:r>
                      <a:endParaRPr lang="en-US" sz="1600" dirty="0"/>
                    </a:p>
                  </a:txBody>
                  <a:tcPr/>
                </a:tc>
                <a:tc>
                  <a:txBody>
                    <a:bodyPr/>
                    <a:lstStyle/>
                    <a:p>
                      <a:r>
                        <a:rPr lang="en-US" sz="1600" dirty="0" smtClean="0"/>
                        <a:t>SET_PARAMETER</a:t>
                      </a:r>
                      <a:endParaRPr lang="en-US" sz="1600" dirty="0"/>
                    </a:p>
                  </a:txBody>
                  <a:tcPr/>
                </a:tc>
                <a:tc>
                  <a:txBody>
                    <a:bodyPr/>
                    <a:lstStyle/>
                    <a:p>
                      <a:r>
                        <a:rPr lang="en-US" sz="1600" dirty="0" smtClean="0"/>
                        <a:t>PATCH</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US" dirty="0" smtClean="0"/>
              <a:t> Why do you need </a:t>
            </a:r>
            <a:r>
              <a:rPr lang="en-US" dirty="0" smtClean="0"/>
              <a:t>real time communication browsers and mobile apps</a:t>
            </a:r>
            <a:endParaRPr lang="en-US" dirty="0"/>
          </a:p>
        </p:txBody>
      </p:sp>
      <p:sp>
        <p:nvSpPr>
          <p:cNvPr id="4" name="TextBox 3"/>
          <p:cNvSpPr txBox="1"/>
          <p:nvPr/>
        </p:nvSpPr>
        <p:spPr>
          <a:xfrm>
            <a:off x="533400" y="2133600"/>
            <a:ext cx="8153400" cy="4401205"/>
          </a:xfrm>
          <a:prstGeom prst="rect">
            <a:avLst/>
          </a:prstGeom>
          <a:noFill/>
          <a:ln>
            <a:solidFill>
              <a:schemeClr val="accent1"/>
            </a:solidFill>
          </a:ln>
        </p:spPr>
        <p:txBody>
          <a:bodyPr wrap="square" rtlCol="0">
            <a:spAutoFit/>
          </a:bodyPr>
          <a:lstStyle/>
          <a:p>
            <a:pPr algn="just"/>
            <a:r>
              <a:rPr lang="en-US" sz="2800" dirty="0" smtClean="0"/>
              <a:t>Future of Real Time communication is going to be based on WEB based applications that can run from browsers</a:t>
            </a:r>
          </a:p>
          <a:p>
            <a:pPr algn="just"/>
            <a:endParaRPr lang="en-US" sz="2800" dirty="0" smtClean="0"/>
          </a:p>
          <a:p>
            <a:pPr algn="just"/>
            <a:r>
              <a:rPr lang="en-US" sz="2800" dirty="0" smtClean="0"/>
              <a:t>Just like the way Internet and Web Browsing changed the way  we access information,  Real time communication is also going to change drastically with mobile apps and Web Browsers. In future all communications will have launched from a common “Cockpit” – which is the Web Browser.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a:t>
            </a:r>
            <a:r>
              <a:rPr lang="en-US" dirty="0" smtClean="0"/>
              <a:t>browsers </a:t>
            </a:r>
            <a:r>
              <a:rPr lang="en-US" dirty="0" smtClean="0"/>
              <a:t>perform real time communication</a:t>
            </a:r>
            <a:endParaRPr lang="en-US" dirty="0"/>
          </a:p>
        </p:txBody>
      </p:sp>
      <p:sp>
        <p:nvSpPr>
          <p:cNvPr id="3" name="TextBox 2"/>
          <p:cNvSpPr txBox="1"/>
          <p:nvPr/>
        </p:nvSpPr>
        <p:spPr>
          <a:xfrm>
            <a:off x="457200" y="1905000"/>
            <a:ext cx="8382000" cy="4031873"/>
          </a:xfrm>
          <a:prstGeom prst="rect">
            <a:avLst/>
          </a:prstGeom>
          <a:noFill/>
          <a:ln>
            <a:solidFill>
              <a:schemeClr val="accent1"/>
            </a:solidFill>
          </a:ln>
        </p:spPr>
        <p:txBody>
          <a:bodyPr wrap="square" rtlCol="0">
            <a:spAutoFit/>
          </a:bodyPr>
          <a:lstStyle/>
          <a:p>
            <a:pPr algn="just"/>
            <a:r>
              <a:rPr lang="en-US" sz="3200" dirty="0" smtClean="0"/>
              <a:t>For a Web Browser to do real time communication it needs to be enabled with a set of libraries and  API for real time communication, so that users can use those feature as if they are clicking a link on the web page. </a:t>
            </a:r>
          </a:p>
          <a:p>
            <a:pPr algn="just"/>
            <a:endParaRPr lang="en-US" sz="3200" dirty="0" smtClean="0"/>
          </a:p>
          <a:p>
            <a:pPr algn="ctr"/>
            <a:r>
              <a:rPr lang="en-US" sz="3200" dirty="0" smtClean="0"/>
              <a:t>This is exactly what WEBRTC does</a:t>
            </a:r>
          </a:p>
          <a:p>
            <a:pPr algn="ctr"/>
            <a:r>
              <a:rPr lang="en-US" sz="3200" dirty="0" smtClean="0"/>
              <a:t>https://webrtc.org/</a:t>
            </a:r>
            <a:endParaRPr lang="en-US"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What is </a:t>
            </a:r>
            <a:r>
              <a:rPr lang="en-US" dirty="0" err="1" smtClean="0"/>
              <a:t>WebRTC</a:t>
            </a:r>
            <a:endParaRPr lang="en-US" dirty="0"/>
          </a:p>
        </p:txBody>
      </p:sp>
      <p:sp>
        <p:nvSpPr>
          <p:cNvPr id="3" name="TextBox 2"/>
          <p:cNvSpPr txBox="1"/>
          <p:nvPr/>
        </p:nvSpPr>
        <p:spPr>
          <a:xfrm>
            <a:off x="457200" y="990600"/>
            <a:ext cx="7924800" cy="5262979"/>
          </a:xfrm>
          <a:prstGeom prst="rect">
            <a:avLst/>
          </a:prstGeom>
          <a:noFill/>
        </p:spPr>
        <p:txBody>
          <a:bodyPr wrap="square" rtlCol="0">
            <a:spAutoFit/>
          </a:bodyPr>
          <a:lstStyle/>
          <a:p>
            <a:pPr algn="just"/>
            <a:r>
              <a:rPr lang="en-US" sz="2400" dirty="0" err="1" smtClean="0"/>
              <a:t>WebRTC</a:t>
            </a:r>
            <a:r>
              <a:rPr lang="en-US" sz="2400" dirty="0" smtClean="0"/>
              <a:t> is </a:t>
            </a:r>
            <a:r>
              <a:rPr lang="en-US" sz="2400" dirty="0" smtClean="0"/>
              <a:t>an open standard for web-based real time communication using a</a:t>
            </a:r>
            <a:r>
              <a:rPr lang="en-US" sz="2400" dirty="0" smtClean="0"/>
              <a:t> </a:t>
            </a:r>
            <a:r>
              <a:rPr lang="en-US" sz="2400" dirty="0" smtClean="0"/>
              <a:t>browser. I</a:t>
            </a:r>
            <a:r>
              <a:rPr lang="en-US" sz="2400" dirty="0" smtClean="0"/>
              <a:t>t </a:t>
            </a:r>
            <a:r>
              <a:rPr lang="en-US" sz="2400" dirty="0" smtClean="0"/>
              <a:t>is a technology that enables easy transmission of media </a:t>
            </a:r>
            <a:r>
              <a:rPr lang="en-US" sz="2400" dirty="0" smtClean="0"/>
              <a:t>(voice</a:t>
            </a:r>
            <a:r>
              <a:rPr lang="en-US" sz="2400" dirty="0" smtClean="0"/>
              <a:t>, video, etc.) over the internet using a web browser</a:t>
            </a:r>
            <a:r>
              <a:rPr lang="en-US" sz="2400" dirty="0" smtClean="0"/>
              <a:t>.</a:t>
            </a:r>
          </a:p>
          <a:p>
            <a:pPr algn="just"/>
            <a:endParaRPr lang="en-US" sz="2400" dirty="0" smtClean="0"/>
          </a:p>
          <a:p>
            <a:pPr algn="just"/>
            <a:r>
              <a:rPr lang="en-US" sz="2400" dirty="0" err="1" smtClean="0"/>
              <a:t>WebRTC</a:t>
            </a:r>
            <a:r>
              <a:rPr lang="en-US" sz="2400" dirty="0" smtClean="0"/>
              <a:t> changes </a:t>
            </a:r>
            <a:r>
              <a:rPr lang="en-US" sz="2400" dirty="0" smtClean="0"/>
              <a:t>the present model </a:t>
            </a:r>
            <a:r>
              <a:rPr lang="en-US" sz="2400" dirty="0" smtClean="0"/>
              <a:t>model by directly embedding the ability to send media (such as audio or video) into a web browser. No phone required, no download or software install required. The browser makes use of a microphone, speakers, and/or camera attached to the computer to send audio and/or video. This means that a user can communicate with others with basically nothing but a browser and internet connection. </a:t>
            </a:r>
            <a:endParaRPr lang="en-US" sz="2400" dirty="0" smtClean="0"/>
          </a:p>
          <a:p>
            <a:pPr algn="ctr"/>
            <a:r>
              <a:rPr lang="en-US" sz="2400" dirty="0" smtClean="0">
                <a:hlinkClick r:id="rId2"/>
              </a:rPr>
              <a:t>https://apprtc.appspot.com/</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a:t>
            </a:r>
            <a:r>
              <a:rPr lang="en-US" smtClean="0"/>
              <a:t>of WEBRTC</a:t>
            </a:r>
            <a:endParaRPr lang="en-US" dirty="0"/>
          </a:p>
        </p:txBody>
      </p:sp>
      <p:sp>
        <p:nvSpPr>
          <p:cNvPr id="3" name="TextBox 2"/>
          <p:cNvSpPr txBox="1"/>
          <p:nvPr/>
        </p:nvSpPr>
        <p:spPr>
          <a:xfrm>
            <a:off x="381000" y="1371600"/>
            <a:ext cx="8458200" cy="5201424"/>
          </a:xfrm>
          <a:prstGeom prst="rect">
            <a:avLst/>
          </a:prstGeom>
          <a:noFill/>
        </p:spPr>
        <p:txBody>
          <a:bodyPr wrap="square" rtlCol="0">
            <a:spAutoFit/>
          </a:bodyPr>
          <a:lstStyle/>
          <a:p>
            <a:pPr>
              <a:buFont typeface="Arial" pitchFamily="34" charset="0"/>
              <a:buChar char="•"/>
            </a:pPr>
            <a:r>
              <a:rPr lang="en-US" sz="2800" dirty="0" smtClean="0"/>
              <a:t>Real-time marketing</a:t>
            </a:r>
          </a:p>
          <a:p>
            <a:pPr>
              <a:buFont typeface="Arial" pitchFamily="34" charset="0"/>
              <a:buChar char="•"/>
            </a:pPr>
            <a:r>
              <a:rPr lang="en-US" sz="2800" dirty="0" smtClean="0"/>
              <a:t>Real-time advertising</a:t>
            </a:r>
          </a:p>
          <a:p>
            <a:pPr>
              <a:buFont typeface="Arial" pitchFamily="34" charset="0"/>
              <a:buChar char="•"/>
            </a:pPr>
            <a:r>
              <a:rPr lang="en-US" sz="2800" dirty="0" smtClean="0"/>
              <a:t>Back </a:t>
            </a:r>
            <a:r>
              <a:rPr lang="en-US" sz="2800" dirty="0" smtClean="0"/>
              <a:t>office communications </a:t>
            </a:r>
          </a:p>
          <a:p>
            <a:pPr>
              <a:buFont typeface="Arial" pitchFamily="34" charset="0"/>
              <a:buChar char="•"/>
            </a:pPr>
            <a:r>
              <a:rPr lang="en-US" sz="2800" dirty="0" smtClean="0"/>
              <a:t>HR management</a:t>
            </a:r>
          </a:p>
          <a:p>
            <a:pPr>
              <a:buFont typeface="Arial" pitchFamily="34" charset="0"/>
              <a:buChar char="•"/>
            </a:pPr>
            <a:r>
              <a:rPr lang="en-US" sz="2800" dirty="0" smtClean="0"/>
              <a:t>Social networking</a:t>
            </a:r>
            <a:endParaRPr lang="en-US" sz="2800" dirty="0" smtClean="0"/>
          </a:p>
          <a:p>
            <a:pPr>
              <a:buFont typeface="Arial" pitchFamily="34" charset="0"/>
              <a:buChar char="•"/>
            </a:pPr>
            <a:r>
              <a:rPr lang="en-US" sz="2800" dirty="0" smtClean="0"/>
              <a:t>Online </a:t>
            </a:r>
            <a:r>
              <a:rPr lang="en-US" sz="2800" dirty="0" smtClean="0"/>
              <a:t>medical consultations</a:t>
            </a:r>
          </a:p>
          <a:p>
            <a:pPr>
              <a:buFont typeface="Arial" pitchFamily="34" charset="0"/>
              <a:buChar char="•"/>
            </a:pPr>
            <a:r>
              <a:rPr lang="en-US" sz="2800" dirty="0" smtClean="0"/>
              <a:t>Financial </a:t>
            </a:r>
            <a:r>
              <a:rPr lang="en-US" sz="2800" dirty="0" smtClean="0"/>
              <a:t>services</a:t>
            </a:r>
          </a:p>
          <a:p>
            <a:pPr>
              <a:buFont typeface="Arial" pitchFamily="34" charset="0"/>
              <a:buChar char="•"/>
            </a:pPr>
            <a:r>
              <a:rPr lang="en-US" sz="2800" dirty="0" smtClean="0"/>
              <a:t>Surveillance</a:t>
            </a:r>
            <a:endParaRPr lang="en-US" sz="2800" dirty="0" smtClean="0"/>
          </a:p>
          <a:p>
            <a:pPr>
              <a:buFont typeface="Arial" pitchFamily="34" charset="0"/>
              <a:buChar char="•"/>
            </a:pPr>
            <a:r>
              <a:rPr lang="en-US" sz="2800" dirty="0" smtClean="0"/>
              <a:t>Multiplayer </a:t>
            </a:r>
            <a:r>
              <a:rPr lang="en-US" sz="2800" dirty="0" smtClean="0"/>
              <a:t>games</a:t>
            </a:r>
          </a:p>
          <a:p>
            <a:pPr>
              <a:buFont typeface="Arial" pitchFamily="34" charset="0"/>
              <a:buChar char="•"/>
            </a:pPr>
            <a:r>
              <a:rPr lang="en-US" sz="2800" dirty="0" smtClean="0"/>
              <a:t>Live </a:t>
            </a:r>
            <a:r>
              <a:rPr lang="en-US" sz="2800" dirty="0" smtClean="0"/>
              <a:t>broadcasting</a:t>
            </a:r>
          </a:p>
          <a:p>
            <a:pPr>
              <a:buFont typeface="Arial" pitchFamily="34" charset="0"/>
              <a:buChar char="•"/>
            </a:pPr>
            <a:r>
              <a:rPr lang="en-US" sz="2800" dirty="0" smtClean="0"/>
              <a:t>E-learning</a:t>
            </a:r>
            <a:endParaRPr lang="en-US" sz="2400" dirty="0" smtClean="0"/>
          </a:p>
          <a:p>
            <a:pPr>
              <a:buFont typeface="Arial" pitchFamily="34" charset="0"/>
              <a:buChar char="•"/>
            </a:pP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you watch  a  movie or video from  the internet</a:t>
            </a:r>
            <a:endParaRPr lang="en-US" dirty="0"/>
          </a:p>
        </p:txBody>
      </p:sp>
      <p:pic>
        <p:nvPicPr>
          <p:cNvPr id="1026" name="Picture 2" descr="C:\Users\user\AppData\Local\Microsoft\Windows\Temporary Internet Files\Content.IE5\A87UZPGE\Server-DB[1].png"/>
          <p:cNvPicPr>
            <a:picLocks noChangeAspect="1" noChangeArrowheads="1"/>
          </p:cNvPicPr>
          <p:nvPr/>
        </p:nvPicPr>
        <p:blipFill>
          <a:blip r:embed="rId2" cstate="print"/>
          <a:srcRect/>
          <a:stretch>
            <a:fillRect/>
          </a:stretch>
        </p:blipFill>
        <p:spPr bwMode="auto">
          <a:xfrm>
            <a:off x="533400" y="2133600"/>
            <a:ext cx="914400" cy="914400"/>
          </a:xfrm>
          <a:prstGeom prst="rect">
            <a:avLst/>
          </a:prstGeom>
          <a:noFill/>
        </p:spPr>
      </p:pic>
      <p:pic>
        <p:nvPicPr>
          <p:cNvPr id="4" name="Picture 2" descr="C:\Users\user\AppData\Local\Microsoft\Windows\Temporary Internet Files\Content.IE5\A87UZPGE\Server-DB[1].png"/>
          <p:cNvPicPr>
            <a:picLocks noChangeAspect="1" noChangeArrowheads="1"/>
          </p:cNvPicPr>
          <p:nvPr/>
        </p:nvPicPr>
        <p:blipFill>
          <a:blip r:embed="rId2" cstate="print"/>
          <a:srcRect/>
          <a:stretch>
            <a:fillRect/>
          </a:stretch>
        </p:blipFill>
        <p:spPr bwMode="auto">
          <a:xfrm>
            <a:off x="1752600" y="1752600"/>
            <a:ext cx="914400" cy="914400"/>
          </a:xfrm>
          <a:prstGeom prst="rect">
            <a:avLst/>
          </a:prstGeom>
          <a:noFill/>
        </p:spPr>
      </p:pic>
      <p:pic>
        <p:nvPicPr>
          <p:cNvPr id="1027" name="Picture 3" descr="C:\Users\user\AppData\Local\Microsoft\Windows\Temporary Internet Files\Content.IE5\7VYW1BSA\server_box_vector_clipart_by_spacecat3000-d2zniyj[1].png"/>
          <p:cNvPicPr>
            <a:picLocks noChangeAspect="1" noChangeArrowheads="1"/>
          </p:cNvPicPr>
          <p:nvPr/>
        </p:nvPicPr>
        <p:blipFill>
          <a:blip r:embed="rId3" cstate="print"/>
          <a:srcRect/>
          <a:stretch>
            <a:fillRect/>
          </a:stretch>
        </p:blipFill>
        <p:spPr bwMode="auto">
          <a:xfrm>
            <a:off x="1676400" y="2514600"/>
            <a:ext cx="881062" cy="881062"/>
          </a:xfrm>
          <a:prstGeom prst="rect">
            <a:avLst/>
          </a:prstGeom>
          <a:noFill/>
        </p:spPr>
      </p:pic>
      <p:pic>
        <p:nvPicPr>
          <p:cNvPr id="1028" name="Picture 4" descr="C:\Users\user\AppData\Local\Microsoft\Windows\Temporary Internet Files\Content.IE5\7VYW1BSA\internet[1].gif"/>
          <p:cNvPicPr>
            <a:picLocks noChangeAspect="1" noChangeArrowheads="1"/>
          </p:cNvPicPr>
          <p:nvPr/>
        </p:nvPicPr>
        <p:blipFill>
          <a:blip r:embed="rId4" cstate="print"/>
          <a:srcRect/>
          <a:stretch>
            <a:fillRect/>
          </a:stretch>
        </p:blipFill>
        <p:spPr bwMode="auto">
          <a:xfrm>
            <a:off x="5105400" y="3048000"/>
            <a:ext cx="2667000" cy="2847975"/>
          </a:xfrm>
          <a:prstGeom prst="rect">
            <a:avLst/>
          </a:prstGeom>
          <a:noFill/>
        </p:spPr>
      </p:pic>
      <p:sp>
        <p:nvSpPr>
          <p:cNvPr id="7" name="Lightning Bolt 6"/>
          <p:cNvSpPr/>
          <p:nvPr/>
        </p:nvSpPr>
        <p:spPr>
          <a:xfrm>
            <a:off x="2667000" y="2895600"/>
            <a:ext cx="2362200" cy="1143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5" descr="C:\Users\user\AppData\Local\Microsoft\Windows\Temporary Internet Files\Content.IE5\P3SO1E19\SD_Download_Manager_logo[1].png"/>
          <p:cNvPicPr>
            <a:picLocks noChangeAspect="1" noChangeArrowheads="1"/>
          </p:cNvPicPr>
          <p:nvPr/>
        </p:nvPicPr>
        <p:blipFill>
          <a:blip r:embed="rId5" cstate="print"/>
          <a:srcRect/>
          <a:stretch>
            <a:fillRect/>
          </a:stretch>
        </p:blipFill>
        <p:spPr bwMode="auto">
          <a:xfrm>
            <a:off x="7772400" y="5181600"/>
            <a:ext cx="801687" cy="801687"/>
          </a:xfrm>
          <a:prstGeom prst="rect">
            <a:avLst/>
          </a:prstGeom>
          <a:noFill/>
        </p:spPr>
      </p:pic>
      <p:sp>
        <p:nvSpPr>
          <p:cNvPr id="10" name="TextBox 9"/>
          <p:cNvSpPr txBox="1"/>
          <p:nvPr/>
        </p:nvSpPr>
        <p:spPr>
          <a:xfrm>
            <a:off x="762000" y="4267200"/>
            <a:ext cx="3623621" cy="646331"/>
          </a:xfrm>
          <a:prstGeom prst="rect">
            <a:avLst/>
          </a:prstGeom>
          <a:noFill/>
          <a:ln>
            <a:solidFill>
              <a:schemeClr val="accent1"/>
            </a:solidFill>
          </a:ln>
        </p:spPr>
        <p:txBody>
          <a:bodyPr wrap="none" rtlCol="0">
            <a:spAutoFit/>
          </a:bodyPr>
          <a:lstStyle/>
          <a:p>
            <a:r>
              <a:rPr lang="en-US" dirty="0" smtClean="0"/>
              <a:t>First option is to download the video</a:t>
            </a:r>
          </a:p>
          <a:p>
            <a:r>
              <a:rPr lang="en-US" dirty="0" smtClean="0"/>
              <a:t>File to a local computer and watch it</a:t>
            </a:r>
          </a:p>
        </p:txBody>
      </p:sp>
      <p:sp>
        <p:nvSpPr>
          <p:cNvPr id="11" name="TextBox 10"/>
          <p:cNvSpPr txBox="1"/>
          <p:nvPr/>
        </p:nvSpPr>
        <p:spPr>
          <a:xfrm>
            <a:off x="381000" y="5562600"/>
            <a:ext cx="5060553" cy="646331"/>
          </a:xfrm>
          <a:prstGeom prst="rect">
            <a:avLst/>
          </a:prstGeom>
          <a:noFill/>
          <a:ln>
            <a:solidFill>
              <a:schemeClr val="accent1"/>
            </a:solidFill>
          </a:ln>
        </p:spPr>
        <p:txBody>
          <a:bodyPr wrap="none" rtlCol="0">
            <a:spAutoFit/>
          </a:bodyPr>
          <a:lstStyle/>
          <a:p>
            <a:r>
              <a:rPr lang="en-US" dirty="0" smtClean="0"/>
              <a:t>This make video playback smooth, however it needs</a:t>
            </a:r>
          </a:p>
          <a:p>
            <a:r>
              <a:rPr lang="en-US" dirty="0" smtClean="0"/>
              <a:t>Local disk space and copyright issues.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990600"/>
            <a:ext cx="3276600" cy="1754326"/>
          </a:xfrm>
          <a:prstGeom prst="rect">
            <a:avLst/>
          </a:prstGeom>
          <a:noFill/>
          <a:ln>
            <a:solidFill>
              <a:schemeClr val="accent1"/>
            </a:solidFill>
          </a:ln>
        </p:spPr>
        <p:txBody>
          <a:bodyPr wrap="square" rtlCol="0">
            <a:spAutoFit/>
          </a:bodyPr>
          <a:lstStyle/>
          <a:p>
            <a:r>
              <a:rPr lang="en-US" dirty="0" smtClean="0"/>
              <a:t>With the size of video files going towards Giga Bytes rage and complex copy right issues, downloading a local copy is not a feasible option. Especially with hand held devices</a:t>
            </a:r>
            <a:endParaRPr lang="en-US" dirty="0"/>
          </a:p>
        </p:txBody>
      </p:sp>
      <p:sp>
        <p:nvSpPr>
          <p:cNvPr id="4" name="Explosion 2 3"/>
          <p:cNvSpPr/>
          <p:nvPr/>
        </p:nvSpPr>
        <p:spPr>
          <a:xfrm>
            <a:off x="5105400" y="304800"/>
            <a:ext cx="4038600" cy="20574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where Real time Streaming comes into picture</a:t>
            </a:r>
            <a:endParaRPr lang="en-US" dirty="0"/>
          </a:p>
        </p:txBody>
      </p:sp>
      <p:pic>
        <p:nvPicPr>
          <p:cNvPr id="2050" name="Picture 2" descr="C:\Users\user\AppData\Local\Microsoft\Windows\Temporary Internet Files\Content.IE5\P3SO1E19\streaming1-300x200[1].jpg"/>
          <p:cNvPicPr>
            <a:picLocks noChangeAspect="1" noChangeArrowheads="1"/>
          </p:cNvPicPr>
          <p:nvPr/>
        </p:nvPicPr>
        <p:blipFill>
          <a:blip r:embed="rId2" cstate="print"/>
          <a:srcRect/>
          <a:stretch>
            <a:fillRect/>
          </a:stretch>
        </p:blipFill>
        <p:spPr bwMode="auto">
          <a:xfrm>
            <a:off x="1295400" y="3200400"/>
            <a:ext cx="1284072" cy="856048"/>
          </a:xfrm>
          <a:prstGeom prst="rect">
            <a:avLst/>
          </a:prstGeom>
          <a:noFill/>
        </p:spPr>
      </p:pic>
      <p:pic>
        <p:nvPicPr>
          <p:cNvPr id="2051" name="Picture 3" descr="C:\Users\user\AppData\Local\Microsoft\Windows\Temporary Internet Files\Content.IE5\JTYBDV6O\Series-Streaming[1].jpg"/>
          <p:cNvPicPr>
            <a:picLocks noChangeAspect="1" noChangeArrowheads="1"/>
          </p:cNvPicPr>
          <p:nvPr/>
        </p:nvPicPr>
        <p:blipFill>
          <a:blip r:embed="rId3" cstate="print"/>
          <a:srcRect/>
          <a:stretch>
            <a:fillRect/>
          </a:stretch>
        </p:blipFill>
        <p:spPr bwMode="auto">
          <a:xfrm>
            <a:off x="1981200" y="5181600"/>
            <a:ext cx="1531498" cy="998537"/>
          </a:xfrm>
          <a:prstGeom prst="rect">
            <a:avLst/>
          </a:prstGeom>
          <a:noFill/>
        </p:spPr>
      </p:pic>
      <p:pic>
        <p:nvPicPr>
          <p:cNvPr id="2052" name="Picture 4" descr="C:\Users\user\AppData\Local\Microsoft\Windows\Temporary Internet Files\Content.IE5\A87UZPGE\qnext_share_music[1].jpg"/>
          <p:cNvPicPr>
            <a:picLocks noChangeAspect="1" noChangeArrowheads="1"/>
          </p:cNvPicPr>
          <p:nvPr/>
        </p:nvPicPr>
        <p:blipFill>
          <a:blip r:embed="rId4" cstate="print"/>
          <a:srcRect/>
          <a:stretch>
            <a:fillRect/>
          </a:stretch>
        </p:blipFill>
        <p:spPr bwMode="auto">
          <a:xfrm>
            <a:off x="7086600" y="5029200"/>
            <a:ext cx="1693578" cy="1230312"/>
          </a:xfrm>
          <a:prstGeom prst="rect">
            <a:avLst/>
          </a:prstGeom>
          <a:noFill/>
        </p:spPr>
      </p:pic>
      <p:pic>
        <p:nvPicPr>
          <p:cNvPr id="8" name="Picture 3" descr="C:\Users\user\AppData\Local\Microsoft\Windows\Temporary Internet Files\Content.IE5\7VYW1BSA\server_box_vector_clipart_by_spacecat3000-d2zniyj[1].png"/>
          <p:cNvPicPr>
            <a:picLocks noChangeAspect="1" noChangeArrowheads="1"/>
          </p:cNvPicPr>
          <p:nvPr/>
        </p:nvPicPr>
        <p:blipFill>
          <a:blip r:embed="rId5" cstate="print"/>
          <a:srcRect/>
          <a:stretch>
            <a:fillRect/>
          </a:stretch>
        </p:blipFill>
        <p:spPr bwMode="auto">
          <a:xfrm>
            <a:off x="3886200" y="1752600"/>
            <a:ext cx="1492250" cy="1492250"/>
          </a:xfrm>
          <a:prstGeom prst="rect">
            <a:avLst/>
          </a:prstGeom>
          <a:noFill/>
        </p:spPr>
      </p:pic>
      <p:pic>
        <p:nvPicPr>
          <p:cNvPr id="2057" name="Picture 9" descr="C:\Users\user\AppData\Local\Microsoft\Windows\Temporary Internet Files\Content.IE5\7VYW1BSA\1419597_migliori-siti-streaming_thumb_big[1].jpg"/>
          <p:cNvPicPr>
            <a:picLocks noChangeAspect="1" noChangeArrowheads="1"/>
          </p:cNvPicPr>
          <p:nvPr/>
        </p:nvPicPr>
        <p:blipFill>
          <a:blip r:embed="rId6" cstate="print"/>
          <a:srcRect/>
          <a:stretch>
            <a:fillRect/>
          </a:stretch>
        </p:blipFill>
        <p:spPr bwMode="auto">
          <a:xfrm>
            <a:off x="4191000" y="3810000"/>
            <a:ext cx="1097280" cy="685800"/>
          </a:xfrm>
          <a:prstGeom prst="rect">
            <a:avLst/>
          </a:prstGeom>
          <a:noFill/>
        </p:spPr>
      </p:pic>
      <p:cxnSp>
        <p:nvCxnSpPr>
          <p:cNvPr id="17" name="Straight Arrow Connector 16"/>
          <p:cNvCxnSpPr/>
          <p:nvPr/>
        </p:nvCxnSpPr>
        <p:spPr>
          <a:xfrm>
            <a:off x="5410200" y="4572000"/>
            <a:ext cx="15240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657600" y="4572000"/>
            <a:ext cx="457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743200" y="3810000"/>
            <a:ext cx="1295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058" name="Picture 10" descr="C:\Users\user\AppData\Local\Microsoft\Windows\Temporary Internet Files\Content.IE5\JTYBDV6O\1024px-Netflix_logo.svg[1].png"/>
          <p:cNvPicPr>
            <a:picLocks noChangeAspect="1" noChangeArrowheads="1"/>
          </p:cNvPicPr>
          <p:nvPr/>
        </p:nvPicPr>
        <p:blipFill>
          <a:blip r:embed="rId7" cstate="print"/>
          <a:srcRect/>
          <a:stretch>
            <a:fillRect/>
          </a:stretch>
        </p:blipFill>
        <p:spPr bwMode="auto">
          <a:xfrm>
            <a:off x="7467600" y="4419600"/>
            <a:ext cx="1066800" cy="494854"/>
          </a:xfrm>
          <a:prstGeom prst="rect">
            <a:avLst/>
          </a:prstGeom>
          <a:noFill/>
        </p:spPr>
      </p:pic>
      <p:pic>
        <p:nvPicPr>
          <p:cNvPr id="2059" name="Picture 11" descr="C:\Users\user\AppData\Local\Microsoft\Windows\Temporary Internet Files\Content.IE5\A87UZPGE\Streaming-Differenza-tra-download-e-streaming-300x224[1].jpg"/>
          <p:cNvPicPr>
            <a:picLocks noChangeAspect="1" noChangeArrowheads="1"/>
          </p:cNvPicPr>
          <p:nvPr/>
        </p:nvPicPr>
        <p:blipFill>
          <a:blip r:embed="rId8" cstate="print"/>
          <a:srcRect/>
          <a:stretch>
            <a:fillRect/>
          </a:stretch>
        </p:blipFill>
        <p:spPr bwMode="auto">
          <a:xfrm>
            <a:off x="228600" y="3124200"/>
            <a:ext cx="982662" cy="733721"/>
          </a:xfrm>
          <a:prstGeom prst="rect">
            <a:avLst/>
          </a:prstGeom>
          <a:noFill/>
        </p:spPr>
      </p:pic>
      <p:pic>
        <p:nvPicPr>
          <p:cNvPr id="2061" name="Picture 13" descr="C:\Users\user\AppData\Local\Microsoft\Windows\Temporary Internet Files\Content.IE5\7VYW1BSA\streaming-gratuit-chaines-tele[1].gif"/>
          <p:cNvPicPr>
            <a:picLocks noChangeAspect="1" noChangeArrowheads="1"/>
          </p:cNvPicPr>
          <p:nvPr/>
        </p:nvPicPr>
        <p:blipFill>
          <a:blip r:embed="rId9" cstate="print"/>
          <a:srcRect/>
          <a:stretch>
            <a:fillRect/>
          </a:stretch>
        </p:blipFill>
        <p:spPr bwMode="auto">
          <a:xfrm>
            <a:off x="838200" y="5791200"/>
            <a:ext cx="1143000" cy="632732"/>
          </a:xfrm>
          <a:prstGeom prst="rect">
            <a:avLst/>
          </a:prstGeom>
          <a:noFill/>
        </p:spPr>
      </p:pic>
      <p:sp>
        <p:nvSpPr>
          <p:cNvPr id="28" name="Down Arrow 27"/>
          <p:cNvSpPr/>
          <p:nvPr/>
        </p:nvSpPr>
        <p:spPr>
          <a:xfrm>
            <a:off x="4572000" y="3352800"/>
            <a:ext cx="3810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was the though process behind RTSP</a:t>
            </a:r>
            <a:endParaRPr lang="en-US" dirty="0"/>
          </a:p>
        </p:txBody>
      </p:sp>
      <p:pic>
        <p:nvPicPr>
          <p:cNvPr id="1026" name="Picture 2" descr="C:\Users\user\AppData\Local\Microsoft\Windows\Temporary Internet Files\Content.IE5\A87UZPGE\150px-Television_remote_control[1].jpg"/>
          <p:cNvPicPr>
            <a:picLocks noChangeAspect="1" noChangeArrowheads="1"/>
          </p:cNvPicPr>
          <p:nvPr/>
        </p:nvPicPr>
        <p:blipFill>
          <a:blip r:embed="rId2" cstate="print"/>
          <a:srcRect/>
          <a:stretch>
            <a:fillRect/>
          </a:stretch>
        </p:blipFill>
        <p:spPr bwMode="auto">
          <a:xfrm>
            <a:off x="5943600" y="2286000"/>
            <a:ext cx="2881514" cy="2286000"/>
          </a:xfrm>
          <a:prstGeom prst="rect">
            <a:avLst/>
          </a:prstGeom>
          <a:noFill/>
        </p:spPr>
      </p:pic>
      <p:pic>
        <p:nvPicPr>
          <p:cNvPr id="1028" name="Picture 4" descr="C:\Users\user\AppData\Local\Microsoft\Windows\Temporary Internet Files\Content.IE5\JTYBDV6O\philips-42pfl5603d-eco-tv[1].jpg"/>
          <p:cNvPicPr>
            <a:picLocks noChangeAspect="1" noChangeArrowheads="1"/>
          </p:cNvPicPr>
          <p:nvPr/>
        </p:nvPicPr>
        <p:blipFill>
          <a:blip r:embed="rId3" cstate="print"/>
          <a:srcRect/>
          <a:stretch>
            <a:fillRect/>
          </a:stretch>
        </p:blipFill>
        <p:spPr bwMode="auto">
          <a:xfrm>
            <a:off x="254000" y="1485899"/>
            <a:ext cx="3937000" cy="413333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005548"/>
            <a:ext cx="8610600" cy="3785652"/>
          </a:xfrm>
          <a:prstGeom prst="rect">
            <a:avLst/>
          </a:prstGeom>
          <a:noFill/>
        </p:spPr>
        <p:txBody>
          <a:bodyPr wrap="square" rtlCol="0">
            <a:spAutoFit/>
          </a:bodyPr>
          <a:lstStyle/>
          <a:p>
            <a:pPr>
              <a:buFont typeface="Arial" pitchFamily="34" charset="0"/>
              <a:buChar char="•"/>
            </a:pPr>
            <a:r>
              <a:rPr lang="en-US" sz="2400" dirty="0" smtClean="0"/>
              <a:t>Multiple Streaming servers around the world that can be accessed through Internet.</a:t>
            </a:r>
          </a:p>
          <a:p>
            <a:endParaRPr lang="en-US" sz="2400" dirty="0" smtClean="0"/>
          </a:p>
          <a:p>
            <a:pPr>
              <a:buFont typeface="Arial" pitchFamily="34" charset="0"/>
              <a:buChar char="•"/>
            </a:pPr>
            <a:r>
              <a:rPr lang="en-US" sz="2400" dirty="0" smtClean="0"/>
              <a:t>Media stream which looks very similar to TV Channels</a:t>
            </a:r>
          </a:p>
          <a:p>
            <a:pPr>
              <a:buFont typeface="Arial" pitchFamily="34" charset="0"/>
              <a:buChar char="•"/>
            </a:pPr>
            <a:r>
              <a:rPr lang="en-US" sz="2400" dirty="0" smtClean="0"/>
              <a:t>Watch latest movies from the comfort of home at times you prefer</a:t>
            </a:r>
          </a:p>
          <a:p>
            <a:pPr>
              <a:buFont typeface="Arial" pitchFamily="34" charset="0"/>
              <a:buChar char="•"/>
            </a:pPr>
            <a:r>
              <a:rPr lang="en-US" sz="2400" dirty="0" smtClean="0"/>
              <a:t>Pause and Play media as your prefer</a:t>
            </a:r>
          </a:p>
          <a:p>
            <a:pPr>
              <a:buFont typeface="Arial" pitchFamily="34" charset="0"/>
              <a:buChar char="•"/>
            </a:pPr>
            <a:r>
              <a:rPr lang="en-US" sz="2400" dirty="0" smtClean="0"/>
              <a:t>Live streaming of current news (with an option to watch it later)</a:t>
            </a:r>
          </a:p>
          <a:p>
            <a:pPr>
              <a:buFont typeface="Arial" pitchFamily="34" charset="0"/>
              <a:buChar char="•"/>
            </a:pPr>
            <a:r>
              <a:rPr lang="en-US" sz="2400" dirty="0" smtClean="0"/>
              <a:t>Give access media without violating the copyrights </a:t>
            </a:r>
          </a:p>
          <a:p>
            <a:pPr>
              <a:buFont typeface="Arial" pitchFamily="34" charset="0"/>
              <a:buChar char="•"/>
            </a:pPr>
            <a:r>
              <a:rPr lang="en-US" sz="2400" dirty="0" smtClean="0"/>
              <a:t>Unlimited access to selected songs </a:t>
            </a:r>
          </a:p>
          <a:p>
            <a:pPr>
              <a:buFont typeface="Arial" pitchFamily="34" charset="0"/>
              <a:buChar char="•"/>
            </a:pPr>
            <a:r>
              <a:rPr lang="en-US" sz="2400" dirty="0" smtClean="0"/>
              <a:t>Prevent unauthorized  use of media and piracy (concern for Artists) </a:t>
            </a:r>
          </a:p>
        </p:txBody>
      </p:sp>
      <p:sp>
        <p:nvSpPr>
          <p:cNvPr id="4" name="Title 1"/>
          <p:cNvSpPr>
            <a:spLocks noGrp="1"/>
          </p:cNvSpPr>
          <p:nvPr>
            <p:ph type="title"/>
          </p:nvPr>
        </p:nvSpPr>
        <p:spPr>
          <a:xfrm>
            <a:off x="457200" y="112544"/>
            <a:ext cx="8229600" cy="1600200"/>
          </a:xfrm>
        </p:spPr>
        <p:txBody>
          <a:bodyPr>
            <a:normAutofit fontScale="90000"/>
          </a:bodyPr>
          <a:lstStyle/>
          <a:p>
            <a:r>
              <a:rPr lang="en-US" dirty="0" smtClean="0"/>
              <a:t>Provide TV or DVD like real time experience to  user without local storage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RTSP evolved</a:t>
            </a:r>
            <a:endParaRPr lang="en-US" dirty="0"/>
          </a:p>
        </p:txBody>
      </p:sp>
      <p:sp>
        <p:nvSpPr>
          <p:cNvPr id="3" name="TextBox 2"/>
          <p:cNvSpPr txBox="1"/>
          <p:nvPr/>
        </p:nvSpPr>
        <p:spPr>
          <a:xfrm>
            <a:off x="457200" y="1600200"/>
            <a:ext cx="8229600" cy="4401205"/>
          </a:xfrm>
          <a:prstGeom prst="rect">
            <a:avLst/>
          </a:prstGeom>
          <a:noFill/>
        </p:spPr>
        <p:txBody>
          <a:bodyPr wrap="square" rtlCol="0">
            <a:spAutoFit/>
          </a:bodyPr>
          <a:lstStyle/>
          <a:p>
            <a:pPr algn="just"/>
            <a:r>
              <a:rPr lang="en-US" sz="2800" dirty="0" smtClean="0"/>
              <a:t>RTSP was developed by Netscape </a:t>
            </a:r>
            <a:r>
              <a:rPr lang="en-US" sz="2800" dirty="0" err="1" smtClean="0"/>
              <a:t>RealNetworks</a:t>
            </a:r>
            <a:r>
              <a:rPr lang="en-US" sz="2800" dirty="0" smtClean="0"/>
              <a:t> and Columbia University,  in 1996 and the first draft submitted to IETF. It was standardized by the Multiparty Multimedia Session Control Working Group (MMUSIC WG) of the Internet Engineering Task Force (IETF) and published as </a:t>
            </a:r>
            <a:r>
              <a:rPr lang="en-US" sz="2800" dirty="0" smtClean="0">
                <a:hlinkClick r:id="rId2"/>
              </a:rPr>
              <a:t>RFC 2326</a:t>
            </a:r>
            <a:r>
              <a:rPr lang="en-US" sz="2800" dirty="0" smtClean="0"/>
              <a:t> in 1998.</a:t>
            </a:r>
            <a:r>
              <a:rPr lang="en-US" sz="2800" baseline="30000" dirty="0" smtClean="0">
                <a:hlinkClick r:id="rId3"/>
              </a:rPr>
              <a:t>[3]</a:t>
            </a:r>
            <a:r>
              <a:rPr lang="en-US" sz="2800" dirty="0" smtClean="0"/>
              <a:t> RTSP 2.0 published as </a:t>
            </a:r>
            <a:r>
              <a:rPr lang="en-US" sz="2800" dirty="0" smtClean="0">
                <a:hlinkClick r:id="rId4"/>
              </a:rPr>
              <a:t>RFC 7826</a:t>
            </a:r>
            <a:r>
              <a:rPr lang="en-US" sz="2800" dirty="0" smtClean="0"/>
              <a:t> in 2016 as a replacement of RTSP 1.0. RTSP 2.0 is based on RTSP 1.0 but is not backwards compatible other than in the basic version negotiation mechanism.</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Real Time Streaming Protocol</a:t>
            </a:r>
            <a:endParaRPr lang="en-US" dirty="0"/>
          </a:p>
        </p:txBody>
      </p:sp>
      <p:sp>
        <p:nvSpPr>
          <p:cNvPr id="3" name="TextBox 2"/>
          <p:cNvSpPr txBox="1"/>
          <p:nvPr/>
        </p:nvSpPr>
        <p:spPr>
          <a:xfrm>
            <a:off x="533400" y="1600200"/>
            <a:ext cx="8153400" cy="3970318"/>
          </a:xfrm>
          <a:prstGeom prst="rect">
            <a:avLst/>
          </a:prstGeom>
          <a:noFill/>
        </p:spPr>
        <p:txBody>
          <a:bodyPr wrap="square" rtlCol="0">
            <a:spAutoFit/>
          </a:bodyPr>
          <a:lstStyle/>
          <a:p>
            <a:r>
              <a:rPr lang="en-US" sz="2800" dirty="0" smtClean="0"/>
              <a:t>Real time streaming protocol  is a combination of three protocols</a:t>
            </a:r>
          </a:p>
          <a:p>
            <a:pPr marL="342900" indent="-342900">
              <a:buAutoNum type="arabicPeriod"/>
            </a:pPr>
            <a:r>
              <a:rPr lang="en-US" sz="2800" dirty="0" smtClean="0"/>
              <a:t>RTSP  (Real Time Streaming Protocol) which works over TCP</a:t>
            </a:r>
          </a:p>
          <a:p>
            <a:pPr marL="342900" indent="-342900">
              <a:buAutoNum type="arabicPeriod"/>
            </a:pPr>
            <a:r>
              <a:rPr lang="en-US" sz="2800" dirty="0" smtClean="0"/>
              <a:t>RTP   (Real time protocol) which works over UDP</a:t>
            </a:r>
          </a:p>
          <a:p>
            <a:pPr marL="342900" indent="-342900">
              <a:buAutoNum type="arabicPeriod"/>
            </a:pPr>
            <a:r>
              <a:rPr lang="en-US" sz="2800" dirty="0" smtClean="0"/>
              <a:t>RTCP (Real Time Control Protocol)</a:t>
            </a:r>
          </a:p>
          <a:p>
            <a:pPr marL="342900" indent="-342900"/>
            <a:endParaRPr lang="en-US" sz="2800" dirty="0" smtClean="0"/>
          </a:p>
          <a:p>
            <a:pPr marL="342900" indent="-342900"/>
            <a:r>
              <a:rPr lang="en-US" sz="2800" dirty="0" smtClean="0"/>
              <a:t>RTSP is used for signaling and RTP is used for real time media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RTSP</a:t>
            </a:r>
            <a:endParaRPr lang="en-US" dirty="0"/>
          </a:p>
        </p:txBody>
      </p:sp>
      <p:sp>
        <p:nvSpPr>
          <p:cNvPr id="4" name="TextBox 3"/>
          <p:cNvSpPr txBox="1"/>
          <p:nvPr/>
        </p:nvSpPr>
        <p:spPr>
          <a:xfrm>
            <a:off x="228600" y="1219200"/>
            <a:ext cx="8610600" cy="4462760"/>
          </a:xfrm>
          <a:prstGeom prst="rect">
            <a:avLst/>
          </a:prstGeom>
          <a:noFill/>
        </p:spPr>
        <p:txBody>
          <a:bodyPr wrap="square" rtlCol="0">
            <a:spAutoFit/>
          </a:bodyPr>
          <a:lstStyle/>
          <a:p>
            <a:r>
              <a:rPr lang="en-US" sz="2800" dirty="0" smtClean="0"/>
              <a:t>RTSP is text based protocol very similar to HTTP</a:t>
            </a:r>
          </a:p>
          <a:p>
            <a:r>
              <a:rPr lang="en-US" sz="2800" dirty="0" smtClean="0"/>
              <a:t>IT uses same URL Structure as HTTP</a:t>
            </a:r>
          </a:p>
          <a:p>
            <a:r>
              <a:rPr lang="en-US" dirty="0" err="1" smtClean="0"/>
              <a:t>Eg</a:t>
            </a:r>
            <a:r>
              <a:rPr lang="en-US" dirty="0" smtClean="0"/>
              <a:t>: rtsp://mpv.cdn3.bigCDN.com:554/bigCDN/</a:t>
            </a:r>
            <a:r>
              <a:rPr lang="en-US" i="1" dirty="0" smtClean="0"/>
              <a:t>definst</a:t>
            </a:r>
            <a:r>
              <a:rPr lang="en-US" dirty="0" smtClean="0"/>
              <a:t>/mp4:bigbuckbunnyiphone_400.mp4</a:t>
            </a:r>
          </a:p>
          <a:p>
            <a:endParaRPr lang="en-US" dirty="0" smtClean="0"/>
          </a:p>
          <a:p>
            <a:r>
              <a:rPr lang="en-US" sz="2400" b="1" u="sng" dirty="0" smtClean="0"/>
              <a:t>The key difference between RTPS and HTTP comes when it comes to state. </a:t>
            </a:r>
          </a:p>
          <a:p>
            <a:endParaRPr lang="en-US" sz="2400" b="1" u="sng" dirty="0" smtClean="0"/>
          </a:p>
          <a:p>
            <a:pPr>
              <a:buFont typeface="Arial" pitchFamily="34" charset="0"/>
              <a:buChar char="•"/>
            </a:pPr>
            <a:r>
              <a:rPr lang="en-US" sz="2400" dirty="0" smtClean="0"/>
              <a:t>HTTP is a stateless protocol means, there is no need to maintain a state information </a:t>
            </a:r>
          </a:p>
          <a:p>
            <a:pPr>
              <a:buFont typeface="Arial" pitchFamily="34" charset="0"/>
              <a:buChar char="•"/>
            </a:pPr>
            <a:endParaRPr lang="en-US" sz="2400" dirty="0" smtClean="0"/>
          </a:p>
          <a:p>
            <a:pPr>
              <a:buFont typeface="Arial" pitchFamily="34" charset="0"/>
              <a:buChar char="•"/>
            </a:pPr>
            <a:r>
              <a:rPr lang="en-US" sz="2400" dirty="0" smtClean="0"/>
              <a:t>Where has RTP is a state-full protocol, it maintains the state of playback of every stream</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How HTTP works</a:t>
            </a:r>
            <a:endParaRPr lang="en-US" dirty="0"/>
          </a:p>
        </p:txBody>
      </p:sp>
      <p:pic>
        <p:nvPicPr>
          <p:cNvPr id="3" name="Picture 2" descr="C:\Users\user\AppData\Local\Microsoft\Windows\Temporary Internet Files\Content.IE5\A87UZPGE\Server-DB[1].png"/>
          <p:cNvPicPr>
            <a:picLocks noChangeAspect="1" noChangeArrowheads="1"/>
          </p:cNvPicPr>
          <p:nvPr/>
        </p:nvPicPr>
        <p:blipFill>
          <a:blip r:embed="rId2" cstate="print"/>
          <a:srcRect/>
          <a:stretch>
            <a:fillRect/>
          </a:stretch>
        </p:blipFill>
        <p:spPr bwMode="auto">
          <a:xfrm>
            <a:off x="228600" y="2090738"/>
            <a:ext cx="914400" cy="914400"/>
          </a:xfrm>
          <a:prstGeom prst="rect">
            <a:avLst/>
          </a:prstGeom>
          <a:noFill/>
        </p:spPr>
      </p:pic>
      <p:pic>
        <p:nvPicPr>
          <p:cNvPr id="4" name="Picture 2" descr="C:\Users\user\AppData\Local\Microsoft\Windows\Temporary Internet Files\Content.IE5\A87UZPGE\Server-DB[1].png"/>
          <p:cNvPicPr>
            <a:picLocks noChangeAspect="1" noChangeArrowheads="1"/>
          </p:cNvPicPr>
          <p:nvPr/>
        </p:nvPicPr>
        <p:blipFill>
          <a:blip r:embed="rId2" cstate="print"/>
          <a:srcRect/>
          <a:stretch>
            <a:fillRect/>
          </a:stretch>
        </p:blipFill>
        <p:spPr bwMode="auto">
          <a:xfrm>
            <a:off x="1447800" y="1709738"/>
            <a:ext cx="914400" cy="914400"/>
          </a:xfrm>
          <a:prstGeom prst="rect">
            <a:avLst/>
          </a:prstGeom>
          <a:noFill/>
        </p:spPr>
      </p:pic>
      <p:pic>
        <p:nvPicPr>
          <p:cNvPr id="5" name="Picture 3" descr="C:\Users\user\AppData\Local\Microsoft\Windows\Temporary Internet Files\Content.IE5\7VYW1BSA\server_box_vector_clipart_by_spacecat3000-d2zniyj[1].png"/>
          <p:cNvPicPr>
            <a:picLocks noChangeAspect="1" noChangeArrowheads="1"/>
          </p:cNvPicPr>
          <p:nvPr/>
        </p:nvPicPr>
        <p:blipFill>
          <a:blip r:embed="rId3" cstate="print"/>
          <a:srcRect/>
          <a:stretch>
            <a:fillRect/>
          </a:stretch>
        </p:blipFill>
        <p:spPr bwMode="auto">
          <a:xfrm>
            <a:off x="1371600" y="2471738"/>
            <a:ext cx="881062" cy="881062"/>
          </a:xfrm>
          <a:prstGeom prst="rect">
            <a:avLst/>
          </a:prstGeom>
          <a:noFill/>
        </p:spPr>
      </p:pic>
      <p:pic>
        <p:nvPicPr>
          <p:cNvPr id="6" name="Picture 4" descr="C:\Users\user\AppData\Local\Microsoft\Windows\Temporary Internet Files\Content.IE5\A87UZPGE\qnext_share_music[1].jpg"/>
          <p:cNvPicPr>
            <a:picLocks noChangeAspect="1" noChangeArrowheads="1"/>
          </p:cNvPicPr>
          <p:nvPr/>
        </p:nvPicPr>
        <p:blipFill>
          <a:blip r:embed="rId4" cstate="print"/>
          <a:srcRect/>
          <a:stretch>
            <a:fillRect/>
          </a:stretch>
        </p:blipFill>
        <p:spPr bwMode="auto">
          <a:xfrm>
            <a:off x="7239000" y="1371600"/>
            <a:ext cx="1693578" cy="1230312"/>
          </a:xfrm>
          <a:prstGeom prst="rect">
            <a:avLst/>
          </a:prstGeom>
          <a:noFill/>
        </p:spPr>
      </p:pic>
      <p:cxnSp>
        <p:nvCxnSpPr>
          <p:cNvPr id="8" name="Straight Arrow Connector 7"/>
          <p:cNvCxnSpPr/>
          <p:nvPr/>
        </p:nvCxnSpPr>
        <p:spPr>
          <a:xfrm flipH="1">
            <a:off x="2590800" y="2133600"/>
            <a:ext cx="449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33800" y="1447800"/>
            <a:ext cx="3124200" cy="646331"/>
          </a:xfrm>
          <a:prstGeom prst="rect">
            <a:avLst/>
          </a:prstGeom>
          <a:noFill/>
        </p:spPr>
        <p:txBody>
          <a:bodyPr wrap="square" rtlCol="0">
            <a:spAutoFit/>
          </a:bodyPr>
          <a:lstStyle/>
          <a:p>
            <a:r>
              <a:rPr lang="en-US" dirty="0" smtClean="0"/>
              <a:t>GET /index.html HTTP/1.1 Host: www.example.com</a:t>
            </a:r>
            <a:endParaRPr lang="en-US" dirty="0"/>
          </a:p>
        </p:txBody>
      </p:sp>
      <p:cxnSp>
        <p:nvCxnSpPr>
          <p:cNvPr id="11" name="Straight Arrow Connector 10"/>
          <p:cNvCxnSpPr/>
          <p:nvPr/>
        </p:nvCxnSpPr>
        <p:spPr>
          <a:xfrm>
            <a:off x="2514600" y="2971800"/>
            <a:ext cx="457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9600" y="3505200"/>
            <a:ext cx="7696200" cy="2554545"/>
          </a:xfrm>
          <a:prstGeom prst="rect">
            <a:avLst/>
          </a:prstGeom>
          <a:noFill/>
          <a:ln>
            <a:solidFill>
              <a:schemeClr val="accent1"/>
            </a:solidFill>
          </a:ln>
        </p:spPr>
        <p:txBody>
          <a:bodyPr wrap="square" rtlCol="0">
            <a:spAutoFit/>
          </a:bodyPr>
          <a:lstStyle/>
          <a:p>
            <a:r>
              <a:rPr lang="en-US" sz="1600" b="1" dirty="0" smtClean="0"/>
              <a:t>HTTP/1.1</a:t>
            </a:r>
            <a:r>
              <a:rPr lang="en-US" sz="1600" dirty="0" smtClean="0"/>
              <a:t> 200 OK </a:t>
            </a:r>
          </a:p>
          <a:p>
            <a:r>
              <a:rPr lang="en-US" sz="1600" b="1" dirty="0" smtClean="0"/>
              <a:t>Date</a:t>
            </a:r>
            <a:r>
              <a:rPr lang="en-US" sz="1600" dirty="0" smtClean="0"/>
              <a:t>: Mon, 23 May 2005 22:38:34 GMT </a:t>
            </a:r>
          </a:p>
          <a:p>
            <a:r>
              <a:rPr lang="en-US" sz="1600" b="1" dirty="0" smtClean="0"/>
              <a:t>Content-Type</a:t>
            </a:r>
            <a:r>
              <a:rPr lang="en-US" sz="1600" dirty="0" smtClean="0"/>
              <a:t>: text/html; </a:t>
            </a:r>
            <a:r>
              <a:rPr lang="en-US" sz="1600" dirty="0" err="1" smtClean="0"/>
              <a:t>charset</a:t>
            </a:r>
            <a:r>
              <a:rPr lang="en-US" sz="1600" dirty="0" smtClean="0"/>
              <a:t>=UTF-8 Content-Encoding: UTF-8 Content-Length: 138 </a:t>
            </a:r>
          </a:p>
          <a:p>
            <a:r>
              <a:rPr lang="en-US" sz="1600" b="1" dirty="0" smtClean="0"/>
              <a:t>Last-Modified</a:t>
            </a:r>
            <a:r>
              <a:rPr lang="en-US" sz="1600" dirty="0" smtClean="0"/>
              <a:t>: Wed, 08 Jan 2003 23:11:55 GMT </a:t>
            </a:r>
          </a:p>
          <a:p>
            <a:r>
              <a:rPr lang="en-US" sz="1600" b="1" dirty="0" smtClean="0"/>
              <a:t>Server</a:t>
            </a:r>
            <a:r>
              <a:rPr lang="en-US" sz="1600" dirty="0" smtClean="0"/>
              <a:t>: Apache/1.3.3.7 (Unix) (Red-Hat/Linux) </a:t>
            </a:r>
          </a:p>
          <a:p>
            <a:r>
              <a:rPr lang="en-US" sz="1600" b="1" dirty="0" err="1" smtClean="0"/>
              <a:t>ETag</a:t>
            </a:r>
            <a:r>
              <a:rPr lang="en-US" sz="1600" dirty="0" smtClean="0"/>
              <a:t>: "3f80f-1b6-3e1cb03b" </a:t>
            </a:r>
          </a:p>
          <a:p>
            <a:r>
              <a:rPr lang="en-US" sz="1600" b="1" dirty="0" smtClean="0"/>
              <a:t>Accept-Ranges</a:t>
            </a:r>
            <a:r>
              <a:rPr lang="en-US" sz="1600" dirty="0" smtClean="0"/>
              <a:t>: bytes Connection: close </a:t>
            </a:r>
          </a:p>
          <a:p>
            <a:endParaRPr lang="en-US" sz="1600" dirty="0" smtClean="0"/>
          </a:p>
          <a:p>
            <a:r>
              <a:rPr lang="en-US" sz="1600" dirty="0" smtClean="0"/>
              <a:t>&lt;html&gt; &lt;head&gt; &lt;title&gt;An Example Page&lt;/title&gt; &lt;/head&gt; &lt;body&gt; Hello World, this is a very simple HTML document. &lt;/body&gt; &lt;/html&gt;</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7371</TotalTime>
  <Words>1026</Words>
  <Application>Microsoft Office PowerPoint</Application>
  <PresentationFormat>On-screen Show (4:3)</PresentationFormat>
  <Paragraphs>130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Real Time communications  </vt:lpstr>
      <vt:lpstr>How do you watch  a  movie or video from  the internet</vt:lpstr>
      <vt:lpstr>Slide 3</vt:lpstr>
      <vt:lpstr>What was the though process behind RTSP</vt:lpstr>
      <vt:lpstr>Provide TV or DVD like real time experience to  user without local storage </vt:lpstr>
      <vt:lpstr>How RTSP evolved</vt:lpstr>
      <vt:lpstr>Real Time Streaming Protocol</vt:lpstr>
      <vt:lpstr>RTSP</vt:lpstr>
      <vt:lpstr>How HTTP works</vt:lpstr>
      <vt:lpstr>How RTSP works</vt:lpstr>
      <vt:lpstr>Slide 11</vt:lpstr>
      <vt:lpstr>Slide 12</vt:lpstr>
      <vt:lpstr>Comparison of HTTP and RTSP</vt:lpstr>
      <vt:lpstr> Why do you need real time communication browsers and mobile apps</vt:lpstr>
      <vt:lpstr>How do browsers perform real time communication</vt:lpstr>
      <vt:lpstr>What is WebRTC</vt:lpstr>
      <vt:lpstr>Use Cases of WEBRTC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Communication</dc:title>
  <dc:creator>user</dc:creator>
  <cp:lastModifiedBy>user</cp:lastModifiedBy>
  <cp:revision>719</cp:revision>
  <dcterms:created xsi:type="dcterms:W3CDTF">2017-01-18T10:03:27Z</dcterms:created>
  <dcterms:modified xsi:type="dcterms:W3CDTF">2017-03-27T00:23:59Z</dcterms:modified>
</cp:coreProperties>
</file>