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88" r:id="rId5"/>
    <p:sldId id="289" r:id="rId6"/>
    <p:sldId id="273" r:id="rId7"/>
    <p:sldId id="274" r:id="rId8"/>
    <p:sldId id="275" r:id="rId9"/>
    <p:sldId id="276" r:id="rId10"/>
    <p:sldId id="277" r:id="rId11"/>
    <p:sldId id="290" r:id="rId12"/>
    <p:sldId id="292" r:id="rId13"/>
    <p:sldId id="291" r:id="rId14"/>
    <p:sldId id="285"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1" autoAdjust="0"/>
    <p:restoredTop sz="99437" autoAdjust="0"/>
  </p:normalViewPr>
  <p:slideViewPr>
    <p:cSldViewPr>
      <p:cViewPr>
        <p:scale>
          <a:sx n="70" d="100"/>
          <a:sy n="70" d="100"/>
        </p:scale>
        <p:origin x="-96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3/13/2017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3/13/2017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3/13/2017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3/13/2017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3/13/2017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CPU Scheduling for Real Time OS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Acceptance testing in Fixed Priority System</a:t>
            </a:r>
            <a:endParaRPr lang="en-US" dirty="0"/>
          </a:p>
        </p:txBody>
      </p:sp>
      <p:sp>
        <p:nvSpPr>
          <p:cNvPr id="3" name="TextBox 2"/>
          <p:cNvSpPr txBox="1"/>
          <p:nvPr/>
        </p:nvSpPr>
        <p:spPr>
          <a:xfrm>
            <a:off x="609600" y="1828800"/>
            <a:ext cx="8229600" cy="4524315"/>
          </a:xfrm>
          <a:prstGeom prst="rect">
            <a:avLst/>
          </a:prstGeom>
          <a:noFill/>
        </p:spPr>
        <p:txBody>
          <a:bodyPr wrap="square" rtlCol="0">
            <a:spAutoFit/>
          </a:bodyPr>
          <a:lstStyle/>
          <a:p>
            <a:pPr algn="just"/>
            <a:r>
              <a:rPr lang="en-US" sz="2400" dirty="0" smtClean="0"/>
              <a:t>In fixed priority system,  a sporadic server can be used to execute them.  The sporadic server </a:t>
            </a:r>
            <a:r>
              <a:rPr lang="en-US" sz="2400" i="1" dirty="0" smtClean="0"/>
              <a:t>(</a:t>
            </a:r>
            <a:r>
              <a:rPr lang="en-US" sz="2400" i="1" dirty="0" err="1" smtClean="0"/>
              <a:t>ps</a:t>
            </a:r>
            <a:r>
              <a:rPr lang="en-US" sz="2400" i="1" dirty="0" smtClean="0"/>
              <a:t> , </a:t>
            </a:r>
            <a:r>
              <a:rPr lang="en-US" sz="2400" i="1" dirty="0" err="1" smtClean="0"/>
              <a:t>es</a:t>
            </a:r>
            <a:r>
              <a:rPr lang="en-US" sz="2400" i="1" dirty="0" smtClean="0"/>
              <a:t>) has </a:t>
            </a:r>
            <a:r>
              <a:rPr lang="en-US" sz="2400" i="1" dirty="0" err="1" smtClean="0"/>
              <a:t>es</a:t>
            </a:r>
            <a:r>
              <a:rPr lang="en-US" sz="2400" i="1" dirty="0" smtClean="0"/>
              <a:t> units of processor time every </a:t>
            </a:r>
            <a:r>
              <a:rPr lang="en-US" sz="2400" i="1" dirty="0" err="1" smtClean="0"/>
              <a:t>ps</a:t>
            </a:r>
            <a:r>
              <a:rPr lang="en-US" sz="2400" i="1" dirty="0" smtClean="0"/>
              <a:t> units of </a:t>
            </a:r>
            <a:r>
              <a:rPr lang="en-US" sz="2400" dirty="0" smtClean="0"/>
              <a:t>time, the scheduler can compute the least amount of time available to every sporadic job in the system. This basis of acceptance test</a:t>
            </a:r>
          </a:p>
          <a:p>
            <a:pPr algn="just"/>
            <a:endParaRPr lang="en-US" sz="2400" dirty="0" smtClean="0"/>
          </a:p>
          <a:p>
            <a:pPr algn="just"/>
            <a:r>
              <a:rPr lang="en-US" sz="2400" dirty="0" smtClean="0"/>
              <a:t>WE assume that accepted sporadic jobs are ordered among themselves on an EDF basis. When the first sporadic job </a:t>
            </a:r>
            <a:r>
              <a:rPr lang="en-US" sz="2400" i="1" dirty="0" smtClean="0"/>
              <a:t>S1(t, ds,1, es,1) arrives, the server has at least</a:t>
            </a:r>
          </a:p>
          <a:p>
            <a:pPr algn="just"/>
            <a:r>
              <a:rPr lang="en-US" sz="2400" i="1" dirty="0" smtClean="0"/>
              <a:t>[(ds,1 − t)/</a:t>
            </a:r>
            <a:r>
              <a:rPr lang="en-US" sz="2400" i="1" dirty="0" err="1" smtClean="0"/>
              <a:t>ps</a:t>
            </a:r>
            <a:r>
              <a:rPr lang="en-US" sz="2400" i="1" dirty="0" smtClean="0"/>
              <a:t>]</a:t>
            </a:r>
            <a:r>
              <a:rPr lang="en-US" sz="2400" i="1" dirty="0" err="1" smtClean="0"/>
              <a:t>es</a:t>
            </a:r>
            <a:r>
              <a:rPr lang="en-US" sz="2400" i="1" dirty="0" smtClean="0"/>
              <a:t> units of processor time before the deadline of the job. Therefore, the scheduler </a:t>
            </a:r>
            <a:r>
              <a:rPr lang="en-US" sz="2400" dirty="0" smtClean="0"/>
              <a:t>accepts </a:t>
            </a:r>
            <a:r>
              <a:rPr lang="en-US" sz="2400" i="1" dirty="0" smtClean="0"/>
              <a:t>S1 if the slack of the job is larger than or equal to zero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Predictable Vs Non Predictable</a:t>
            </a:r>
            <a:endParaRPr lang="en-US" dirty="0"/>
          </a:p>
        </p:txBody>
      </p:sp>
      <p:sp>
        <p:nvSpPr>
          <p:cNvPr id="3" name="TextBox 2"/>
          <p:cNvSpPr txBox="1"/>
          <p:nvPr/>
        </p:nvSpPr>
        <p:spPr>
          <a:xfrm>
            <a:off x="304800" y="1905000"/>
            <a:ext cx="8610600" cy="2585323"/>
          </a:xfrm>
          <a:prstGeom prst="rect">
            <a:avLst/>
          </a:prstGeom>
          <a:noFill/>
        </p:spPr>
        <p:txBody>
          <a:bodyPr wrap="square" rtlCol="0">
            <a:spAutoFit/>
          </a:bodyPr>
          <a:lstStyle/>
          <a:p>
            <a:r>
              <a:rPr lang="en-US" dirty="0" smtClean="0"/>
              <a:t>An application that is scheduled according to a preemptive, priority-driven algorithm and contains </a:t>
            </a:r>
            <a:r>
              <a:rPr lang="en-US" dirty="0" err="1" smtClean="0"/>
              <a:t>aperiodic</a:t>
            </a:r>
            <a:r>
              <a:rPr lang="en-US" dirty="0" smtClean="0"/>
              <a:t> and sporadic tasks and/or periodic tasks with release-time jitters an </a:t>
            </a:r>
            <a:r>
              <a:rPr lang="en-US" i="1" dirty="0" smtClean="0"/>
              <a:t>unpredictable application. In this case </a:t>
            </a:r>
            <a:r>
              <a:rPr lang="en-US" dirty="0" smtClean="0"/>
              <a:t> OS scheduler needs an estimate of its next event (occurrence) time at each replenishment time of its server, but its server scheduler cannot compute an accurate estimate.</a:t>
            </a:r>
          </a:p>
          <a:p>
            <a:endParaRPr lang="en-US" dirty="0" smtClean="0"/>
          </a:p>
          <a:p>
            <a:r>
              <a:rPr lang="en-US" dirty="0" smtClean="0"/>
              <a:t>All other types of applications are </a:t>
            </a:r>
            <a:r>
              <a:rPr lang="en-US" i="1" dirty="0" smtClean="0"/>
              <a:t>predictable. An application that contains only periodic</a:t>
            </a:r>
          </a:p>
          <a:p>
            <a:r>
              <a:rPr lang="en-US" dirty="0" smtClean="0"/>
              <a:t>tasks with fixed release times and known resource request times is predictable because its</a:t>
            </a:r>
          </a:p>
          <a:p>
            <a:r>
              <a:rPr lang="en-US" dirty="0" smtClean="0"/>
              <a:t>server scheduler can compute accurately the occurrence times of its future events.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Integrated Scheduling of Periodic, Sporadic, and </a:t>
            </a:r>
            <a:r>
              <a:rPr lang="en-US" b="1" dirty="0" err="1" smtClean="0"/>
              <a:t>Aperiodic</a:t>
            </a:r>
            <a:r>
              <a:rPr lang="en-US" b="1" dirty="0" smtClean="0"/>
              <a:t> Tasks</a:t>
            </a:r>
            <a:endParaRPr lang="en-US" dirty="0"/>
          </a:p>
        </p:txBody>
      </p:sp>
      <p:sp>
        <p:nvSpPr>
          <p:cNvPr id="3" name="TextBox 2"/>
          <p:cNvSpPr txBox="1"/>
          <p:nvPr/>
        </p:nvSpPr>
        <p:spPr>
          <a:xfrm>
            <a:off x="304800" y="1981200"/>
            <a:ext cx="8534400" cy="4154984"/>
          </a:xfrm>
          <a:prstGeom prst="rect">
            <a:avLst/>
          </a:prstGeom>
          <a:noFill/>
        </p:spPr>
        <p:txBody>
          <a:bodyPr wrap="square" rtlCol="0">
            <a:spAutoFit/>
          </a:bodyPr>
          <a:lstStyle/>
          <a:p>
            <a:r>
              <a:rPr lang="en-US" sz="2400" dirty="0" smtClean="0"/>
              <a:t>we can schedule sporadic and </a:t>
            </a:r>
            <a:r>
              <a:rPr lang="en-US" sz="2400" dirty="0" err="1" smtClean="0"/>
              <a:t>aperiodic</a:t>
            </a:r>
            <a:r>
              <a:rPr lang="en-US" sz="2400" dirty="0" smtClean="0"/>
              <a:t> tasks together with periodic tasks according to either the bandwidth-preserving server approach or the slack-stealing approach, or both. However, it is considerably more complex to do slack stealing in a system that contains  both sporadic tasks with hard deadlines and </a:t>
            </a:r>
            <a:r>
              <a:rPr lang="en-US" sz="2400" dirty="0" err="1" smtClean="0"/>
              <a:t>aperiodic</a:t>
            </a:r>
            <a:r>
              <a:rPr lang="en-US" sz="2400" dirty="0" smtClean="0"/>
              <a:t> tasks.</a:t>
            </a:r>
          </a:p>
          <a:p>
            <a:endParaRPr lang="en-US" sz="2400" dirty="0" smtClean="0"/>
          </a:p>
          <a:p>
            <a:r>
              <a:rPr lang="en-US" sz="2400" dirty="0" smtClean="0"/>
              <a:t>The presence of sporadic jobs  increases the complexity of slack computation. </a:t>
            </a:r>
          </a:p>
          <a:p>
            <a:r>
              <a:rPr lang="en-US" sz="2400" dirty="0" smtClean="0"/>
              <a:t>Design of such Real Time system is very challenging especially when there is are hard real time requirements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3" name="Table 2"/>
          <p:cNvGraphicFramePr>
            <a:graphicFrameLocks noGrp="1"/>
          </p:cNvGraphicFramePr>
          <p:nvPr/>
        </p:nvGraphicFramePr>
        <p:xfrm>
          <a:off x="1524000" y="1397000"/>
          <a:ext cx="5791200" cy="3906208"/>
        </p:xfrm>
        <a:graphic>
          <a:graphicData uri="http://schemas.openxmlformats.org/drawingml/2006/table">
            <a:tbl>
              <a:tblPr firstRow="1" bandRow="1">
                <a:tableStyleId>{5C22544A-7EE6-4342-B048-85BDC9FD1C3A}</a:tableStyleId>
              </a:tblPr>
              <a:tblGrid>
                <a:gridCol w="868680"/>
                <a:gridCol w="4922520"/>
              </a:tblGrid>
              <a:tr h="563828">
                <a:tc>
                  <a:txBody>
                    <a:bodyPr/>
                    <a:lstStyle/>
                    <a:p>
                      <a:r>
                        <a:rPr lang="en-US" dirty="0" smtClean="0"/>
                        <a:t>No</a:t>
                      </a:r>
                      <a:endParaRPr lang="en-US" dirty="0"/>
                    </a:p>
                  </a:txBody>
                  <a:tcPr/>
                </a:tc>
                <a:tc>
                  <a:txBody>
                    <a:bodyPr/>
                    <a:lstStyle/>
                    <a:p>
                      <a:r>
                        <a:rPr lang="en-US" dirty="0" err="1" smtClean="0"/>
                        <a:t>Alogrithm</a:t>
                      </a:r>
                      <a:endParaRPr lang="en-US" dirty="0"/>
                    </a:p>
                  </a:txBody>
                  <a:tcPr/>
                </a:tc>
              </a:tr>
              <a:tr h="563828">
                <a:tc>
                  <a:txBody>
                    <a:bodyPr/>
                    <a:lstStyle/>
                    <a:p>
                      <a:r>
                        <a:rPr lang="en-US" b="1" i="0" dirty="0" smtClean="0"/>
                        <a:t>1</a:t>
                      </a:r>
                      <a:endParaRPr lang="en-US" b="1" i="0" dirty="0"/>
                    </a:p>
                  </a:txBody>
                  <a:tcPr/>
                </a:tc>
                <a:tc>
                  <a:txBody>
                    <a:bodyPr/>
                    <a:lstStyle/>
                    <a:p>
                      <a:r>
                        <a:rPr lang="en-US" sz="1800" b="1" i="0" kern="1200" baseline="0" dirty="0" smtClean="0">
                          <a:solidFill>
                            <a:schemeClr val="dk1"/>
                          </a:solidFill>
                          <a:latin typeface="+mn-lt"/>
                          <a:ea typeface="+mn-ea"/>
                          <a:cs typeface="+mn-cs"/>
                        </a:rPr>
                        <a:t>Bandwidth-Preserving Algorithms.</a:t>
                      </a:r>
                      <a:endParaRPr lang="en-US" b="1" i="0" dirty="0"/>
                    </a:p>
                  </a:txBody>
                  <a:tcPr/>
                </a:tc>
              </a:tr>
              <a:tr h="563828">
                <a:tc>
                  <a:txBody>
                    <a:bodyPr/>
                    <a:lstStyle/>
                    <a:p>
                      <a:r>
                        <a:rPr lang="en-US" b="1" i="0" dirty="0" smtClean="0"/>
                        <a:t>2</a:t>
                      </a:r>
                      <a:endParaRPr lang="en-US" b="1" i="0" dirty="0"/>
                    </a:p>
                  </a:txBody>
                  <a:tcPr/>
                </a:tc>
                <a:tc>
                  <a:txBody>
                    <a:bodyPr/>
                    <a:lstStyle/>
                    <a:p>
                      <a:r>
                        <a:rPr lang="en-US" sz="1800" b="1" i="0" kern="1200" baseline="0" dirty="0" smtClean="0">
                          <a:solidFill>
                            <a:schemeClr val="dk1"/>
                          </a:solidFill>
                          <a:latin typeface="+mn-lt"/>
                          <a:ea typeface="+mn-ea"/>
                          <a:cs typeface="+mn-cs"/>
                        </a:rPr>
                        <a:t>Deferrable Server</a:t>
                      </a:r>
                      <a:endParaRPr lang="en-US" b="1" i="0" dirty="0"/>
                    </a:p>
                  </a:txBody>
                  <a:tcPr/>
                </a:tc>
              </a:tr>
              <a:tr h="563828">
                <a:tc>
                  <a:txBody>
                    <a:bodyPr/>
                    <a:lstStyle/>
                    <a:p>
                      <a:r>
                        <a:rPr lang="en-US" b="1" i="0" dirty="0" smtClean="0"/>
                        <a:t>3</a:t>
                      </a:r>
                      <a:endParaRPr lang="en-US" b="1" i="0" dirty="0"/>
                    </a:p>
                  </a:txBody>
                  <a:tcPr/>
                </a:tc>
                <a:tc>
                  <a:txBody>
                    <a:bodyPr/>
                    <a:lstStyle/>
                    <a:p>
                      <a:r>
                        <a:rPr lang="en-US" sz="1800" b="1" i="0" kern="1200" baseline="0" dirty="0" smtClean="0">
                          <a:solidFill>
                            <a:schemeClr val="dk1"/>
                          </a:solidFill>
                          <a:latin typeface="+mn-lt"/>
                          <a:ea typeface="+mn-ea"/>
                          <a:cs typeface="+mn-cs"/>
                        </a:rPr>
                        <a:t>Sporadic Server</a:t>
                      </a:r>
                      <a:endParaRPr lang="en-US" b="1" i="0" dirty="0"/>
                    </a:p>
                  </a:txBody>
                  <a:tcPr/>
                </a:tc>
              </a:tr>
              <a:tr h="538688">
                <a:tc>
                  <a:txBody>
                    <a:bodyPr/>
                    <a:lstStyle/>
                    <a:p>
                      <a:r>
                        <a:rPr lang="en-US" b="1" i="0" dirty="0" smtClean="0"/>
                        <a:t>4</a:t>
                      </a:r>
                      <a:endParaRPr lang="en-US" b="1" i="0" dirty="0"/>
                    </a:p>
                  </a:txBody>
                  <a:tcPr/>
                </a:tc>
                <a:tc>
                  <a:txBody>
                    <a:bodyPr/>
                    <a:lstStyle/>
                    <a:p>
                      <a:r>
                        <a:rPr lang="en-US" sz="1800" b="1" i="0" kern="1200" baseline="0" dirty="0" smtClean="0">
                          <a:solidFill>
                            <a:schemeClr val="dk1"/>
                          </a:solidFill>
                          <a:latin typeface="+mn-lt"/>
                          <a:ea typeface="+mn-ea"/>
                          <a:cs typeface="+mn-cs"/>
                        </a:rPr>
                        <a:t>Constant Utilization and Total Bandwidth Servers</a:t>
                      </a:r>
                      <a:endParaRPr lang="en-US" b="1" i="0" dirty="0"/>
                    </a:p>
                  </a:txBody>
                  <a:tcPr/>
                </a:tc>
              </a:tr>
              <a:tr h="556104">
                <a:tc>
                  <a:txBody>
                    <a:bodyPr/>
                    <a:lstStyle/>
                    <a:p>
                      <a:r>
                        <a:rPr lang="en-US" b="1" i="0" dirty="0" smtClean="0"/>
                        <a:t>5</a:t>
                      </a:r>
                      <a:endParaRPr lang="en-US" b="1" i="0" dirty="0"/>
                    </a:p>
                  </a:txBody>
                  <a:tcPr/>
                </a:tc>
                <a:tc>
                  <a:txBody>
                    <a:bodyPr/>
                    <a:lstStyle/>
                    <a:p>
                      <a:r>
                        <a:rPr lang="en-US" sz="1800" b="1" i="0" kern="1200" baseline="0" dirty="0" smtClean="0">
                          <a:solidFill>
                            <a:schemeClr val="dk1"/>
                          </a:solidFill>
                          <a:latin typeface="+mn-lt"/>
                          <a:ea typeface="+mn-ea"/>
                          <a:cs typeface="+mn-cs"/>
                        </a:rPr>
                        <a:t>Weighted Fair-</a:t>
                      </a:r>
                      <a:r>
                        <a:rPr lang="en-US" sz="1800" b="1" i="0" kern="1200" baseline="0" dirty="0" err="1" smtClean="0">
                          <a:solidFill>
                            <a:schemeClr val="dk1"/>
                          </a:solidFill>
                          <a:latin typeface="+mn-lt"/>
                          <a:ea typeface="+mn-ea"/>
                          <a:cs typeface="+mn-cs"/>
                        </a:rPr>
                        <a:t>Queueing</a:t>
                      </a:r>
                      <a:r>
                        <a:rPr lang="en-US" sz="1800" b="1" i="0" kern="1200" baseline="0" dirty="0" smtClean="0">
                          <a:solidFill>
                            <a:schemeClr val="dk1"/>
                          </a:solidFill>
                          <a:latin typeface="+mn-lt"/>
                          <a:ea typeface="+mn-ea"/>
                          <a:cs typeface="+mn-cs"/>
                        </a:rPr>
                        <a:t> Server.</a:t>
                      </a:r>
                      <a:endParaRPr lang="en-US" b="1" i="0" dirty="0"/>
                    </a:p>
                  </a:txBody>
                  <a:tcPr/>
                </a:tc>
              </a:tr>
              <a:tr h="556104">
                <a:tc>
                  <a:txBody>
                    <a:bodyPr/>
                    <a:lstStyle/>
                    <a:p>
                      <a:r>
                        <a:rPr lang="en-US" b="1" i="0" dirty="0" smtClean="0"/>
                        <a:t>6</a:t>
                      </a:r>
                      <a:endParaRPr lang="en-US" b="1" i="0" dirty="0"/>
                    </a:p>
                  </a:txBody>
                  <a:tcPr/>
                </a:tc>
                <a:tc>
                  <a:txBody>
                    <a:bodyPr/>
                    <a:lstStyle/>
                    <a:p>
                      <a:r>
                        <a:rPr lang="en-US" b="1" i="0" dirty="0" smtClean="0"/>
                        <a:t>Test</a:t>
                      </a:r>
                      <a:r>
                        <a:rPr lang="en-US" b="1" i="0" baseline="0" dirty="0" smtClean="0"/>
                        <a:t> for accepting Sporadic Jobs</a:t>
                      </a:r>
                      <a:endParaRPr lang="en-US" b="1" i="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00200"/>
            <a:ext cx="8305800" cy="2862322"/>
          </a:xfrm>
          <a:prstGeom prst="rect">
            <a:avLst/>
          </a:prstGeom>
          <a:noFill/>
        </p:spPr>
        <p:txBody>
          <a:bodyPr wrap="square" rtlCol="0">
            <a:spAutoFit/>
          </a:bodyPr>
          <a:lstStyle/>
          <a:p>
            <a:pPr>
              <a:buFont typeface="Wingdings" pitchFamily="2" charset="2"/>
              <a:buChar char="ü"/>
            </a:pPr>
            <a:r>
              <a:rPr lang="en-US" sz="2000" dirty="0" smtClean="0"/>
              <a:t> </a:t>
            </a:r>
            <a:r>
              <a:rPr lang="en-US" sz="2000" b="1" dirty="0" smtClean="0"/>
              <a:t>Clock Driven Scheduling periodic tasks</a:t>
            </a:r>
          </a:p>
          <a:p>
            <a:pPr>
              <a:buFont typeface="Wingdings" pitchFamily="2" charset="2"/>
              <a:buChar char="ü"/>
            </a:pPr>
            <a:r>
              <a:rPr lang="en-US" sz="2000" b="1" dirty="0" smtClean="0"/>
              <a:t> Clock Driven Scheduling of periodic +  </a:t>
            </a:r>
            <a:r>
              <a:rPr lang="en-US" sz="2000" b="1" dirty="0" err="1" smtClean="0"/>
              <a:t>aperiodic</a:t>
            </a:r>
            <a:r>
              <a:rPr lang="en-US" sz="2000" b="1" dirty="0" smtClean="0"/>
              <a:t>  task</a:t>
            </a:r>
          </a:p>
          <a:p>
            <a:pPr>
              <a:buFont typeface="Wingdings" pitchFamily="2" charset="2"/>
              <a:buChar char="ü"/>
            </a:pPr>
            <a:r>
              <a:rPr lang="en-US" sz="2000" b="1" dirty="0" smtClean="0"/>
              <a:t> Clock Driven Scheduling of periodic + </a:t>
            </a:r>
            <a:r>
              <a:rPr lang="en-US" sz="2000" b="1" dirty="0" err="1" smtClean="0"/>
              <a:t>aperiodic</a:t>
            </a:r>
            <a:r>
              <a:rPr lang="en-US" sz="2000" b="1" dirty="0" smtClean="0"/>
              <a:t> task + Sporadic Tasks</a:t>
            </a:r>
          </a:p>
          <a:p>
            <a:endParaRPr lang="en-US" sz="2000" b="1" dirty="0" smtClean="0"/>
          </a:p>
          <a:p>
            <a:pPr>
              <a:buFont typeface="Wingdings" pitchFamily="2" charset="2"/>
              <a:buChar char="ü"/>
            </a:pPr>
            <a:r>
              <a:rPr lang="en-US" sz="2000" b="1" dirty="0" smtClean="0"/>
              <a:t> Priority  Driven Scheduling periodic tasks</a:t>
            </a:r>
          </a:p>
          <a:p>
            <a:pPr>
              <a:buFont typeface="Wingdings" pitchFamily="2" charset="2"/>
              <a:buChar char="ü"/>
            </a:pPr>
            <a:r>
              <a:rPr lang="en-US" sz="2000" b="1" dirty="0" smtClean="0"/>
              <a:t>Priority Driven Scheduling of periodic +  </a:t>
            </a:r>
            <a:r>
              <a:rPr lang="en-US" sz="2000" b="1" dirty="0" err="1" smtClean="0"/>
              <a:t>aperiodic</a:t>
            </a:r>
            <a:r>
              <a:rPr lang="en-US" sz="2000" b="1" dirty="0" smtClean="0"/>
              <a:t>  task</a:t>
            </a:r>
          </a:p>
          <a:p>
            <a:pPr>
              <a:buFont typeface="Wingdings" pitchFamily="2" charset="2"/>
              <a:buChar char="ü"/>
            </a:pPr>
            <a:r>
              <a:rPr lang="en-US" sz="2000" dirty="0" smtClean="0"/>
              <a:t> </a:t>
            </a:r>
            <a:r>
              <a:rPr lang="en-US" sz="2000" b="1" dirty="0" smtClean="0"/>
              <a:t>Priority Driven Scheduling of periodic + Sporadic Tasks</a:t>
            </a:r>
          </a:p>
          <a:p>
            <a:pPr>
              <a:buFont typeface="Wingdings" pitchFamily="2" charset="2"/>
              <a:buChar char="ü"/>
            </a:pPr>
            <a:endParaRPr lang="en-US" sz="2000" b="1" dirty="0" smtClean="0"/>
          </a:p>
          <a:p>
            <a:pPr>
              <a:buFont typeface="Wingdings" pitchFamily="2" charset="2"/>
              <a:buChar char="ü"/>
            </a:pPr>
            <a:endParaRPr lang="en-US"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57200" y="274638"/>
            <a:ext cx="8229600" cy="1143000"/>
          </a:xfrm>
          <a:prstGeom prst="rect">
            <a:avLst/>
          </a:prstGeom>
          <a:ln>
            <a:solidFill>
              <a:schemeClr val="accent1"/>
            </a:solidFill>
          </a:ln>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Scheduling methods in RTOS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6" name="Rounded Rectangle 25"/>
          <p:cNvSpPr/>
          <p:nvPr/>
        </p:nvSpPr>
        <p:spPr>
          <a:xfrm>
            <a:off x="685800" y="2286000"/>
            <a:ext cx="2286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Clock Driven	</a:t>
            </a:r>
            <a:endParaRPr lang="en-US" dirty="0"/>
          </a:p>
        </p:txBody>
      </p:sp>
      <p:sp>
        <p:nvSpPr>
          <p:cNvPr id="27" name="Rounded Rectangle 26"/>
          <p:cNvSpPr/>
          <p:nvPr/>
        </p:nvSpPr>
        <p:spPr>
          <a:xfrm>
            <a:off x="3429000" y="2286000"/>
            <a:ext cx="2286000" cy="609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Priority Driven</a:t>
            </a:r>
            <a:endParaRPr lang="en-US" dirty="0"/>
          </a:p>
        </p:txBody>
      </p:sp>
      <p:sp>
        <p:nvSpPr>
          <p:cNvPr id="28" name="Rounded Rectangle 27"/>
          <p:cNvSpPr/>
          <p:nvPr/>
        </p:nvSpPr>
        <p:spPr>
          <a:xfrm>
            <a:off x="6172200" y="2286000"/>
            <a:ext cx="2286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Two Level or mixed scheduling</a:t>
            </a:r>
            <a:endParaRPr lang="en-US" dirty="0"/>
          </a:p>
        </p:txBody>
      </p:sp>
      <p:cxnSp>
        <p:nvCxnSpPr>
          <p:cNvPr id="29" name="Straight Arrow Connector 28"/>
          <p:cNvCxnSpPr>
            <a:stCxn id="25" idx="2"/>
          </p:cNvCxnSpPr>
          <p:nvPr/>
        </p:nvCxnSpPr>
        <p:spPr>
          <a:xfrm flipH="1">
            <a:off x="1828800" y="1417638"/>
            <a:ext cx="2743200" cy="868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2"/>
            <a:endCxn id="27" idx="0"/>
          </p:cNvCxnSpPr>
          <p:nvPr/>
        </p:nvCxnSpPr>
        <p:spPr>
          <a:xfrm>
            <a:off x="4572000" y="1417638"/>
            <a:ext cx="0" cy="868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a:endCxn id="28" idx="0"/>
          </p:cNvCxnSpPr>
          <p:nvPr/>
        </p:nvCxnSpPr>
        <p:spPr>
          <a:xfrm>
            <a:off x="4572000" y="1417638"/>
            <a:ext cx="2743200" cy="868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81000" y="3124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Clock Driven Scheduler</a:t>
            </a:r>
          </a:p>
          <a:p>
            <a:pPr algn="ctr"/>
            <a:r>
              <a:rPr lang="en-US" dirty="0" smtClean="0"/>
              <a:t>For periodic jobs	</a:t>
            </a:r>
            <a:endParaRPr lang="en-US" dirty="0"/>
          </a:p>
        </p:txBody>
      </p:sp>
      <p:sp>
        <p:nvSpPr>
          <p:cNvPr id="33" name="Rounded Rectangle 32"/>
          <p:cNvSpPr/>
          <p:nvPr/>
        </p:nvSpPr>
        <p:spPr>
          <a:xfrm>
            <a:off x="381000" y="3886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Cyclic Executives</a:t>
            </a:r>
            <a:endParaRPr lang="en-US" dirty="0"/>
          </a:p>
        </p:txBody>
      </p:sp>
      <p:sp>
        <p:nvSpPr>
          <p:cNvPr id="34" name="Rounded Rectangle 33"/>
          <p:cNvSpPr/>
          <p:nvPr/>
        </p:nvSpPr>
        <p:spPr>
          <a:xfrm>
            <a:off x="381000" y="4648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Slack Stealing a method of scheduling </a:t>
            </a:r>
            <a:r>
              <a:rPr lang="en-US" sz="1600" dirty="0" err="1" smtClean="0"/>
              <a:t>aperiodic</a:t>
            </a:r>
            <a:r>
              <a:rPr lang="en-US" sz="1600" dirty="0" smtClean="0"/>
              <a:t> jobs</a:t>
            </a:r>
            <a:endParaRPr lang="en-US" sz="1600" dirty="0"/>
          </a:p>
        </p:txBody>
      </p:sp>
      <p:sp>
        <p:nvSpPr>
          <p:cNvPr id="35" name="Rounded Rectangle 34"/>
          <p:cNvSpPr/>
          <p:nvPr/>
        </p:nvSpPr>
        <p:spPr>
          <a:xfrm>
            <a:off x="381000" y="5410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 Response time of an  </a:t>
            </a:r>
            <a:r>
              <a:rPr lang="en-US" dirty="0" err="1" smtClean="0"/>
              <a:t>aperiodict</a:t>
            </a:r>
            <a:r>
              <a:rPr lang="en-US" dirty="0" smtClean="0"/>
              <a:t> jobs</a:t>
            </a:r>
            <a:endParaRPr lang="en-US" dirty="0"/>
          </a:p>
        </p:txBody>
      </p:sp>
      <p:sp>
        <p:nvSpPr>
          <p:cNvPr id="36" name="Rounded Rectangle 35"/>
          <p:cNvSpPr/>
          <p:nvPr/>
        </p:nvSpPr>
        <p:spPr>
          <a:xfrm>
            <a:off x="381000" y="6172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 for Sporadic jobs</a:t>
            </a:r>
            <a:endParaRPr lang="en-US" dirty="0"/>
          </a:p>
        </p:txBody>
      </p:sp>
      <p:cxnSp>
        <p:nvCxnSpPr>
          <p:cNvPr id="37" name="Straight Connector 36"/>
          <p:cNvCxnSpPr/>
          <p:nvPr/>
        </p:nvCxnSpPr>
        <p:spPr>
          <a:xfrm>
            <a:off x="76200" y="2667000"/>
            <a:ext cx="0" cy="381000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1"/>
          </p:cNvCxnSpPr>
          <p:nvPr/>
        </p:nvCxnSpPr>
        <p:spPr>
          <a:xfrm flipH="1">
            <a:off x="76200" y="3429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6" idx="1"/>
          </p:cNvCxnSpPr>
          <p:nvPr/>
        </p:nvCxnSpPr>
        <p:spPr>
          <a:xfrm flipV="1">
            <a:off x="0" y="2590800"/>
            <a:ext cx="685800" cy="7620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6200" y="4191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6200" y="4953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6200" y="5715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6200" y="6477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733800" y="3124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Scheduling Metrics (CPU Utilization &amp; Hyper period)</a:t>
            </a:r>
          </a:p>
        </p:txBody>
      </p:sp>
      <p:sp>
        <p:nvSpPr>
          <p:cNvPr id="45" name="Rounded Rectangle 44"/>
          <p:cNvSpPr/>
          <p:nvPr/>
        </p:nvSpPr>
        <p:spPr>
          <a:xfrm>
            <a:off x="3733800" y="3886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sz="1600" dirty="0" smtClean="0"/>
          </a:p>
          <a:p>
            <a:pPr algn="ctr"/>
            <a:r>
              <a:rPr lang="en-US" sz="1600" dirty="0" smtClean="0"/>
              <a:t>Rate Monotonic Scheduling	</a:t>
            </a:r>
            <a:endParaRPr lang="en-US" sz="1600" dirty="0"/>
          </a:p>
        </p:txBody>
      </p:sp>
      <p:sp>
        <p:nvSpPr>
          <p:cNvPr id="46" name="Rounded Rectangle 45"/>
          <p:cNvSpPr/>
          <p:nvPr/>
        </p:nvSpPr>
        <p:spPr>
          <a:xfrm>
            <a:off x="3733800" y="4648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Earliest Dead Line First (EDF)</a:t>
            </a:r>
            <a:endParaRPr lang="en-US" sz="1600" dirty="0"/>
          </a:p>
        </p:txBody>
      </p:sp>
      <p:sp>
        <p:nvSpPr>
          <p:cNvPr id="47" name="Rounded Rectangle 46"/>
          <p:cNvSpPr/>
          <p:nvPr/>
        </p:nvSpPr>
        <p:spPr>
          <a:xfrm>
            <a:off x="3733800" y="5410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Case Studies of EDF and RMS</a:t>
            </a:r>
            <a:endParaRPr lang="en-US" dirty="0"/>
          </a:p>
        </p:txBody>
      </p:sp>
      <p:sp>
        <p:nvSpPr>
          <p:cNvPr id="48" name="Rounded Rectangle 47"/>
          <p:cNvSpPr/>
          <p:nvPr/>
        </p:nvSpPr>
        <p:spPr>
          <a:xfrm>
            <a:off x="3733800" y="6172200"/>
            <a:ext cx="2514600" cy="6096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Comparison between RMS &amp; EDD</a:t>
            </a:r>
            <a:endParaRPr lang="en-US" dirty="0"/>
          </a:p>
        </p:txBody>
      </p:sp>
      <p:cxnSp>
        <p:nvCxnSpPr>
          <p:cNvPr id="49" name="Straight Connector 48"/>
          <p:cNvCxnSpPr/>
          <p:nvPr/>
        </p:nvCxnSpPr>
        <p:spPr>
          <a:xfrm>
            <a:off x="3429000" y="2895600"/>
            <a:ext cx="0" cy="358140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429000" y="3429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3429000" y="4191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429000" y="4953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429000" y="5715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3429000" y="64770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6705600" y="4648200"/>
            <a:ext cx="2209800" cy="10668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600" dirty="0" smtClean="0"/>
              <a:t>Scheduling Non-Predictable Applications</a:t>
            </a:r>
            <a:endParaRPr lang="en-US" sz="1600" dirty="0"/>
          </a:p>
        </p:txBody>
      </p:sp>
      <p:cxnSp>
        <p:nvCxnSpPr>
          <p:cNvPr id="56" name="Straight Connector 55"/>
          <p:cNvCxnSpPr/>
          <p:nvPr/>
        </p:nvCxnSpPr>
        <p:spPr>
          <a:xfrm>
            <a:off x="6400800" y="2895600"/>
            <a:ext cx="0" cy="236220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400800" y="35052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400800" y="5230100"/>
            <a:ext cx="304800" cy="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740856" y="3091216"/>
            <a:ext cx="1981200" cy="838200"/>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sz="1600" dirty="0" smtClean="0"/>
          </a:p>
          <a:p>
            <a:pPr algn="ctr"/>
            <a:r>
              <a:rPr lang="en-US" sz="1600" dirty="0" smtClean="0"/>
              <a:t>Scheduling Predictable Applications	</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514600"/>
            <a:ext cx="8229600" cy="2286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Priority Driven Scheduling of </a:t>
            </a:r>
            <a:r>
              <a:rPr kumimoji="0" lang="en-US" sz="4800" b="0" i="0" u="none" strike="noStrike" kern="1200" cap="none" spc="0" normalizeH="0" baseline="0" noProof="0" smtClean="0">
                <a:ln>
                  <a:noFill/>
                </a:ln>
                <a:solidFill>
                  <a:schemeClr val="tx1"/>
                </a:solidFill>
                <a:effectLst/>
                <a:uLnTx/>
                <a:uFillTx/>
                <a:latin typeface="+mj-lt"/>
                <a:ea typeface="+mj-ea"/>
                <a:cs typeface="+mj-cs"/>
              </a:rPr>
              <a:t>periodic   </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 Sporadic</a:t>
            </a:r>
            <a:r>
              <a:rPr kumimoji="0" lang="en-US" sz="4800" b="0" i="0" u="none" strike="noStrike" kern="1200" cap="none" spc="0" normalizeH="0" noProof="0" dirty="0" smtClean="0">
                <a:ln>
                  <a:noFill/>
                </a:ln>
                <a:solidFill>
                  <a:schemeClr val="tx1"/>
                </a:solidFill>
                <a:effectLst/>
                <a:uLnTx/>
                <a:uFillTx/>
                <a:latin typeface="+mj-lt"/>
                <a:ea typeface="+mj-ea"/>
                <a:cs typeface="+mj-cs"/>
              </a:rPr>
              <a:t> Jobs</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How the System is designed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5" name="Rounded Rectangle 34"/>
          <p:cNvSpPr/>
          <p:nvPr/>
        </p:nvSpPr>
        <p:spPr>
          <a:xfrm>
            <a:off x="6096000" y="2514600"/>
            <a:ext cx="24384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a:t>
            </a:r>
            <a:endParaRPr lang="en-US" dirty="0"/>
          </a:p>
        </p:txBody>
      </p:sp>
      <p:cxnSp>
        <p:nvCxnSpPr>
          <p:cNvPr id="36" name="Straight Arrow Connector 35"/>
          <p:cNvCxnSpPr>
            <a:endCxn id="35" idx="1"/>
          </p:cNvCxnSpPr>
          <p:nvPr/>
        </p:nvCxnSpPr>
        <p:spPr>
          <a:xfrm>
            <a:off x="3124200" y="3657600"/>
            <a:ext cx="2971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81000" y="3408220"/>
            <a:ext cx="2743200" cy="554180"/>
            <a:chOff x="685800" y="3408220"/>
            <a:chExt cx="4419600" cy="630380"/>
          </a:xfrm>
        </p:grpSpPr>
        <p:cxnSp>
          <p:nvCxnSpPr>
            <p:cNvPr id="38" name="Straight Connector 37"/>
            <p:cNvCxnSpPr/>
            <p:nvPr/>
          </p:nvCxnSpPr>
          <p:spPr>
            <a:xfrm>
              <a:off x="2708565" y="340822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08565" y="401782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054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82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91000" y="342900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7338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766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828800" y="3733800"/>
              <a:ext cx="1066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5800" y="3505200"/>
              <a:ext cx="1130759" cy="307777"/>
            </a:xfrm>
            <a:prstGeom prst="rect">
              <a:avLst/>
            </a:prstGeom>
            <a:noFill/>
          </p:spPr>
          <p:txBody>
            <a:bodyPr wrap="none" rtlCol="0">
              <a:spAutoFit/>
            </a:bodyPr>
            <a:lstStyle/>
            <a:p>
              <a:r>
                <a:rPr lang="en-US" sz="1400" dirty="0" smtClean="0"/>
                <a:t>Periodic Jobs</a:t>
              </a:r>
              <a:endParaRPr lang="en-US" sz="1400" dirty="0"/>
            </a:p>
          </p:txBody>
        </p:sp>
      </p:grpSp>
      <p:grpSp>
        <p:nvGrpSpPr>
          <p:cNvPr id="47" name="Group 46"/>
          <p:cNvGrpSpPr/>
          <p:nvPr/>
        </p:nvGrpSpPr>
        <p:grpSpPr>
          <a:xfrm>
            <a:off x="457200" y="5269468"/>
            <a:ext cx="2514600" cy="597932"/>
            <a:chOff x="457200" y="5269468"/>
            <a:chExt cx="3962400" cy="826532"/>
          </a:xfrm>
        </p:grpSpPr>
        <p:cxnSp>
          <p:nvCxnSpPr>
            <p:cNvPr id="48" name="Straight Connector 47"/>
            <p:cNvCxnSpPr/>
            <p:nvPr/>
          </p:nvCxnSpPr>
          <p:spPr>
            <a:xfrm>
              <a:off x="2057400" y="544484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57400" y="605444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196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581400" y="548640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1242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670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143000" y="5715000"/>
              <a:ext cx="1066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5269468"/>
              <a:ext cx="1438652" cy="307777"/>
            </a:xfrm>
            <a:prstGeom prst="rect">
              <a:avLst/>
            </a:prstGeom>
            <a:noFill/>
          </p:spPr>
          <p:txBody>
            <a:bodyPr wrap="none" rtlCol="0">
              <a:spAutoFit/>
            </a:bodyPr>
            <a:lstStyle/>
            <a:p>
              <a:r>
                <a:rPr lang="en-US" sz="1400" dirty="0" err="1" smtClean="0"/>
                <a:t>aPeriodic</a:t>
              </a:r>
              <a:r>
                <a:rPr lang="en-US" sz="1400" dirty="0" smtClean="0"/>
                <a:t> Jobs</a:t>
              </a:r>
              <a:endParaRPr lang="en-US" sz="1400" dirty="0"/>
            </a:p>
          </p:txBody>
        </p:sp>
      </p:grpSp>
      <p:grpSp>
        <p:nvGrpSpPr>
          <p:cNvPr id="57" name="Group 56"/>
          <p:cNvGrpSpPr/>
          <p:nvPr/>
        </p:nvGrpSpPr>
        <p:grpSpPr>
          <a:xfrm>
            <a:off x="304800" y="1611868"/>
            <a:ext cx="2667000" cy="674132"/>
            <a:chOff x="304800" y="1611868"/>
            <a:chExt cx="3962400" cy="826532"/>
          </a:xfrm>
        </p:grpSpPr>
        <p:cxnSp>
          <p:nvCxnSpPr>
            <p:cNvPr id="58" name="Straight Connector 57"/>
            <p:cNvCxnSpPr/>
            <p:nvPr/>
          </p:nvCxnSpPr>
          <p:spPr>
            <a:xfrm>
              <a:off x="1905000" y="178724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905000" y="239684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267200" y="1808020"/>
              <a:ext cx="0" cy="55418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886200" y="18080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29000" y="182880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71800" y="18080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514600" y="18080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990600" y="2057400"/>
              <a:ext cx="1066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4800" y="1611868"/>
              <a:ext cx="1504452" cy="723256"/>
            </a:xfrm>
            <a:prstGeom prst="rect">
              <a:avLst/>
            </a:prstGeom>
            <a:noFill/>
          </p:spPr>
          <p:txBody>
            <a:bodyPr wrap="square" rtlCol="0">
              <a:spAutoFit/>
            </a:bodyPr>
            <a:lstStyle/>
            <a:p>
              <a:r>
                <a:rPr lang="en-US" sz="1400" dirty="0" smtClean="0"/>
                <a:t>Sporadic  Jobs</a:t>
              </a:r>
              <a:endParaRPr lang="en-US" sz="1400" dirty="0"/>
            </a:p>
          </p:txBody>
        </p:sp>
      </p:grpSp>
      <p:cxnSp>
        <p:nvCxnSpPr>
          <p:cNvPr id="67" name="Straight Connector 66"/>
          <p:cNvCxnSpPr/>
          <p:nvPr/>
        </p:nvCxnSpPr>
        <p:spPr>
          <a:xfrm>
            <a:off x="2971800" y="5638800"/>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410200" y="43434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410200" y="4343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971800" y="1981200"/>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410200" y="1986888"/>
            <a:ext cx="35256" cy="832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410200" y="2819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j-lt"/>
                <a:ea typeface="+mj-ea"/>
                <a:cs typeface="+mj-cs"/>
              </a:rPr>
              <a:t>A small change when</a:t>
            </a:r>
            <a:r>
              <a:rPr kumimoji="0" lang="en-US" sz="3600" b="0" i="0" u="none" strike="noStrike" kern="1200" cap="none" spc="0" normalizeH="0" noProof="0" dirty="0" smtClean="0">
                <a:ln>
                  <a:noFill/>
                </a:ln>
                <a:solidFill>
                  <a:schemeClr val="tx1"/>
                </a:solidFill>
                <a:effectLst/>
                <a:uLnTx/>
                <a:uFillTx/>
                <a:latin typeface="+mj-lt"/>
                <a:ea typeface="+mj-ea"/>
                <a:cs typeface="+mj-cs"/>
              </a:rPr>
              <a:t> it comes to sporadic jobs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ounded Rectangle 2"/>
          <p:cNvSpPr/>
          <p:nvPr/>
        </p:nvSpPr>
        <p:spPr>
          <a:xfrm>
            <a:off x="6096000" y="2514600"/>
            <a:ext cx="24384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a:t>
            </a:r>
            <a:endParaRPr lang="en-US" dirty="0"/>
          </a:p>
        </p:txBody>
      </p:sp>
      <p:cxnSp>
        <p:nvCxnSpPr>
          <p:cNvPr id="20" name="Straight Arrow Connector 19"/>
          <p:cNvCxnSpPr>
            <a:endCxn id="3" idx="1"/>
          </p:cNvCxnSpPr>
          <p:nvPr/>
        </p:nvCxnSpPr>
        <p:spPr>
          <a:xfrm>
            <a:off x="3124200" y="3657600"/>
            <a:ext cx="2971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381000" y="3408220"/>
            <a:ext cx="2743200" cy="554180"/>
            <a:chOff x="685800" y="3408220"/>
            <a:chExt cx="4419600" cy="630380"/>
          </a:xfrm>
        </p:grpSpPr>
        <p:cxnSp>
          <p:nvCxnSpPr>
            <p:cNvPr id="4" name="Straight Connector 3"/>
            <p:cNvCxnSpPr/>
            <p:nvPr/>
          </p:nvCxnSpPr>
          <p:spPr>
            <a:xfrm>
              <a:off x="2708565" y="340822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08565" y="401782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054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82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91000" y="342900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338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76600" y="34082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828800" y="3733800"/>
              <a:ext cx="1066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5800" y="3505200"/>
              <a:ext cx="1130759" cy="307777"/>
            </a:xfrm>
            <a:prstGeom prst="rect">
              <a:avLst/>
            </a:prstGeom>
            <a:noFill/>
          </p:spPr>
          <p:txBody>
            <a:bodyPr wrap="none" rtlCol="0">
              <a:spAutoFit/>
            </a:bodyPr>
            <a:lstStyle/>
            <a:p>
              <a:r>
                <a:rPr lang="en-US" sz="1400" dirty="0" smtClean="0"/>
                <a:t>Periodic Jobs</a:t>
              </a:r>
              <a:endParaRPr lang="en-US" sz="1400" dirty="0"/>
            </a:p>
          </p:txBody>
        </p:sp>
      </p:grpSp>
      <p:grpSp>
        <p:nvGrpSpPr>
          <p:cNvPr id="43" name="Group 42"/>
          <p:cNvGrpSpPr/>
          <p:nvPr/>
        </p:nvGrpSpPr>
        <p:grpSpPr>
          <a:xfrm>
            <a:off x="457200" y="5269468"/>
            <a:ext cx="2514600" cy="597932"/>
            <a:chOff x="457200" y="5269468"/>
            <a:chExt cx="3962400" cy="826532"/>
          </a:xfrm>
        </p:grpSpPr>
        <p:cxnSp>
          <p:nvCxnSpPr>
            <p:cNvPr id="6" name="Straight Connector 5"/>
            <p:cNvCxnSpPr/>
            <p:nvPr/>
          </p:nvCxnSpPr>
          <p:spPr>
            <a:xfrm>
              <a:off x="2057400" y="544484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57400" y="6054440"/>
              <a:ext cx="2362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196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386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81400" y="548640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7000" y="5465620"/>
              <a:ext cx="0" cy="6096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143000" y="5715000"/>
              <a:ext cx="1066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 y="5269468"/>
              <a:ext cx="1438652" cy="307777"/>
            </a:xfrm>
            <a:prstGeom prst="rect">
              <a:avLst/>
            </a:prstGeom>
            <a:noFill/>
          </p:spPr>
          <p:txBody>
            <a:bodyPr wrap="none" rtlCol="0">
              <a:spAutoFit/>
            </a:bodyPr>
            <a:lstStyle/>
            <a:p>
              <a:r>
                <a:rPr lang="en-US" sz="1400" dirty="0" err="1" smtClean="0"/>
                <a:t>aPeriodic</a:t>
              </a:r>
              <a:r>
                <a:rPr lang="en-US" sz="1400" dirty="0" smtClean="0"/>
                <a:t> Jobs</a:t>
              </a:r>
              <a:endParaRPr lang="en-US" sz="1400" dirty="0"/>
            </a:p>
          </p:txBody>
        </p:sp>
      </p:grpSp>
      <p:cxnSp>
        <p:nvCxnSpPr>
          <p:cNvPr id="24" name="Straight Connector 23"/>
          <p:cNvCxnSpPr/>
          <p:nvPr/>
        </p:nvCxnSpPr>
        <p:spPr>
          <a:xfrm>
            <a:off x="3134458" y="1743236"/>
            <a:ext cx="1589942"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34458" y="2240435"/>
            <a:ext cx="1589942"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724400" y="1760185"/>
            <a:ext cx="0" cy="45199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467958" y="1760185"/>
            <a:ext cx="0" cy="49719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160227" y="1777133"/>
            <a:ext cx="0" cy="49719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52496" y="1760185"/>
            <a:ext cx="0" cy="49719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44765" y="1760185"/>
            <a:ext cx="0" cy="49719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518996" y="1963583"/>
            <a:ext cx="718038"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0" y="2057400"/>
            <a:ext cx="1012612" cy="589899"/>
          </a:xfrm>
          <a:prstGeom prst="rect">
            <a:avLst/>
          </a:prstGeom>
          <a:noFill/>
        </p:spPr>
        <p:txBody>
          <a:bodyPr wrap="square" rtlCol="0">
            <a:spAutoFit/>
          </a:bodyPr>
          <a:lstStyle/>
          <a:p>
            <a:r>
              <a:rPr lang="en-US" sz="1400" dirty="0" smtClean="0"/>
              <a:t>Sporadic  Jobs</a:t>
            </a:r>
            <a:endParaRPr lang="en-US" sz="1400" dirty="0"/>
          </a:p>
        </p:txBody>
      </p:sp>
      <p:cxnSp>
        <p:nvCxnSpPr>
          <p:cNvPr id="47" name="Straight Connector 46"/>
          <p:cNvCxnSpPr/>
          <p:nvPr/>
        </p:nvCxnSpPr>
        <p:spPr>
          <a:xfrm>
            <a:off x="2971800" y="5638800"/>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410200" y="4343400"/>
            <a:ext cx="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410200" y="4343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5410200" y="19812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410200" y="2819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1143000" y="1600200"/>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Acceptance</a:t>
            </a:r>
          </a:p>
          <a:p>
            <a:pPr algn="ctr"/>
            <a:r>
              <a:rPr lang="en-US" dirty="0" smtClean="0"/>
              <a:t>Test</a:t>
            </a:r>
            <a:endParaRPr lang="en-US" dirty="0"/>
          </a:p>
        </p:txBody>
      </p:sp>
      <p:cxnSp>
        <p:nvCxnSpPr>
          <p:cNvPr id="67" name="Straight Arrow Connector 66"/>
          <p:cNvCxnSpPr/>
          <p:nvPr/>
        </p:nvCxnSpPr>
        <p:spPr>
          <a:xfrm>
            <a:off x="4724400" y="1943100"/>
            <a:ext cx="6858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5" idx="1"/>
          </p:cNvCxnSpPr>
          <p:nvPr/>
        </p:nvCxnSpPr>
        <p:spPr>
          <a:xfrm flipV="1">
            <a:off x="457200" y="1943100"/>
            <a:ext cx="6858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5" idx="0"/>
          </p:cNvCxnSpPr>
          <p:nvPr/>
        </p:nvCxnSpPr>
        <p:spPr>
          <a:xfrm flipV="1">
            <a:off x="18288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1066800" y="1197592"/>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6588" y="762000"/>
            <a:ext cx="1012612" cy="307777"/>
          </a:xfrm>
          <a:prstGeom prst="rect">
            <a:avLst/>
          </a:prstGeom>
          <a:noFill/>
        </p:spPr>
        <p:txBody>
          <a:bodyPr wrap="square" rtlCol="0">
            <a:spAutoFit/>
          </a:bodyPr>
          <a:lstStyle/>
          <a:p>
            <a:r>
              <a:rPr lang="en-US" sz="1400" dirty="0" smtClean="0"/>
              <a:t>Rejection</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Scheduling of Sporadic Jobs</a:t>
            </a:r>
            <a:endParaRPr lang="en-US" dirty="0"/>
          </a:p>
        </p:txBody>
      </p:sp>
      <p:sp>
        <p:nvSpPr>
          <p:cNvPr id="4" name="TextBox 3"/>
          <p:cNvSpPr txBox="1"/>
          <p:nvPr/>
        </p:nvSpPr>
        <p:spPr>
          <a:xfrm>
            <a:off x="457200" y="1524000"/>
            <a:ext cx="8305800" cy="1754326"/>
          </a:xfrm>
          <a:prstGeom prst="rect">
            <a:avLst/>
          </a:prstGeom>
          <a:noFill/>
        </p:spPr>
        <p:txBody>
          <a:bodyPr wrap="square" rtlCol="0">
            <a:spAutoFit/>
          </a:bodyPr>
          <a:lstStyle/>
          <a:p>
            <a:r>
              <a:rPr lang="en-US" dirty="0" smtClean="0"/>
              <a:t>The scheduler performs an acceptance test on each sporadic job upon its arrival. Once accepted, sporadic jobs are ordered among themselves in the EDF order. In a deadline-driven system, they are scheduled with periodic jobs on the EDF basis. In a fixed-priority system, they are executed by a bandwidth preserving server. In both cases, no new scheduling algorithm is needed.</a:t>
            </a:r>
          </a:p>
          <a:p>
            <a:endParaRPr lang="en-US" dirty="0"/>
          </a:p>
        </p:txBody>
      </p:sp>
      <p:sp>
        <p:nvSpPr>
          <p:cNvPr id="5" name="TextBox 4"/>
          <p:cNvSpPr txBox="1"/>
          <p:nvPr/>
        </p:nvSpPr>
        <p:spPr>
          <a:xfrm>
            <a:off x="685800" y="3429000"/>
            <a:ext cx="7467600" cy="584775"/>
          </a:xfrm>
          <a:prstGeom prst="rect">
            <a:avLst/>
          </a:prstGeom>
          <a:noFill/>
          <a:ln>
            <a:solidFill>
              <a:schemeClr val="accent1"/>
            </a:solidFill>
          </a:ln>
        </p:spPr>
        <p:txBody>
          <a:bodyPr wrap="square" rtlCol="0">
            <a:spAutoFit/>
          </a:bodyPr>
          <a:lstStyle/>
          <a:p>
            <a:pPr algn="ctr"/>
            <a:r>
              <a:rPr lang="en-US" sz="3200" dirty="0" smtClean="0"/>
              <a:t>Sporadic Job S =&gt;  (t ,   d ,   e)</a:t>
            </a:r>
            <a:endParaRPr lang="en-US" sz="3200" dirty="0"/>
          </a:p>
        </p:txBody>
      </p:sp>
      <p:sp>
        <p:nvSpPr>
          <p:cNvPr id="6" name="TextBox 5"/>
          <p:cNvSpPr txBox="1"/>
          <p:nvPr/>
        </p:nvSpPr>
        <p:spPr>
          <a:xfrm>
            <a:off x="3276600" y="4724400"/>
            <a:ext cx="1752600" cy="369332"/>
          </a:xfrm>
          <a:prstGeom prst="rect">
            <a:avLst/>
          </a:prstGeom>
          <a:noFill/>
        </p:spPr>
        <p:txBody>
          <a:bodyPr wrap="square" rtlCol="0">
            <a:spAutoFit/>
          </a:bodyPr>
          <a:lstStyle/>
          <a:p>
            <a:r>
              <a:rPr lang="en-US" dirty="0" smtClean="0"/>
              <a:t>Release Time</a:t>
            </a:r>
            <a:endParaRPr lang="en-US" dirty="0"/>
          </a:p>
        </p:txBody>
      </p:sp>
      <p:sp>
        <p:nvSpPr>
          <p:cNvPr id="7" name="TextBox 6"/>
          <p:cNvSpPr txBox="1"/>
          <p:nvPr/>
        </p:nvSpPr>
        <p:spPr>
          <a:xfrm>
            <a:off x="6858000" y="4876800"/>
            <a:ext cx="1752600" cy="369332"/>
          </a:xfrm>
          <a:prstGeom prst="rect">
            <a:avLst/>
          </a:prstGeom>
          <a:noFill/>
        </p:spPr>
        <p:txBody>
          <a:bodyPr wrap="square" rtlCol="0">
            <a:spAutoFit/>
          </a:bodyPr>
          <a:lstStyle/>
          <a:p>
            <a:r>
              <a:rPr lang="en-US" dirty="0" smtClean="0"/>
              <a:t>Execution Time</a:t>
            </a:r>
            <a:endParaRPr lang="en-US" dirty="0"/>
          </a:p>
        </p:txBody>
      </p:sp>
      <p:sp>
        <p:nvSpPr>
          <p:cNvPr id="8" name="TextBox 7"/>
          <p:cNvSpPr txBox="1"/>
          <p:nvPr/>
        </p:nvSpPr>
        <p:spPr>
          <a:xfrm>
            <a:off x="5181600" y="5410200"/>
            <a:ext cx="1752600" cy="369332"/>
          </a:xfrm>
          <a:prstGeom prst="rect">
            <a:avLst/>
          </a:prstGeom>
          <a:noFill/>
        </p:spPr>
        <p:txBody>
          <a:bodyPr wrap="square" rtlCol="0">
            <a:spAutoFit/>
          </a:bodyPr>
          <a:lstStyle/>
          <a:p>
            <a:r>
              <a:rPr lang="en-US" dirty="0" smtClean="0"/>
              <a:t>Deadline</a:t>
            </a:r>
            <a:endParaRPr lang="en-US" dirty="0"/>
          </a:p>
        </p:txBody>
      </p:sp>
      <p:cxnSp>
        <p:nvCxnSpPr>
          <p:cNvPr id="10" name="Straight Arrow Connector 9"/>
          <p:cNvCxnSpPr/>
          <p:nvPr/>
        </p:nvCxnSpPr>
        <p:spPr>
          <a:xfrm flipV="1">
            <a:off x="5562600" y="3886200"/>
            <a:ext cx="304800" cy="1524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038600" y="3962400"/>
            <a:ext cx="1219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553200" y="3886200"/>
            <a:ext cx="7620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81000" y="5181600"/>
            <a:ext cx="4572000" cy="1477328"/>
          </a:xfrm>
          <a:prstGeom prst="rect">
            <a:avLst/>
          </a:prstGeom>
          <a:ln>
            <a:solidFill>
              <a:schemeClr val="tx1"/>
            </a:solidFill>
          </a:ln>
        </p:spPr>
        <p:txBody>
          <a:bodyPr>
            <a:spAutoFit/>
          </a:bodyPr>
          <a:lstStyle/>
          <a:p>
            <a:pPr algn="just"/>
            <a:r>
              <a:rPr lang="en-US" dirty="0" smtClean="0"/>
              <a:t>We say an acceptance test is  optimal if it accepts a sporadic job if and only if the sporadic job can be feasibly scheduled</a:t>
            </a:r>
          </a:p>
          <a:p>
            <a:pPr algn="just"/>
            <a:r>
              <a:rPr lang="en-US" dirty="0" smtClean="0"/>
              <a:t>without causing periodic jobs or sporadic jobs in the system to miss their deadlines.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of Job</a:t>
            </a:r>
            <a:endParaRPr lang="en-US" dirty="0"/>
          </a:p>
        </p:txBody>
      </p:sp>
      <p:sp>
        <p:nvSpPr>
          <p:cNvPr id="5" name="TextBox 4"/>
          <p:cNvSpPr txBox="1"/>
          <p:nvPr/>
        </p:nvSpPr>
        <p:spPr>
          <a:xfrm>
            <a:off x="914400" y="1371600"/>
            <a:ext cx="7467600" cy="584775"/>
          </a:xfrm>
          <a:prstGeom prst="rect">
            <a:avLst/>
          </a:prstGeom>
          <a:noFill/>
          <a:ln>
            <a:solidFill>
              <a:schemeClr val="tx1"/>
            </a:solidFill>
          </a:ln>
        </p:spPr>
        <p:txBody>
          <a:bodyPr wrap="square" rtlCol="0">
            <a:spAutoFit/>
          </a:bodyPr>
          <a:lstStyle/>
          <a:p>
            <a:pPr algn="ctr"/>
            <a:r>
              <a:rPr lang="en-US" sz="3200" dirty="0" smtClean="0"/>
              <a:t>Sporadic Job S =&gt;  (t ,   d ,   e)</a:t>
            </a:r>
            <a:endParaRPr lang="en-US" sz="3200" dirty="0"/>
          </a:p>
        </p:txBody>
      </p:sp>
      <p:sp>
        <p:nvSpPr>
          <p:cNvPr id="6" name="TextBox 5"/>
          <p:cNvSpPr txBox="1"/>
          <p:nvPr/>
        </p:nvSpPr>
        <p:spPr>
          <a:xfrm>
            <a:off x="457200" y="3025676"/>
            <a:ext cx="8229600" cy="2308324"/>
          </a:xfrm>
          <a:prstGeom prst="rect">
            <a:avLst/>
          </a:prstGeom>
          <a:noFill/>
          <a:ln>
            <a:solidFill>
              <a:schemeClr val="tx1"/>
            </a:solidFill>
          </a:ln>
        </p:spPr>
        <p:txBody>
          <a:bodyPr wrap="square" rtlCol="0">
            <a:spAutoFit/>
          </a:bodyPr>
          <a:lstStyle/>
          <a:p>
            <a:pPr algn="ctr"/>
            <a:r>
              <a:rPr lang="en-US" dirty="0" smtClean="0"/>
              <a:t>Is defined  a ratio of execution time and time difference between release time and deadline </a:t>
            </a:r>
          </a:p>
          <a:p>
            <a:pPr algn="ctr"/>
            <a:endParaRPr lang="en-US" dirty="0" smtClean="0"/>
          </a:p>
          <a:p>
            <a:pPr algn="ctr"/>
            <a:r>
              <a:rPr lang="en-US" dirty="0" smtClean="0"/>
              <a:t>Density = execution time / ( deadline time – release time)</a:t>
            </a:r>
          </a:p>
          <a:p>
            <a:pPr algn="ctr"/>
            <a:endParaRPr lang="en-US" dirty="0" smtClean="0"/>
          </a:p>
          <a:p>
            <a:pPr algn="ctr"/>
            <a:r>
              <a:rPr lang="en-US" dirty="0" smtClean="0"/>
              <a:t>If this ratio is greater than 1 means  the time gap between time at which a job is released to the deadline time is less than the time  required to  complete the execution, this mean the job cannot meet the deadline.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Simple Acceptance Test in Deadline-Driven Systems</a:t>
            </a:r>
            <a:endParaRPr lang="en-US" dirty="0"/>
          </a:p>
        </p:txBody>
      </p:sp>
      <p:sp>
        <p:nvSpPr>
          <p:cNvPr id="3" name="TextBox 2"/>
          <p:cNvSpPr txBox="1"/>
          <p:nvPr/>
        </p:nvSpPr>
        <p:spPr>
          <a:xfrm>
            <a:off x="304800" y="2209800"/>
            <a:ext cx="8610600" cy="2677656"/>
          </a:xfrm>
          <a:prstGeom prst="rect">
            <a:avLst/>
          </a:prstGeom>
          <a:noFill/>
          <a:ln>
            <a:solidFill>
              <a:schemeClr val="tx1"/>
            </a:solidFill>
          </a:ln>
        </p:spPr>
        <p:txBody>
          <a:bodyPr wrap="square" rtlCol="0">
            <a:spAutoFit/>
          </a:bodyPr>
          <a:lstStyle/>
          <a:p>
            <a:r>
              <a:rPr lang="en-US" sz="2400" dirty="0" smtClean="0"/>
              <a:t>In a deadline-driven system where </a:t>
            </a:r>
            <a:r>
              <a:rPr lang="en-US" sz="2400" b="1" u="sng" dirty="0" smtClean="0">
                <a:solidFill>
                  <a:srgbClr val="FF0000"/>
                </a:solidFill>
              </a:rPr>
              <a:t>the total density of all the periodic tasks is </a:t>
            </a:r>
            <a:r>
              <a:rPr lang="en-US" sz="2400" b="1" i="1" u="sng" dirty="0" smtClean="0">
                <a:solidFill>
                  <a:srgbClr val="FF0000"/>
                </a:solidFill>
              </a:rPr>
              <a:t>delta</a:t>
            </a:r>
            <a:r>
              <a:rPr lang="en-US" sz="2400" dirty="0" smtClean="0"/>
              <a:t>, all the accepted sporadic jobs can meet their deadlines as long as </a:t>
            </a:r>
            <a:r>
              <a:rPr lang="en-US" sz="2400" dirty="0" smtClean="0">
                <a:solidFill>
                  <a:srgbClr val="7030A0"/>
                </a:solidFill>
              </a:rPr>
              <a:t>the </a:t>
            </a:r>
            <a:r>
              <a:rPr lang="en-US" sz="2400" b="1" u="sng" dirty="0" smtClean="0">
                <a:solidFill>
                  <a:srgbClr val="7030A0"/>
                </a:solidFill>
              </a:rPr>
              <a:t>total density of all the active sporadic jobs</a:t>
            </a:r>
            <a:r>
              <a:rPr lang="en-US" sz="2400" dirty="0" smtClean="0">
                <a:solidFill>
                  <a:srgbClr val="7030A0"/>
                </a:solidFill>
              </a:rPr>
              <a:t> </a:t>
            </a:r>
            <a:r>
              <a:rPr lang="en-US" sz="2400" dirty="0" smtClean="0"/>
              <a:t>is not greater than </a:t>
            </a:r>
            <a:r>
              <a:rPr lang="en-US" sz="2400" b="1" dirty="0" smtClean="0"/>
              <a:t>1− </a:t>
            </a:r>
            <a:r>
              <a:rPr lang="en-US" sz="2400" b="1" i="1" dirty="0" smtClean="0"/>
              <a:t>delta</a:t>
            </a:r>
            <a:r>
              <a:rPr lang="en-US" sz="2400" i="1" dirty="0" smtClean="0"/>
              <a:t> at all times.</a:t>
            </a:r>
            <a:br>
              <a:rPr lang="en-US" sz="2400" i="1" dirty="0" smtClean="0"/>
            </a:br>
            <a:endParaRPr lang="en-US" sz="2400" i="1" dirty="0" smtClean="0"/>
          </a:p>
          <a:p>
            <a:r>
              <a:rPr lang="en-US" sz="2400" dirty="0" smtClean="0"/>
              <a:t>The scheduler accepts </a:t>
            </a:r>
            <a:r>
              <a:rPr lang="en-US" sz="2400" i="1" dirty="0" smtClean="0"/>
              <a:t>a sporadic job if its density e/(d − t) is no greater than  1 − delta</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General Case </a:t>
            </a:r>
            <a:endParaRPr lang="en-US" dirty="0"/>
          </a:p>
        </p:txBody>
      </p:sp>
      <p:sp>
        <p:nvSpPr>
          <p:cNvPr id="3" name="TextBox 2"/>
          <p:cNvSpPr txBox="1"/>
          <p:nvPr/>
        </p:nvSpPr>
        <p:spPr>
          <a:xfrm>
            <a:off x="152400" y="1066801"/>
            <a:ext cx="8610600" cy="2954655"/>
          </a:xfrm>
          <a:prstGeom prst="rect">
            <a:avLst/>
          </a:prstGeom>
          <a:noFill/>
        </p:spPr>
        <p:txBody>
          <a:bodyPr wrap="square" rtlCol="0">
            <a:spAutoFit/>
          </a:bodyPr>
          <a:lstStyle/>
          <a:p>
            <a:r>
              <a:rPr lang="en-US" dirty="0" smtClean="0"/>
              <a:t>In  system the number of sporadic jobs will keep increasing and hence the density of sporadic jobs will also be changing, hence a general model need to be worked out</a:t>
            </a:r>
          </a:p>
          <a:p>
            <a:endParaRPr lang="en-US" dirty="0" smtClean="0"/>
          </a:p>
          <a:p>
            <a:r>
              <a:rPr lang="en-US" dirty="0" smtClean="0"/>
              <a:t>Let us say the scheduler accepts a sporadic job S at time ‘</a:t>
            </a:r>
            <a:r>
              <a:rPr lang="en-US" b="1" i="1" dirty="0" smtClean="0"/>
              <a:t>t</a:t>
            </a:r>
            <a:r>
              <a:rPr lang="en-US" dirty="0" smtClean="0"/>
              <a:t>’ when there is </a:t>
            </a:r>
            <a:r>
              <a:rPr lang="en-US" b="1" i="1" dirty="0" smtClean="0"/>
              <a:t>ns</a:t>
            </a:r>
            <a:r>
              <a:rPr lang="en-US" dirty="0" smtClean="0"/>
              <a:t>  sporadic  jobs are active,  each of these  sporadic jobs will have deadline which comes after  time ‘t’ and the time horizon  or extreme end of time line we can think of. </a:t>
            </a:r>
          </a:p>
          <a:p>
            <a:endParaRPr lang="en-US" dirty="0" smtClean="0"/>
          </a:p>
          <a:p>
            <a:r>
              <a:rPr lang="en-US" dirty="0" smtClean="0"/>
              <a:t>Let us mark each of the dead line in the time line, we can think that each of these deadline marks will divide,  time line into </a:t>
            </a:r>
            <a:r>
              <a:rPr lang="en-US" b="1" i="1" dirty="0" smtClean="0"/>
              <a:t>ns + 1</a:t>
            </a:r>
            <a:r>
              <a:rPr lang="en-US" dirty="0" smtClean="0"/>
              <a:t> time segments of different lengths. Let us call these time intervals   as </a:t>
            </a:r>
            <a:r>
              <a:rPr lang="en-US" sz="2400" dirty="0" smtClean="0">
                <a:latin typeface="Baskerville Old Face" pitchFamily="18" charset="0"/>
              </a:rPr>
              <a:t>I1, I2, I3 ………………. I ns+1</a:t>
            </a:r>
            <a:endParaRPr lang="en-US" dirty="0" smtClean="0">
              <a:latin typeface="Baskerville Old Face" pitchFamily="18" charset="0"/>
            </a:endParaRPr>
          </a:p>
        </p:txBody>
      </p:sp>
      <p:cxnSp>
        <p:nvCxnSpPr>
          <p:cNvPr id="5" name="Straight Connector 4"/>
          <p:cNvCxnSpPr/>
          <p:nvPr/>
        </p:nvCxnSpPr>
        <p:spPr>
          <a:xfrm>
            <a:off x="457200" y="6019800"/>
            <a:ext cx="76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09600" y="4648200"/>
            <a:ext cx="0" cy="152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28800" y="56388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731840" y="5668368"/>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330928" y="5656992"/>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906416" y="5659264"/>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924800" y="56388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086600" y="56388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9006" y="6019800"/>
            <a:ext cx="359394" cy="369332"/>
          </a:xfrm>
          <a:prstGeom prst="rect">
            <a:avLst/>
          </a:prstGeom>
          <a:noFill/>
        </p:spPr>
        <p:txBody>
          <a:bodyPr wrap="square" rtlCol="0">
            <a:spAutoFit/>
          </a:bodyPr>
          <a:lstStyle/>
          <a:p>
            <a:r>
              <a:rPr lang="en-US" dirty="0" smtClean="0"/>
              <a:t>I1</a:t>
            </a:r>
            <a:endParaRPr lang="en-US" dirty="0"/>
          </a:p>
        </p:txBody>
      </p:sp>
      <p:sp>
        <p:nvSpPr>
          <p:cNvPr id="19" name="TextBox 18"/>
          <p:cNvSpPr txBox="1"/>
          <p:nvPr/>
        </p:nvSpPr>
        <p:spPr>
          <a:xfrm>
            <a:off x="3374406" y="6019800"/>
            <a:ext cx="359394" cy="369332"/>
          </a:xfrm>
          <a:prstGeom prst="rect">
            <a:avLst/>
          </a:prstGeom>
          <a:noFill/>
        </p:spPr>
        <p:txBody>
          <a:bodyPr wrap="square" rtlCol="0">
            <a:spAutoFit/>
          </a:bodyPr>
          <a:lstStyle/>
          <a:p>
            <a:r>
              <a:rPr lang="en-US" dirty="0" smtClean="0"/>
              <a:t>I2</a:t>
            </a:r>
            <a:endParaRPr lang="en-US" dirty="0"/>
          </a:p>
        </p:txBody>
      </p:sp>
      <p:sp>
        <p:nvSpPr>
          <p:cNvPr id="20" name="TextBox 19"/>
          <p:cNvSpPr txBox="1"/>
          <p:nvPr/>
        </p:nvSpPr>
        <p:spPr>
          <a:xfrm>
            <a:off x="4441206" y="6019800"/>
            <a:ext cx="359394" cy="369332"/>
          </a:xfrm>
          <a:prstGeom prst="rect">
            <a:avLst/>
          </a:prstGeom>
          <a:noFill/>
        </p:spPr>
        <p:txBody>
          <a:bodyPr wrap="square" rtlCol="0">
            <a:spAutoFit/>
          </a:bodyPr>
          <a:lstStyle/>
          <a:p>
            <a:r>
              <a:rPr lang="en-US" dirty="0" smtClean="0"/>
              <a:t>I3</a:t>
            </a:r>
            <a:endParaRPr lang="en-US" dirty="0"/>
          </a:p>
        </p:txBody>
      </p:sp>
      <p:sp>
        <p:nvSpPr>
          <p:cNvPr id="21" name="TextBox 20"/>
          <p:cNvSpPr txBox="1"/>
          <p:nvPr/>
        </p:nvSpPr>
        <p:spPr>
          <a:xfrm>
            <a:off x="6019800" y="6031468"/>
            <a:ext cx="457200" cy="369332"/>
          </a:xfrm>
          <a:prstGeom prst="rect">
            <a:avLst/>
          </a:prstGeom>
          <a:noFill/>
        </p:spPr>
        <p:txBody>
          <a:bodyPr wrap="square" rtlCol="0">
            <a:spAutoFit/>
          </a:bodyPr>
          <a:lstStyle/>
          <a:p>
            <a:r>
              <a:rPr lang="en-US" dirty="0" smtClean="0"/>
              <a:t>Ins</a:t>
            </a:r>
            <a:endParaRPr lang="en-US" dirty="0"/>
          </a:p>
        </p:txBody>
      </p:sp>
      <p:sp>
        <p:nvSpPr>
          <p:cNvPr id="22" name="TextBox 21"/>
          <p:cNvSpPr txBox="1"/>
          <p:nvPr/>
        </p:nvSpPr>
        <p:spPr>
          <a:xfrm>
            <a:off x="7184406" y="6019800"/>
            <a:ext cx="892794" cy="369332"/>
          </a:xfrm>
          <a:prstGeom prst="rect">
            <a:avLst/>
          </a:prstGeom>
          <a:noFill/>
        </p:spPr>
        <p:txBody>
          <a:bodyPr wrap="square" rtlCol="0">
            <a:spAutoFit/>
          </a:bodyPr>
          <a:lstStyle/>
          <a:p>
            <a:r>
              <a:rPr lang="en-US" dirty="0" smtClean="0"/>
              <a:t>Ins +1</a:t>
            </a:r>
            <a:endParaRPr lang="en-US" dirty="0"/>
          </a:p>
        </p:txBody>
      </p:sp>
      <p:cxnSp>
        <p:nvCxnSpPr>
          <p:cNvPr id="24" name="Straight Connector 23"/>
          <p:cNvCxnSpPr>
            <a:stCxn id="20" idx="3"/>
            <a:endCxn id="21" idx="1"/>
          </p:cNvCxnSpPr>
          <p:nvPr/>
        </p:nvCxnSpPr>
        <p:spPr>
          <a:xfrm>
            <a:off x="4800600" y="6204466"/>
            <a:ext cx="1219200" cy="1166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229600" cy="3631763"/>
          </a:xfrm>
          <a:prstGeom prst="rect">
            <a:avLst/>
          </a:prstGeom>
          <a:noFill/>
          <a:ln>
            <a:solidFill>
              <a:schemeClr val="tx1"/>
            </a:solidFill>
          </a:ln>
        </p:spPr>
        <p:txBody>
          <a:bodyPr wrap="square" rtlCol="0">
            <a:spAutoFit/>
          </a:bodyPr>
          <a:lstStyle/>
          <a:p>
            <a:r>
              <a:rPr lang="en-US" dirty="0" smtClean="0"/>
              <a:t>Now let consider a  time segment </a:t>
            </a:r>
            <a:r>
              <a:rPr lang="en-US" dirty="0" err="1" smtClean="0">
                <a:latin typeface="Baskerville Old Face" pitchFamily="18" charset="0"/>
              </a:rPr>
              <a:t>Ik</a:t>
            </a:r>
            <a:r>
              <a:rPr lang="en-US" dirty="0" smtClean="0"/>
              <a:t> and the next one </a:t>
            </a:r>
            <a:r>
              <a:rPr lang="en-US" dirty="0" smtClean="0">
                <a:latin typeface="Baskerville Old Face" pitchFamily="18" charset="0"/>
              </a:rPr>
              <a:t>Ik+1. </a:t>
            </a:r>
            <a:r>
              <a:rPr lang="en-US" dirty="0" smtClean="0"/>
              <a:t>At any given point of time instead of keeping track of total density of  increasing  list of sporadic job, the scheduler will keep track of the total density of sporadic jobs between </a:t>
            </a:r>
            <a:r>
              <a:rPr lang="en-US" dirty="0" smtClean="0">
                <a:latin typeface="Baskerville Old Face" pitchFamily="18" charset="0"/>
              </a:rPr>
              <a:t>I1 and </a:t>
            </a:r>
            <a:r>
              <a:rPr lang="en-US" dirty="0" err="1" smtClean="0">
                <a:latin typeface="Baskerville Old Face" pitchFamily="18" charset="0"/>
              </a:rPr>
              <a:t>Ik</a:t>
            </a:r>
            <a:r>
              <a:rPr lang="en-US" dirty="0" smtClean="0"/>
              <a:t> </a:t>
            </a:r>
          </a:p>
          <a:p>
            <a:endParaRPr lang="en-US" dirty="0" smtClean="0"/>
          </a:p>
          <a:p>
            <a:r>
              <a:rPr lang="en-US" dirty="0" smtClean="0"/>
              <a:t>Now let the new sporadic job has dead line of </a:t>
            </a:r>
            <a:r>
              <a:rPr lang="en-US" sz="3200" dirty="0" smtClean="0">
                <a:latin typeface="Mistral" pitchFamily="66" charset="0"/>
              </a:rPr>
              <a:t>l </a:t>
            </a:r>
            <a:r>
              <a:rPr lang="en-US" dirty="0" smtClean="0"/>
              <a:t>such that </a:t>
            </a:r>
            <a:r>
              <a:rPr lang="en-US" sz="3200" dirty="0" smtClean="0">
                <a:latin typeface="Mistral" pitchFamily="66" charset="0"/>
              </a:rPr>
              <a:t>l</a:t>
            </a:r>
            <a:r>
              <a:rPr lang="en-US" dirty="0" smtClean="0"/>
              <a:t> is between t and </a:t>
            </a:r>
            <a:r>
              <a:rPr lang="en-US" dirty="0" err="1" smtClean="0">
                <a:latin typeface="Baskerville Old Face" pitchFamily="18" charset="0"/>
              </a:rPr>
              <a:t>Ik</a:t>
            </a:r>
            <a:endParaRPr lang="en-US" dirty="0" smtClean="0">
              <a:latin typeface="Baskerville Old Face" pitchFamily="18" charset="0"/>
            </a:endParaRPr>
          </a:p>
          <a:p>
            <a:endParaRPr lang="en-US" dirty="0" smtClean="0">
              <a:latin typeface="Baskerville Old Face" pitchFamily="18" charset="0"/>
            </a:endParaRPr>
          </a:p>
          <a:p>
            <a:r>
              <a:rPr lang="en-US" dirty="0" smtClean="0"/>
              <a:t>The scheduler will accept the sporadic job, if </a:t>
            </a:r>
          </a:p>
          <a:p>
            <a:endParaRPr lang="en-US" dirty="0" smtClean="0"/>
          </a:p>
          <a:p>
            <a:r>
              <a:rPr lang="en-US" dirty="0" smtClean="0"/>
              <a:t>e/(d-t)  + </a:t>
            </a:r>
            <a:r>
              <a:rPr lang="en-US" sz="1100" dirty="0" smtClean="0"/>
              <a:t>total density of all sporadic jobs till  interval k</a:t>
            </a:r>
            <a:r>
              <a:rPr lang="en-US" dirty="0" smtClean="0"/>
              <a:t>  &lt;  1 – Delta (total density of all periodic jobs</a:t>
            </a:r>
          </a:p>
          <a:p>
            <a:endParaRPr lang="en-US" dirty="0" smtClean="0">
              <a:latin typeface="Baskerville Old Face" pitchFamily="18" charset="0"/>
            </a:endParaRPr>
          </a:p>
          <a:p>
            <a:endParaRPr lang="en-US" dirty="0" smtClean="0">
              <a:latin typeface="Baskerville Old Face" pitchFamily="18" charset="0"/>
            </a:endParaRPr>
          </a:p>
          <a:p>
            <a:endParaRPr lang="en-US" dirty="0">
              <a:latin typeface="Mistral" pitchFamily="66" charset="0"/>
            </a:endParaRPr>
          </a:p>
        </p:txBody>
      </p:sp>
      <p:sp>
        <p:nvSpPr>
          <p:cNvPr id="5" name="TextBox 4"/>
          <p:cNvSpPr txBox="1"/>
          <p:nvPr/>
        </p:nvSpPr>
        <p:spPr>
          <a:xfrm>
            <a:off x="533400" y="4800600"/>
            <a:ext cx="7467600" cy="584775"/>
          </a:xfrm>
          <a:prstGeom prst="rect">
            <a:avLst/>
          </a:prstGeom>
          <a:noFill/>
          <a:ln>
            <a:solidFill>
              <a:schemeClr val="tx1"/>
            </a:solidFill>
          </a:ln>
        </p:spPr>
        <p:txBody>
          <a:bodyPr wrap="square" rtlCol="0">
            <a:spAutoFit/>
          </a:bodyPr>
          <a:lstStyle/>
          <a:p>
            <a:pPr algn="ctr"/>
            <a:r>
              <a:rPr lang="en-US" sz="3200" dirty="0" smtClean="0"/>
              <a:t>Sporadic Job S =&gt;  (t ,   d ,   e)</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6733</TotalTime>
  <Words>1064</Words>
  <Application>Microsoft Office PowerPoint</Application>
  <PresentationFormat>On-screen Show (4:3)</PresentationFormat>
  <Paragraphs>110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CPU Scheduling for Real Time OS</vt:lpstr>
      <vt:lpstr>Slide 2</vt:lpstr>
      <vt:lpstr>Slide 3</vt:lpstr>
      <vt:lpstr>Slide 4</vt:lpstr>
      <vt:lpstr>Scheduling of Sporadic Jobs</vt:lpstr>
      <vt:lpstr>“Density” of Job</vt:lpstr>
      <vt:lpstr>A Simple Acceptance Test in Deadline-Driven Systems</vt:lpstr>
      <vt:lpstr>General Case </vt:lpstr>
      <vt:lpstr>Slide 9</vt:lpstr>
      <vt:lpstr>Simple Acceptance testing in Fixed Priority System</vt:lpstr>
      <vt:lpstr>Predictable Vs Non Predictable</vt:lpstr>
      <vt:lpstr>Integrated Scheduling of Periodic, Sporadic, and Aperiodic Tasks</vt:lpstr>
      <vt:lpstr>Summary</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622</cp:revision>
  <dcterms:created xsi:type="dcterms:W3CDTF">2017-01-18T10:03:27Z</dcterms:created>
  <dcterms:modified xsi:type="dcterms:W3CDTF">2017-03-13T11:42:33Z</dcterms:modified>
</cp:coreProperties>
</file>