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7" r:id="rId2"/>
    <p:sldId id="258" r:id="rId3"/>
    <p:sldId id="259" r:id="rId4"/>
    <p:sldId id="260" r:id="rId5"/>
    <p:sldId id="261" r:id="rId6"/>
    <p:sldId id="262" r:id="rId7"/>
    <p:sldId id="263" r:id="rId8"/>
    <p:sldId id="264" r:id="rId9"/>
    <p:sldId id="265" r:id="rId10"/>
    <p:sldId id="266" r:id="rId11"/>
    <p:sldId id="271" r:id="rId12"/>
    <p:sldId id="298" r:id="rId13"/>
    <p:sldId id="268" r:id="rId14"/>
    <p:sldId id="270" r:id="rId15"/>
    <p:sldId id="267" r:id="rId16"/>
    <p:sldId id="272" r:id="rId17"/>
    <p:sldId id="273" r:id="rId18"/>
    <p:sldId id="274" r:id="rId19"/>
    <p:sldId id="275" r:id="rId20"/>
    <p:sldId id="276" r:id="rId21"/>
    <p:sldId id="277" r:id="rId22"/>
    <p:sldId id="278" r:id="rId23"/>
    <p:sldId id="269" r:id="rId24"/>
    <p:sldId id="279" r:id="rId25"/>
    <p:sldId id="280" r:id="rId26"/>
    <p:sldId id="281" r:id="rId27"/>
    <p:sldId id="283" r:id="rId28"/>
    <p:sldId id="288" r:id="rId29"/>
    <p:sldId id="290" r:id="rId30"/>
    <p:sldId id="291" r:id="rId31"/>
    <p:sldId id="292" r:id="rId32"/>
    <p:sldId id="293" r:id="rId33"/>
    <p:sldId id="294" r:id="rId34"/>
    <p:sldId id="284" r:id="rId35"/>
    <p:sldId id="295" r:id="rId36"/>
    <p:sldId id="296" r:id="rId37"/>
    <p:sldId id="297" r:id="rId38"/>
    <p:sldId id="29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6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76"/>
    </p:cViewPr>
  </p:sorterViewPr>
  <p:notesViewPr>
    <p:cSldViewPr>
      <p:cViewPr varScale="1">
        <p:scale>
          <a:sx n="54" d="100"/>
          <a:sy n="54" d="100"/>
        </p:scale>
        <p:origin x="-18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A208B-ACB2-40FC-9E17-9C33E1BBA94C}" type="datetimeFigureOut">
              <a:rPr lang="en-US" smtClean="0"/>
              <a:t>3/17/2017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9F8BF-72D2-4019-83B6-BDCB61F1667C}"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40B08-FE48-4452-8FD1-2C572EFB1C53}" type="datetimeFigureOut">
              <a:rPr lang="en-US" smtClean="0"/>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Telegram example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75CC3-C9E7-4383-98F9-89DB021A5C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3/17/2017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Bit_error"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aul_Baran" TargetMode="External"/><Relationship Id="rId7" Type="http://schemas.openxmlformats.org/officeDocument/2006/relationships/hyperlink" Target="https://en.wikipedia.org/wiki/Packet_switching" TargetMode="External"/><Relationship Id="rId2" Type="http://schemas.openxmlformats.org/officeDocument/2006/relationships/hyperlink" Target="https://en.wikipedia.org/wiki/Network_packet" TargetMode="External"/><Relationship Id="rId1" Type="http://schemas.openxmlformats.org/officeDocument/2006/relationships/slideLayout" Target="../slideLayouts/slideLayout6.xml"/><Relationship Id="rId6" Type="http://schemas.openxmlformats.org/officeDocument/2006/relationships/hyperlink" Target="https://en.wikipedia.org/wiki/Network_traffic" TargetMode="External"/><Relationship Id="rId5" Type="http://schemas.openxmlformats.org/officeDocument/2006/relationships/hyperlink" Target="https://en.wikipedia.org/wiki/Transmission_(telecommunications)" TargetMode="External"/><Relationship Id="rId4" Type="http://schemas.openxmlformats.org/officeDocument/2006/relationships/hyperlink" Target="https://en.wikipedia.org/wiki/Channel_(communication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Real </a:t>
            </a:r>
            <a:r>
              <a:rPr lang="en-US" b="1" smtClean="0"/>
              <a:t>Time communications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Types of Packet Switched network</a:t>
            </a:r>
            <a:endParaRPr lang="en-US" dirty="0"/>
          </a:p>
        </p:txBody>
      </p:sp>
      <p:sp>
        <p:nvSpPr>
          <p:cNvPr id="3" name="TextBox 2"/>
          <p:cNvSpPr txBox="1"/>
          <p:nvPr/>
        </p:nvSpPr>
        <p:spPr>
          <a:xfrm>
            <a:off x="381000" y="1219200"/>
            <a:ext cx="8305800" cy="5078313"/>
          </a:xfrm>
          <a:prstGeom prst="rect">
            <a:avLst/>
          </a:prstGeom>
          <a:noFill/>
        </p:spPr>
        <p:txBody>
          <a:bodyPr wrap="square" rtlCol="0">
            <a:spAutoFit/>
          </a:bodyPr>
          <a:lstStyle/>
          <a:p>
            <a:r>
              <a:rPr lang="en-US" b="1" dirty="0" smtClean="0"/>
              <a:t>Connection Less Mode </a:t>
            </a:r>
            <a:r>
              <a:rPr lang="en-US" dirty="0" smtClean="0"/>
              <a:t>: Each packet will have the  complete addressing information. Each  packet is routed individually, this will  result  in different paths and out-of-order delivery. Each packet will have  </a:t>
            </a:r>
          </a:p>
          <a:p>
            <a:endParaRPr lang="en-US" dirty="0" smtClean="0"/>
          </a:p>
          <a:p>
            <a:pPr lvl="1">
              <a:buFont typeface="Arial" pitchFamily="34" charset="0"/>
              <a:buChar char="•"/>
            </a:pPr>
            <a:r>
              <a:rPr lang="en-US" dirty="0" smtClean="0"/>
              <a:t> </a:t>
            </a:r>
            <a:r>
              <a:rPr lang="en-US" sz="2400" dirty="0" smtClean="0"/>
              <a:t>Destination address</a:t>
            </a:r>
          </a:p>
          <a:p>
            <a:pPr lvl="1">
              <a:buFont typeface="Arial" pitchFamily="34" charset="0"/>
              <a:buChar char="•"/>
            </a:pPr>
            <a:r>
              <a:rPr lang="en-US" sz="2400" dirty="0" smtClean="0"/>
              <a:t> Source address</a:t>
            </a:r>
          </a:p>
          <a:p>
            <a:pPr lvl="1">
              <a:buFont typeface="Arial" pitchFamily="34" charset="0"/>
              <a:buChar char="•"/>
            </a:pPr>
            <a:r>
              <a:rPr lang="en-US" sz="2400" dirty="0" smtClean="0"/>
              <a:t> Port numbers</a:t>
            </a:r>
          </a:p>
          <a:p>
            <a:pPr lvl="1">
              <a:buFont typeface="Arial" pitchFamily="34" charset="0"/>
              <a:buChar char="•"/>
            </a:pPr>
            <a:endParaRPr lang="en-US" dirty="0" smtClean="0"/>
          </a:p>
          <a:p>
            <a:r>
              <a:rPr lang="en-US" b="1" dirty="0" smtClean="0"/>
              <a:t>Connection-oriented</a:t>
            </a:r>
            <a:r>
              <a:rPr lang="en-US" dirty="0" smtClean="0"/>
              <a:t>  For  a setup phase is included  in each involved node before any packet is transmitted to establish the parameters of communication. The packets include a connection identifier rather than address information and are negotiated between endpoints so that they are delivered in order and with error checking. </a:t>
            </a:r>
          </a:p>
          <a:p>
            <a:endParaRPr lang="en-US" dirty="0" smtClean="0"/>
          </a:p>
          <a:p>
            <a:r>
              <a:rPr lang="en-US" b="1" dirty="0" smtClean="0"/>
              <a:t>Unlike Connection less, address information is only transferred to each node during the connection set-up phase</a:t>
            </a:r>
            <a:r>
              <a:rPr lang="en-US" dirty="0" smtClean="0"/>
              <a:t>, when the route to the destination is discovered and an entry is added to the switching table in each network node through which the connection passes.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is implemented </a:t>
            </a:r>
            <a:endParaRPr lang="en-US" dirty="0"/>
          </a:p>
        </p:txBody>
      </p:sp>
      <p:sp>
        <p:nvSpPr>
          <p:cNvPr id="3" name="Rectangle 2"/>
          <p:cNvSpPr/>
          <p:nvPr/>
        </p:nvSpPr>
        <p:spPr>
          <a:xfrm>
            <a:off x="838200" y="5562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4" name="Rectangle 3"/>
          <p:cNvSpPr/>
          <p:nvPr/>
        </p:nvSpPr>
        <p:spPr>
          <a:xfrm>
            <a:off x="838200" y="4953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Link Layer</a:t>
            </a:r>
            <a:endParaRPr lang="en-US" dirty="0"/>
          </a:p>
        </p:txBody>
      </p:sp>
      <p:sp>
        <p:nvSpPr>
          <p:cNvPr id="5" name="Rectangle 4"/>
          <p:cNvSpPr/>
          <p:nvPr/>
        </p:nvSpPr>
        <p:spPr>
          <a:xfrm>
            <a:off x="838200" y="43434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Layer</a:t>
            </a:r>
            <a:endParaRPr lang="en-US" dirty="0"/>
          </a:p>
        </p:txBody>
      </p:sp>
      <p:sp>
        <p:nvSpPr>
          <p:cNvPr id="6" name="Rectangle 5"/>
          <p:cNvSpPr/>
          <p:nvPr/>
        </p:nvSpPr>
        <p:spPr>
          <a:xfrm>
            <a:off x="838200" y="37338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 Layer</a:t>
            </a:r>
            <a:endParaRPr lang="en-US" dirty="0"/>
          </a:p>
        </p:txBody>
      </p:sp>
      <p:sp>
        <p:nvSpPr>
          <p:cNvPr id="7" name="Rectangle 6"/>
          <p:cNvSpPr/>
          <p:nvPr/>
        </p:nvSpPr>
        <p:spPr>
          <a:xfrm>
            <a:off x="838200" y="31242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Session Layer</a:t>
            </a:r>
            <a:endParaRPr lang="en-US" dirty="0"/>
          </a:p>
        </p:txBody>
      </p:sp>
      <p:sp>
        <p:nvSpPr>
          <p:cNvPr id="8" name="Rectangle 7"/>
          <p:cNvSpPr/>
          <p:nvPr/>
        </p:nvSpPr>
        <p:spPr>
          <a:xfrm>
            <a:off x="838200" y="2514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9" name="Rectangle 8"/>
          <p:cNvSpPr/>
          <p:nvPr/>
        </p:nvSpPr>
        <p:spPr>
          <a:xfrm>
            <a:off x="838200" y="1905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0" name="Rectangle 9"/>
          <p:cNvSpPr/>
          <p:nvPr/>
        </p:nvSpPr>
        <p:spPr>
          <a:xfrm>
            <a:off x="3200400" y="1828800"/>
            <a:ext cx="1752600" cy="1524000"/>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1" name="Rectangle 10"/>
          <p:cNvSpPr/>
          <p:nvPr/>
        </p:nvSpPr>
        <p:spPr>
          <a:xfrm>
            <a:off x="3200400" y="55626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12" name="Rectangle 11"/>
          <p:cNvSpPr/>
          <p:nvPr/>
        </p:nvSpPr>
        <p:spPr>
          <a:xfrm>
            <a:off x="3200400" y="49530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  Layer</a:t>
            </a:r>
            <a:endParaRPr lang="en-US" dirty="0"/>
          </a:p>
        </p:txBody>
      </p:sp>
      <p:sp>
        <p:nvSpPr>
          <p:cNvPr id="13" name="Rectangle 12"/>
          <p:cNvSpPr/>
          <p:nvPr/>
        </p:nvSpPr>
        <p:spPr>
          <a:xfrm>
            <a:off x="3200400" y="43434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 Layer</a:t>
            </a:r>
            <a:endParaRPr lang="en-US" dirty="0"/>
          </a:p>
        </p:txBody>
      </p:sp>
      <p:sp>
        <p:nvSpPr>
          <p:cNvPr id="14" name="Rectangle 13"/>
          <p:cNvSpPr/>
          <p:nvPr/>
        </p:nvSpPr>
        <p:spPr>
          <a:xfrm>
            <a:off x="3200400" y="3733800"/>
            <a:ext cx="1752600" cy="533400"/>
          </a:xfrm>
          <a:prstGeom prst="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  or UDP</a:t>
            </a:r>
            <a:endParaRPr lang="en-US" dirty="0"/>
          </a:p>
        </p:txBody>
      </p:sp>
      <p:sp>
        <p:nvSpPr>
          <p:cNvPr id="15" name="Up-Down Arrow 14"/>
          <p:cNvSpPr/>
          <p:nvPr/>
        </p:nvSpPr>
        <p:spPr>
          <a:xfrm>
            <a:off x="3962400" y="3352800"/>
            <a:ext cx="228600" cy="381000"/>
          </a:xfrm>
          <a:prstGeom prst="upDownArrow">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Callout 15"/>
          <p:cNvSpPr/>
          <p:nvPr/>
        </p:nvSpPr>
        <p:spPr>
          <a:xfrm>
            <a:off x="5105400" y="1371600"/>
            <a:ext cx="32766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Your application </a:t>
            </a:r>
            <a:r>
              <a:rPr lang="en-US" i="1" dirty="0" err="1" smtClean="0"/>
              <a:t>server.c</a:t>
            </a:r>
            <a:r>
              <a:rPr lang="en-US" i="1" dirty="0" smtClean="0"/>
              <a:t> or </a:t>
            </a:r>
            <a:r>
              <a:rPr lang="en-US" i="1" dirty="0" err="1" smtClean="0"/>
              <a:t>client.c</a:t>
            </a:r>
            <a:endParaRPr lang="en-US" i="1" dirty="0"/>
          </a:p>
        </p:txBody>
      </p:sp>
      <p:cxnSp>
        <p:nvCxnSpPr>
          <p:cNvPr id="18" name="Shape 17"/>
          <p:cNvCxnSpPr>
            <a:stCxn id="16" idx="8"/>
          </p:cNvCxnSpPr>
          <p:nvPr/>
        </p:nvCxnSpPr>
        <p:spPr>
          <a:xfrm rot="5400000">
            <a:off x="5326068" y="1931982"/>
            <a:ext cx="438150" cy="1031886"/>
          </a:xfrm>
          <a:prstGeom prst="curvedConnector2">
            <a:avLst/>
          </a:prstGeom>
          <a:ln w="28575">
            <a:solidFill>
              <a:schemeClr val="bg2">
                <a:lumMod val="10000"/>
              </a:schemeClr>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Cloud Callout 19"/>
          <p:cNvSpPr/>
          <p:nvPr/>
        </p:nvSpPr>
        <p:spPr>
          <a:xfrm>
            <a:off x="5562600" y="2514600"/>
            <a:ext cx="3429000" cy="838200"/>
          </a:xfrm>
          <a:prstGeom prst="cloudCallou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a:t>
            </a:r>
          </a:p>
          <a:p>
            <a:pPr algn="ctr"/>
            <a:r>
              <a:rPr lang="en-US" dirty="0" err="1" smtClean="0"/>
              <a:t>fd</a:t>
            </a:r>
            <a:r>
              <a:rPr lang="en-US" dirty="0" smtClean="0"/>
              <a:t> = socket(……)</a:t>
            </a:r>
            <a:endParaRPr lang="en-US" dirty="0"/>
          </a:p>
        </p:txBody>
      </p:sp>
      <p:cxnSp>
        <p:nvCxnSpPr>
          <p:cNvPr id="22" name="Curved Connector 21"/>
          <p:cNvCxnSpPr>
            <a:stCxn id="20" idx="4"/>
          </p:cNvCxnSpPr>
          <p:nvPr/>
        </p:nvCxnSpPr>
        <p:spPr>
          <a:xfrm rot="10800000" flipV="1">
            <a:off x="4267200" y="3457574"/>
            <a:ext cx="2295536" cy="47625"/>
          </a:xfrm>
          <a:prstGeom prst="curvedConnector3">
            <a:avLst>
              <a:gd name="adj1" fmla="val 50000"/>
            </a:avLst>
          </a:prstGeom>
          <a:ln w="28575">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019800" y="50292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Ethernet Drivers and Card</a:t>
            </a:r>
            <a:endParaRPr lang="en-US" sz="1400" dirty="0"/>
          </a:p>
        </p:txBody>
      </p:sp>
      <p:cxnSp>
        <p:nvCxnSpPr>
          <p:cNvPr id="26" name="Straight Arrow Connector 25"/>
          <p:cNvCxnSpPr>
            <a:stCxn id="24" idx="1"/>
          </p:cNvCxnSpPr>
          <p:nvPr/>
        </p:nvCxnSpPr>
        <p:spPr>
          <a:xfrm flipH="1">
            <a:off x="4953000" y="52578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6019800" y="56388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Cables </a:t>
            </a:r>
          </a:p>
          <a:p>
            <a:pPr algn="ctr"/>
            <a:endParaRPr lang="en-US" sz="1400" dirty="0"/>
          </a:p>
        </p:txBody>
      </p:sp>
      <p:cxnSp>
        <p:nvCxnSpPr>
          <p:cNvPr id="28" name="Straight Arrow Connector 27"/>
          <p:cNvCxnSpPr/>
          <p:nvPr/>
        </p:nvCxnSpPr>
        <p:spPr>
          <a:xfrm flipH="1">
            <a:off x="4953000" y="58674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2667000" y="1905000"/>
            <a:ext cx="228600" cy="175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Arrow Connector 31"/>
          <p:cNvCxnSpPr>
            <a:stCxn id="30" idx="1"/>
            <a:endCxn id="10" idx="1"/>
          </p:cNvCxnSpPr>
          <p:nvPr/>
        </p:nvCxnSpPr>
        <p:spPr>
          <a:xfrm flipV="1">
            <a:off x="2895600" y="2590800"/>
            <a:ext cx="304800" cy="190500"/>
          </a:xfrm>
          <a:prstGeom prst="straightConnector1">
            <a:avLst/>
          </a:prstGeom>
          <a:ln>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static.thegeekstuff.com/wp-content/uploads/2012/03/ip-header-1.png"/>
          <p:cNvPicPr>
            <a:picLocks noChangeAspect="1" noChangeArrowheads="1"/>
          </p:cNvPicPr>
          <p:nvPr/>
        </p:nvPicPr>
        <p:blipFill>
          <a:blip r:embed="rId2" cstate="print"/>
          <a:srcRect/>
          <a:stretch>
            <a:fillRect/>
          </a:stretch>
        </p:blipFill>
        <p:spPr bwMode="auto">
          <a:xfrm>
            <a:off x="4343400" y="609600"/>
            <a:ext cx="4495800" cy="5562600"/>
          </a:xfrm>
          <a:prstGeom prst="rect">
            <a:avLst/>
          </a:prstGeom>
          <a:noFill/>
        </p:spPr>
      </p:pic>
      <p:grpSp>
        <p:nvGrpSpPr>
          <p:cNvPr id="10" name="Group 9"/>
          <p:cNvGrpSpPr/>
          <p:nvPr/>
        </p:nvGrpSpPr>
        <p:grpSpPr>
          <a:xfrm>
            <a:off x="533400" y="914400"/>
            <a:ext cx="2209800" cy="5334000"/>
            <a:chOff x="533400" y="914400"/>
            <a:chExt cx="1752600" cy="4267200"/>
          </a:xfrm>
        </p:grpSpPr>
        <p:sp>
          <p:nvSpPr>
            <p:cNvPr id="3" name="Rectangle 2"/>
            <p:cNvSpPr/>
            <p:nvPr/>
          </p:nvSpPr>
          <p:spPr>
            <a:xfrm>
              <a:off x="533400" y="914400"/>
              <a:ext cx="1752600" cy="1524000"/>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4" name="Rectangle 3"/>
            <p:cNvSpPr/>
            <p:nvPr/>
          </p:nvSpPr>
          <p:spPr>
            <a:xfrm>
              <a:off x="533400" y="46482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5" name="Rectangle 4"/>
            <p:cNvSpPr/>
            <p:nvPr/>
          </p:nvSpPr>
          <p:spPr>
            <a:xfrm>
              <a:off x="533400" y="40386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  Layer</a:t>
              </a:r>
              <a:endParaRPr lang="en-US" dirty="0"/>
            </a:p>
          </p:txBody>
        </p:sp>
        <p:sp>
          <p:nvSpPr>
            <p:cNvPr id="6" name="Rectangle 5"/>
            <p:cNvSpPr/>
            <p:nvPr/>
          </p:nvSpPr>
          <p:spPr>
            <a:xfrm>
              <a:off x="533400" y="34290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 Layer</a:t>
              </a:r>
              <a:endParaRPr lang="en-US" dirty="0"/>
            </a:p>
          </p:txBody>
        </p:sp>
        <p:sp>
          <p:nvSpPr>
            <p:cNvPr id="7" name="Rectangle 6"/>
            <p:cNvSpPr/>
            <p:nvPr/>
          </p:nvSpPr>
          <p:spPr>
            <a:xfrm>
              <a:off x="533400" y="2819400"/>
              <a:ext cx="1752600" cy="533400"/>
            </a:xfrm>
            <a:prstGeom prst="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  or UDP</a:t>
              </a:r>
              <a:endParaRPr lang="en-US" dirty="0"/>
            </a:p>
          </p:txBody>
        </p:sp>
        <p:sp>
          <p:nvSpPr>
            <p:cNvPr id="8" name="Up-Down Arrow 7"/>
            <p:cNvSpPr/>
            <p:nvPr/>
          </p:nvSpPr>
          <p:spPr>
            <a:xfrm>
              <a:off x="1295400" y="2438400"/>
              <a:ext cx="228600" cy="381000"/>
            </a:xfrm>
            <a:prstGeom prst="upDownArrow">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p:cNvCxnSpPr/>
          <p:nvPr/>
        </p:nvCxnSpPr>
        <p:spPr>
          <a:xfrm flipV="1">
            <a:off x="2743200" y="2971800"/>
            <a:ext cx="28956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743200" y="3733800"/>
            <a:ext cx="28956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95600" y="5257800"/>
            <a:ext cx="2133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How does the big picture look like</a:t>
            </a:r>
            <a:endParaRPr lang="en-US" dirty="0"/>
          </a:p>
        </p:txBody>
      </p:sp>
      <p:sp>
        <p:nvSpPr>
          <p:cNvPr id="3" name="TextBox 2"/>
          <p:cNvSpPr txBox="1"/>
          <p:nvPr/>
        </p:nvSpPr>
        <p:spPr>
          <a:xfrm>
            <a:off x="228600" y="1025128"/>
            <a:ext cx="8763000" cy="4585871"/>
          </a:xfrm>
          <a:prstGeom prst="rect">
            <a:avLst/>
          </a:prstGeom>
          <a:noFill/>
        </p:spPr>
        <p:txBody>
          <a:bodyPr wrap="square" rtlCol="0">
            <a:spAutoFit/>
          </a:bodyPr>
          <a:lstStyle/>
          <a:p>
            <a:r>
              <a:rPr lang="en-US" dirty="0" smtClean="0"/>
              <a:t>Unlike in circuit switched network, packets take different routes and pass through different network elements like switches and routers etc. This introduce lot of challenges in the data path during an end to end communication. These challenges appears in two forms</a:t>
            </a:r>
          </a:p>
          <a:p>
            <a:endParaRPr lang="en-US" dirty="0" smtClean="0"/>
          </a:p>
          <a:p>
            <a:pPr lvl="1">
              <a:buFont typeface="Arial" pitchFamily="34" charset="0"/>
              <a:buChar char="•"/>
            </a:pPr>
            <a:r>
              <a:rPr lang="en-US" sz="2000" dirty="0" smtClean="0"/>
              <a:t>From the System point of view</a:t>
            </a:r>
          </a:p>
          <a:p>
            <a:pPr lvl="1">
              <a:buFont typeface="Arial" pitchFamily="34" charset="0"/>
              <a:buChar char="•"/>
            </a:pPr>
            <a:r>
              <a:rPr lang="en-US" sz="2000" dirty="0" smtClean="0"/>
              <a:t>From the User’s point of view</a:t>
            </a:r>
          </a:p>
          <a:p>
            <a:endParaRPr lang="en-US" dirty="0" smtClean="0"/>
          </a:p>
          <a:p>
            <a:r>
              <a:rPr lang="en-US" dirty="0" smtClean="0"/>
              <a:t>For a user it appears as the  experience this is  what is call as “User Experience” –  It appears to user in the form of delay, or in the variations of delay called as Jitter, green patches seen on the monitor  when some packets are lost or arrived too late. </a:t>
            </a:r>
          </a:p>
          <a:p>
            <a:endParaRPr lang="en-US" dirty="0" smtClean="0"/>
          </a:p>
          <a:p>
            <a:r>
              <a:rPr lang="en-US" dirty="0" smtClean="0"/>
              <a:t>For the system, it all about delivering the user experience with minimum usage of resources like memory, CPU etc. Though most of the  data for video calls or audio calls  are periodic in nature there will asynchronous data  which comes in the form of a-periodic messages or sporadic message,  system should be able to handle them with minimum resource.   This exactly where different scheduling methods comes into picture.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Key Terms used in RT Communications</a:t>
            </a:r>
            <a:endParaRPr lang="en-US" dirty="0"/>
          </a:p>
        </p:txBody>
      </p:sp>
      <p:graphicFrame>
        <p:nvGraphicFramePr>
          <p:cNvPr id="3" name="Table 2"/>
          <p:cNvGraphicFramePr>
            <a:graphicFrameLocks noGrp="1"/>
          </p:cNvGraphicFramePr>
          <p:nvPr/>
        </p:nvGraphicFramePr>
        <p:xfrm>
          <a:off x="381000" y="1524000"/>
          <a:ext cx="8077200" cy="4572000"/>
        </p:xfrm>
        <a:graphic>
          <a:graphicData uri="http://schemas.openxmlformats.org/drawingml/2006/table">
            <a:tbl>
              <a:tblPr firstRow="1" bandRow="1">
                <a:tableStyleId>{5C22544A-7EE6-4342-B048-85BDC9FD1C3A}</a:tableStyleId>
              </a:tblPr>
              <a:tblGrid>
                <a:gridCol w="2524125"/>
                <a:gridCol w="5553075"/>
              </a:tblGrid>
              <a:tr h="521686">
                <a:tc>
                  <a:txBody>
                    <a:bodyPr/>
                    <a:lstStyle/>
                    <a:p>
                      <a:pPr algn="ctr"/>
                      <a:r>
                        <a:rPr lang="en-US" dirty="0" smtClean="0"/>
                        <a:t>Term</a:t>
                      </a:r>
                      <a:endParaRPr lang="en-US" dirty="0"/>
                    </a:p>
                  </a:txBody>
                  <a:tcPr/>
                </a:tc>
                <a:tc>
                  <a:txBody>
                    <a:bodyPr/>
                    <a:lstStyle/>
                    <a:p>
                      <a:pPr algn="ctr"/>
                      <a:r>
                        <a:rPr lang="en-US" dirty="0" smtClean="0"/>
                        <a:t>Explanation</a:t>
                      </a:r>
                      <a:endParaRPr lang="en-US" dirty="0"/>
                    </a:p>
                  </a:txBody>
                  <a:tcPr/>
                </a:tc>
              </a:tr>
              <a:tr h="912951">
                <a:tc>
                  <a:txBody>
                    <a:bodyPr/>
                    <a:lstStyle/>
                    <a:p>
                      <a:r>
                        <a:rPr lang="en-US" dirty="0" smtClean="0"/>
                        <a:t>Delay</a:t>
                      </a:r>
                      <a:endParaRPr lang="en-US" dirty="0"/>
                    </a:p>
                  </a:txBody>
                  <a:tcPr/>
                </a:tc>
                <a:tc>
                  <a:txBody>
                    <a:bodyPr/>
                    <a:lstStyle/>
                    <a:p>
                      <a:pPr marL="400050" indent="-400050">
                        <a:buAutoNum type="romanLcParenBoth"/>
                      </a:pPr>
                      <a:r>
                        <a:rPr lang="en-US" dirty="0" smtClean="0"/>
                        <a:t>End</a:t>
                      </a:r>
                      <a:r>
                        <a:rPr lang="en-US" baseline="0" dirty="0" smtClean="0"/>
                        <a:t> to end delay during video call. (</a:t>
                      </a:r>
                    </a:p>
                    <a:p>
                      <a:pPr marL="400050" indent="-400050">
                        <a:buAutoNum type="romanLcParenBoth"/>
                      </a:pPr>
                      <a:r>
                        <a:rPr lang="en-US" baseline="0" dirty="0" smtClean="0"/>
                        <a:t>End of end delay during video streaming of a lecture</a:t>
                      </a:r>
                      <a:endParaRPr lang="en-US" dirty="0"/>
                    </a:p>
                  </a:txBody>
                  <a:tcPr/>
                </a:tc>
              </a:tr>
              <a:tr h="1695480">
                <a:tc>
                  <a:txBody>
                    <a:bodyPr/>
                    <a:lstStyle/>
                    <a:p>
                      <a:r>
                        <a:rPr lang="en-US" dirty="0" smtClean="0"/>
                        <a:t>Buffer</a:t>
                      </a:r>
                      <a:endParaRPr lang="en-US" dirty="0"/>
                    </a:p>
                  </a:txBody>
                  <a:tcPr/>
                </a:tc>
                <a:tc>
                  <a:txBody>
                    <a:bodyPr/>
                    <a:lstStyle/>
                    <a:p>
                      <a:r>
                        <a:rPr lang="en-US" dirty="0" smtClean="0"/>
                        <a:t>(ii) When a packet</a:t>
                      </a:r>
                      <a:r>
                        <a:rPr lang="en-US" baseline="0" dirty="0" smtClean="0"/>
                        <a:t> arrives early it has to be buffered till the others in sequence arrives </a:t>
                      </a:r>
                    </a:p>
                    <a:p>
                      <a:r>
                        <a:rPr lang="en-US" baseline="0" dirty="0" smtClean="0"/>
                        <a:t>(ii)  we maintain a buffer of packets to smooth  playback during streaming</a:t>
                      </a:r>
                      <a:endParaRPr lang="en-US" dirty="0"/>
                    </a:p>
                  </a:txBody>
                  <a:tcPr/>
                </a:tc>
              </a:tr>
              <a:tr h="528932">
                <a:tc>
                  <a:txBody>
                    <a:bodyPr/>
                    <a:lstStyle/>
                    <a:p>
                      <a:r>
                        <a:rPr lang="en-US" dirty="0" smtClean="0"/>
                        <a:t>Throughput</a:t>
                      </a:r>
                      <a:endParaRPr lang="en-US" dirty="0"/>
                    </a:p>
                  </a:txBody>
                  <a:tcPr/>
                </a:tc>
                <a:tc>
                  <a:txBody>
                    <a:bodyPr/>
                    <a:lstStyle/>
                    <a:p>
                      <a:r>
                        <a:rPr lang="en-US" dirty="0" smtClean="0"/>
                        <a:t>Rate of arrival of messages per sec</a:t>
                      </a:r>
                      <a:endParaRPr lang="en-US" dirty="0"/>
                    </a:p>
                  </a:txBody>
                  <a:tcPr/>
                </a:tc>
              </a:tr>
              <a:tr h="912951">
                <a:tc>
                  <a:txBody>
                    <a:bodyPr/>
                    <a:lstStyle/>
                    <a:p>
                      <a:r>
                        <a:rPr lang="en-US" dirty="0" smtClean="0"/>
                        <a:t>Jitter</a:t>
                      </a:r>
                      <a:endParaRPr lang="en-US" dirty="0"/>
                    </a:p>
                  </a:txBody>
                  <a:tcPr/>
                </a:tc>
                <a:tc>
                  <a:txBody>
                    <a:bodyPr/>
                    <a:lstStyle/>
                    <a:p>
                      <a:r>
                        <a:rPr lang="en-US" dirty="0" smtClean="0"/>
                        <a:t>Variation</a:t>
                      </a:r>
                      <a:r>
                        <a:rPr lang="en-US" baseline="0" dirty="0" smtClean="0"/>
                        <a:t> of delay experienced by different packets of a interactive application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Difference between TCP and UDP</a:t>
            </a:r>
            <a:endParaRPr lang="en-US" dirty="0"/>
          </a:p>
        </p:txBody>
      </p:sp>
      <p:graphicFrame>
        <p:nvGraphicFramePr>
          <p:cNvPr id="3" name="Table 2"/>
          <p:cNvGraphicFramePr>
            <a:graphicFrameLocks noGrp="1"/>
          </p:cNvGraphicFramePr>
          <p:nvPr/>
        </p:nvGraphicFramePr>
        <p:xfrm>
          <a:off x="228600" y="685800"/>
          <a:ext cx="8686798" cy="6014720"/>
        </p:xfrm>
        <a:graphic>
          <a:graphicData uri="http://schemas.openxmlformats.org/drawingml/2006/table">
            <a:tbl>
              <a:tblPr firstRow="1" bandRow="1">
                <a:tableStyleId>{5C22544A-7EE6-4342-B048-85BDC9FD1C3A}</a:tableStyleId>
              </a:tblPr>
              <a:tblGrid>
                <a:gridCol w="761999"/>
                <a:gridCol w="4419600"/>
                <a:gridCol w="3505199"/>
              </a:tblGrid>
              <a:tr h="370840">
                <a:tc>
                  <a:txBody>
                    <a:bodyPr/>
                    <a:lstStyle/>
                    <a:p>
                      <a:pPr algn="ctr"/>
                      <a:r>
                        <a:rPr lang="en-US" sz="1400" dirty="0" smtClean="0"/>
                        <a:t>No</a:t>
                      </a:r>
                      <a:endParaRPr lang="en-US" sz="1400" dirty="0"/>
                    </a:p>
                  </a:txBody>
                  <a:tcPr/>
                </a:tc>
                <a:tc>
                  <a:txBody>
                    <a:bodyPr/>
                    <a:lstStyle/>
                    <a:p>
                      <a:pPr algn="ctr"/>
                      <a:r>
                        <a:rPr lang="en-US" sz="1400" dirty="0" smtClean="0"/>
                        <a:t>TCP</a:t>
                      </a:r>
                      <a:endParaRPr lang="en-US" sz="1400" dirty="0"/>
                    </a:p>
                  </a:txBody>
                  <a:tcPr/>
                </a:tc>
                <a:tc>
                  <a:txBody>
                    <a:bodyPr/>
                    <a:lstStyle/>
                    <a:p>
                      <a:pPr algn="ctr"/>
                      <a:r>
                        <a:rPr lang="en-US" sz="1400" dirty="0" smtClean="0"/>
                        <a:t>UDP</a:t>
                      </a:r>
                      <a:endParaRPr lang="en-US" sz="1400" dirty="0"/>
                    </a:p>
                  </a:txBody>
                  <a:tcPr/>
                </a:tc>
              </a:tr>
              <a:tr h="370840">
                <a:tc>
                  <a:txBody>
                    <a:bodyPr/>
                    <a:lstStyle/>
                    <a:p>
                      <a:pPr algn="ctr"/>
                      <a:r>
                        <a:rPr lang="en-US" sz="1600" dirty="0" smtClean="0"/>
                        <a:t>Relaiabity</a:t>
                      </a:r>
                      <a:endParaRPr lang="en-US" sz="1600" dirty="0"/>
                    </a:p>
                  </a:txBody>
                  <a:tcPr/>
                </a:tc>
                <a:tc>
                  <a:txBody>
                    <a:bodyPr/>
                    <a:lstStyle/>
                    <a:p>
                      <a:pPr algn="just"/>
                      <a:r>
                        <a:rPr lang="en-US" sz="1600" dirty="0" smtClean="0"/>
                        <a:t>TCP is connection-oriented protocol. When a file or message send it will get delivered unless connections fails. If connection lost, the server will request the lost part. There is no corruption while transferring a message.</a:t>
                      </a:r>
                      <a:endParaRPr lang="en-US" sz="1600" dirty="0"/>
                    </a:p>
                  </a:txBody>
                  <a:tcPr/>
                </a:tc>
                <a:tc>
                  <a:txBody>
                    <a:bodyPr/>
                    <a:lstStyle/>
                    <a:p>
                      <a:pPr algn="just"/>
                      <a:r>
                        <a:rPr lang="en-US" sz="1600" dirty="0" smtClean="0"/>
                        <a:t>UDP is connectionless protocol. When you a send a data or message, you don’t know if it’ll get there, it could get lost on the way. There may be corruption while transferring a message.</a:t>
                      </a:r>
                      <a:endParaRPr lang="en-US" sz="1600" dirty="0"/>
                    </a:p>
                  </a:txBody>
                  <a:tcPr/>
                </a:tc>
              </a:tr>
              <a:tr h="370840">
                <a:tc>
                  <a:txBody>
                    <a:bodyPr/>
                    <a:lstStyle/>
                    <a:p>
                      <a:pPr algn="ctr"/>
                      <a:r>
                        <a:rPr lang="en-US" sz="1600" dirty="0" smtClean="0"/>
                        <a:t>Ordered</a:t>
                      </a:r>
                      <a:endParaRPr lang="en-US" sz="1600" dirty="0"/>
                    </a:p>
                  </a:txBody>
                  <a:tcPr/>
                </a:tc>
                <a:tc>
                  <a:txBody>
                    <a:bodyPr/>
                    <a:lstStyle/>
                    <a:p>
                      <a:pPr algn="just"/>
                      <a:r>
                        <a:rPr lang="en-US" sz="1600" dirty="0" smtClean="0"/>
                        <a:t>If you send two messages along a connection, one after the other, you know the first message will get there first. You don’t have to worry about data arriving in the wrong order.</a:t>
                      </a:r>
                      <a:endParaRPr lang="en-US" sz="1600" dirty="0"/>
                    </a:p>
                  </a:txBody>
                  <a:tcPr/>
                </a:tc>
                <a:tc>
                  <a:txBody>
                    <a:bodyPr/>
                    <a:lstStyle/>
                    <a:p>
                      <a:pPr algn="just"/>
                      <a:r>
                        <a:rPr lang="en-US" sz="1600" dirty="0" smtClean="0"/>
                        <a:t>If you send two messages out, you don’t know what order they’ll arrive.</a:t>
                      </a:r>
                      <a:r>
                        <a:rPr lang="en-US" sz="1600" baseline="0" dirty="0" smtClean="0"/>
                        <a:t> Order is not guaranteed </a:t>
                      </a:r>
                      <a:endParaRPr lang="en-US" sz="1600" dirty="0"/>
                    </a:p>
                  </a:txBody>
                  <a:tcPr/>
                </a:tc>
              </a:tr>
              <a:tr h="370840">
                <a:tc>
                  <a:txBody>
                    <a:bodyPr/>
                    <a:lstStyle/>
                    <a:p>
                      <a:pPr algn="ctr"/>
                      <a:r>
                        <a:rPr lang="en-US" sz="1600" dirty="0" smtClean="0"/>
                        <a:t>Resource</a:t>
                      </a:r>
                      <a:r>
                        <a:rPr lang="en-US" sz="1600" baseline="0" dirty="0" smtClean="0"/>
                        <a:t> Requirements</a:t>
                      </a:r>
                      <a:endParaRPr lang="en-US" sz="1600" dirty="0"/>
                    </a:p>
                  </a:txBody>
                  <a:tcPr/>
                </a:tc>
                <a:tc>
                  <a:txBody>
                    <a:bodyPr/>
                    <a:lstStyle/>
                    <a:p>
                      <a:pPr algn="just"/>
                      <a:r>
                        <a:rPr lang="en-US" sz="1600" dirty="0" smtClean="0"/>
                        <a:t>when the low level parts of the TCP “stream” arrive in the wrong order, resend requests have to be sent, and all the out of sequence parts have to be put back together, this</a:t>
                      </a:r>
                      <a:r>
                        <a:rPr lang="en-US" sz="1600" baseline="0" dirty="0" smtClean="0"/>
                        <a:t> required more CPU and resources hence called heavy weight</a:t>
                      </a:r>
                      <a:endParaRPr lang="en-US" sz="1600" dirty="0"/>
                    </a:p>
                  </a:txBody>
                  <a:tcPr/>
                </a:tc>
                <a:tc>
                  <a:txBody>
                    <a:bodyPr/>
                    <a:lstStyle/>
                    <a:p>
                      <a:pPr algn="just"/>
                      <a:r>
                        <a:rPr lang="en-US" sz="1600" dirty="0" smtClean="0"/>
                        <a:t> No ordering of messages, no tracking connections, etc. It’s just fire and forget! This means it’s a lot quicker, and the network card / OS have to do very little work to translate the data back from the packets. Hence called light weight</a:t>
                      </a:r>
                      <a:endParaRPr lang="en-US" sz="1600" dirty="0"/>
                    </a:p>
                  </a:txBody>
                  <a:tcPr/>
                </a:tc>
              </a:tr>
              <a:tr h="370840">
                <a:tc>
                  <a:txBody>
                    <a:bodyPr/>
                    <a:lstStyle/>
                    <a:p>
                      <a:pPr algn="ctr"/>
                      <a:r>
                        <a:rPr lang="en-US" sz="1600" dirty="0" smtClean="0"/>
                        <a:t>Nature</a:t>
                      </a:r>
                    </a:p>
                    <a:p>
                      <a:pPr algn="ctr"/>
                      <a:r>
                        <a:rPr lang="en-US" sz="1600" dirty="0" smtClean="0"/>
                        <a:t>Of</a:t>
                      </a:r>
                      <a:r>
                        <a:rPr lang="en-US" sz="1600" baseline="0" dirty="0" smtClean="0"/>
                        <a:t> Data</a:t>
                      </a:r>
                      <a:endParaRPr lang="en-US" sz="1600" dirty="0"/>
                    </a:p>
                  </a:txBody>
                  <a:tcPr/>
                </a:tc>
                <a:tc>
                  <a:txBody>
                    <a:bodyPr/>
                    <a:lstStyle/>
                    <a:p>
                      <a:pPr algn="just"/>
                      <a:r>
                        <a:rPr lang="en-US" sz="1800" i="1" kern="1200" dirty="0" smtClean="0">
                          <a:solidFill>
                            <a:schemeClr val="dk1"/>
                          </a:solidFill>
                          <a:latin typeface="+mn-lt"/>
                          <a:ea typeface="+mn-ea"/>
                          <a:cs typeface="+mn-cs"/>
                        </a:rPr>
                        <a:t>Streaming</a:t>
                      </a:r>
                      <a:r>
                        <a:rPr lang="en-US" sz="1800" i="1" kern="1200" baseline="0" dirty="0" smtClean="0">
                          <a:solidFill>
                            <a:schemeClr val="dk1"/>
                          </a:solidFill>
                          <a:latin typeface="+mn-lt"/>
                          <a:ea typeface="+mn-ea"/>
                          <a:cs typeface="+mn-cs"/>
                        </a:rPr>
                        <a:t> D</a:t>
                      </a:r>
                      <a:r>
                        <a:rPr lang="en-US" sz="1600" dirty="0" smtClean="0"/>
                        <a:t>ata is read as a “stream,” with nothing distinguishing where one packet ends and another begins. There may be multiple packets per read call.</a:t>
                      </a:r>
                      <a:endParaRPr lang="en-US" sz="1600" dirty="0"/>
                    </a:p>
                  </a:txBody>
                  <a:tcPr/>
                </a:tc>
                <a:tc>
                  <a:txBody>
                    <a:bodyPr/>
                    <a:lstStyle/>
                    <a:p>
                      <a:pPr algn="just"/>
                      <a:r>
                        <a:rPr lang="en-US" sz="1600" dirty="0" err="1" smtClean="0"/>
                        <a:t>Datagrams</a:t>
                      </a:r>
                      <a:r>
                        <a:rPr lang="en-US" sz="1600" dirty="0" smtClean="0"/>
                        <a:t>: Packets are sent individually and are guaranteed to be whole if they arrive. One packet per one read call.</a:t>
                      </a:r>
                      <a:endParaRPr lang="en-US" sz="1600" dirty="0"/>
                    </a:p>
                  </a:txBody>
                  <a:tcPr/>
                </a:tc>
              </a:tr>
              <a:tr h="370840">
                <a:tc>
                  <a:txBody>
                    <a:bodyPr/>
                    <a:lstStyle/>
                    <a:p>
                      <a:pPr algn="ctr"/>
                      <a:r>
                        <a:rPr lang="en-US" sz="1600" dirty="0" smtClean="0"/>
                        <a:t>Uses</a:t>
                      </a:r>
                      <a:endParaRPr lang="en-US" sz="1600" dirty="0"/>
                    </a:p>
                  </a:txBody>
                  <a:tcPr/>
                </a:tc>
                <a:tc>
                  <a:txBody>
                    <a:bodyPr/>
                    <a:lstStyle/>
                    <a:p>
                      <a:pPr algn="just"/>
                      <a:r>
                        <a:rPr lang="en-US" sz="1600" dirty="0" smtClean="0"/>
                        <a:t>WWW,</a:t>
                      </a:r>
                      <a:r>
                        <a:rPr lang="en-US" sz="1600" baseline="0" dirty="0" smtClean="0"/>
                        <a:t> Email, FTP, SSH, Signaling </a:t>
                      </a:r>
                      <a:endParaRPr lang="en-US" sz="1600" dirty="0"/>
                    </a:p>
                  </a:txBody>
                  <a:tcPr/>
                </a:tc>
                <a:tc>
                  <a:txBody>
                    <a:bodyPr/>
                    <a:lstStyle/>
                    <a:p>
                      <a:pPr algn="just"/>
                      <a:r>
                        <a:rPr lang="en-US" sz="1600" dirty="0" smtClean="0"/>
                        <a:t>Streaming media, online games</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Quality of Service</a:t>
            </a:r>
            <a:endParaRPr lang="en-US" dirty="0"/>
          </a:p>
        </p:txBody>
      </p:sp>
      <p:graphicFrame>
        <p:nvGraphicFramePr>
          <p:cNvPr id="3" name="Table 2"/>
          <p:cNvGraphicFramePr>
            <a:graphicFrameLocks noGrp="1"/>
          </p:cNvGraphicFramePr>
          <p:nvPr/>
        </p:nvGraphicFramePr>
        <p:xfrm>
          <a:off x="228600" y="1905000"/>
          <a:ext cx="8763001" cy="4661207"/>
        </p:xfrm>
        <a:graphic>
          <a:graphicData uri="http://schemas.openxmlformats.org/drawingml/2006/table">
            <a:tbl>
              <a:tblPr firstRow="1" bandRow="1">
                <a:tableStyleId>{5C22544A-7EE6-4342-B048-85BDC9FD1C3A}</a:tableStyleId>
              </a:tblPr>
              <a:tblGrid>
                <a:gridCol w="533400"/>
                <a:gridCol w="2057400"/>
                <a:gridCol w="6172201"/>
              </a:tblGrid>
              <a:tr h="439339">
                <a:tc>
                  <a:txBody>
                    <a:bodyPr/>
                    <a:lstStyle/>
                    <a:p>
                      <a:r>
                        <a:rPr lang="en-US" sz="1600" dirty="0" smtClean="0"/>
                        <a:t>No</a:t>
                      </a:r>
                      <a:endParaRPr lang="en-US" sz="1600" dirty="0"/>
                    </a:p>
                  </a:txBody>
                  <a:tcPr/>
                </a:tc>
                <a:tc>
                  <a:txBody>
                    <a:bodyPr/>
                    <a:lstStyle/>
                    <a:p>
                      <a:r>
                        <a:rPr lang="en-US" sz="1600" dirty="0" smtClean="0"/>
                        <a:t>Parameter</a:t>
                      </a:r>
                      <a:endParaRPr lang="en-US" sz="1600" dirty="0"/>
                    </a:p>
                  </a:txBody>
                  <a:tcPr/>
                </a:tc>
                <a:tc>
                  <a:txBody>
                    <a:bodyPr/>
                    <a:lstStyle/>
                    <a:p>
                      <a:r>
                        <a:rPr lang="en-US" sz="1600" dirty="0" smtClean="0"/>
                        <a:t>Explanation</a:t>
                      </a:r>
                      <a:endParaRPr lang="en-US" sz="1600" dirty="0"/>
                    </a:p>
                  </a:txBody>
                  <a:tcPr/>
                </a:tc>
              </a:tr>
              <a:tr h="439339">
                <a:tc>
                  <a:txBody>
                    <a:bodyPr/>
                    <a:lstStyle/>
                    <a:p>
                      <a:r>
                        <a:rPr lang="en-US" sz="1600" dirty="0" smtClean="0"/>
                        <a:t>1</a:t>
                      </a:r>
                      <a:endParaRPr lang="en-US" sz="1600" dirty="0"/>
                    </a:p>
                  </a:txBody>
                  <a:tcPr/>
                </a:tc>
                <a:tc>
                  <a:txBody>
                    <a:bodyPr/>
                    <a:lstStyle/>
                    <a:p>
                      <a:r>
                        <a:rPr lang="en-US" sz="1600" dirty="0" smtClean="0"/>
                        <a:t>Throughput</a:t>
                      </a:r>
                      <a:endParaRPr lang="en-US" sz="1600" dirty="0"/>
                    </a:p>
                  </a:txBody>
                  <a:tcPr/>
                </a:tc>
                <a:tc>
                  <a:txBody>
                    <a:bodyPr/>
                    <a:lstStyle/>
                    <a:p>
                      <a:r>
                        <a:rPr lang="en-US" sz="1600" dirty="0" smtClean="0"/>
                        <a:t>Amount</a:t>
                      </a:r>
                      <a:r>
                        <a:rPr lang="en-US" sz="1600" baseline="0" dirty="0" smtClean="0"/>
                        <a:t> of Data transmitted</a:t>
                      </a:r>
                      <a:endParaRPr lang="en-US" sz="1600" dirty="0"/>
                    </a:p>
                  </a:txBody>
                  <a:tcPr/>
                </a:tc>
              </a:tr>
              <a:tr h="721522">
                <a:tc>
                  <a:txBody>
                    <a:bodyPr/>
                    <a:lstStyle/>
                    <a:p>
                      <a:r>
                        <a:rPr lang="en-US" sz="1600" dirty="0" smtClean="0"/>
                        <a:t>2</a:t>
                      </a:r>
                      <a:endParaRPr lang="en-US" sz="1600" dirty="0"/>
                    </a:p>
                  </a:txBody>
                  <a:tcPr/>
                </a:tc>
                <a:tc>
                  <a:txBody>
                    <a:bodyPr/>
                    <a:lstStyle/>
                    <a:p>
                      <a:r>
                        <a:rPr lang="en-US" sz="1600" dirty="0" smtClean="0"/>
                        <a:t>Dropped packets</a:t>
                      </a:r>
                      <a:endParaRPr lang="en-US" sz="1600" dirty="0"/>
                    </a:p>
                  </a:txBody>
                  <a:tcPr/>
                </a:tc>
                <a:tc>
                  <a:txBody>
                    <a:bodyPr/>
                    <a:lstStyle/>
                    <a:p>
                      <a:r>
                        <a:rPr lang="en-US" sz="1600" dirty="0" smtClean="0"/>
                        <a:t>The routers might fail to deliver (</a:t>
                      </a:r>
                      <a:r>
                        <a:rPr lang="en-US" sz="1600" i="1" dirty="0" smtClean="0"/>
                        <a:t>drop</a:t>
                      </a:r>
                      <a:r>
                        <a:rPr lang="en-US" sz="1600" dirty="0" smtClean="0"/>
                        <a:t>) some packets if their data loads are corrupted, or the packets arrive when the router buffers are already full. </a:t>
                      </a:r>
                      <a:endParaRPr lang="en-US" sz="1600" dirty="0"/>
                    </a:p>
                  </a:txBody>
                  <a:tcPr/>
                </a:tc>
              </a:tr>
              <a:tr h="1118150">
                <a:tc>
                  <a:txBody>
                    <a:bodyPr/>
                    <a:lstStyle/>
                    <a:p>
                      <a:r>
                        <a:rPr lang="en-US" sz="1600" dirty="0" smtClean="0"/>
                        <a:t>3</a:t>
                      </a:r>
                      <a:endParaRPr lang="en-US" sz="1600" dirty="0"/>
                    </a:p>
                  </a:txBody>
                  <a:tcPr/>
                </a:tc>
                <a:tc>
                  <a:txBody>
                    <a:bodyPr/>
                    <a:lstStyle/>
                    <a:p>
                      <a:r>
                        <a:rPr lang="en-US" sz="1600" dirty="0" smtClean="0"/>
                        <a:t>Errors</a:t>
                      </a:r>
                      <a:endParaRPr lang="en-US" sz="1600" dirty="0"/>
                    </a:p>
                  </a:txBody>
                  <a:tcPr/>
                </a:tc>
                <a:tc>
                  <a:txBody>
                    <a:bodyPr/>
                    <a:lstStyle/>
                    <a:p>
                      <a:r>
                        <a:rPr lang="en-US" sz="1600" dirty="0" smtClean="0"/>
                        <a:t>Sometimes packets are corrupted due to </a:t>
                      </a:r>
                      <a:r>
                        <a:rPr lang="en-US" sz="1600" dirty="0" smtClean="0">
                          <a:hlinkClick r:id="rId2" tooltip="Bit error"/>
                        </a:rPr>
                        <a:t>bit errors</a:t>
                      </a:r>
                      <a:r>
                        <a:rPr lang="en-US" sz="1600" dirty="0" smtClean="0"/>
                        <a:t> caused by noise and interference, especially in wireless communications and long copper wires. The receiver has to detect this and, just as if the packet was dropped</a:t>
                      </a:r>
                      <a:endParaRPr lang="en-US" sz="1600" dirty="0"/>
                    </a:p>
                  </a:txBody>
                  <a:tcPr/>
                </a:tc>
              </a:tr>
              <a:tr h="439339">
                <a:tc>
                  <a:txBody>
                    <a:bodyPr/>
                    <a:lstStyle/>
                    <a:p>
                      <a:r>
                        <a:rPr lang="en-US" sz="1600" dirty="0" smtClean="0"/>
                        <a:t>4</a:t>
                      </a:r>
                      <a:endParaRPr lang="en-US" sz="1600" dirty="0"/>
                    </a:p>
                  </a:txBody>
                  <a:tcPr/>
                </a:tc>
                <a:tc>
                  <a:txBody>
                    <a:bodyPr/>
                    <a:lstStyle/>
                    <a:p>
                      <a:r>
                        <a:rPr lang="en-US" sz="1600" dirty="0" smtClean="0"/>
                        <a:t>Latency</a:t>
                      </a:r>
                      <a:endParaRPr lang="en-US" sz="1600" dirty="0"/>
                    </a:p>
                  </a:txBody>
                  <a:tcPr/>
                </a:tc>
                <a:tc>
                  <a:txBody>
                    <a:bodyPr/>
                    <a:lstStyle/>
                    <a:p>
                      <a:r>
                        <a:rPr lang="en-US" sz="1600" dirty="0" smtClean="0"/>
                        <a:t>It might take a long time for each packet to reach its destination, because it gets held up in long queues,</a:t>
                      </a:r>
                      <a:endParaRPr lang="en-US" sz="1600" dirty="0"/>
                    </a:p>
                  </a:txBody>
                  <a:tcPr/>
                </a:tc>
              </a:tr>
              <a:tr h="439339">
                <a:tc>
                  <a:txBody>
                    <a:bodyPr/>
                    <a:lstStyle/>
                    <a:p>
                      <a:r>
                        <a:rPr lang="en-US" sz="1600" dirty="0" smtClean="0"/>
                        <a:t>5</a:t>
                      </a:r>
                      <a:endParaRPr lang="en-US" sz="1600" dirty="0"/>
                    </a:p>
                  </a:txBody>
                  <a:tcPr/>
                </a:tc>
                <a:tc>
                  <a:txBody>
                    <a:bodyPr/>
                    <a:lstStyle/>
                    <a:p>
                      <a:r>
                        <a:rPr lang="en-US" sz="1600" dirty="0" smtClean="0"/>
                        <a:t>Jitter</a:t>
                      </a:r>
                      <a:endParaRPr lang="en-US" sz="1600" dirty="0"/>
                    </a:p>
                  </a:txBody>
                  <a:tcPr/>
                </a:tc>
                <a:tc>
                  <a:txBody>
                    <a:bodyPr/>
                    <a:lstStyle/>
                    <a:p>
                      <a:r>
                        <a:rPr lang="en-US" sz="1600" dirty="0" smtClean="0"/>
                        <a:t>Packets from the source will reach the destination with different delays</a:t>
                      </a:r>
                      <a:endParaRPr lang="en-US" sz="1600" dirty="0"/>
                    </a:p>
                  </a:txBody>
                  <a:tcPr/>
                </a:tc>
              </a:tr>
              <a:tr h="439339">
                <a:tc>
                  <a:txBody>
                    <a:bodyPr/>
                    <a:lstStyle/>
                    <a:p>
                      <a:r>
                        <a:rPr lang="en-US" sz="1600" dirty="0" smtClean="0"/>
                        <a:t>6</a:t>
                      </a:r>
                      <a:endParaRPr lang="en-US" sz="1600" dirty="0"/>
                    </a:p>
                  </a:txBody>
                  <a:tcPr/>
                </a:tc>
                <a:tc>
                  <a:txBody>
                    <a:bodyPr/>
                    <a:lstStyle/>
                    <a:p>
                      <a:r>
                        <a:rPr lang="en-US" sz="1600" dirty="0" smtClean="0"/>
                        <a:t>Out of Order</a:t>
                      </a:r>
                      <a:r>
                        <a:rPr lang="en-US" sz="1600" baseline="0" dirty="0" smtClean="0"/>
                        <a:t> Delivery</a:t>
                      </a:r>
                      <a:endParaRPr lang="en-US" sz="1600" dirty="0"/>
                    </a:p>
                  </a:txBody>
                  <a:tcPr/>
                </a:tc>
                <a:tc>
                  <a:txBody>
                    <a:bodyPr/>
                    <a:lstStyle/>
                    <a:p>
                      <a:r>
                        <a:rPr lang="en-US" sz="1600" dirty="0" smtClean="0"/>
                        <a:t>When a collection of related packets is routed through a network, different packets may take different routes, each resulting in a different delay</a:t>
                      </a:r>
                      <a:endParaRPr lang="en-US" sz="1600" dirty="0"/>
                    </a:p>
                  </a:txBody>
                  <a:tcPr/>
                </a:tc>
              </a:tr>
            </a:tbl>
          </a:graphicData>
        </a:graphic>
      </p:graphicFrame>
      <p:sp>
        <p:nvSpPr>
          <p:cNvPr id="4" name="TextBox 3"/>
          <p:cNvSpPr txBox="1"/>
          <p:nvPr/>
        </p:nvSpPr>
        <p:spPr>
          <a:xfrm>
            <a:off x="228600" y="1066800"/>
            <a:ext cx="8610600" cy="646331"/>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smtClean="0"/>
              <a:t>Quality of service (</a:t>
            </a:r>
            <a:r>
              <a:rPr lang="en-US" dirty="0" err="1" smtClean="0"/>
              <a:t>QoS</a:t>
            </a:r>
            <a:r>
              <a:rPr lang="en-US" dirty="0" smtClean="0"/>
              <a:t>) is the overall performance of a telephony or computer network, particularly the performance seen by the users of the network.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a:t>
            </a:r>
            <a:r>
              <a:rPr lang="en-US" dirty="0" err="1" smtClean="0"/>
              <a:t>QoS</a:t>
            </a:r>
            <a:r>
              <a:rPr lang="en-US" dirty="0" smtClean="0"/>
              <a:t> parameters used for real time communications</a:t>
            </a:r>
            <a:endParaRPr lang="en-US" dirty="0"/>
          </a:p>
        </p:txBody>
      </p:sp>
      <p:sp>
        <p:nvSpPr>
          <p:cNvPr id="3" name="TextBox 2"/>
          <p:cNvSpPr txBox="1"/>
          <p:nvPr/>
        </p:nvSpPr>
        <p:spPr>
          <a:xfrm>
            <a:off x="304800" y="1752600"/>
            <a:ext cx="8458200" cy="4247317"/>
          </a:xfrm>
          <a:prstGeom prst="rect">
            <a:avLst/>
          </a:prstGeom>
          <a:noFill/>
        </p:spPr>
        <p:txBody>
          <a:bodyPr wrap="square" rtlCol="0">
            <a:spAutoFit/>
          </a:bodyPr>
          <a:lstStyle/>
          <a:p>
            <a:r>
              <a:rPr lang="en-US" dirty="0" smtClean="0"/>
              <a:t>For any real time communications (Like VOIP, Video conferencing)  the </a:t>
            </a:r>
            <a:r>
              <a:rPr lang="en-US" dirty="0" err="1" smtClean="0"/>
              <a:t>QoS</a:t>
            </a:r>
            <a:r>
              <a:rPr lang="en-US" dirty="0" smtClean="0"/>
              <a:t> Parameters has to maintained at certain level. Otherwise the user experience will be significantly impacted. </a:t>
            </a:r>
          </a:p>
          <a:p>
            <a:endParaRPr lang="en-US" dirty="0" smtClean="0"/>
          </a:p>
          <a:p>
            <a:r>
              <a:rPr lang="en-US" dirty="0" smtClean="0"/>
              <a:t>Hence it is good practice to check whether network can deliver the required </a:t>
            </a:r>
            <a:r>
              <a:rPr lang="en-US" dirty="0" err="1" smtClean="0"/>
              <a:t>QoS</a:t>
            </a:r>
            <a:r>
              <a:rPr lang="en-US" dirty="0" smtClean="0"/>
              <a:t> parameters before connection. This method is called Admission Control</a:t>
            </a:r>
          </a:p>
          <a:p>
            <a:endParaRPr lang="en-US" dirty="0" smtClean="0"/>
          </a:p>
          <a:p>
            <a:pPr algn="just"/>
            <a:r>
              <a:rPr lang="en-US" dirty="0" smtClean="0"/>
              <a:t>So in modern communications whether is real time or not, the program which request for a connection to remote server will first declares the </a:t>
            </a:r>
            <a:r>
              <a:rPr lang="en-US" dirty="0" err="1" smtClean="0"/>
              <a:t>QoS</a:t>
            </a:r>
            <a:r>
              <a:rPr lang="en-US" dirty="0" smtClean="0"/>
              <a:t> Parameters it needs for a smooth operation.  The Admission Control Server which is located some where in the network will inspect the </a:t>
            </a:r>
            <a:r>
              <a:rPr lang="en-US" dirty="0" err="1" smtClean="0"/>
              <a:t>QoS</a:t>
            </a:r>
            <a:r>
              <a:rPr lang="en-US" dirty="0" smtClean="0"/>
              <a:t> Parameters needed and reserves the network resources in a chosen route.  Before it reserves the parameters across each network element it will do an “acceptance test” to see whether such a connection can be established with out disturbing the existing connection. If that is case the connection is accepted else it is rejected – This is what exactly happens in case of VOIP call in real network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2209800"/>
          </a:xfrm>
        </p:spPr>
        <p:txBody>
          <a:bodyPr>
            <a:normAutofit/>
          </a:bodyPr>
          <a:lstStyle/>
          <a:p>
            <a:r>
              <a:rPr lang="en-US" dirty="0" smtClean="0"/>
              <a:t>Question ?</a:t>
            </a:r>
            <a:br>
              <a:rPr lang="en-US" dirty="0" smtClean="0"/>
            </a:br>
            <a:r>
              <a:rPr lang="en-US" dirty="0" smtClean="0"/>
              <a:t>Why do the </a:t>
            </a:r>
            <a:r>
              <a:rPr lang="en-US" dirty="0" err="1" smtClean="0"/>
              <a:t>Qos</a:t>
            </a:r>
            <a:r>
              <a:rPr lang="en-US" dirty="0" smtClean="0"/>
              <a:t> Parameters changes in a network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9600"/>
            <a:ext cx="8229600" cy="1752600"/>
          </a:xfrm>
        </p:spPr>
        <p:txBody>
          <a:bodyPr>
            <a:normAutofit fontScale="90000"/>
          </a:bodyPr>
          <a:lstStyle/>
          <a:p>
            <a:pPr algn="ctr"/>
            <a:r>
              <a:rPr lang="en-US" dirty="0" smtClean="0"/>
              <a:t>Case study of Admission control</a:t>
            </a:r>
            <a:br>
              <a:rPr lang="en-US" dirty="0" smtClean="0"/>
            </a:br>
            <a:r>
              <a:rPr lang="en-US" dirty="0" smtClean="0"/>
              <a:t>on Cisco VOIP/TP call system and </a:t>
            </a:r>
            <a:r>
              <a:rPr lang="en-US" dirty="0" err="1" smtClean="0"/>
              <a:t>skype</a:t>
            </a:r>
            <a:endParaRPr lang="en-US" dirty="0"/>
          </a:p>
        </p:txBody>
      </p:sp>
      <p:sp>
        <p:nvSpPr>
          <p:cNvPr id="5" name="TextBox 4"/>
          <p:cNvSpPr txBox="1"/>
          <p:nvPr/>
        </p:nvSpPr>
        <p:spPr>
          <a:xfrm>
            <a:off x="685800" y="2895600"/>
            <a:ext cx="7848600" cy="2400657"/>
          </a:xfrm>
          <a:prstGeom prst="rect">
            <a:avLst/>
          </a:prstGeom>
          <a:noFill/>
          <a:ln>
            <a:solidFill>
              <a:schemeClr val="accent1"/>
            </a:solidFill>
          </a:ln>
        </p:spPr>
        <p:txBody>
          <a:bodyPr wrap="square" rtlCol="0">
            <a:spAutoFit/>
          </a:bodyPr>
          <a:lstStyle/>
          <a:p>
            <a:pPr algn="just"/>
            <a:r>
              <a:rPr lang="en-US" dirty="0" smtClean="0"/>
              <a:t>For IP-based applications such as telephony, video, and application sharing, the available bandwidth of enterprise networks is </a:t>
            </a:r>
            <a:r>
              <a:rPr lang="en-US" sz="2400" b="1" dirty="0" smtClean="0"/>
              <a:t>NOT </a:t>
            </a:r>
            <a:r>
              <a:rPr lang="en-US" dirty="0" smtClean="0"/>
              <a:t>generally considered to be a limiting factor within LAN environments. However, on WAN </a:t>
            </a:r>
            <a:r>
              <a:rPr lang="en-US" b="1" u="sng" dirty="0" smtClean="0"/>
              <a:t>links that interconnect offices</a:t>
            </a:r>
            <a:r>
              <a:rPr lang="en-US" dirty="0" smtClean="0"/>
              <a:t>, network bandwidth can be limited.</a:t>
            </a:r>
          </a:p>
          <a:p>
            <a:pPr algn="just"/>
            <a:endParaRPr lang="en-US" dirty="0" smtClean="0"/>
          </a:p>
          <a:p>
            <a:pPr algn="just"/>
            <a:r>
              <a:rPr lang="en-US" dirty="0" smtClean="0"/>
              <a:t>Call admission control (CAC) determines whether there is sufficient network bandwidth to establish a real-time session of acceptable quality.   CAC controls real-time traffic only for audio and video does not affect data traffic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Definitions </a:t>
            </a:r>
            <a:endParaRPr lang="en-US" dirty="0"/>
          </a:p>
        </p:txBody>
      </p:sp>
      <p:sp>
        <p:nvSpPr>
          <p:cNvPr id="3" name="TextBox 2"/>
          <p:cNvSpPr txBox="1"/>
          <p:nvPr/>
        </p:nvSpPr>
        <p:spPr>
          <a:xfrm>
            <a:off x="152400" y="1447800"/>
            <a:ext cx="8686800" cy="2062103"/>
          </a:xfrm>
          <a:prstGeom prst="rect">
            <a:avLst/>
          </a:prstGeom>
          <a:noFill/>
        </p:spPr>
        <p:txBody>
          <a:bodyPr wrap="square" rtlCol="0">
            <a:spAutoFit/>
          </a:bodyPr>
          <a:lstStyle/>
          <a:p>
            <a:pPr algn="ctr"/>
            <a:r>
              <a:rPr lang="en-US" sz="3200" dirty="0" smtClean="0"/>
              <a:t>What is Real Time communications ?</a:t>
            </a:r>
          </a:p>
          <a:p>
            <a:pPr algn="ctr"/>
            <a:r>
              <a:rPr lang="en-US" sz="3200" dirty="0" smtClean="0"/>
              <a:t>Communication where the information is delivered to the other side without any delay or with a delay that cannot be experienced by the user.</a:t>
            </a:r>
          </a:p>
        </p:txBody>
      </p:sp>
      <p:pic>
        <p:nvPicPr>
          <p:cNvPr id="1030" name="Picture 6" descr="Image result for Phone made with strings"/>
          <p:cNvPicPr>
            <a:picLocks noChangeAspect="1" noChangeArrowheads="1"/>
          </p:cNvPicPr>
          <p:nvPr/>
        </p:nvPicPr>
        <p:blipFill>
          <a:blip r:embed="rId2" cstate="print"/>
          <a:srcRect/>
          <a:stretch>
            <a:fillRect/>
          </a:stretch>
        </p:blipFill>
        <p:spPr bwMode="auto">
          <a:xfrm>
            <a:off x="228600" y="3505200"/>
            <a:ext cx="8534400" cy="327526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Cisco Implementation</a:t>
            </a:r>
            <a:endParaRPr lang="en-US" dirty="0"/>
          </a:p>
        </p:txBody>
      </p:sp>
      <p:sp>
        <p:nvSpPr>
          <p:cNvPr id="3" name="TextBox 2"/>
          <p:cNvSpPr txBox="1"/>
          <p:nvPr/>
        </p:nvSpPr>
        <p:spPr>
          <a:xfrm>
            <a:off x="152400" y="1295400"/>
            <a:ext cx="3429000" cy="5293757"/>
          </a:xfrm>
          <a:prstGeom prst="rect">
            <a:avLst/>
          </a:prstGeom>
          <a:noFill/>
          <a:ln>
            <a:solidFill>
              <a:schemeClr val="accent1"/>
            </a:solidFill>
          </a:ln>
        </p:spPr>
        <p:txBody>
          <a:bodyPr wrap="square" rtlCol="0">
            <a:spAutoFit/>
          </a:bodyPr>
          <a:lstStyle/>
          <a:p>
            <a:pPr algn="just"/>
            <a:r>
              <a:rPr lang="en-US" dirty="0" smtClean="0"/>
              <a:t>Cisco Implemented CAC to control the  audio quality and video quality of calls over a wide-area (IP WAN) link by limiting the number of calls that are allowed on that link at the same time. For example, you can use call admission control to regulate the voice quality on a 56-kbps frame relay line that connects your main campus and a remote site. In this implementation CAC does not guarantee a particular level of audio or video quality on the link, but it does allow you to regulate the amount of bandwidth that active calls on the link consume. </a:t>
            </a:r>
          </a:p>
          <a:p>
            <a:pPr algn="just"/>
            <a:endParaRPr lang="en-US" sz="1600" dirty="0" smtClean="0"/>
          </a:p>
          <a:p>
            <a:pPr algn="just"/>
            <a:r>
              <a:rPr lang="en-US" sz="1600" dirty="0" smtClean="0"/>
              <a:t>.</a:t>
            </a:r>
            <a:endParaRPr lang="en-US" sz="1600" dirty="0"/>
          </a:p>
        </p:txBody>
      </p:sp>
      <p:pic>
        <p:nvPicPr>
          <p:cNvPr id="1026" name="Picture 2" descr="http://www.cisco.com/en/US/i/000001-100000/55001-60000/58001-59000/58928.jpg"/>
          <p:cNvPicPr>
            <a:picLocks noChangeAspect="1" noChangeArrowheads="1"/>
          </p:cNvPicPr>
          <p:nvPr/>
        </p:nvPicPr>
        <p:blipFill>
          <a:blip r:embed="rId2" cstate="print"/>
          <a:srcRect/>
          <a:stretch>
            <a:fillRect/>
          </a:stretch>
        </p:blipFill>
        <p:spPr bwMode="auto">
          <a:xfrm>
            <a:off x="3733800" y="2971800"/>
            <a:ext cx="5257800" cy="3733800"/>
          </a:xfrm>
          <a:prstGeom prst="rect">
            <a:avLst/>
          </a:prstGeom>
          <a:noFill/>
        </p:spPr>
      </p:pic>
      <p:sp>
        <p:nvSpPr>
          <p:cNvPr id="5" name="TextBox 4"/>
          <p:cNvSpPr txBox="1"/>
          <p:nvPr/>
        </p:nvSpPr>
        <p:spPr>
          <a:xfrm>
            <a:off x="4038600" y="1325940"/>
            <a:ext cx="4648200" cy="1569660"/>
          </a:xfrm>
          <a:prstGeom prst="rect">
            <a:avLst/>
          </a:prstGeom>
          <a:noFill/>
          <a:ln>
            <a:solidFill>
              <a:schemeClr val="accent1"/>
            </a:solidFill>
          </a:ln>
        </p:spPr>
        <p:txBody>
          <a:bodyPr wrap="square" rtlCol="0">
            <a:spAutoFit/>
          </a:bodyPr>
          <a:lstStyle/>
          <a:p>
            <a:r>
              <a:rPr lang="en-US" sz="1600" dirty="0" smtClean="0"/>
              <a:t>Calls between devices at the same location do not need call admission control because those devices reside on the same LAN, which has unlimited available bandwidth. However, calls between devices at different locations must travel over an IP WAN link, which has limited available bandwidth</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Skype for Business </a:t>
            </a:r>
            <a:endParaRPr lang="en-US" sz="3600" dirty="0"/>
          </a:p>
        </p:txBody>
      </p:sp>
      <p:sp>
        <p:nvSpPr>
          <p:cNvPr id="4" name="TextBox 3"/>
          <p:cNvSpPr txBox="1"/>
          <p:nvPr/>
        </p:nvSpPr>
        <p:spPr>
          <a:xfrm>
            <a:off x="381000" y="1371600"/>
            <a:ext cx="8305800" cy="3693319"/>
          </a:xfrm>
          <a:prstGeom prst="rect">
            <a:avLst/>
          </a:prstGeom>
          <a:noFill/>
          <a:ln>
            <a:solidFill>
              <a:schemeClr val="accent1"/>
            </a:solidFill>
          </a:ln>
        </p:spPr>
        <p:txBody>
          <a:bodyPr wrap="square" rtlCol="0">
            <a:spAutoFit/>
          </a:bodyPr>
          <a:lstStyle/>
          <a:p>
            <a:pPr algn="just"/>
            <a:r>
              <a:rPr lang="en-US" dirty="0" smtClean="0"/>
              <a:t>For every office (region) , there is only one Bandwidth Policy Service per network region, which manages bandwidth policy for that region, its associated sites and the links to those sites. The Bandwidth Policy Service runs as part of the Front End Servers, and therefore high availability is built-in within that pool.</a:t>
            </a:r>
          </a:p>
          <a:p>
            <a:pPr algn="just"/>
            <a:endParaRPr lang="en-US" dirty="0" smtClean="0"/>
          </a:p>
          <a:p>
            <a:pPr algn="just"/>
            <a:r>
              <a:rPr lang="en-US" dirty="0" smtClean="0"/>
              <a:t>Call admission control (CAC) determines whether there is sufficient network bandwidth to establish a real-time session of acceptable quality. In Skype for Business Server, CAC controls real-time traffic only for audio and video, but it does not affect data traffic. If the default WAN path does not have the required bandwidth, CAC can attempt to route the call through an Internet path or the public switched telephone network (PSTN).</a:t>
            </a:r>
          </a:p>
          <a:p>
            <a:pPr algn="just"/>
            <a:endParaRPr lang="en-US" dirty="0" smtClean="0"/>
          </a:p>
          <a:p>
            <a:pPr algn="just"/>
            <a:r>
              <a:rPr lang="en-US" dirty="0" smtClean="0"/>
              <a:t>Skype  which runs on your laptop does not do CAC, as it is not possible to do CAC on the internet. CAC is possible only within Intranet WANs.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1999" y="914398"/>
          <a:ext cx="7391400" cy="5257801"/>
        </p:xfrm>
        <a:graphic>
          <a:graphicData uri="http://schemas.openxmlformats.org/drawingml/2006/table">
            <a:tbl>
              <a:tblPr/>
              <a:tblGrid>
                <a:gridCol w="2463800"/>
                <a:gridCol w="2463800"/>
                <a:gridCol w="2463800"/>
              </a:tblGrid>
              <a:tr h="1454285">
                <a:tc>
                  <a:txBody>
                    <a:bodyPr/>
                    <a:lstStyle/>
                    <a:p>
                      <a:r>
                        <a:rPr lang="en-US" sz="1700" dirty="0"/>
                        <a:t>Codec</a:t>
                      </a:r>
                    </a:p>
                  </a:txBody>
                  <a:tcPr marL="86468" marR="86468" marT="43234" marB="43234" anchor="ctr">
                    <a:lnL>
                      <a:noFill/>
                    </a:lnL>
                    <a:lnR>
                      <a:noFill/>
                    </a:lnR>
                    <a:lnT>
                      <a:noFill/>
                    </a:lnT>
                    <a:lnB>
                      <a:noFill/>
                    </a:lnB>
                    <a:solidFill>
                      <a:schemeClr val="accent1"/>
                    </a:solidFill>
                  </a:tcPr>
                </a:tc>
                <a:tc>
                  <a:txBody>
                    <a:bodyPr/>
                    <a:lstStyle/>
                    <a:p>
                      <a:r>
                        <a:rPr lang="en-US" sz="1700"/>
                        <a:t>Bandwidth requirement with no forward error correction (FEC)</a:t>
                      </a:r>
                    </a:p>
                  </a:txBody>
                  <a:tcPr marL="86468" marR="86468" marT="43234" marB="43234" anchor="ctr">
                    <a:lnL>
                      <a:noFill/>
                    </a:lnL>
                    <a:lnR>
                      <a:noFill/>
                    </a:lnR>
                    <a:lnT>
                      <a:noFill/>
                    </a:lnT>
                    <a:lnB>
                      <a:noFill/>
                    </a:lnB>
                    <a:solidFill>
                      <a:schemeClr val="accent1"/>
                    </a:solidFill>
                  </a:tcPr>
                </a:tc>
                <a:tc>
                  <a:txBody>
                    <a:bodyPr/>
                    <a:lstStyle/>
                    <a:p>
                      <a:r>
                        <a:rPr lang="en-US" sz="1700"/>
                        <a:t>Bandwidth requirement with forward error correction (FEC)</a:t>
                      </a:r>
                    </a:p>
                  </a:txBody>
                  <a:tcPr marL="86468" marR="86468" marT="43234" marB="43234" anchor="ctr">
                    <a:lnL>
                      <a:noFill/>
                    </a:lnL>
                    <a:lnR>
                      <a:noFill/>
                    </a:lnR>
                    <a:lnT>
                      <a:noFill/>
                    </a:lnT>
                    <a:lnB>
                      <a:noFill/>
                    </a:lnB>
                    <a:solidFill>
                      <a:schemeClr val="accent1"/>
                    </a:solidFill>
                  </a:tcPr>
                </a:tc>
              </a:tr>
              <a:tr h="447472">
                <a:tc>
                  <a:txBody>
                    <a:bodyPr/>
                    <a:lstStyle/>
                    <a:p>
                      <a:r>
                        <a:rPr lang="en-US" sz="1700" dirty="0" err="1" smtClean="0"/>
                        <a:t>RTAudio</a:t>
                      </a:r>
                      <a:r>
                        <a:rPr lang="en-US" sz="1700" dirty="0" smtClean="0"/>
                        <a:t> (</a:t>
                      </a:r>
                      <a:r>
                        <a:rPr lang="en-US" sz="1700" dirty="0"/>
                        <a:t>8kHz)</a:t>
                      </a:r>
                    </a:p>
                  </a:txBody>
                  <a:tcPr marL="86468" marR="86468" marT="43234" marB="43234" anchor="ctr">
                    <a:lnL>
                      <a:noFill/>
                    </a:lnL>
                    <a:lnR>
                      <a:noFill/>
                    </a:lnR>
                    <a:lnT>
                      <a:noFill/>
                    </a:lnT>
                    <a:lnB>
                      <a:noFill/>
                    </a:lnB>
                    <a:solidFill>
                      <a:schemeClr val="accent1"/>
                    </a:solidFill>
                  </a:tcPr>
                </a:tc>
                <a:tc>
                  <a:txBody>
                    <a:bodyPr/>
                    <a:lstStyle/>
                    <a:p>
                      <a:r>
                        <a:rPr lang="en-US" sz="1700"/>
                        <a:t>49.8 kbps</a:t>
                      </a:r>
                    </a:p>
                  </a:txBody>
                  <a:tcPr marL="86468" marR="86468" marT="43234" marB="43234" anchor="ctr">
                    <a:lnL>
                      <a:noFill/>
                    </a:lnL>
                    <a:lnR>
                      <a:noFill/>
                    </a:lnR>
                    <a:lnT>
                      <a:noFill/>
                    </a:lnT>
                    <a:lnB>
                      <a:noFill/>
                    </a:lnB>
                    <a:solidFill>
                      <a:schemeClr val="accent1"/>
                    </a:solidFill>
                  </a:tcPr>
                </a:tc>
                <a:tc>
                  <a:txBody>
                    <a:bodyPr/>
                    <a:lstStyle/>
                    <a:p>
                      <a:r>
                        <a:rPr lang="en-US" sz="1700"/>
                        <a:t>61.6 kbps</a:t>
                      </a:r>
                    </a:p>
                  </a:txBody>
                  <a:tcPr marL="86468" marR="86468" marT="43234" marB="43234" anchor="ctr">
                    <a:lnL>
                      <a:noFill/>
                    </a:lnL>
                    <a:lnR>
                      <a:noFill/>
                    </a:lnR>
                    <a:lnT>
                      <a:noFill/>
                    </a:lnT>
                    <a:lnB>
                      <a:noFill/>
                    </a:lnB>
                    <a:solidFill>
                      <a:schemeClr val="accent1"/>
                    </a:solidFill>
                  </a:tcPr>
                </a:tc>
              </a:tr>
              <a:tr h="447472">
                <a:tc>
                  <a:txBody>
                    <a:bodyPr/>
                    <a:lstStyle/>
                    <a:p>
                      <a:r>
                        <a:rPr lang="en-US" sz="1700"/>
                        <a:t>RTAudio (16kHz)</a:t>
                      </a:r>
                    </a:p>
                  </a:txBody>
                  <a:tcPr marL="86468" marR="86468" marT="43234" marB="43234" anchor="ctr">
                    <a:lnL>
                      <a:noFill/>
                    </a:lnL>
                    <a:lnR>
                      <a:noFill/>
                    </a:lnR>
                    <a:lnT>
                      <a:noFill/>
                    </a:lnT>
                    <a:lnB>
                      <a:noFill/>
                    </a:lnB>
                    <a:solidFill>
                      <a:schemeClr val="accent1"/>
                    </a:solidFill>
                  </a:tcPr>
                </a:tc>
                <a:tc>
                  <a:txBody>
                    <a:bodyPr/>
                    <a:lstStyle/>
                    <a:p>
                      <a:r>
                        <a:rPr lang="en-US" sz="1700"/>
                        <a:t>67 kbps</a:t>
                      </a:r>
                    </a:p>
                  </a:txBody>
                  <a:tcPr marL="86468" marR="86468" marT="43234" marB="43234" anchor="ctr">
                    <a:lnL>
                      <a:noFill/>
                    </a:lnL>
                    <a:lnR>
                      <a:noFill/>
                    </a:lnR>
                    <a:lnT>
                      <a:noFill/>
                    </a:lnT>
                    <a:lnB>
                      <a:noFill/>
                    </a:lnB>
                    <a:solidFill>
                      <a:schemeClr val="accent1"/>
                    </a:solidFill>
                  </a:tcPr>
                </a:tc>
                <a:tc>
                  <a:txBody>
                    <a:bodyPr/>
                    <a:lstStyle/>
                    <a:p>
                      <a:r>
                        <a:rPr lang="en-US" sz="1700"/>
                        <a:t>96 kbps</a:t>
                      </a:r>
                    </a:p>
                  </a:txBody>
                  <a:tcPr marL="86468" marR="86468" marT="43234" marB="43234" anchor="ctr">
                    <a:lnL>
                      <a:noFill/>
                    </a:lnL>
                    <a:lnR>
                      <a:noFill/>
                    </a:lnR>
                    <a:lnT>
                      <a:noFill/>
                    </a:lnT>
                    <a:lnB>
                      <a:noFill/>
                    </a:lnB>
                    <a:solidFill>
                      <a:schemeClr val="accent1"/>
                    </a:solidFill>
                  </a:tcPr>
                </a:tc>
              </a:tr>
              <a:tr h="447472">
                <a:tc>
                  <a:txBody>
                    <a:bodyPr/>
                    <a:lstStyle/>
                    <a:p>
                      <a:r>
                        <a:rPr lang="en-US" sz="1700" dirty="0"/>
                        <a:t>Siren</a:t>
                      </a:r>
                    </a:p>
                  </a:txBody>
                  <a:tcPr marL="86468" marR="86468" marT="43234" marB="43234" anchor="ctr">
                    <a:lnL>
                      <a:noFill/>
                    </a:lnL>
                    <a:lnR>
                      <a:noFill/>
                    </a:lnR>
                    <a:lnT>
                      <a:noFill/>
                    </a:lnT>
                    <a:lnB>
                      <a:noFill/>
                    </a:lnB>
                    <a:solidFill>
                      <a:schemeClr val="accent1"/>
                    </a:solidFill>
                  </a:tcPr>
                </a:tc>
                <a:tc>
                  <a:txBody>
                    <a:bodyPr/>
                    <a:lstStyle/>
                    <a:p>
                      <a:r>
                        <a:rPr lang="en-US" sz="1700"/>
                        <a:t>57.6 kbps</a:t>
                      </a:r>
                    </a:p>
                  </a:txBody>
                  <a:tcPr marL="86468" marR="86468" marT="43234" marB="43234" anchor="ctr">
                    <a:lnL>
                      <a:noFill/>
                    </a:lnL>
                    <a:lnR>
                      <a:noFill/>
                    </a:lnR>
                    <a:lnT>
                      <a:noFill/>
                    </a:lnT>
                    <a:lnB>
                      <a:noFill/>
                    </a:lnB>
                    <a:solidFill>
                      <a:schemeClr val="accent1"/>
                    </a:solidFill>
                  </a:tcPr>
                </a:tc>
                <a:tc>
                  <a:txBody>
                    <a:bodyPr/>
                    <a:lstStyle/>
                    <a:p>
                      <a:r>
                        <a:rPr lang="en-US" sz="1700"/>
                        <a:t>73.6 kbps</a:t>
                      </a:r>
                    </a:p>
                  </a:txBody>
                  <a:tcPr marL="86468" marR="86468" marT="43234" marB="43234" anchor="ctr">
                    <a:lnL>
                      <a:noFill/>
                    </a:lnL>
                    <a:lnR>
                      <a:noFill/>
                    </a:lnR>
                    <a:lnT>
                      <a:noFill/>
                    </a:lnT>
                    <a:lnB>
                      <a:noFill/>
                    </a:lnB>
                    <a:solidFill>
                      <a:schemeClr val="accent1"/>
                    </a:solidFill>
                  </a:tcPr>
                </a:tc>
              </a:tr>
              <a:tr h="447472">
                <a:tc>
                  <a:txBody>
                    <a:bodyPr/>
                    <a:lstStyle/>
                    <a:p>
                      <a:r>
                        <a:rPr lang="en-US" sz="1700"/>
                        <a:t>G.711</a:t>
                      </a:r>
                    </a:p>
                  </a:txBody>
                  <a:tcPr marL="86468" marR="86468" marT="43234" marB="43234" anchor="ctr">
                    <a:lnL>
                      <a:noFill/>
                    </a:lnL>
                    <a:lnR>
                      <a:noFill/>
                    </a:lnR>
                    <a:lnT>
                      <a:noFill/>
                    </a:lnT>
                    <a:lnB>
                      <a:noFill/>
                    </a:lnB>
                    <a:solidFill>
                      <a:schemeClr val="accent1"/>
                    </a:solidFill>
                  </a:tcPr>
                </a:tc>
                <a:tc>
                  <a:txBody>
                    <a:bodyPr/>
                    <a:lstStyle/>
                    <a:p>
                      <a:r>
                        <a:rPr lang="en-US" sz="1700"/>
                        <a:t>102 kbps</a:t>
                      </a:r>
                    </a:p>
                  </a:txBody>
                  <a:tcPr marL="86468" marR="86468" marT="43234" marB="43234" anchor="ctr">
                    <a:lnL>
                      <a:noFill/>
                    </a:lnL>
                    <a:lnR>
                      <a:noFill/>
                    </a:lnR>
                    <a:lnT>
                      <a:noFill/>
                    </a:lnT>
                    <a:lnB>
                      <a:noFill/>
                    </a:lnB>
                    <a:solidFill>
                      <a:schemeClr val="accent1"/>
                    </a:solidFill>
                  </a:tcPr>
                </a:tc>
                <a:tc>
                  <a:txBody>
                    <a:bodyPr/>
                    <a:lstStyle/>
                    <a:p>
                      <a:r>
                        <a:rPr lang="en-US" sz="1700"/>
                        <a:t>166 kbps</a:t>
                      </a:r>
                    </a:p>
                  </a:txBody>
                  <a:tcPr marL="86468" marR="86468" marT="43234" marB="43234" anchor="ctr">
                    <a:lnL>
                      <a:noFill/>
                    </a:lnL>
                    <a:lnR>
                      <a:noFill/>
                    </a:lnR>
                    <a:lnT>
                      <a:noFill/>
                    </a:lnT>
                    <a:lnB>
                      <a:noFill/>
                    </a:lnB>
                    <a:solidFill>
                      <a:schemeClr val="accent1"/>
                    </a:solidFill>
                  </a:tcPr>
                </a:tc>
              </a:tr>
              <a:tr h="447472">
                <a:tc>
                  <a:txBody>
                    <a:bodyPr/>
                    <a:lstStyle/>
                    <a:p>
                      <a:r>
                        <a:rPr lang="en-US" sz="1700"/>
                        <a:t>G.722</a:t>
                      </a:r>
                    </a:p>
                  </a:txBody>
                  <a:tcPr marL="86468" marR="86468" marT="43234" marB="43234" anchor="ctr">
                    <a:lnL>
                      <a:noFill/>
                    </a:lnL>
                    <a:lnR>
                      <a:noFill/>
                    </a:lnR>
                    <a:lnT>
                      <a:noFill/>
                    </a:lnT>
                    <a:lnB>
                      <a:noFill/>
                    </a:lnB>
                    <a:solidFill>
                      <a:schemeClr val="accent1"/>
                    </a:solidFill>
                  </a:tcPr>
                </a:tc>
                <a:tc>
                  <a:txBody>
                    <a:bodyPr/>
                    <a:lstStyle/>
                    <a:p>
                      <a:r>
                        <a:rPr lang="en-US" sz="1700"/>
                        <a:t>105.6 kbps</a:t>
                      </a:r>
                    </a:p>
                  </a:txBody>
                  <a:tcPr marL="86468" marR="86468" marT="43234" marB="43234" anchor="ctr">
                    <a:lnL>
                      <a:noFill/>
                    </a:lnL>
                    <a:lnR>
                      <a:noFill/>
                    </a:lnR>
                    <a:lnT>
                      <a:noFill/>
                    </a:lnT>
                    <a:lnB>
                      <a:noFill/>
                    </a:lnB>
                    <a:solidFill>
                      <a:schemeClr val="accent1"/>
                    </a:solidFill>
                  </a:tcPr>
                </a:tc>
                <a:tc>
                  <a:txBody>
                    <a:bodyPr/>
                    <a:lstStyle/>
                    <a:p>
                      <a:r>
                        <a:rPr lang="en-US" sz="1700" dirty="0"/>
                        <a:t>169.6 kbps</a:t>
                      </a:r>
                    </a:p>
                  </a:txBody>
                  <a:tcPr marL="86468" marR="86468" marT="43234" marB="43234" anchor="ctr">
                    <a:lnL>
                      <a:noFill/>
                    </a:lnL>
                    <a:lnR>
                      <a:noFill/>
                    </a:lnR>
                    <a:lnT>
                      <a:noFill/>
                    </a:lnT>
                    <a:lnB>
                      <a:noFill/>
                    </a:lnB>
                    <a:solidFill>
                      <a:schemeClr val="accent1"/>
                    </a:solidFill>
                  </a:tcPr>
                </a:tc>
              </a:tr>
              <a:tr h="783078">
                <a:tc>
                  <a:txBody>
                    <a:bodyPr/>
                    <a:lstStyle/>
                    <a:p>
                      <a:r>
                        <a:rPr lang="en-US" sz="1700"/>
                        <a:t>RTVideo (CIF 15 fps)</a:t>
                      </a:r>
                    </a:p>
                  </a:txBody>
                  <a:tcPr marL="86468" marR="86468" marT="43234" marB="43234" anchor="ctr">
                    <a:lnL>
                      <a:noFill/>
                    </a:lnL>
                    <a:lnR>
                      <a:noFill/>
                    </a:lnR>
                    <a:lnT>
                      <a:noFill/>
                    </a:lnT>
                    <a:lnB>
                      <a:noFill/>
                    </a:lnB>
                    <a:solidFill>
                      <a:schemeClr val="accent1"/>
                    </a:solidFill>
                  </a:tcPr>
                </a:tc>
                <a:tc>
                  <a:txBody>
                    <a:bodyPr/>
                    <a:lstStyle/>
                    <a:p>
                      <a:r>
                        <a:rPr lang="en-US" sz="1700"/>
                        <a:t>260 kbps</a:t>
                      </a:r>
                    </a:p>
                  </a:txBody>
                  <a:tcPr marL="86468" marR="86468" marT="43234" marB="43234" anchor="ctr">
                    <a:lnL>
                      <a:noFill/>
                    </a:lnL>
                    <a:lnR>
                      <a:noFill/>
                    </a:lnR>
                    <a:lnT>
                      <a:noFill/>
                    </a:lnT>
                    <a:lnB>
                      <a:noFill/>
                    </a:lnB>
                    <a:solidFill>
                      <a:schemeClr val="accent1"/>
                    </a:solidFill>
                  </a:tcPr>
                </a:tc>
                <a:tc>
                  <a:txBody>
                    <a:bodyPr/>
                    <a:lstStyle/>
                    <a:p>
                      <a:r>
                        <a:rPr lang="en-US" sz="1700"/>
                        <a:t>Not applicable</a:t>
                      </a:r>
                    </a:p>
                  </a:txBody>
                  <a:tcPr marL="86468" marR="86468" marT="43234" marB="43234" anchor="ctr">
                    <a:lnL>
                      <a:noFill/>
                    </a:lnL>
                    <a:lnR>
                      <a:noFill/>
                    </a:lnR>
                    <a:lnT>
                      <a:noFill/>
                    </a:lnT>
                    <a:lnB>
                      <a:noFill/>
                    </a:lnB>
                    <a:solidFill>
                      <a:schemeClr val="accent1"/>
                    </a:solidFill>
                  </a:tcPr>
                </a:tc>
              </a:tr>
              <a:tr h="783078">
                <a:tc>
                  <a:txBody>
                    <a:bodyPr/>
                    <a:lstStyle/>
                    <a:p>
                      <a:r>
                        <a:rPr lang="en-US" sz="1700"/>
                        <a:t>RTVideo (VGA 30 fps)</a:t>
                      </a:r>
                    </a:p>
                  </a:txBody>
                  <a:tcPr marL="86468" marR="86468" marT="43234" marB="43234" anchor="ctr">
                    <a:lnL>
                      <a:noFill/>
                    </a:lnL>
                    <a:lnR>
                      <a:noFill/>
                    </a:lnR>
                    <a:lnT>
                      <a:noFill/>
                    </a:lnT>
                    <a:lnB>
                      <a:noFill/>
                    </a:lnB>
                    <a:solidFill>
                      <a:schemeClr val="accent1"/>
                    </a:solidFill>
                  </a:tcPr>
                </a:tc>
                <a:tc>
                  <a:txBody>
                    <a:bodyPr/>
                    <a:lstStyle/>
                    <a:p>
                      <a:r>
                        <a:rPr lang="en-US" sz="1700"/>
                        <a:t>610 kbps</a:t>
                      </a:r>
                    </a:p>
                  </a:txBody>
                  <a:tcPr marL="86468" marR="86468" marT="43234" marB="43234" anchor="ctr">
                    <a:lnL>
                      <a:noFill/>
                    </a:lnL>
                    <a:lnR>
                      <a:noFill/>
                    </a:lnR>
                    <a:lnT>
                      <a:noFill/>
                    </a:lnT>
                    <a:lnB>
                      <a:noFill/>
                    </a:lnB>
                    <a:solidFill>
                      <a:schemeClr val="accent1"/>
                    </a:solidFill>
                  </a:tcPr>
                </a:tc>
                <a:tc>
                  <a:txBody>
                    <a:bodyPr/>
                    <a:lstStyle/>
                    <a:p>
                      <a:r>
                        <a:rPr lang="en-US" sz="1700" dirty="0"/>
                        <a:t>Not applicable</a:t>
                      </a:r>
                    </a:p>
                  </a:txBody>
                  <a:tcPr marL="86468" marR="86468" marT="43234" marB="43234" anchor="ctr">
                    <a:lnL>
                      <a:noFill/>
                    </a:lnL>
                    <a:lnR>
                      <a:noFill/>
                    </a:lnR>
                    <a:lnT>
                      <a:noFill/>
                    </a:lnT>
                    <a:lnB>
                      <a:noFill/>
                    </a:lnB>
                    <a:solidFill>
                      <a:schemeClr val="accent1"/>
                    </a:solidFill>
                  </a:tcPr>
                </a:tc>
              </a:tr>
            </a:tbl>
          </a:graphicData>
        </a:graphic>
      </p:graphicFrame>
      <p:sp>
        <p:nvSpPr>
          <p:cNvPr id="33793" name="Rectangle 1"/>
          <p:cNvSpPr>
            <a:spLocks noChangeArrowheads="1"/>
          </p:cNvSpPr>
          <p:nvPr/>
        </p:nvSpPr>
        <p:spPr bwMode="auto">
          <a:xfrm>
            <a:off x="0" y="0"/>
            <a:ext cx="8915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Bandwidth utilization by </a:t>
            </a:r>
            <a:r>
              <a:rPr kumimoji="0" lang="en-US" sz="2000" b="1" i="0" u="none" strike="noStrike" cap="none" normalizeH="0" baseline="0" dirty="0" err="1" smtClean="0">
                <a:ln>
                  <a:noFill/>
                </a:ln>
                <a:solidFill>
                  <a:schemeClr val="tx1"/>
                </a:solidFill>
                <a:effectLst/>
                <a:latin typeface="Arial" charset="0"/>
                <a:cs typeface="Arial" charset="0"/>
              </a:rPr>
              <a:t>codecs</a:t>
            </a:r>
            <a:endParaRPr kumimoji="0" lang="en-US" sz="20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724400"/>
          </a:xfrm>
        </p:spPr>
        <p:txBody>
          <a:bodyPr>
            <a:normAutofit/>
          </a:bodyPr>
          <a:lstStyle/>
          <a:p>
            <a:r>
              <a:rPr lang="en-US" dirty="0" smtClean="0"/>
              <a:t>How do we address the problems in packet switched networks</a:t>
            </a:r>
            <a:br>
              <a:rPr lang="en-US" dirty="0" smtClean="0"/>
            </a:br>
            <a:r>
              <a:rPr lang="en-US" dirty="0" smtClean="0"/>
              <a:t/>
            </a:r>
            <a:br>
              <a:rPr lang="en-US" dirty="0" smtClean="0"/>
            </a:br>
            <a:r>
              <a:rPr lang="en-US" dirty="0" smtClean="0"/>
              <a:t>How do we do real time communications over a </a:t>
            </a:r>
            <a:r>
              <a:rPr lang="en-US" dirty="0" smtClean="0"/>
              <a:t>packet </a:t>
            </a:r>
            <a:r>
              <a:rPr lang="en-US" dirty="0" smtClean="0"/>
              <a:t>switched network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6" name="Picture 6" descr="Image result for cisco switch icon"/>
          <p:cNvPicPr>
            <a:picLocks noChangeAspect="1" noChangeArrowheads="1"/>
          </p:cNvPicPr>
          <p:nvPr/>
        </p:nvPicPr>
        <p:blipFill>
          <a:blip r:embed="rId2" cstate="print"/>
          <a:srcRect/>
          <a:stretch>
            <a:fillRect/>
          </a:stretch>
        </p:blipFill>
        <p:spPr bwMode="auto">
          <a:xfrm>
            <a:off x="533400" y="228600"/>
            <a:ext cx="3733800" cy="2339848"/>
          </a:xfrm>
          <a:prstGeom prst="rect">
            <a:avLst/>
          </a:prstGeom>
          <a:noFill/>
        </p:spPr>
      </p:pic>
      <p:pic>
        <p:nvPicPr>
          <p:cNvPr id="35850" name="Picture 10" descr="Image result for cisco router icon"/>
          <p:cNvPicPr>
            <a:picLocks noChangeAspect="1" noChangeArrowheads="1"/>
          </p:cNvPicPr>
          <p:nvPr/>
        </p:nvPicPr>
        <p:blipFill>
          <a:blip r:embed="rId3" cstate="print"/>
          <a:srcRect/>
          <a:stretch>
            <a:fillRect/>
          </a:stretch>
        </p:blipFill>
        <p:spPr bwMode="auto">
          <a:xfrm>
            <a:off x="4191000" y="2590800"/>
            <a:ext cx="4495800" cy="2474961"/>
          </a:xfrm>
          <a:prstGeom prst="rect">
            <a:avLst/>
          </a:prstGeom>
          <a:noFill/>
        </p:spPr>
      </p:pic>
      <p:sp>
        <p:nvSpPr>
          <p:cNvPr id="8" name="TextBox 7"/>
          <p:cNvSpPr txBox="1"/>
          <p:nvPr/>
        </p:nvSpPr>
        <p:spPr>
          <a:xfrm>
            <a:off x="990600" y="2209800"/>
            <a:ext cx="2209800" cy="381000"/>
          </a:xfrm>
          <a:prstGeom prst="rect">
            <a:avLst/>
          </a:prstGeom>
          <a:noFill/>
        </p:spPr>
        <p:txBody>
          <a:bodyPr wrap="square" rtlCol="0">
            <a:spAutoFit/>
          </a:bodyPr>
          <a:lstStyle/>
          <a:p>
            <a:r>
              <a:rPr lang="en-US" dirty="0" smtClean="0"/>
              <a:t>Switch</a:t>
            </a:r>
            <a:endParaRPr lang="en-US" dirty="0"/>
          </a:p>
        </p:txBody>
      </p:sp>
      <p:sp>
        <p:nvSpPr>
          <p:cNvPr id="9" name="TextBox 8"/>
          <p:cNvSpPr txBox="1"/>
          <p:nvPr/>
        </p:nvSpPr>
        <p:spPr>
          <a:xfrm>
            <a:off x="5105400" y="4724400"/>
            <a:ext cx="1371600" cy="369332"/>
          </a:xfrm>
          <a:prstGeom prst="rect">
            <a:avLst/>
          </a:prstGeom>
          <a:noFill/>
        </p:spPr>
        <p:txBody>
          <a:bodyPr wrap="square" rtlCol="0">
            <a:spAutoFit/>
          </a:bodyPr>
          <a:lstStyle/>
          <a:p>
            <a:r>
              <a:rPr lang="en-US" dirty="0" smtClean="0"/>
              <a:t>Router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 typical network</a:t>
            </a:r>
            <a:endParaRPr lang="en-US" dirty="0"/>
          </a:p>
        </p:txBody>
      </p:sp>
      <p:pic>
        <p:nvPicPr>
          <p:cNvPr id="3" name="Picture 10" descr="Image result for cisco router icon"/>
          <p:cNvPicPr>
            <a:picLocks noChangeAspect="1" noChangeArrowheads="1"/>
          </p:cNvPicPr>
          <p:nvPr/>
        </p:nvPicPr>
        <p:blipFill>
          <a:blip r:embed="rId2" cstate="print"/>
          <a:srcRect/>
          <a:stretch>
            <a:fillRect/>
          </a:stretch>
        </p:blipFill>
        <p:spPr bwMode="auto">
          <a:xfrm>
            <a:off x="3124200" y="2514600"/>
            <a:ext cx="2076275" cy="1143000"/>
          </a:xfrm>
          <a:prstGeom prst="rect">
            <a:avLst/>
          </a:prstGeom>
          <a:noFill/>
        </p:spPr>
      </p:pic>
      <p:pic>
        <p:nvPicPr>
          <p:cNvPr id="4" name="Picture 6" descr="Image result for cisco switch icon"/>
          <p:cNvPicPr>
            <a:picLocks noChangeAspect="1" noChangeArrowheads="1"/>
          </p:cNvPicPr>
          <p:nvPr/>
        </p:nvPicPr>
        <p:blipFill>
          <a:blip r:embed="rId3" cstate="print"/>
          <a:srcRect/>
          <a:stretch>
            <a:fillRect/>
          </a:stretch>
        </p:blipFill>
        <p:spPr bwMode="auto">
          <a:xfrm>
            <a:off x="1066800" y="2057400"/>
            <a:ext cx="1143000" cy="716280"/>
          </a:xfrm>
          <a:prstGeom prst="rect">
            <a:avLst/>
          </a:prstGeom>
          <a:noFill/>
        </p:spPr>
      </p:pic>
      <p:pic>
        <p:nvPicPr>
          <p:cNvPr id="5" name="Picture 6" descr="Image result for cisco switch icon"/>
          <p:cNvPicPr>
            <a:picLocks noChangeAspect="1" noChangeArrowheads="1"/>
          </p:cNvPicPr>
          <p:nvPr/>
        </p:nvPicPr>
        <p:blipFill>
          <a:blip r:embed="rId3" cstate="print"/>
          <a:srcRect/>
          <a:stretch>
            <a:fillRect/>
          </a:stretch>
        </p:blipFill>
        <p:spPr bwMode="auto">
          <a:xfrm>
            <a:off x="1066800" y="3048000"/>
            <a:ext cx="1143000" cy="716280"/>
          </a:xfrm>
          <a:prstGeom prst="rect">
            <a:avLst/>
          </a:prstGeom>
          <a:noFill/>
        </p:spPr>
      </p:pic>
      <p:pic>
        <p:nvPicPr>
          <p:cNvPr id="6" name="Picture 6" descr="Image result for cisco switch icon"/>
          <p:cNvPicPr>
            <a:picLocks noChangeAspect="1" noChangeArrowheads="1"/>
          </p:cNvPicPr>
          <p:nvPr/>
        </p:nvPicPr>
        <p:blipFill>
          <a:blip r:embed="rId3" cstate="print"/>
          <a:srcRect/>
          <a:stretch>
            <a:fillRect/>
          </a:stretch>
        </p:blipFill>
        <p:spPr bwMode="auto">
          <a:xfrm>
            <a:off x="1143000" y="4191000"/>
            <a:ext cx="1143000" cy="716280"/>
          </a:xfrm>
          <a:prstGeom prst="rect">
            <a:avLst/>
          </a:prstGeom>
          <a:noFill/>
        </p:spPr>
      </p:pic>
      <p:pic>
        <p:nvPicPr>
          <p:cNvPr id="7" name="Picture 10" descr="Image result for cisco router icon"/>
          <p:cNvPicPr>
            <a:picLocks noChangeAspect="1" noChangeArrowheads="1"/>
          </p:cNvPicPr>
          <p:nvPr/>
        </p:nvPicPr>
        <p:blipFill>
          <a:blip r:embed="rId2" cstate="print"/>
          <a:srcRect/>
          <a:stretch>
            <a:fillRect/>
          </a:stretch>
        </p:blipFill>
        <p:spPr bwMode="auto">
          <a:xfrm>
            <a:off x="5181600" y="1143000"/>
            <a:ext cx="2076275" cy="1143000"/>
          </a:xfrm>
          <a:prstGeom prst="rect">
            <a:avLst/>
          </a:prstGeom>
          <a:noFill/>
        </p:spPr>
      </p:pic>
      <p:pic>
        <p:nvPicPr>
          <p:cNvPr id="8" name="Picture 10" descr="Image result for cisco router icon"/>
          <p:cNvPicPr>
            <a:picLocks noChangeAspect="1" noChangeArrowheads="1"/>
          </p:cNvPicPr>
          <p:nvPr/>
        </p:nvPicPr>
        <p:blipFill>
          <a:blip r:embed="rId2" cstate="print"/>
          <a:srcRect/>
          <a:stretch>
            <a:fillRect/>
          </a:stretch>
        </p:blipFill>
        <p:spPr bwMode="auto">
          <a:xfrm>
            <a:off x="4038600" y="4953000"/>
            <a:ext cx="2076275" cy="1143000"/>
          </a:xfrm>
          <a:prstGeom prst="rect">
            <a:avLst/>
          </a:prstGeom>
          <a:noFill/>
        </p:spPr>
      </p:pic>
      <p:pic>
        <p:nvPicPr>
          <p:cNvPr id="10" name="Picture 6" descr="Image result for cisco switch icon"/>
          <p:cNvPicPr>
            <a:picLocks noChangeAspect="1" noChangeArrowheads="1"/>
          </p:cNvPicPr>
          <p:nvPr/>
        </p:nvPicPr>
        <p:blipFill>
          <a:blip r:embed="rId3" cstate="print"/>
          <a:srcRect/>
          <a:stretch>
            <a:fillRect/>
          </a:stretch>
        </p:blipFill>
        <p:spPr bwMode="auto">
          <a:xfrm>
            <a:off x="6934200" y="4419600"/>
            <a:ext cx="1143000" cy="716280"/>
          </a:xfrm>
          <a:prstGeom prst="rect">
            <a:avLst/>
          </a:prstGeom>
          <a:noFill/>
        </p:spPr>
      </p:pic>
      <p:pic>
        <p:nvPicPr>
          <p:cNvPr id="11" name="Picture 6" descr="Image result for cisco switch icon"/>
          <p:cNvPicPr>
            <a:picLocks noChangeAspect="1" noChangeArrowheads="1"/>
          </p:cNvPicPr>
          <p:nvPr/>
        </p:nvPicPr>
        <p:blipFill>
          <a:blip r:embed="rId3" cstate="print"/>
          <a:srcRect/>
          <a:stretch>
            <a:fillRect/>
          </a:stretch>
        </p:blipFill>
        <p:spPr bwMode="auto">
          <a:xfrm>
            <a:off x="6858000" y="5105400"/>
            <a:ext cx="1143000" cy="716280"/>
          </a:xfrm>
          <a:prstGeom prst="rect">
            <a:avLst/>
          </a:prstGeom>
          <a:noFill/>
        </p:spPr>
      </p:pic>
      <p:cxnSp>
        <p:nvCxnSpPr>
          <p:cNvPr id="13" name="Straight Arrow Connector 12"/>
          <p:cNvCxnSpPr/>
          <p:nvPr/>
        </p:nvCxnSpPr>
        <p:spPr>
          <a:xfrm flipV="1">
            <a:off x="4572000" y="1905000"/>
            <a:ext cx="685800" cy="609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810000" y="3200400"/>
            <a:ext cx="914400" cy="1752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Picture 6" descr="Image result for cisco switch icon"/>
          <p:cNvPicPr>
            <a:picLocks noChangeAspect="1" noChangeArrowheads="1"/>
          </p:cNvPicPr>
          <p:nvPr/>
        </p:nvPicPr>
        <p:blipFill>
          <a:blip r:embed="rId3" cstate="print"/>
          <a:srcRect/>
          <a:stretch>
            <a:fillRect/>
          </a:stretch>
        </p:blipFill>
        <p:spPr bwMode="auto">
          <a:xfrm>
            <a:off x="7772400" y="1066800"/>
            <a:ext cx="1143000" cy="716280"/>
          </a:xfrm>
          <a:prstGeom prst="rect">
            <a:avLst/>
          </a:prstGeom>
          <a:noFill/>
        </p:spPr>
      </p:pic>
      <p:pic>
        <p:nvPicPr>
          <p:cNvPr id="17" name="Picture 6" descr="Image result for cisco switch icon"/>
          <p:cNvPicPr>
            <a:picLocks noChangeAspect="1" noChangeArrowheads="1"/>
          </p:cNvPicPr>
          <p:nvPr/>
        </p:nvPicPr>
        <p:blipFill>
          <a:blip r:embed="rId3" cstate="print"/>
          <a:srcRect/>
          <a:stretch>
            <a:fillRect/>
          </a:stretch>
        </p:blipFill>
        <p:spPr bwMode="auto">
          <a:xfrm>
            <a:off x="7086600" y="1676400"/>
            <a:ext cx="1143000" cy="716280"/>
          </a:xfrm>
          <a:prstGeom prst="rect">
            <a:avLst/>
          </a:prstGeom>
          <a:noFill/>
        </p:spPr>
      </p:pic>
      <p:pic>
        <p:nvPicPr>
          <p:cNvPr id="18" name="Picture 6" descr="Image result for cisco switch icon"/>
          <p:cNvPicPr>
            <a:picLocks noChangeAspect="1" noChangeArrowheads="1"/>
          </p:cNvPicPr>
          <p:nvPr/>
        </p:nvPicPr>
        <p:blipFill>
          <a:blip r:embed="rId3" cstate="print"/>
          <a:srcRect/>
          <a:stretch>
            <a:fillRect/>
          </a:stretch>
        </p:blipFill>
        <p:spPr bwMode="auto">
          <a:xfrm>
            <a:off x="7010400" y="2362200"/>
            <a:ext cx="1143000" cy="716280"/>
          </a:xfrm>
          <a:prstGeom prst="rect">
            <a:avLst/>
          </a:prstGeom>
          <a:noFill/>
        </p:spPr>
      </p:pic>
      <p:pic>
        <p:nvPicPr>
          <p:cNvPr id="37890" name="Picture 2" descr="Image result for computer icon"/>
          <p:cNvPicPr>
            <a:picLocks noChangeAspect="1" noChangeArrowheads="1"/>
          </p:cNvPicPr>
          <p:nvPr/>
        </p:nvPicPr>
        <p:blipFill>
          <a:blip r:embed="rId4" cstate="print"/>
          <a:srcRect/>
          <a:stretch>
            <a:fillRect/>
          </a:stretch>
        </p:blipFill>
        <p:spPr bwMode="auto">
          <a:xfrm>
            <a:off x="76200" y="1676400"/>
            <a:ext cx="609600" cy="609600"/>
          </a:xfrm>
          <a:prstGeom prst="rect">
            <a:avLst/>
          </a:prstGeom>
          <a:noFill/>
        </p:spPr>
      </p:pic>
      <p:pic>
        <p:nvPicPr>
          <p:cNvPr id="20" name="Picture 2" descr="Image result for computer icon"/>
          <p:cNvPicPr>
            <a:picLocks noChangeAspect="1" noChangeArrowheads="1"/>
          </p:cNvPicPr>
          <p:nvPr/>
        </p:nvPicPr>
        <p:blipFill>
          <a:blip r:embed="rId4" cstate="print"/>
          <a:srcRect/>
          <a:stretch>
            <a:fillRect/>
          </a:stretch>
        </p:blipFill>
        <p:spPr bwMode="auto">
          <a:xfrm>
            <a:off x="76200" y="2133600"/>
            <a:ext cx="609600" cy="609600"/>
          </a:xfrm>
          <a:prstGeom prst="rect">
            <a:avLst/>
          </a:prstGeom>
          <a:noFill/>
        </p:spPr>
      </p:pic>
      <p:pic>
        <p:nvPicPr>
          <p:cNvPr id="21" name="Picture 2" descr="Image result for computer icon"/>
          <p:cNvPicPr>
            <a:picLocks noChangeAspect="1" noChangeArrowheads="1"/>
          </p:cNvPicPr>
          <p:nvPr/>
        </p:nvPicPr>
        <p:blipFill>
          <a:blip r:embed="rId4" cstate="print"/>
          <a:srcRect/>
          <a:stretch>
            <a:fillRect/>
          </a:stretch>
        </p:blipFill>
        <p:spPr bwMode="auto">
          <a:xfrm>
            <a:off x="0" y="3048000"/>
            <a:ext cx="609600" cy="609600"/>
          </a:xfrm>
          <a:prstGeom prst="rect">
            <a:avLst/>
          </a:prstGeom>
          <a:noFill/>
        </p:spPr>
      </p:pic>
      <p:cxnSp>
        <p:nvCxnSpPr>
          <p:cNvPr id="23" name="Straight Arrow Connector 22"/>
          <p:cNvCxnSpPr>
            <a:stCxn id="37890" idx="3"/>
          </p:cNvCxnSpPr>
          <p:nvPr/>
        </p:nvCxnSpPr>
        <p:spPr>
          <a:xfrm>
            <a:off x="685800" y="19812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4" idx="1"/>
          </p:cNvCxnSpPr>
          <p:nvPr/>
        </p:nvCxnSpPr>
        <p:spPr>
          <a:xfrm flipV="1">
            <a:off x="685800" y="2415540"/>
            <a:ext cx="381000" cy="22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3"/>
            <a:endCxn id="5" idx="1"/>
          </p:cNvCxnSpPr>
          <p:nvPr/>
        </p:nvCxnSpPr>
        <p:spPr>
          <a:xfrm>
            <a:off x="609600" y="3352800"/>
            <a:ext cx="457200" cy="53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8" name="Picture 2" descr="Image result for computer icon"/>
          <p:cNvPicPr>
            <a:picLocks noChangeAspect="1" noChangeArrowheads="1"/>
          </p:cNvPicPr>
          <p:nvPr/>
        </p:nvPicPr>
        <p:blipFill>
          <a:blip r:embed="rId4" cstate="print"/>
          <a:srcRect/>
          <a:stretch>
            <a:fillRect/>
          </a:stretch>
        </p:blipFill>
        <p:spPr bwMode="auto">
          <a:xfrm>
            <a:off x="152400" y="3886200"/>
            <a:ext cx="609600" cy="609600"/>
          </a:xfrm>
          <a:prstGeom prst="rect">
            <a:avLst/>
          </a:prstGeom>
          <a:noFill/>
        </p:spPr>
      </p:pic>
      <p:pic>
        <p:nvPicPr>
          <p:cNvPr id="29" name="Picture 2" descr="Image result for computer icon"/>
          <p:cNvPicPr>
            <a:picLocks noChangeAspect="1" noChangeArrowheads="1"/>
          </p:cNvPicPr>
          <p:nvPr/>
        </p:nvPicPr>
        <p:blipFill>
          <a:blip r:embed="rId4" cstate="print"/>
          <a:srcRect/>
          <a:stretch>
            <a:fillRect/>
          </a:stretch>
        </p:blipFill>
        <p:spPr bwMode="auto">
          <a:xfrm>
            <a:off x="152400" y="4343400"/>
            <a:ext cx="609600" cy="609600"/>
          </a:xfrm>
          <a:prstGeom prst="rect">
            <a:avLst/>
          </a:prstGeom>
          <a:noFill/>
        </p:spPr>
      </p:pic>
      <p:pic>
        <p:nvPicPr>
          <p:cNvPr id="30" name="Picture 2" descr="Image result for computer icon"/>
          <p:cNvPicPr>
            <a:picLocks noChangeAspect="1" noChangeArrowheads="1"/>
          </p:cNvPicPr>
          <p:nvPr/>
        </p:nvPicPr>
        <p:blipFill>
          <a:blip r:embed="rId4" cstate="print"/>
          <a:srcRect/>
          <a:stretch>
            <a:fillRect/>
          </a:stretch>
        </p:blipFill>
        <p:spPr bwMode="auto">
          <a:xfrm>
            <a:off x="152400" y="4876800"/>
            <a:ext cx="609600" cy="609600"/>
          </a:xfrm>
          <a:prstGeom prst="rect">
            <a:avLst/>
          </a:prstGeom>
          <a:noFill/>
        </p:spPr>
      </p:pic>
      <p:cxnSp>
        <p:nvCxnSpPr>
          <p:cNvPr id="32" name="Straight Arrow Connector 31"/>
          <p:cNvCxnSpPr>
            <a:stCxn id="28" idx="3"/>
          </p:cNvCxnSpPr>
          <p:nvPr/>
        </p:nvCxnSpPr>
        <p:spPr>
          <a:xfrm>
            <a:off x="762000" y="4191000"/>
            <a:ext cx="457200" cy="3581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p:cNvCxnSpPr>
          <p:nvPr/>
        </p:nvCxnSpPr>
        <p:spPr>
          <a:xfrm flipV="1">
            <a:off x="762000" y="4572000"/>
            <a:ext cx="381000" cy="76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3"/>
          </p:cNvCxnSpPr>
          <p:nvPr/>
        </p:nvCxnSpPr>
        <p:spPr>
          <a:xfrm flipV="1">
            <a:off x="762000" y="4724400"/>
            <a:ext cx="533400" cy="457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p:cNvCxnSpPr>
          <p:nvPr/>
        </p:nvCxnSpPr>
        <p:spPr>
          <a:xfrm>
            <a:off x="2209800" y="2415540"/>
            <a:ext cx="914400" cy="403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3"/>
          </p:cNvCxnSpPr>
          <p:nvPr/>
        </p:nvCxnSpPr>
        <p:spPr>
          <a:xfrm flipV="1">
            <a:off x="2209800" y="3147060"/>
            <a:ext cx="1066800" cy="2590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3"/>
          </p:cNvCxnSpPr>
          <p:nvPr/>
        </p:nvCxnSpPr>
        <p:spPr>
          <a:xfrm flipV="1">
            <a:off x="2286000" y="3124200"/>
            <a:ext cx="1066800" cy="14249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1"/>
          </p:cNvCxnSpPr>
          <p:nvPr/>
        </p:nvCxnSpPr>
        <p:spPr>
          <a:xfrm flipV="1">
            <a:off x="6934200" y="1424940"/>
            <a:ext cx="838200" cy="457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638800" y="5509260"/>
            <a:ext cx="1295400" cy="1295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791200" y="4930140"/>
            <a:ext cx="1295400" cy="3276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248400" y="1874520"/>
            <a:ext cx="990600" cy="1828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1"/>
          </p:cNvCxnSpPr>
          <p:nvPr/>
        </p:nvCxnSpPr>
        <p:spPr>
          <a:xfrm>
            <a:off x="5943600" y="1905000"/>
            <a:ext cx="1066800" cy="815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7" name="Picture 2" descr="Image result for computer icon"/>
          <p:cNvPicPr>
            <a:picLocks noChangeAspect="1" noChangeArrowheads="1"/>
          </p:cNvPicPr>
          <p:nvPr/>
        </p:nvPicPr>
        <p:blipFill>
          <a:blip r:embed="rId4" cstate="print"/>
          <a:srcRect/>
          <a:stretch>
            <a:fillRect/>
          </a:stretch>
        </p:blipFill>
        <p:spPr bwMode="auto">
          <a:xfrm>
            <a:off x="8153400" y="4572000"/>
            <a:ext cx="609600" cy="609600"/>
          </a:xfrm>
          <a:prstGeom prst="rect">
            <a:avLst/>
          </a:prstGeom>
          <a:noFill/>
        </p:spPr>
      </p:pic>
      <p:pic>
        <p:nvPicPr>
          <p:cNvPr id="58" name="Picture 2" descr="Image result for computer icon"/>
          <p:cNvPicPr>
            <a:picLocks noChangeAspect="1" noChangeArrowheads="1"/>
          </p:cNvPicPr>
          <p:nvPr/>
        </p:nvPicPr>
        <p:blipFill>
          <a:blip r:embed="rId4" cstate="print"/>
          <a:srcRect/>
          <a:stretch>
            <a:fillRect/>
          </a:stretch>
        </p:blipFill>
        <p:spPr bwMode="auto">
          <a:xfrm>
            <a:off x="8153400" y="5029200"/>
            <a:ext cx="609600" cy="609600"/>
          </a:xfrm>
          <a:prstGeom prst="rect">
            <a:avLst/>
          </a:prstGeom>
          <a:noFill/>
        </p:spPr>
      </p:pic>
      <p:pic>
        <p:nvPicPr>
          <p:cNvPr id="59" name="Picture 2" descr="Image result for computer icon"/>
          <p:cNvPicPr>
            <a:picLocks noChangeAspect="1" noChangeArrowheads="1"/>
          </p:cNvPicPr>
          <p:nvPr/>
        </p:nvPicPr>
        <p:blipFill>
          <a:blip r:embed="rId4" cstate="print"/>
          <a:srcRect/>
          <a:stretch>
            <a:fillRect/>
          </a:stretch>
        </p:blipFill>
        <p:spPr bwMode="auto">
          <a:xfrm>
            <a:off x="8305800" y="1905000"/>
            <a:ext cx="609600" cy="609600"/>
          </a:xfrm>
          <a:prstGeom prst="rect">
            <a:avLst/>
          </a:prstGeom>
          <a:noFill/>
        </p:spPr>
      </p:pic>
      <p:pic>
        <p:nvPicPr>
          <p:cNvPr id="60" name="Picture 2" descr="Image result for computer icon"/>
          <p:cNvPicPr>
            <a:picLocks noChangeAspect="1" noChangeArrowheads="1"/>
          </p:cNvPicPr>
          <p:nvPr/>
        </p:nvPicPr>
        <p:blipFill>
          <a:blip r:embed="rId4" cstate="print"/>
          <a:srcRect/>
          <a:stretch>
            <a:fillRect/>
          </a:stretch>
        </p:blipFill>
        <p:spPr bwMode="auto">
          <a:xfrm>
            <a:off x="8305800" y="2362200"/>
            <a:ext cx="609600" cy="609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Switches and Routers</a:t>
            </a:r>
            <a:endParaRPr lang="en-US" dirty="0"/>
          </a:p>
        </p:txBody>
      </p:sp>
      <p:sp>
        <p:nvSpPr>
          <p:cNvPr id="3" name="TextBox 2"/>
          <p:cNvSpPr txBox="1"/>
          <p:nvPr/>
        </p:nvSpPr>
        <p:spPr>
          <a:xfrm>
            <a:off x="228600" y="1371600"/>
            <a:ext cx="8686800" cy="3693319"/>
          </a:xfrm>
          <a:prstGeom prst="rect">
            <a:avLst/>
          </a:prstGeom>
          <a:noFill/>
          <a:ln>
            <a:solidFill>
              <a:schemeClr val="accent1"/>
            </a:solidFill>
          </a:ln>
        </p:spPr>
        <p:txBody>
          <a:bodyPr wrap="square" rtlCol="0">
            <a:spAutoFit/>
          </a:bodyPr>
          <a:lstStyle/>
          <a:p>
            <a:r>
              <a:rPr lang="en-US" dirty="0" smtClean="0"/>
              <a:t>All Switches do some amount of buffering of packets they handle, or the maintain a queue of the packets that needs to be transmitted.  This causes a finite amount of delay, with this development of new hardware this delay is dropping significantly, and resulting in faster network. </a:t>
            </a:r>
          </a:p>
          <a:p>
            <a:endParaRPr lang="en-US" dirty="0" smtClean="0"/>
          </a:p>
          <a:p>
            <a:r>
              <a:rPr lang="en-US" dirty="0" smtClean="0"/>
              <a:t>Every network element will introduce some element of delay to each packet this is called the per hop delay. This </a:t>
            </a:r>
            <a:r>
              <a:rPr lang="en-US" b="1" u="sng" dirty="0" smtClean="0"/>
              <a:t>per-hope delay is caused mainly of packets queued up in the switch or router. Once a packet is ready for transmission it is queued, and wait for scheduler to schedule it from transmission</a:t>
            </a:r>
            <a:r>
              <a:rPr lang="en-US" dirty="0" smtClean="0"/>
              <a:t>. The scheduler algorithm which schedules the packets for transmission plays a critical role in the per-hop-delay. </a:t>
            </a:r>
          </a:p>
          <a:p>
            <a:endParaRPr lang="en-US" dirty="0" smtClean="0"/>
          </a:p>
          <a:p>
            <a:r>
              <a:rPr lang="en-US" dirty="0" smtClean="0"/>
              <a:t>Total end to end Delay will be sum total of  per-hop-delays introduced by each network element.</a:t>
            </a:r>
            <a:endParaRPr lang="en-US" dirty="0"/>
          </a:p>
        </p:txBody>
      </p:sp>
      <p:sp>
        <p:nvSpPr>
          <p:cNvPr id="4" name="TextBox 3"/>
          <p:cNvSpPr txBox="1"/>
          <p:nvPr/>
        </p:nvSpPr>
        <p:spPr>
          <a:xfrm>
            <a:off x="381000" y="6019800"/>
            <a:ext cx="8458200" cy="369332"/>
          </a:xfrm>
          <a:prstGeom prst="rect">
            <a:avLst/>
          </a:prstGeom>
          <a:noFill/>
        </p:spPr>
        <p:txBody>
          <a:bodyPr wrap="square" rtlCol="0">
            <a:spAutoFit/>
          </a:bodyPr>
          <a:lstStyle/>
          <a:p>
            <a:pPr algn="ctr"/>
            <a:r>
              <a:rPr lang="en-US" b="1" dirty="0" smtClean="0"/>
              <a:t>Question: How does packets get queued up in the router ?</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Picture 6" descr="C:\Users\user\AppData\Local\Microsoft\Windows\Temporary Internet Files\Content.IE5\JTYBDV6O\Ethernet-router[1].gif"/>
          <p:cNvPicPr>
            <a:picLocks noChangeAspect="1" noChangeArrowheads="1"/>
          </p:cNvPicPr>
          <p:nvPr/>
        </p:nvPicPr>
        <p:blipFill>
          <a:blip r:embed="rId2" cstate="print"/>
          <a:srcRect/>
          <a:stretch>
            <a:fillRect/>
          </a:stretch>
        </p:blipFill>
        <p:spPr bwMode="auto">
          <a:xfrm>
            <a:off x="228600" y="1828800"/>
            <a:ext cx="2672013" cy="990600"/>
          </a:xfrm>
          <a:prstGeom prst="rect">
            <a:avLst/>
          </a:prstGeom>
          <a:effectLst>
            <a:outerShdw blurRad="50800" dist="50800" dir="5400000" algn="ctr" rotWithShape="0">
              <a:srgbClr val="000000"/>
            </a:outerShdw>
          </a:effectLst>
        </p:spPr>
      </p:pic>
      <p:sp>
        <p:nvSpPr>
          <p:cNvPr id="2" name="Title 1"/>
          <p:cNvSpPr>
            <a:spLocks noGrp="1"/>
          </p:cNvSpPr>
          <p:nvPr>
            <p:ph type="title"/>
          </p:nvPr>
        </p:nvSpPr>
        <p:spPr>
          <a:xfrm>
            <a:off x="457200" y="274638"/>
            <a:ext cx="8229600" cy="1325562"/>
          </a:xfrm>
        </p:spPr>
        <p:txBody>
          <a:bodyPr>
            <a:normAutofit fontScale="90000"/>
          </a:bodyPr>
          <a:lstStyle/>
          <a:p>
            <a:r>
              <a:rPr lang="en-US" dirty="0" smtClean="0"/>
              <a:t>A Router with  a Ethernet interface</a:t>
            </a:r>
            <a:br>
              <a:rPr lang="en-US" dirty="0" smtClean="0"/>
            </a:br>
            <a:r>
              <a:rPr lang="en-US" sz="3600" dirty="0" smtClean="0"/>
              <a:t>Router acts like an intersection in the highway with signboards</a:t>
            </a:r>
            <a:endParaRPr lang="en-US" dirty="0"/>
          </a:p>
        </p:txBody>
      </p:sp>
      <p:sp>
        <p:nvSpPr>
          <p:cNvPr id="3" name="Oval 2"/>
          <p:cNvSpPr/>
          <p:nvPr/>
        </p:nvSpPr>
        <p:spPr>
          <a:xfrm>
            <a:off x="3429000" y="2971800"/>
            <a:ext cx="2438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2"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3886200" y="1905000"/>
            <a:ext cx="1357879" cy="1027112"/>
          </a:xfrm>
          <a:prstGeom prst="rect">
            <a:avLst/>
          </a:prstGeom>
          <a:noFill/>
          <a:scene3d>
            <a:camera prst="orthographicFront">
              <a:rot lat="21594000" lon="0" rev="0"/>
            </a:camera>
            <a:lightRig rig="threePt" dir="t"/>
          </a:scene3d>
        </p:spPr>
      </p:pic>
      <p:pic>
        <p:nvPicPr>
          <p:cNvPr id="10"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4038600" y="5105400"/>
            <a:ext cx="1357879" cy="1027112"/>
          </a:xfrm>
          <a:prstGeom prst="rect">
            <a:avLst/>
          </a:prstGeom>
          <a:noFill/>
        </p:spPr>
      </p:pic>
      <p:pic>
        <p:nvPicPr>
          <p:cNvPr id="11"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1981200" y="3581400"/>
            <a:ext cx="1357879" cy="1027112"/>
          </a:xfrm>
          <a:prstGeom prst="rect">
            <a:avLst/>
          </a:prstGeom>
          <a:noFill/>
        </p:spPr>
      </p:pic>
      <p:pic>
        <p:nvPicPr>
          <p:cNvPr id="13"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5715000" y="3810000"/>
            <a:ext cx="1357879" cy="1027112"/>
          </a:xfrm>
          <a:prstGeom prst="rect">
            <a:avLst/>
          </a:prstGeom>
          <a:noFill/>
        </p:spPr>
      </p:pic>
      <p:pic>
        <p:nvPicPr>
          <p:cNvPr id="40965"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6553200" y="4419600"/>
            <a:ext cx="1828800" cy="1097280"/>
          </a:xfrm>
          <a:prstGeom prst="rect">
            <a:avLst/>
          </a:prstGeom>
          <a:noFill/>
        </p:spPr>
      </p:pic>
      <p:pic>
        <p:nvPicPr>
          <p:cNvPr id="16" name="Picture 5" descr="C:\Users\user\AppData\Local\Microsoft\Windows\Temporary Internet Files\Content.IE5\JTYBDV6O\EthernetCable[1].png"/>
          <p:cNvPicPr>
            <a:picLocks noChangeAspect="1" noChangeArrowheads="1"/>
          </p:cNvPicPr>
          <p:nvPr/>
        </p:nvPicPr>
        <p:blipFill>
          <a:blip r:embed="rId5" cstate="print"/>
          <a:srcRect/>
          <a:stretch>
            <a:fillRect/>
          </a:stretch>
        </p:blipFill>
        <p:spPr bwMode="auto">
          <a:xfrm>
            <a:off x="4648200" y="2438400"/>
            <a:ext cx="2057400" cy="1097280"/>
          </a:xfrm>
          <a:prstGeom prst="rect">
            <a:avLst/>
          </a:prstGeom>
          <a:noFill/>
        </p:spPr>
      </p:pic>
      <p:pic>
        <p:nvPicPr>
          <p:cNvPr id="17"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4724400" y="5760720"/>
            <a:ext cx="1828800" cy="1097280"/>
          </a:xfrm>
          <a:prstGeom prst="rect">
            <a:avLst/>
          </a:prstGeom>
          <a:noFill/>
        </p:spPr>
      </p:pic>
      <p:pic>
        <p:nvPicPr>
          <p:cNvPr id="18"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2590800" y="4114800"/>
            <a:ext cx="1828800" cy="1097280"/>
          </a:xfrm>
          <a:prstGeom prst="rect">
            <a:avLst/>
          </a:prstGeom>
          <a:noFill/>
          <a:scene3d>
            <a:camera prst="orthographicFront">
              <a:rot lat="0" lon="0" rev="0"/>
            </a:camera>
            <a:lightRig rig="threePt" dir="t"/>
          </a:scene3d>
        </p:spPr>
      </p:pic>
      <p:sp>
        <p:nvSpPr>
          <p:cNvPr id="20" name="TextBox 19"/>
          <p:cNvSpPr txBox="1"/>
          <p:nvPr/>
        </p:nvSpPr>
        <p:spPr>
          <a:xfrm>
            <a:off x="6400800" y="2514600"/>
            <a:ext cx="1781257" cy="369332"/>
          </a:xfrm>
          <a:prstGeom prst="rect">
            <a:avLst/>
          </a:prstGeom>
          <a:noFill/>
        </p:spPr>
        <p:txBody>
          <a:bodyPr wrap="none" rtlCol="0">
            <a:spAutoFit/>
          </a:bodyPr>
          <a:lstStyle/>
          <a:p>
            <a:r>
              <a:rPr lang="en-US" dirty="0" smtClean="0"/>
              <a:t>162.129.XXX.XXX</a:t>
            </a:r>
            <a:endParaRPr lang="en-US" dirty="0"/>
          </a:p>
        </p:txBody>
      </p:sp>
      <p:sp>
        <p:nvSpPr>
          <p:cNvPr id="21" name="TextBox 20"/>
          <p:cNvSpPr txBox="1"/>
          <p:nvPr/>
        </p:nvSpPr>
        <p:spPr>
          <a:xfrm>
            <a:off x="7162800" y="5486400"/>
            <a:ext cx="1781257" cy="369332"/>
          </a:xfrm>
          <a:prstGeom prst="rect">
            <a:avLst/>
          </a:prstGeom>
          <a:noFill/>
        </p:spPr>
        <p:txBody>
          <a:bodyPr wrap="none" rtlCol="0">
            <a:spAutoFit/>
          </a:bodyPr>
          <a:lstStyle/>
          <a:p>
            <a:r>
              <a:rPr lang="en-US" dirty="0" smtClean="0"/>
              <a:t>162.140.XXX.XXX</a:t>
            </a:r>
            <a:endParaRPr lang="en-US" dirty="0"/>
          </a:p>
        </p:txBody>
      </p:sp>
      <p:sp>
        <p:nvSpPr>
          <p:cNvPr id="22" name="TextBox 21"/>
          <p:cNvSpPr txBox="1"/>
          <p:nvPr/>
        </p:nvSpPr>
        <p:spPr>
          <a:xfrm>
            <a:off x="6248400" y="6324600"/>
            <a:ext cx="1781257" cy="369332"/>
          </a:xfrm>
          <a:prstGeom prst="rect">
            <a:avLst/>
          </a:prstGeom>
          <a:noFill/>
        </p:spPr>
        <p:txBody>
          <a:bodyPr wrap="none" rtlCol="0">
            <a:spAutoFit/>
          </a:bodyPr>
          <a:lstStyle/>
          <a:p>
            <a:r>
              <a:rPr lang="en-US" dirty="0" smtClean="0"/>
              <a:t>162.110.XXX.XXX</a:t>
            </a:r>
            <a:endParaRPr lang="en-US" dirty="0"/>
          </a:p>
        </p:txBody>
      </p:sp>
      <p:sp>
        <p:nvSpPr>
          <p:cNvPr id="23" name="TextBox 22"/>
          <p:cNvSpPr txBox="1"/>
          <p:nvPr/>
        </p:nvSpPr>
        <p:spPr>
          <a:xfrm>
            <a:off x="914400" y="4495800"/>
            <a:ext cx="1738040" cy="369332"/>
          </a:xfrm>
          <a:prstGeom prst="rect">
            <a:avLst/>
          </a:prstGeom>
          <a:noFill/>
        </p:spPr>
        <p:txBody>
          <a:bodyPr wrap="none" rtlCol="0">
            <a:spAutoFit/>
          </a:bodyPr>
          <a:lstStyle/>
          <a:p>
            <a:r>
              <a:rPr lang="en-US" dirty="0" smtClean="0"/>
              <a:t>Default Gateway</a:t>
            </a:r>
            <a:endParaRPr lang="en-US" dirty="0"/>
          </a:p>
        </p:txBody>
      </p:sp>
      <p:sp>
        <p:nvSpPr>
          <p:cNvPr id="24" name="Up-Down Arrow 23"/>
          <p:cNvSpPr/>
          <p:nvPr/>
        </p:nvSpPr>
        <p:spPr>
          <a:xfrm>
            <a:off x="4495800" y="2971800"/>
            <a:ext cx="381000" cy="6858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a:off x="5105400" y="4038600"/>
            <a:ext cx="7620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a:off x="3429000" y="3962400"/>
            <a:ext cx="6858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Down Arrow 27"/>
          <p:cNvSpPr/>
          <p:nvPr/>
        </p:nvSpPr>
        <p:spPr>
          <a:xfrm>
            <a:off x="4495800" y="4495800"/>
            <a:ext cx="304800" cy="7620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581400" y="7848600"/>
            <a:ext cx="2438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smtClean="0"/>
              <a:t>Weighted Fair </a:t>
            </a:r>
            <a:r>
              <a:rPr lang="en-US" b="1" dirty="0" smtClean="0"/>
              <a:t>Queuing </a:t>
            </a:r>
            <a:endParaRPr lang="en-US" dirty="0"/>
          </a:p>
        </p:txBody>
      </p:sp>
      <p:sp>
        <p:nvSpPr>
          <p:cNvPr id="3" name="TextBox 2"/>
          <p:cNvSpPr txBox="1"/>
          <p:nvPr/>
        </p:nvSpPr>
        <p:spPr>
          <a:xfrm>
            <a:off x="457200" y="795278"/>
            <a:ext cx="8305800" cy="5909310"/>
          </a:xfrm>
          <a:prstGeom prst="rect">
            <a:avLst/>
          </a:prstGeom>
          <a:noFill/>
        </p:spPr>
        <p:txBody>
          <a:bodyPr wrap="square" rtlCol="0">
            <a:spAutoFit/>
          </a:bodyPr>
          <a:lstStyle/>
          <a:p>
            <a:r>
              <a:rPr lang="en-US" dirty="0" smtClean="0"/>
              <a:t>In the diagram we have four physical network interfaces:</a:t>
            </a:r>
          </a:p>
          <a:p>
            <a:endParaRPr lang="en-US" dirty="0" smtClean="0"/>
          </a:p>
          <a:p>
            <a:pPr lvl="1">
              <a:buFont typeface="Arial" pitchFamily="34" charset="0"/>
              <a:buChar char="•"/>
            </a:pPr>
            <a:r>
              <a:rPr lang="en-US" dirty="0" smtClean="0"/>
              <a:t> </a:t>
            </a:r>
            <a:r>
              <a:rPr lang="en-US" b="1" dirty="0" smtClean="0"/>
              <a:t>Default gateway</a:t>
            </a:r>
          </a:p>
          <a:p>
            <a:pPr lvl="1">
              <a:buFont typeface="Arial" pitchFamily="34" charset="0"/>
              <a:buChar char="•"/>
            </a:pPr>
            <a:r>
              <a:rPr lang="en-US" b="1" dirty="0" smtClean="0"/>
              <a:t> N/W interface to send packets to network </a:t>
            </a:r>
            <a:r>
              <a:rPr lang="en-US" b="1" dirty="0" smtClean="0"/>
              <a:t>162.129.XXX.XXX</a:t>
            </a:r>
          </a:p>
          <a:p>
            <a:pPr lvl="1">
              <a:buFont typeface="Arial" pitchFamily="34" charset="0"/>
              <a:buChar char="•"/>
            </a:pPr>
            <a:r>
              <a:rPr lang="en-US" b="1" dirty="0" smtClean="0"/>
              <a:t> N/W </a:t>
            </a:r>
            <a:r>
              <a:rPr lang="en-US" b="1" dirty="0" smtClean="0"/>
              <a:t>interface to send packets to network </a:t>
            </a:r>
            <a:r>
              <a:rPr lang="en-US" b="1" dirty="0" smtClean="0"/>
              <a:t>162.140.XXX.XXX</a:t>
            </a:r>
            <a:endParaRPr lang="en-US" b="1" dirty="0" smtClean="0"/>
          </a:p>
          <a:p>
            <a:pPr lvl="1">
              <a:buFont typeface="Arial" pitchFamily="34" charset="0"/>
              <a:buChar char="•"/>
            </a:pPr>
            <a:r>
              <a:rPr lang="en-US" b="1" dirty="0" smtClean="0"/>
              <a:t> N/W </a:t>
            </a:r>
            <a:r>
              <a:rPr lang="en-US" b="1" dirty="0" smtClean="0"/>
              <a:t>interface to send packets to network </a:t>
            </a:r>
            <a:r>
              <a:rPr lang="en-US" b="1" dirty="0" smtClean="0"/>
              <a:t>162.110.XXX.XXX</a:t>
            </a:r>
          </a:p>
          <a:p>
            <a:pPr lvl="1"/>
            <a:endParaRPr lang="en-US" dirty="0" smtClean="0"/>
          </a:p>
          <a:p>
            <a:r>
              <a:rPr lang="en-US" dirty="0" smtClean="0"/>
              <a:t>Take an example interface ,say </a:t>
            </a:r>
            <a:r>
              <a:rPr lang="en-US" b="1" dirty="0" smtClean="0"/>
              <a:t>162.140.XXX.XXX </a:t>
            </a:r>
            <a:r>
              <a:rPr lang="en-US" dirty="0" smtClean="0"/>
              <a:t> there will be VoIP phones in the network which needs real time response , FTP sessions, telnet session, email session etc. Now  of all packets gets queued up in a FIFO manner at the network interface of </a:t>
            </a:r>
            <a:r>
              <a:rPr lang="en-US" b="1" dirty="0" smtClean="0"/>
              <a:t>162.140.XXX.XXX </a:t>
            </a:r>
            <a:r>
              <a:rPr lang="en-US" dirty="0" smtClean="0"/>
              <a:t> there will be lot of congestion and it will deliver a poor user experience for VoIP users. FIFO is not an effective mechanism here.</a:t>
            </a:r>
          </a:p>
          <a:p>
            <a:endParaRPr lang="en-US" dirty="0" smtClean="0"/>
          </a:p>
          <a:p>
            <a:r>
              <a:rPr lang="en-US" dirty="0" smtClean="0"/>
              <a:t>So there has to be some mechanism to identify packets which needs priority (</a:t>
            </a:r>
            <a:r>
              <a:rPr lang="en-US" dirty="0" err="1" smtClean="0"/>
              <a:t>Eg</a:t>
            </a:r>
            <a:r>
              <a:rPr lang="en-US" dirty="0" smtClean="0"/>
              <a:t>: VoIP traffic) and push them to the front of the queue  to </a:t>
            </a:r>
            <a:r>
              <a:rPr lang="en-US" dirty="0" smtClean="0"/>
              <a:t>reduce response time and fairly shares the remaining bandwidth among </a:t>
            </a:r>
            <a:r>
              <a:rPr lang="en-US" dirty="0" smtClean="0"/>
              <a:t>the other bandwidth flows. </a:t>
            </a:r>
          </a:p>
          <a:p>
            <a:endParaRPr lang="en-US" dirty="0" smtClean="0"/>
          </a:p>
          <a:p>
            <a:r>
              <a:rPr lang="en-US" dirty="0" smtClean="0"/>
              <a:t>That means we need to allocate the bandwidth fairly at the network interface so that every connection will get a fair amount of bandwidth. Weighted Fair Queuing is one such algorithm used  in Routers to handle this condition. </a:t>
            </a: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8534400" cy="4801314"/>
          </a:xfrm>
          <a:prstGeom prst="rect">
            <a:avLst/>
          </a:prstGeom>
          <a:noFill/>
        </p:spPr>
        <p:txBody>
          <a:bodyPr wrap="square" rtlCol="0">
            <a:spAutoFit/>
          </a:bodyPr>
          <a:lstStyle/>
          <a:p>
            <a:endParaRPr lang="en-US" dirty="0" smtClean="0"/>
          </a:p>
          <a:p>
            <a:r>
              <a:rPr lang="en-US" b="1" dirty="0" smtClean="0"/>
              <a:t>WFQ </a:t>
            </a:r>
            <a:r>
              <a:rPr lang="en-US" b="1" dirty="0" smtClean="0"/>
              <a:t>is a dynamic scheduling method that provides fair bandwidth allocation to all network traffic</a:t>
            </a:r>
            <a:r>
              <a:rPr lang="en-US" dirty="0" smtClean="0"/>
              <a:t>. </a:t>
            </a:r>
            <a:endParaRPr lang="en-US" dirty="0" smtClean="0"/>
          </a:p>
          <a:p>
            <a:endParaRPr lang="en-US" dirty="0" smtClean="0"/>
          </a:p>
          <a:p>
            <a:r>
              <a:rPr lang="en-US" dirty="0" smtClean="0"/>
              <a:t>IT does this by  applies </a:t>
            </a:r>
            <a:r>
              <a:rPr lang="en-US" dirty="0" smtClean="0"/>
              <a:t>priority, or weights, to identified traffic to classify traffic into conversations and determine how much bandwidth each conversation is allowed relative to other conversations. </a:t>
            </a:r>
            <a:endParaRPr lang="en-US" dirty="0" smtClean="0"/>
          </a:p>
          <a:p>
            <a:endParaRPr lang="en-US" dirty="0" smtClean="0"/>
          </a:p>
          <a:p>
            <a:r>
              <a:rPr lang="en-US" dirty="0" smtClean="0"/>
              <a:t>WFQ is a flow-based algorithm that simultaneously schedules  </a:t>
            </a:r>
            <a:r>
              <a:rPr lang="en-US" dirty="0" smtClean="0"/>
              <a:t>interactive </a:t>
            </a:r>
            <a:r>
              <a:rPr lang="en-US" dirty="0" smtClean="0"/>
              <a:t>traffic to the front of a queue to reduce response time </a:t>
            </a:r>
            <a:r>
              <a:rPr lang="en-US" dirty="0" smtClean="0"/>
              <a:t> fairly </a:t>
            </a:r>
            <a:r>
              <a:rPr lang="en-US" dirty="0" smtClean="0"/>
              <a:t>shares the remaining bandwidth among high-bandwidth flows. </a:t>
            </a:r>
            <a:r>
              <a:rPr lang="en-US" dirty="0" smtClean="0"/>
              <a:t/>
            </a:r>
            <a:br>
              <a:rPr lang="en-US" dirty="0" smtClean="0"/>
            </a:br>
            <a:r>
              <a:rPr lang="en-US" dirty="0" smtClean="0"/>
              <a:t/>
            </a:r>
            <a:br>
              <a:rPr lang="en-US" dirty="0" smtClean="0"/>
            </a:br>
            <a:r>
              <a:rPr lang="en-US" dirty="0" smtClean="0"/>
              <a:t>WFQ  </a:t>
            </a:r>
            <a:r>
              <a:rPr lang="en-US" dirty="0" smtClean="0"/>
              <a:t>allows </a:t>
            </a:r>
            <a:r>
              <a:rPr lang="en-US" dirty="0" smtClean="0"/>
              <a:t>to </a:t>
            </a:r>
            <a:r>
              <a:rPr lang="en-US" dirty="0" smtClean="0"/>
              <a:t>give low-volume traffic, such as Telnet sessions, priority over high-volume traffic, such as FTP sessions. </a:t>
            </a:r>
            <a:endParaRPr lang="en-US" dirty="0" smtClean="0"/>
          </a:p>
          <a:p>
            <a:endParaRPr lang="en-US" dirty="0" smtClean="0"/>
          </a:p>
          <a:p>
            <a:r>
              <a:rPr lang="en-US" dirty="0" smtClean="0"/>
              <a:t>WFQ </a:t>
            </a:r>
            <a:r>
              <a:rPr lang="en-US" dirty="0" smtClean="0"/>
              <a:t>gives concurrent file transfers balanced use of link capacity; that is, when multiple file transfers occur, the transfers are given comparable bandwidth.</a:t>
            </a:r>
            <a:endParaRPr lang="en-US" dirty="0"/>
          </a:p>
        </p:txBody>
      </p:sp>
      <p:sp>
        <p:nvSpPr>
          <p:cNvPr id="3"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Weighted Fair Queueing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t>One of the major application of Electronics was in Real time communication</a:t>
            </a:r>
            <a:endParaRPr lang="en-US" dirty="0"/>
          </a:p>
        </p:txBody>
      </p:sp>
      <p:pic>
        <p:nvPicPr>
          <p:cNvPr id="15362" name="Picture 2" descr="Image result for first telephone"/>
          <p:cNvPicPr>
            <a:picLocks noChangeAspect="1" noChangeArrowheads="1"/>
          </p:cNvPicPr>
          <p:nvPr/>
        </p:nvPicPr>
        <p:blipFill>
          <a:blip r:embed="rId2" cstate="print"/>
          <a:srcRect/>
          <a:stretch>
            <a:fillRect/>
          </a:stretch>
        </p:blipFill>
        <p:spPr bwMode="auto">
          <a:xfrm>
            <a:off x="6096000" y="1752600"/>
            <a:ext cx="2514600" cy="2831454"/>
          </a:xfrm>
          <a:prstGeom prst="rect">
            <a:avLst/>
          </a:prstGeom>
          <a:noFill/>
        </p:spPr>
      </p:pic>
      <p:sp>
        <p:nvSpPr>
          <p:cNvPr id="4" name="Chord 3"/>
          <p:cNvSpPr/>
          <p:nvPr/>
        </p:nvSpPr>
        <p:spPr>
          <a:xfrm>
            <a:off x="838200" y="2743200"/>
            <a:ext cx="685800" cy="685800"/>
          </a:xfrm>
          <a:prstGeom prst="chord">
            <a:avLst/>
          </a:prstGeom>
          <a:scene3d>
            <a:camera prst="orthographicFront">
              <a:rot lat="21078280" lon="777771" rev="2015838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3" name="Sound"/>
          <p:cNvSpPr>
            <a:spLocks noEditPoints="1" noChangeArrowheads="1"/>
          </p:cNvSpPr>
          <p:nvPr/>
        </p:nvSpPr>
        <p:spPr bwMode="auto">
          <a:xfrm>
            <a:off x="3886200" y="2667000"/>
            <a:ext cx="960437" cy="88423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a:xfrm>
            <a:off x="228600" y="2895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3352800"/>
            <a:ext cx="45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3352800"/>
            <a:ext cx="0" cy="7620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228600" y="2891118"/>
            <a:ext cx="0" cy="168088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457200" y="4114800"/>
            <a:ext cx="3048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V="1">
            <a:off x="3505200" y="3048000"/>
            <a:ext cx="0" cy="10668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3499120" y="305104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733800" y="3200400"/>
            <a:ext cx="152400" cy="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697941" y="3200400"/>
            <a:ext cx="35859" cy="1295400"/>
          </a:xfrm>
          <a:prstGeom prst="line">
            <a:avLst/>
          </a:prstGeom>
          <a:ln/>
        </p:spPr>
        <p:style>
          <a:lnRef idx="3">
            <a:schemeClr val="accent2"/>
          </a:lnRef>
          <a:fillRef idx="0">
            <a:schemeClr val="accent2"/>
          </a:fillRef>
          <a:effectRef idx="2">
            <a:schemeClr val="accent2"/>
          </a:effectRef>
          <a:fontRef idx="minor">
            <a:schemeClr val="tx1"/>
          </a:fontRef>
        </p:style>
      </p:cxnSp>
      <p:pic>
        <p:nvPicPr>
          <p:cNvPr id="15364" name="Picture 4" descr="C:\Users\user\AppData\Local\Microsoft\Windows\Temporary Internet Files\Content.IE5\JTYBDV6O\J-Alves-battery-1[1].png"/>
          <p:cNvPicPr>
            <a:picLocks noChangeAspect="1" noChangeArrowheads="1"/>
          </p:cNvPicPr>
          <p:nvPr/>
        </p:nvPicPr>
        <p:blipFill>
          <a:blip r:embed="rId3" cstate="print"/>
          <a:srcRect/>
          <a:stretch>
            <a:fillRect/>
          </a:stretch>
        </p:blipFill>
        <p:spPr bwMode="auto">
          <a:xfrm>
            <a:off x="1066800" y="4419600"/>
            <a:ext cx="2043562" cy="766762"/>
          </a:xfrm>
          <a:prstGeom prst="rect">
            <a:avLst/>
          </a:prstGeom>
          <a:noFill/>
        </p:spPr>
      </p:pic>
      <p:sp>
        <p:nvSpPr>
          <p:cNvPr id="36" name="Freeform 35"/>
          <p:cNvSpPr/>
          <p:nvPr/>
        </p:nvSpPr>
        <p:spPr>
          <a:xfrm>
            <a:off x="2985247" y="4450976"/>
            <a:ext cx="862853" cy="363071"/>
          </a:xfrm>
          <a:custGeom>
            <a:avLst/>
            <a:gdLst>
              <a:gd name="connsiteX0" fmla="*/ 0 w 862853"/>
              <a:gd name="connsiteY0" fmla="*/ 363071 h 363071"/>
              <a:gd name="connsiteX1" fmla="*/ 739588 w 862853"/>
              <a:gd name="connsiteY1" fmla="*/ 282389 h 363071"/>
              <a:gd name="connsiteX2" fmla="*/ 739588 w 862853"/>
              <a:gd name="connsiteY2" fmla="*/ 53789 h 363071"/>
              <a:gd name="connsiteX3" fmla="*/ 766482 w 862853"/>
              <a:gd name="connsiteY3" fmla="*/ 13448 h 363071"/>
              <a:gd name="connsiteX4" fmla="*/ 766482 w 862853"/>
              <a:gd name="connsiteY4" fmla="*/ 13448 h 363071"/>
              <a:gd name="connsiteX5" fmla="*/ 739588 w 862853"/>
              <a:gd name="connsiteY5" fmla="*/ 0 h 36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853" h="363071">
                <a:moveTo>
                  <a:pt x="0" y="363071"/>
                </a:moveTo>
                <a:cubicBezTo>
                  <a:pt x="308161" y="348503"/>
                  <a:pt x="616323" y="333936"/>
                  <a:pt x="739588" y="282389"/>
                </a:cubicBezTo>
                <a:cubicBezTo>
                  <a:pt x="862853" y="230842"/>
                  <a:pt x="735106" y="98613"/>
                  <a:pt x="739588" y="53789"/>
                </a:cubicBezTo>
                <a:cubicBezTo>
                  <a:pt x="744070" y="8966"/>
                  <a:pt x="766482" y="13448"/>
                  <a:pt x="766482" y="13448"/>
                </a:cubicBezTo>
                <a:lnTo>
                  <a:pt x="766482" y="13448"/>
                </a:lnTo>
                <a:lnTo>
                  <a:pt x="739588"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7" name="Freeform 36"/>
          <p:cNvSpPr/>
          <p:nvPr/>
        </p:nvSpPr>
        <p:spPr>
          <a:xfrm>
            <a:off x="201706" y="4585447"/>
            <a:ext cx="954741" cy="638736"/>
          </a:xfrm>
          <a:custGeom>
            <a:avLst/>
            <a:gdLst>
              <a:gd name="connsiteX0" fmla="*/ 954741 w 954741"/>
              <a:gd name="connsiteY0" fmla="*/ 201706 h 638736"/>
              <a:gd name="connsiteX1" fmla="*/ 215153 w 954741"/>
              <a:gd name="connsiteY1" fmla="*/ 605118 h 638736"/>
              <a:gd name="connsiteX2" fmla="*/ 0 w 954741"/>
              <a:gd name="connsiteY2" fmla="*/ 0 h 638736"/>
              <a:gd name="connsiteX3" fmla="*/ 0 w 954741"/>
              <a:gd name="connsiteY3" fmla="*/ 0 h 638736"/>
            </a:gdLst>
            <a:ahLst/>
            <a:cxnLst>
              <a:cxn ang="0">
                <a:pos x="connsiteX0" y="connsiteY0"/>
              </a:cxn>
              <a:cxn ang="0">
                <a:pos x="connsiteX1" y="connsiteY1"/>
              </a:cxn>
              <a:cxn ang="0">
                <a:pos x="connsiteX2" y="connsiteY2"/>
              </a:cxn>
              <a:cxn ang="0">
                <a:pos x="connsiteX3" y="connsiteY3"/>
              </a:cxn>
            </a:cxnLst>
            <a:rect l="l" t="t" r="r" b="b"/>
            <a:pathLst>
              <a:path w="954741" h="638736">
                <a:moveTo>
                  <a:pt x="954741" y="201706"/>
                </a:moveTo>
                <a:cubicBezTo>
                  <a:pt x="664509" y="420221"/>
                  <a:pt x="374277" y="638736"/>
                  <a:pt x="215153" y="605118"/>
                </a:cubicBezTo>
                <a:cubicBezTo>
                  <a:pt x="56030" y="571500"/>
                  <a:pt x="0" y="0"/>
                  <a:pt x="0" y="0"/>
                </a:cubicBezTo>
                <a:lnTo>
                  <a:pt x="0"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8" name="TextBox 37"/>
          <p:cNvSpPr txBox="1"/>
          <p:nvPr/>
        </p:nvSpPr>
        <p:spPr>
          <a:xfrm>
            <a:off x="762000" y="5638800"/>
            <a:ext cx="8002704" cy="646331"/>
          </a:xfrm>
          <a:prstGeom prst="rect">
            <a:avLst/>
          </a:prstGeom>
          <a:noFill/>
        </p:spPr>
        <p:txBody>
          <a:bodyPr wrap="none" rtlCol="0">
            <a:spAutoFit/>
          </a:bodyPr>
          <a:lstStyle/>
          <a:p>
            <a:pPr algn="ctr"/>
            <a:r>
              <a:rPr lang="en-US" dirty="0" smtClean="0"/>
              <a:t>Simple Circuit Switched Telephony could provide reliable </a:t>
            </a:r>
            <a:r>
              <a:rPr lang="en-US" b="1" u="sng" dirty="0" smtClean="0"/>
              <a:t>Real time Communication</a:t>
            </a:r>
          </a:p>
          <a:p>
            <a:pPr algn="ctr"/>
            <a:r>
              <a:rPr lang="en-US" b="1" u="sng" dirty="0" smtClean="0"/>
              <a:t>But it came with its own limitations</a:t>
            </a:r>
            <a:endParaRPr lang="en-US" b="1" u="sng" dirty="0"/>
          </a:p>
        </p:txBody>
      </p:sp>
      <p:sp>
        <p:nvSpPr>
          <p:cNvPr id="39" name="TextBox 38"/>
          <p:cNvSpPr txBox="1"/>
          <p:nvPr/>
        </p:nvSpPr>
        <p:spPr>
          <a:xfrm>
            <a:off x="762000" y="2362200"/>
            <a:ext cx="1077859" cy="307777"/>
          </a:xfrm>
          <a:prstGeom prst="rect">
            <a:avLst/>
          </a:prstGeom>
          <a:noFill/>
        </p:spPr>
        <p:txBody>
          <a:bodyPr wrap="none" rtlCol="0">
            <a:spAutoFit/>
          </a:bodyPr>
          <a:lstStyle/>
          <a:p>
            <a:r>
              <a:rPr lang="en-US" sz="1400" dirty="0" smtClean="0"/>
              <a:t>Microphone</a:t>
            </a:r>
            <a:endParaRPr lang="en-US" sz="1400" dirty="0"/>
          </a:p>
        </p:txBody>
      </p:sp>
      <p:sp>
        <p:nvSpPr>
          <p:cNvPr id="40" name="TextBox 39"/>
          <p:cNvSpPr txBox="1"/>
          <p:nvPr/>
        </p:nvSpPr>
        <p:spPr>
          <a:xfrm>
            <a:off x="4114800" y="3886200"/>
            <a:ext cx="788036" cy="307777"/>
          </a:xfrm>
          <a:prstGeom prst="rect">
            <a:avLst/>
          </a:prstGeom>
          <a:noFill/>
        </p:spPr>
        <p:txBody>
          <a:bodyPr wrap="none" rtlCol="0">
            <a:spAutoFit/>
          </a:bodyPr>
          <a:lstStyle/>
          <a:p>
            <a:r>
              <a:rPr lang="en-US" sz="1400" dirty="0" smtClean="0"/>
              <a:t>Headset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www.cisco.com/c/dam/en/us/td/i/000001-100000/15001-20000/16501-17000/16756.ps/_jcr_content/renditions/16756.jpg"/>
          <p:cNvPicPr>
            <a:picLocks noChangeAspect="1" noChangeArrowheads="1"/>
          </p:cNvPicPr>
          <p:nvPr/>
        </p:nvPicPr>
        <p:blipFill>
          <a:blip r:embed="rId2" cstate="print"/>
          <a:srcRect/>
          <a:stretch>
            <a:fillRect/>
          </a:stretch>
        </p:blipFill>
        <p:spPr bwMode="auto">
          <a:xfrm>
            <a:off x="228600" y="228600"/>
            <a:ext cx="8625838" cy="6400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33400"/>
            <a:ext cx="8534400" cy="6001643"/>
          </a:xfrm>
          <a:prstGeom prst="rect">
            <a:avLst/>
          </a:prstGeom>
          <a:noFill/>
        </p:spPr>
        <p:txBody>
          <a:bodyPr wrap="square" rtlCol="0">
            <a:spAutoFit/>
          </a:bodyPr>
          <a:lstStyle/>
          <a:p>
            <a:r>
              <a:rPr lang="en-US" sz="2400" dirty="0" smtClean="0"/>
              <a:t>WFQ provides traffic priority management that dynamically sorts traffic into messages that make up a conversation. </a:t>
            </a:r>
            <a:endParaRPr lang="en-US" sz="2400" dirty="0" smtClean="0"/>
          </a:p>
          <a:p>
            <a:endParaRPr lang="en-US" sz="2400" dirty="0" smtClean="0"/>
          </a:p>
          <a:p>
            <a:r>
              <a:rPr lang="en-US" sz="2400" dirty="0" smtClean="0"/>
              <a:t>Algorithm  classifies  </a:t>
            </a:r>
            <a:r>
              <a:rPr lang="en-US" sz="2400" dirty="0" smtClean="0"/>
              <a:t>the train of packets within a conversation to ensure that bandwidth is shared fairly between individual conversations and that low-volume traffic is transferred in a timely fashion</a:t>
            </a:r>
            <a:r>
              <a:rPr lang="en-US" sz="2400" dirty="0" smtClean="0"/>
              <a:t>. </a:t>
            </a:r>
            <a:br>
              <a:rPr lang="en-US" sz="2400" dirty="0" smtClean="0"/>
            </a:br>
            <a:r>
              <a:rPr lang="en-US" sz="2400" dirty="0" smtClean="0"/>
              <a:t/>
            </a:r>
            <a:br>
              <a:rPr lang="en-US" sz="2400" dirty="0" smtClean="0"/>
            </a:br>
            <a:r>
              <a:rPr lang="en-US" sz="2400" dirty="0" smtClean="0"/>
              <a:t>How does the algorithm break up the train ?</a:t>
            </a:r>
          </a:p>
          <a:p>
            <a:endParaRPr lang="en-US" sz="2400" dirty="0" smtClean="0"/>
          </a:p>
          <a:p>
            <a:r>
              <a:rPr lang="en-US" sz="2400" dirty="0" smtClean="0"/>
              <a:t>Algorithm classifies </a:t>
            </a:r>
            <a:r>
              <a:rPr lang="en-US" sz="2400" dirty="0" smtClean="0"/>
              <a:t>traffic into different flows based on </a:t>
            </a:r>
            <a:endParaRPr lang="en-US" sz="2400" dirty="0" smtClean="0"/>
          </a:p>
          <a:p>
            <a:pPr lvl="1">
              <a:buFont typeface="Arial" pitchFamily="34" charset="0"/>
              <a:buChar char="•"/>
            </a:pPr>
            <a:r>
              <a:rPr lang="en-US" sz="2400" dirty="0" smtClean="0"/>
              <a:t>P</a:t>
            </a:r>
            <a:r>
              <a:rPr lang="en-US" sz="2400" dirty="0" smtClean="0"/>
              <a:t>acket </a:t>
            </a:r>
            <a:r>
              <a:rPr lang="en-US" sz="2400" dirty="0" smtClean="0"/>
              <a:t>header </a:t>
            </a:r>
            <a:r>
              <a:rPr lang="en-US" sz="2400" dirty="0" smtClean="0"/>
              <a:t>address </a:t>
            </a:r>
          </a:p>
          <a:p>
            <a:pPr lvl="1">
              <a:buFont typeface="Arial" pitchFamily="34" charset="0"/>
              <a:buChar char="•"/>
            </a:pPr>
            <a:r>
              <a:rPr lang="en-US" sz="2400" dirty="0" smtClean="0"/>
              <a:t>Source </a:t>
            </a:r>
            <a:r>
              <a:rPr lang="en-US" sz="2400" dirty="0" smtClean="0"/>
              <a:t>and destination </a:t>
            </a:r>
            <a:r>
              <a:rPr lang="en-US" sz="2400" dirty="0" smtClean="0"/>
              <a:t>address</a:t>
            </a:r>
            <a:endParaRPr lang="en-US" sz="2400" dirty="0" smtClean="0"/>
          </a:p>
          <a:p>
            <a:pPr lvl="1">
              <a:buFont typeface="Arial" pitchFamily="34" charset="0"/>
              <a:buChar char="•"/>
            </a:pPr>
            <a:r>
              <a:rPr lang="en-US" sz="2400" dirty="0" smtClean="0"/>
              <a:t>MAC </a:t>
            </a:r>
            <a:r>
              <a:rPr lang="en-US" sz="2400" dirty="0" smtClean="0"/>
              <a:t>address, </a:t>
            </a:r>
            <a:endParaRPr lang="en-US" sz="2400" dirty="0" smtClean="0"/>
          </a:p>
          <a:p>
            <a:pPr lvl="1">
              <a:buFont typeface="Arial" pitchFamily="34" charset="0"/>
              <a:buChar char="•"/>
            </a:pPr>
            <a:r>
              <a:rPr lang="en-US" sz="2400" dirty="0" smtClean="0"/>
              <a:t>P</a:t>
            </a:r>
            <a:r>
              <a:rPr lang="en-US" sz="2400" dirty="0" smtClean="0"/>
              <a:t>rotocol</a:t>
            </a:r>
            <a:r>
              <a:rPr lang="en-US" sz="2400" dirty="0" smtClean="0"/>
              <a:t>, source and destination port </a:t>
            </a:r>
          </a:p>
          <a:p>
            <a:pPr lvl="1">
              <a:buFont typeface="Arial" pitchFamily="34" charset="0"/>
              <a:buChar char="•"/>
            </a:pPr>
            <a:r>
              <a:rPr lang="en-US" sz="2400" dirty="0" smtClean="0"/>
              <a:t>S</a:t>
            </a:r>
            <a:r>
              <a:rPr lang="en-US" sz="2400" dirty="0" smtClean="0"/>
              <a:t>ocket </a:t>
            </a:r>
            <a:r>
              <a:rPr lang="en-US" sz="2400" dirty="0" smtClean="0"/>
              <a:t>numbers of the session, </a:t>
            </a:r>
            <a:endParaRPr lang="en-US" sz="24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14400"/>
            <a:ext cx="8458200" cy="5139869"/>
          </a:xfrm>
          <a:prstGeom prst="rect">
            <a:avLst/>
          </a:prstGeom>
        </p:spPr>
        <p:txBody>
          <a:bodyPr wrap="square">
            <a:spAutoFit/>
          </a:bodyPr>
          <a:lstStyle/>
          <a:p>
            <a:r>
              <a:rPr lang="en-US" sz="2000" dirty="0" smtClean="0"/>
              <a:t>In this process traffic will be categorized into two types roughly </a:t>
            </a:r>
          </a:p>
          <a:p>
            <a:r>
              <a:rPr lang="en-US" sz="2000" dirty="0" smtClean="0"/>
              <a:t> </a:t>
            </a:r>
          </a:p>
          <a:p>
            <a:pPr lvl="1">
              <a:buFont typeface="Arial" pitchFamily="34" charset="0"/>
              <a:buChar char="•"/>
            </a:pPr>
            <a:r>
              <a:rPr lang="en-US" sz="2400" dirty="0" smtClean="0"/>
              <a:t>High bandwidth </a:t>
            </a:r>
            <a:r>
              <a:rPr lang="en-US" sz="2400" dirty="0" smtClean="0"/>
              <a:t>sessions </a:t>
            </a:r>
          </a:p>
          <a:p>
            <a:pPr lvl="1">
              <a:buFont typeface="Arial" pitchFamily="34" charset="0"/>
              <a:buChar char="•"/>
            </a:pPr>
            <a:r>
              <a:rPr lang="en-US" sz="2400" dirty="0" smtClean="0"/>
              <a:t>Low bandwidth </a:t>
            </a:r>
            <a:r>
              <a:rPr lang="en-US" sz="2400" dirty="0" smtClean="0"/>
              <a:t>sessions. </a:t>
            </a:r>
            <a:endParaRPr lang="en-US" sz="2400" dirty="0" smtClean="0"/>
          </a:p>
          <a:p>
            <a:endParaRPr lang="en-US" sz="2000" dirty="0" smtClean="0"/>
          </a:p>
          <a:p>
            <a:endParaRPr lang="en-US" sz="2000" dirty="0" smtClean="0"/>
          </a:p>
          <a:p>
            <a:r>
              <a:rPr lang="en-US" sz="2000" dirty="0" smtClean="0"/>
              <a:t>Low-bandwidth </a:t>
            </a:r>
            <a:r>
              <a:rPr lang="en-US" sz="2000" dirty="0" smtClean="0"/>
              <a:t>traffic streams, which comprise the majority of traffic, receive preferential </a:t>
            </a:r>
            <a:r>
              <a:rPr lang="en-US" sz="2000" dirty="0" smtClean="0"/>
              <a:t>service based on weights, </a:t>
            </a:r>
            <a:r>
              <a:rPr lang="en-US" sz="2000" dirty="0" smtClean="0"/>
              <a:t>allowing their entire offered loads to be sent in a timely fashion. </a:t>
            </a:r>
            <a:endParaRPr lang="en-US" sz="2000" dirty="0" smtClean="0"/>
          </a:p>
          <a:p>
            <a:endParaRPr lang="en-US" sz="2000" dirty="0" smtClean="0"/>
          </a:p>
          <a:p>
            <a:r>
              <a:rPr lang="en-US" sz="2000" dirty="0" smtClean="0"/>
              <a:t>High-volume </a:t>
            </a:r>
            <a:r>
              <a:rPr lang="en-US" sz="2000" dirty="0" smtClean="0"/>
              <a:t>traffic streams share the remaining capacity proportionally among themselves. </a:t>
            </a:r>
          </a:p>
          <a:p>
            <a:endParaRPr lang="en-US" sz="2000" dirty="0" smtClean="0"/>
          </a:p>
          <a:p>
            <a:r>
              <a:rPr lang="en-US" sz="2000" dirty="0" smtClean="0"/>
              <a:t>WFQ </a:t>
            </a:r>
            <a:r>
              <a:rPr lang="en-US" sz="2000" dirty="0" smtClean="0"/>
              <a:t>places packets of the various conversations in </a:t>
            </a:r>
            <a:r>
              <a:rPr lang="en-US" sz="2000" b="1" dirty="0" smtClean="0"/>
              <a:t>the fair queues </a:t>
            </a:r>
            <a:r>
              <a:rPr lang="en-US" sz="2000" dirty="0" smtClean="0"/>
              <a:t>before transmission. The order of removal from the fair queues is determined by the virtual time of the delivery of the last bit of each arriving packet. </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Queue management</a:t>
            </a:r>
            <a:endParaRPr lang="en-US" dirty="0"/>
          </a:p>
        </p:txBody>
      </p:sp>
      <p:sp>
        <p:nvSpPr>
          <p:cNvPr id="3" name="TextBox 2"/>
          <p:cNvSpPr txBox="1"/>
          <p:nvPr/>
        </p:nvSpPr>
        <p:spPr>
          <a:xfrm>
            <a:off x="152400" y="1524000"/>
            <a:ext cx="8991600" cy="4524315"/>
          </a:xfrm>
          <a:prstGeom prst="rect">
            <a:avLst/>
          </a:prstGeom>
          <a:noFill/>
        </p:spPr>
        <p:txBody>
          <a:bodyPr wrap="square" rtlCol="0">
            <a:spAutoFit/>
          </a:bodyPr>
          <a:lstStyle/>
          <a:p>
            <a:r>
              <a:rPr lang="en-US" dirty="0" smtClean="0"/>
              <a:t>However the Fair Queue has a limitation to its queue length , the queue may get full </a:t>
            </a:r>
          </a:p>
          <a:p>
            <a:r>
              <a:rPr lang="en-US" dirty="0" smtClean="0"/>
              <a:t>When the queue gets full </a:t>
            </a:r>
          </a:p>
          <a:p>
            <a:endParaRPr lang="en-US" dirty="0" smtClean="0"/>
          </a:p>
          <a:p>
            <a:pPr lvl="1">
              <a:buFont typeface="Arial" pitchFamily="34" charset="0"/>
              <a:buChar char="•"/>
            </a:pPr>
            <a:r>
              <a:rPr lang="en-US" dirty="0" smtClean="0"/>
              <a:t> For high bandwidth traffic the packets are discarded  (How does system handles it)</a:t>
            </a:r>
          </a:p>
          <a:p>
            <a:pPr lvl="1"/>
            <a:endParaRPr lang="en-US" dirty="0" smtClean="0"/>
          </a:p>
          <a:p>
            <a:pPr lvl="1">
              <a:buFont typeface="Arial" pitchFamily="34" charset="0"/>
              <a:buChar char="•"/>
            </a:pPr>
            <a:r>
              <a:rPr lang="en-US" dirty="0" smtClean="0"/>
              <a:t> For Low bandwidth traffic which carry control message are queued by dynamically increasing the queue size (as a special case as we cannot drop control messages)</a:t>
            </a:r>
          </a:p>
          <a:p>
            <a:pPr lvl="1"/>
            <a:endParaRPr lang="en-US" dirty="0" smtClean="0"/>
          </a:p>
          <a:p>
            <a:pPr lvl="1"/>
            <a:endParaRPr lang="en-US" dirty="0" smtClean="0"/>
          </a:p>
          <a:p>
            <a:pPr lvl="1"/>
            <a:endParaRPr lang="en-US" dirty="0" smtClean="0"/>
          </a:p>
          <a:p>
            <a:r>
              <a:rPr lang="en-US" dirty="0" smtClean="0"/>
              <a:t>WFQ can manage </a:t>
            </a:r>
          </a:p>
          <a:p>
            <a:r>
              <a:rPr lang="en-US" dirty="0" smtClean="0"/>
              <a:t>   data </a:t>
            </a:r>
            <a:r>
              <a:rPr lang="en-US" dirty="0" smtClean="0"/>
              <a:t>streams such as voice or video. </a:t>
            </a:r>
          </a:p>
          <a:p>
            <a:r>
              <a:rPr lang="en-US" dirty="0" smtClean="0"/>
              <a:t>   addresses </a:t>
            </a:r>
            <a:r>
              <a:rPr lang="en-US" dirty="0" smtClean="0"/>
              <a:t>the problem of round-trip delay variability. </a:t>
            </a:r>
            <a:endParaRPr lang="en-US" dirty="0" smtClean="0"/>
          </a:p>
          <a:p>
            <a:endParaRPr lang="en-US" dirty="0" smtClean="0"/>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cs.stir.ac.uk/%7Ekjt/servprov/figs/image008.gif"/>
          <p:cNvPicPr>
            <a:picLocks noChangeAspect="1" noChangeArrowheads="1"/>
          </p:cNvPicPr>
          <p:nvPr/>
        </p:nvPicPr>
        <p:blipFill>
          <a:blip r:embed="rId2" cstate="print"/>
          <a:srcRect/>
          <a:stretch>
            <a:fillRect/>
          </a:stretch>
        </p:blipFill>
        <p:spPr bwMode="auto">
          <a:xfrm>
            <a:off x="304800" y="228600"/>
            <a:ext cx="8128000" cy="6096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cs.stir.ac.uk/%7Ekjt/servprov/figs/image008.gif"/>
          <p:cNvPicPr>
            <a:picLocks noChangeAspect="1" noChangeArrowheads="1"/>
          </p:cNvPicPr>
          <p:nvPr/>
        </p:nvPicPr>
        <p:blipFill>
          <a:blip r:embed="rId2" cstate="print"/>
          <a:srcRect/>
          <a:stretch>
            <a:fillRect/>
          </a:stretch>
        </p:blipFill>
        <p:spPr bwMode="auto">
          <a:xfrm>
            <a:off x="5638800" y="2743200"/>
            <a:ext cx="2844800" cy="2133600"/>
          </a:xfrm>
          <a:prstGeom prst="rect">
            <a:avLst/>
          </a:prstGeom>
          <a:noFill/>
        </p:spPr>
      </p:pic>
      <p:pic>
        <p:nvPicPr>
          <p:cNvPr id="3" name="Picture 2"/>
          <p:cNvPicPr>
            <a:picLocks noChangeAspect="1" noChangeArrowheads="1"/>
          </p:cNvPicPr>
          <p:nvPr/>
        </p:nvPicPr>
        <p:blipFill>
          <a:blip r:embed="rId2" cstate="print"/>
          <a:srcRect/>
          <a:stretch>
            <a:fillRect/>
          </a:stretch>
        </p:blipFill>
        <p:spPr bwMode="auto">
          <a:xfrm rot="10800000">
            <a:off x="685800" y="2362200"/>
            <a:ext cx="2844800" cy="2133600"/>
          </a:xfrm>
          <a:prstGeom prst="rect">
            <a:avLst/>
          </a:prstGeom>
          <a:noFill/>
        </p:spPr>
      </p:pic>
      <p:pic>
        <p:nvPicPr>
          <p:cNvPr id="4" name="Picture 2" descr="http://www.cs.stir.ac.uk/%7Ekjt/servprov/figs/image008.gif"/>
          <p:cNvPicPr>
            <a:picLocks noChangeAspect="1" noChangeArrowheads="1"/>
          </p:cNvPicPr>
          <p:nvPr/>
        </p:nvPicPr>
        <p:blipFill>
          <a:blip r:embed="rId2" cstate="print"/>
          <a:srcRect/>
          <a:stretch>
            <a:fillRect/>
          </a:stretch>
        </p:blipFill>
        <p:spPr bwMode="auto">
          <a:xfrm rot="5400000">
            <a:off x="3311856" y="4572000"/>
            <a:ext cx="2438400" cy="1828800"/>
          </a:xfrm>
          <a:prstGeom prst="rect">
            <a:avLst/>
          </a:prstGeom>
          <a:noFill/>
        </p:spPr>
      </p:pic>
      <p:pic>
        <p:nvPicPr>
          <p:cNvPr id="5" name="Picture 2" descr="http://www.cs.stir.ac.uk/%7Ekjt/servprov/figs/image008.gif"/>
          <p:cNvPicPr>
            <a:picLocks noChangeAspect="1" noChangeArrowheads="1"/>
          </p:cNvPicPr>
          <p:nvPr/>
        </p:nvPicPr>
        <p:blipFill>
          <a:blip r:embed="rId2" cstate="print"/>
          <a:srcRect/>
          <a:stretch>
            <a:fillRect/>
          </a:stretch>
        </p:blipFill>
        <p:spPr bwMode="auto">
          <a:xfrm rot="5400000">
            <a:off x="3073400" y="355600"/>
            <a:ext cx="2844800" cy="2133600"/>
          </a:xfrm>
          <a:prstGeom prst="rect">
            <a:avLst/>
          </a:prstGeom>
          <a:noFill/>
          <a:scene3d>
            <a:camera prst="orthographicFront">
              <a:rot lat="10800000" lon="0" rev="0"/>
            </a:camera>
            <a:lightRig rig="threePt" dir="t"/>
          </a:scene3d>
        </p:spPr>
      </p:pic>
      <p:grpSp>
        <p:nvGrpSpPr>
          <p:cNvPr id="11" name="Group 10"/>
          <p:cNvGrpSpPr/>
          <p:nvPr/>
        </p:nvGrpSpPr>
        <p:grpSpPr>
          <a:xfrm>
            <a:off x="3886200" y="2819400"/>
            <a:ext cx="1524000" cy="1447800"/>
            <a:chOff x="3429000" y="2971800"/>
            <a:chExt cx="2438400" cy="2286000"/>
          </a:xfrm>
        </p:grpSpPr>
        <p:sp>
          <p:nvSpPr>
            <p:cNvPr id="6" name="Oval 5"/>
            <p:cNvSpPr/>
            <p:nvPr/>
          </p:nvSpPr>
          <p:spPr>
            <a:xfrm>
              <a:off x="3429000" y="2971800"/>
              <a:ext cx="2438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Down Arrow 6"/>
            <p:cNvSpPr/>
            <p:nvPr/>
          </p:nvSpPr>
          <p:spPr>
            <a:xfrm>
              <a:off x="4495800" y="2971800"/>
              <a:ext cx="381000" cy="6858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5105400" y="4038600"/>
              <a:ext cx="7620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Right Arrow 8"/>
            <p:cNvSpPr/>
            <p:nvPr/>
          </p:nvSpPr>
          <p:spPr>
            <a:xfrm>
              <a:off x="3429000" y="3962400"/>
              <a:ext cx="6858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4495800" y="4495800"/>
              <a:ext cx="304800" cy="7620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 with WFQ</a:t>
            </a:r>
            <a:endParaRPr lang="en-US" dirty="0"/>
          </a:p>
        </p:txBody>
      </p:sp>
      <p:sp>
        <p:nvSpPr>
          <p:cNvPr id="3" name="TextBox 2"/>
          <p:cNvSpPr txBox="1"/>
          <p:nvPr/>
        </p:nvSpPr>
        <p:spPr>
          <a:xfrm>
            <a:off x="381000" y="1981200"/>
            <a:ext cx="8458200" cy="2308324"/>
          </a:xfrm>
          <a:prstGeom prst="rect">
            <a:avLst/>
          </a:prstGeom>
          <a:noFill/>
        </p:spPr>
        <p:txBody>
          <a:bodyPr wrap="square" rtlCol="0">
            <a:spAutoFit/>
          </a:bodyPr>
          <a:lstStyle/>
          <a:p>
            <a:r>
              <a:rPr lang="en-US" sz="3600" dirty="0" smtClean="0"/>
              <a:t>WFQ is not supported with tunneling and encryption because these features modify the packet content information required by WFQ for classification.</a:t>
            </a:r>
            <a:endParaRPr lang="en-US"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219200"/>
            <a:ext cx="8458200" cy="3785652"/>
          </a:xfrm>
          <a:prstGeom prst="rect">
            <a:avLst/>
          </a:prstGeom>
          <a:noFill/>
        </p:spPr>
        <p:txBody>
          <a:bodyPr wrap="square" rtlCol="0">
            <a:spAutoFit/>
          </a:bodyPr>
          <a:lstStyle/>
          <a:p>
            <a:pPr algn="just"/>
            <a:r>
              <a:rPr lang="en-US" sz="2400" dirty="0" smtClean="0"/>
              <a:t> </a:t>
            </a:r>
            <a:r>
              <a:rPr lang="en-US" sz="2400" dirty="0" smtClean="0"/>
              <a:t>It can detect higher priority packets marked with precedence by the IP Forwarder and can schedule them faster, providing superior response time for this traffic. Thus, as the precedence increases, WFQ allocates more bandwidth to the conversation during periods of congestion. </a:t>
            </a:r>
          </a:p>
          <a:p>
            <a:pPr algn="just"/>
            <a:r>
              <a:rPr lang="en-US" sz="2400" dirty="0" smtClean="0"/>
              <a:t>WFQ assigns a weight to each flow, which determines the transmit order for queued packets. In this scheme, lower weights are served first. For standard Cisco IOS WFQ, the IP precedence serves as a divisor to this weighting factor. </a:t>
            </a:r>
          </a:p>
          <a:p>
            <a:pPr algn="just"/>
            <a:endParaRPr lang="en-US" sz="2400" dirty="0"/>
          </a:p>
        </p:txBody>
      </p:sp>
      <p:sp>
        <p:nvSpPr>
          <p:cNvPr id="4" name="Title 1"/>
          <p:cNvSpPr txBox="1">
            <a:spLocks/>
          </p:cNvSpPr>
          <p:nvPr/>
        </p:nvSpPr>
        <p:spPr>
          <a:xfrm>
            <a:off x="457200" y="274638"/>
            <a:ext cx="8229600" cy="1143000"/>
          </a:xfrm>
          <a:prstGeom prst="rect">
            <a:avLst/>
          </a:prstGeom>
        </p:spPr>
        <p:txBody>
          <a:bodyPr/>
          <a:lstStyle/>
          <a:p>
            <a:pPr lvl="0" algn="ctr">
              <a:spcBef>
                <a:spcPct val="0"/>
              </a:spcBef>
            </a:pPr>
            <a:r>
              <a:rPr lang="en-US" sz="4400" dirty="0" smtClean="0"/>
              <a:t>WFQ is IP precedence-aware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http://static.thegeekstuff.com/wp-content/uploads/2012/03/ip-header-2.png"/>
          <p:cNvPicPr>
            <a:picLocks noChangeAspect="1" noChangeArrowheads="1"/>
          </p:cNvPicPr>
          <p:nvPr/>
        </p:nvPicPr>
        <p:blipFill>
          <a:blip r:embed="rId2" cstate="print"/>
          <a:srcRect/>
          <a:stretch>
            <a:fillRect/>
          </a:stretch>
        </p:blipFill>
        <p:spPr bwMode="auto">
          <a:xfrm>
            <a:off x="3733800" y="3810000"/>
            <a:ext cx="5181600" cy="2657476"/>
          </a:xfrm>
          <a:prstGeom prst="rect">
            <a:avLst/>
          </a:prstGeom>
          <a:noFill/>
        </p:spPr>
      </p:pic>
      <p:sp>
        <p:nvSpPr>
          <p:cNvPr id="3" name="Rectangle 2"/>
          <p:cNvSpPr/>
          <p:nvPr/>
        </p:nvSpPr>
        <p:spPr>
          <a:xfrm>
            <a:off x="304800" y="1447800"/>
            <a:ext cx="4572000" cy="2031325"/>
          </a:xfrm>
          <a:prstGeom prst="rect">
            <a:avLst/>
          </a:prstGeom>
          <a:ln>
            <a:solidFill>
              <a:schemeClr val="accent1"/>
            </a:solidFill>
          </a:ln>
        </p:spPr>
        <p:txBody>
          <a:bodyPr>
            <a:spAutoFit/>
          </a:bodyPr>
          <a:lstStyle/>
          <a:p>
            <a:pPr algn="just"/>
            <a:r>
              <a:rPr lang="en-US" b="1" i="1" dirty="0" smtClean="0"/>
              <a:t>Type of service(8 bits)</a:t>
            </a:r>
            <a:r>
              <a:rPr lang="en-US" dirty="0" smtClean="0"/>
              <a:t> : The first three bits of this field are known as precedence bits </a:t>
            </a:r>
            <a:r>
              <a:rPr lang="en-US" dirty="0" smtClean="0"/>
              <a:t> </a:t>
            </a:r>
            <a:r>
              <a:rPr lang="en-US" dirty="0" smtClean="0"/>
              <a:t>The next 4 bits represent type of service and the last bit is left unused. The 4 bits that represent TOS are : minimize delay, maximize throughput, maximize reliability and minimize monetary cost.</a:t>
            </a:r>
            <a:endParaRPr lang="en-US" dirty="0"/>
          </a:p>
        </p:txBody>
      </p:sp>
      <p:sp>
        <p:nvSpPr>
          <p:cNvPr id="4" name="Title 1"/>
          <p:cNvSpPr txBox="1">
            <a:spLocks/>
          </p:cNvSpPr>
          <p:nvPr/>
        </p:nvSpPr>
        <p:spPr>
          <a:xfrm>
            <a:off x="457200" y="274638"/>
            <a:ext cx="8229600" cy="1143000"/>
          </a:xfrm>
          <a:prstGeom prst="rect">
            <a:avLst/>
          </a:prstGeom>
        </p:spPr>
        <p:txBody>
          <a:bodyPr/>
          <a:lstStyle/>
          <a:p>
            <a:pPr lvl="0" algn="ctr">
              <a:spcBef>
                <a:spcPct val="0"/>
              </a:spcBef>
            </a:pPr>
            <a:r>
              <a:rPr lang="en-US" sz="4400" dirty="0" smtClean="0"/>
              <a:t>How is it done in IP Datagram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Pros and cons of Circuit Switched</a:t>
            </a:r>
            <a:endParaRPr lang="en-US" dirty="0"/>
          </a:p>
        </p:txBody>
      </p:sp>
      <p:graphicFrame>
        <p:nvGraphicFramePr>
          <p:cNvPr id="4" name="Table 3"/>
          <p:cNvGraphicFramePr>
            <a:graphicFrameLocks noGrp="1"/>
          </p:cNvGraphicFramePr>
          <p:nvPr/>
        </p:nvGraphicFramePr>
        <p:xfrm>
          <a:off x="685800" y="1447800"/>
          <a:ext cx="7848600" cy="4267200"/>
        </p:xfrm>
        <a:graphic>
          <a:graphicData uri="http://schemas.openxmlformats.org/drawingml/2006/table">
            <a:tbl>
              <a:tblPr firstRow="1" bandRow="1">
                <a:tableStyleId>{5C22544A-7EE6-4342-B048-85BDC9FD1C3A}</a:tableStyleId>
              </a:tblPr>
              <a:tblGrid>
                <a:gridCol w="3924300"/>
                <a:gridCol w="3924300"/>
              </a:tblGrid>
              <a:tr h="569327">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1869073">
                <a:tc>
                  <a:txBody>
                    <a:bodyPr/>
                    <a:lstStyle/>
                    <a:p>
                      <a:pPr algn="just"/>
                      <a:r>
                        <a:rPr lang="en-US" b="1" dirty="0" smtClean="0"/>
                        <a:t>The major advantage of circuit switching is that it has a predictable performance that can be guaranteed. </a:t>
                      </a:r>
                      <a:r>
                        <a:rPr lang="en-US" dirty="0" smtClean="0"/>
                        <a:t>Once the circuit has been established, the communication is typically error-free and relatively fast.</a:t>
                      </a:r>
                      <a:endParaRPr lang="en-US" dirty="0"/>
                    </a:p>
                  </a:txBody>
                  <a:tcPr/>
                </a:tc>
                <a:tc>
                  <a:txBody>
                    <a:bodyPr/>
                    <a:lstStyle/>
                    <a:p>
                      <a:pPr algn="just"/>
                      <a:r>
                        <a:rPr lang="en-US" dirty="0" smtClean="0"/>
                        <a:t>The disadvantage of circuit switching is that it requires an initial channel set up that is usually time-consuming</a:t>
                      </a:r>
                      <a:endParaRPr lang="en-US" dirty="0"/>
                    </a:p>
                  </a:txBody>
                  <a:tcPr/>
                </a:tc>
              </a:tr>
              <a:tr h="569327">
                <a:tc>
                  <a:txBody>
                    <a:bodyPr/>
                    <a:lstStyle/>
                    <a:p>
                      <a:r>
                        <a:rPr lang="en-US" dirty="0" smtClean="0"/>
                        <a:t>Easy</a:t>
                      </a:r>
                      <a:r>
                        <a:rPr lang="en-US" baseline="0" dirty="0" smtClean="0"/>
                        <a:t> to implement</a:t>
                      </a:r>
                      <a:endParaRPr lang="en-US" dirty="0"/>
                    </a:p>
                  </a:txBody>
                  <a:tcPr/>
                </a:tc>
                <a:tc>
                  <a:txBody>
                    <a:bodyPr/>
                    <a:lstStyle/>
                    <a:p>
                      <a:r>
                        <a:rPr lang="en-US" dirty="0" smtClean="0"/>
                        <a:t>Needs</a:t>
                      </a:r>
                      <a:r>
                        <a:rPr lang="en-US" baseline="0" dirty="0" smtClean="0"/>
                        <a:t> a dedicated “Connection” between the two points, which gets under utilized when not used.</a:t>
                      </a:r>
                      <a:endParaRPr lang="en-US" dirty="0"/>
                    </a:p>
                  </a:txBody>
                  <a:tcPr/>
                </a:tc>
              </a:tr>
              <a:tr h="569327">
                <a:tc>
                  <a:txBody>
                    <a:bodyPr/>
                    <a:lstStyle/>
                    <a:p>
                      <a:endParaRPr lang="en-US" dirty="0"/>
                    </a:p>
                  </a:txBody>
                  <a:tcPr/>
                </a:tc>
                <a:tc>
                  <a:txBody>
                    <a:bodyPr/>
                    <a:lstStyle/>
                    <a:p>
                      <a:r>
                        <a:rPr lang="en-US" dirty="0" smtClean="0"/>
                        <a:t>During</a:t>
                      </a:r>
                      <a:r>
                        <a:rPr lang="en-US" baseline="0" dirty="0" smtClean="0"/>
                        <a:t> failure, it is not possible to establish alternative routes. Frequency of failures and down time is very high</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Packet switching</a:t>
            </a:r>
            <a:endParaRPr lang="en-US" dirty="0"/>
          </a:p>
        </p:txBody>
      </p:sp>
      <p:sp>
        <p:nvSpPr>
          <p:cNvPr id="3" name="TextBox 2"/>
          <p:cNvSpPr txBox="1"/>
          <p:nvPr/>
        </p:nvSpPr>
        <p:spPr>
          <a:xfrm>
            <a:off x="533400" y="1447800"/>
            <a:ext cx="8153400" cy="923330"/>
          </a:xfrm>
          <a:prstGeom prst="rect">
            <a:avLst/>
          </a:prstGeom>
          <a:noFill/>
          <a:ln>
            <a:solidFill>
              <a:schemeClr val="accent1">
                <a:shade val="50000"/>
              </a:schemeClr>
            </a:solidFill>
          </a:ln>
        </p:spPr>
        <p:txBody>
          <a:bodyPr wrap="square" rtlCol="0">
            <a:spAutoFit/>
          </a:bodyPr>
          <a:lstStyle/>
          <a:p>
            <a:r>
              <a:rPr lang="en-US" b="1" dirty="0" smtClean="0"/>
              <a:t>Packet switching</a:t>
            </a:r>
            <a:r>
              <a:rPr lang="en-US" dirty="0" smtClean="0"/>
              <a:t> is a digital networking communications method that groups all transmitted data into suitably sized blocks, called </a:t>
            </a:r>
            <a:r>
              <a:rPr lang="en-US" i="1" dirty="0" smtClean="0">
                <a:hlinkClick r:id="rId2" tooltip="Network packet"/>
              </a:rPr>
              <a:t>packets</a:t>
            </a:r>
            <a:r>
              <a:rPr lang="en-US" dirty="0" smtClean="0"/>
              <a:t>, which are transmitted via a medium like copper wire or  RF signals .</a:t>
            </a:r>
            <a:endParaRPr lang="en-US" dirty="0"/>
          </a:p>
        </p:txBody>
      </p:sp>
      <p:sp>
        <p:nvSpPr>
          <p:cNvPr id="4" name="TextBox 3"/>
          <p:cNvSpPr txBox="1"/>
          <p:nvPr/>
        </p:nvSpPr>
        <p:spPr>
          <a:xfrm>
            <a:off x="381000" y="2743200"/>
            <a:ext cx="8458200" cy="923330"/>
          </a:xfrm>
          <a:prstGeom prst="rect">
            <a:avLst/>
          </a:prstGeom>
          <a:noFill/>
          <a:ln>
            <a:solidFill>
              <a:schemeClr val="accent1">
                <a:shade val="50000"/>
              </a:schemeClr>
            </a:solidFill>
          </a:ln>
        </p:spPr>
        <p:txBody>
          <a:bodyPr wrap="square" rtlCol="0">
            <a:spAutoFit/>
          </a:bodyPr>
          <a:lstStyle/>
          <a:p>
            <a:r>
              <a:rPr lang="en-US" dirty="0" smtClean="0"/>
              <a:t>Since the fault tolerance of Circuit Switched network was very poor, as solution 1950s, American computer scientist </a:t>
            </a:r>
            <a:r>
              <a:rPr lang="en-US" dirty="0" smtClean="0">
                <a:hlinkClick r:id="rId3" tooltip="Paul Baran"/>
              </a:rPr>
              <a:t>Paul </a:t>
            </a:r>
            <a:r>
              <a:rPr lang="en-US" dirty="0" err="1" smtClean="0">
                <a:hlinkClick r:id="rId3" tooltip="Paul Baran"/>
              </a:rPr>
              <a:t>Baran</a:t>
            </a:r>
            <a:r>
              <a:rPr lang="en-US" dirty="0" smtClean="0"/>
              <a:t> developed the concept </a:t>
            </a:r>
            <a:r>
              <a:rPr lang="en-US" i="1" dirty="0" smtClean="0"/>
              <a:t>Distributed Adaptive Message Block Switching which provided a much better fault tolerant  system</a:t>
            </a:r>
            <a:endParaRPr lang="en-US" dirty="0"/>
          </a:p>
        </p:txBody>
      </p:sp>
      <p:sp>
        <p:nvSpPr>
          <p:cNvPr id="5" name="TextBox 4"/>
          <p:cNvSpPr txBox="1"/>
          <p:nvPr/>
        </p:nvSpPr>
        <p:spPr>
          <a:xfrm>
            <a:off x="228600" y="4038600"/>
            <a:ext cx="8763000" cy="1200329"/>
          </a:xfrm>
          <a:prstGeom prst="rect">
            <a:avLst/>
          </a:prstGeom>
          <a:noFill/>
          <a:ln>
            <a:solidFill>
              <a:schemeClr val="accent1">
                <a:shade val="50000"/>
              </a:schemeClr>
            </a:solidFill>
          </a:ln>
        </p:spPr>
        <p:txBody>
          <a:bodyPr wrap="square" rtlCol="0">
            <a:spAutoFit/>
          </a:bodyPr>
          <a:lstStyle/>
          <a:p>
            <a:r>
              <a:rPr lang="en-US" dirty="0" smtClean="0"/>
              <a:t>In a packet switched network,  data is transmitted in the form of packet with a “From” and “To” Address, just like a Postal Letter.   Such  mechanism ensured that a </a:t>
            </a:r>
            <a:r>
              <a:rPr lang="en-US" dirty="0" smtClean="0">
                <a:hlinkClick r:id="rId4" tooltip="Channel (communications)"/>
              </a:rPr>
              <a:t>channel</a:t>
            </a:r>
            <a:r>
              <a:rPr lang="en-US" dirty="0" smtClean="0"/>
              <a:t> is occupied , only during the </a:t>
            </a:r>
            <a:r>
              <a:rPr lang="en-US" dirty="0" smtClean="0">
                <a:hlinkClick r:id="rId5" tooltip="Transmission (telecommunications)"/>
              </a:rPr>
              <a:t>transmission</a:t>
            </a:r>
            <a:r>
              <a:rPr lang="en-US" dirty="0" smtClean="0"/>
              <a:t> of the packet, and upon completion of the transmission the channel is made available for the transfer of other </a:t>
            </a:r>
            <a:r>
              <a:rPr lang="en-US" dirty="0" smtClean="0">
                <a:hlinkClick r:id="rId6" tooltip="Network traffic"/>
              </a:rPr>
              <a:t>traffic</a:t>
            </a:r>
            <a:r>
              <a:rPr lang="en-US" baseline="30000" dirty="0" smtClean="0"/>
              <a:t>[</a:t>
            </a:r>
            <a:r>
              <a:rPr lang="en-US" baseline="30000" dirty="0" smtClean="0">
                <a:hlinkClick r:id="rId7"/>
              </a:rPr>
              <a:t>]</a:t>
            </a:r>
            <a:endParaRPr lang="en-US" dirty="0"/>
          </a:p>
        </p:txBody>
      </p:sp>
      <p:sp>
        <p:nvSpPr>
          <p:cNvPr id="6" name="TextBox 5"/>
          <p:cNvSpPr txBox="1"/>
          <p:nvPr/>
        </p:nvSpPr>
        <p:spPr>
          <a:xfrm>
            <a:off x="152400" y="5449669"/>
            <a:ext cx="8763000" cy="646331"/>
          </a:xfrm>
          <a:prstGeom prst="rect">
            <a:avLst/>
          </a:prstGeom>
          <a:noFill/>
          <a:ln>
            <a:solidFill>
              <a:schemeClr val="accent1">
                <a:shade val="50000"/>
              </a:schemeClr>
            </a:solidFill>
          </a:ln>
        </p:spPr>
        <p:txBody>
          <a:bodyPr wrap="square" rtlCol="0">
            <a:spAutoFit/>
          </a:bodyPr>
          <a:lstStyle/>
          <a:p>
            <a:r>
              <a:rPr lang="en-US" dirty="0" smtClean="0"/>
              <a:t>Fault Tolerance was given such a importance, so that a packet switched network could withstand a Nuclear Attack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packet switched network"/>
          <p:cNvPicPr>
            <a:picLocks noChangeAspect="1" noChangeArrowheads="1"/>
          </p:cNvPicPr>
          <p:nvPr/>
        </p:nvPicPr>
        <p:blipFill>
          <a:blip r:embed="rId2" cstate="print"/>
          <a:srcRect/>
          <a:stretch>
            <a:fillRect/>
          </a:stretch>
        </p:blipFill>
        <p:spPr bwMode="auto">
          <a:xfrm>
            <a:off x="381000" y="533400"/>
            <a:ext cx="8116954" cy="5562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 of Packet switched network</a:t>
            </a:r>
            <a:endParaRPr lang="en-US" dirty="0"/>
          </a:p>
        </p:txBody>
      </p:sp>
      <p:sp>
        <p:nvSpPr>
          <p:cNvPr id="3" name="TextBox 2"/>
          <p:cNvSpPr txBox="1"/>
          <p:nvPr/>
        </p:nvSpPr>
        <p:spPr>
          <a:xfrm>
            <a:off x="457200" y="1600200"/>
            <a:ext cx="8382000" cy="4154984"/>
          </a:xfrm>
          <a:prstGeom prst="rect">
            <a:avLst/>
          </a:prstGeom>
          <a:noFill/>
          <a:ln>
            <a:solidFill>
              <a:schemeClr val="accent1">
                <a:shade val="50000"/>
              </a:schemeClr>
            </a:solidFill>
          </a:ln>
        </p:spPr>
        <p:txBody>
          <a:bodyPr wrap="square" rtlCol="0">
            <a:spAutoFit/>
          </a:bodyPr>
          <a:lstStyle/>
          <a:p>
            <a:pPr algn="just"/>
            <a:r>
              <a:rPr lang="en-US" sz="2400" dirty="0" smtClean="0"/>
              <a:t>The biggest disadvantage of packet switching, is that  information is transmitted as discrete blocks rather than in a continuous stream. This makes data arrive in bundles at the destination. </a:t>
            </a:r>
          </a:p>
          <a:p>
            <a:pPr algn="just"/>
            <a:endParaRPr lang="en-US" sz="2400" dirty="0" smtClean="0"/>
          </a:p>
          <a:p>
            <a:pPr algn="just"/>
            <a:r>
              <a:rPr lang="en-US" sz="2400" dirty="0" smtClean="0"/>
              <a:t>Then the that must be </a:t>
            </a:r>
            <a:r>
              <a:rPr lang="en-US" sz="2400" b="1" dirty="0" smtClean="0"/>
              <a:t>reassembled</a:t>
            </a:r>
            <a:r>
              <a:rPr lang="en-US" sz="2400" dirty="0" smtClean="0"/>
              <a:t> at the reception point. </a:t>
            </a:r>
          </a:p>
          <a:p>
            <a:pPr algn="just"/>
            <a:endParaRPr lang="en-US" sz="2400" dirty="0" smtClean="0"/>
          </a:p>
          <a:p>
            <a:pPr algn="just"/>
            <a:r>
              <a:rPr lang="en-US" sz="2400" dirty="0" smtClean="0"/>
              <a:t>Packets are routed through different types of  network devices like routers and switches, and make take different routes.  </a:t>
            </a:r>
          </a:p>
          <a:p>
            <a:pPr algn="just"/>
            <a:endParaRPr lang="en-US" sz="2400" dirty="0" smtClean="0"/>
          </a:p>
          <a:p>
            <a:pPr algn="just"/>
            <a:r>
              <a:rPr lang="en-US" sz="2400" dirty="0" smtClean="0"/>
              <a:t>So  the packets can arrive at their destination </a:t>
            </a:r>
            <a:r>
              <a:rPr lang="en-US" sz="2400" b="1" dirty="0" smtClean="0"/>
              <a:t>out of their original sequence</a:t>
            </a:r>
            <a:r>
              <a:rPr lang="en-US"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Advantages of Packet switching</a:t>
            </a:r>
            <a:endParaRPr lang="en-US" dirty="0"/>
          </a:p>
        </p:txBody>
      </p:sp>
      <p:sp>
        <p:nvSpPr>
          <p:cNvPr id="3" name="TextBox 2"/>
          <p:cNvSpPr txBox="1"/>
          <p:nvPr/>
        </p:nvSpPr>
        <p:spPr>
          <a:xfrm>
            <a:off x="457200" y="1524000"/>
            <a:ext cx="8153400" cy="4893647"/>
          </a:xfrm>
          <a:prstGeom prst="rect">
            <a:avLst/>
          </a:prstGeom>
          <a:noFill/>
          <a:ln>
            <a:solidFill>
              <a:schemeClr val="accent1">
                <a:shade val="50000"/>
              </a:schemeClr>
            </a:solidFill>
          </a:ln>
        </p:spPr>
        <p:txBody>
          <a:bodyPr wrap="square" rtlCol="0">
            <a:spAutoFit/>
          </a:bodyPr>
          <a:lstStyle/>
          <a:p>
            <a:pPr>
              <a:buFont typeface="Arial" pitchFamily="34" charset="0"/>
              <a:buChar char="•"/>
            </a:pPr>
            <a:r>
              <a:rPr lang="en-US" sz="3200" dirty="0" smtClean="0"/>
              <a:t>Efficient use of Network with better utilization</a:t>
            </a:r>
          </a:p>
          <a:p>
            <a:endParaRPr lang="en-US" sz="3200" dirty="0" smtClean="0"/>
          </a:p>
          <a:p>
            <a:pPr>
              <a:buFont typeface="Arial" pitchFamily="34" charset="0"/>
              <a:buChar char="•"/>
            </a:pPr>
            <a:r>
              <a:rPr lang="en-US" sz="3200" dirty="0" smtClean="0"/>
              <a:t>Easily get around broken bits or packets.</a:t>
            </a:r>
          </a:p>
          <a:p>
            <a:endParaRPr lang="en-US" sz="3200" dirty="0" smtClean="0"/>
          </a:p>
          <a:p>
            <a:pPr>
              <a:buFont typeface="Arial" pitchFamily="34" charset="0"/>
              <a:buChar char="•"/>
            </a:pPr>
            <a:r>
              <a:rPr lang="en-US" sz="3200" dirty="0" smtClean="0"/>
              <a:t>Packet switching can support high data transmission rates</a:t>
            </a:r>
          </a:p>
          <a:p>
            <a:endParaRPr lang="en-US" sz="3200" dirty="0" smtClean="0"/>
          </a:p>
          <a:p>
            <a:pPr>
              <a:buFont typeface="Arial" pitchFamily="34" charset="0"/>
              <a:buChar char="•"/>
            </a:pPr>
            <a:r>
              <a:rPr lang="en-US" sz="3200" dirty="0" smtClean="0"/>
              <a:t>All the packets not follow same route in Packet Switching, this enables fault tolerance </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Packet switched networks</a:t>
            </a:r>
            <a:endParaRPr lang="en-US" dirty="0"/>
          </a:p>
        </p:txBody>
      </p:sp>
      <p:sp>
        <p:nvSpPr>
          <p:cNvPr id="7" name="Freeform 6"/>
          <p:cNvSpPr/>
          <p:nvPr/>
        </p:nvSpPr>
        <p:spPr>
          <a:xfrm>
            <a:off x="2350889"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1393180"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3821311" y="1219200"/>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3995440" y="1384621"/>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Packet Switched</a:t>
            </a:r>
            <a:endParaRPr lang="en-US" sz="1700" kern="1200" dirty="0"/>
          </a:p>
        </p:txBody>
      </p:sp>
      <p:sp>
        <p:nvSpPr>
          <p:cNvPr id="12" name="Rounded Rectangle 11"/>
          <p:cNvSpPr/>
          <p:nvPr/>
        </p:nvSpPr>
        <p:spPr>
          <a:xfrm>
            <a:off x="1447800"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12"/>
          <p:cNvSpPr/>
          <p:nvPr/>
        </p:nvSpPr>
        <p:spPr>
          <a:xfrm>
            <a:off x="1621929"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Oriented (Virtual Circuit)</a:t>
            </a:r>
            <a:endParaRPr lang="en-US" sz="1700" kern="1200" dirty="0"/>
          </a:p>
        </p:txBody>
      </p:sp>
      <p:sp>
        <p:nvSpPr>
          <p:cNvPr id="14" name="Rounded Rectangle 13"/>
          <p:cNvSpPr/>
          <p:nvPr/>
        </p:nvSpPr>
        <p:spPr>
          <a:xfrm>
            <a:off x="609600"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reeform 14"/>
          <p:cNvSpPr/>
          <p:nvPr/>
        </p:nvSpPr>
        <p:spPr>
          <a:xfrm>
            <a:off x="783729"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TCP</a:t>
            </a:r>
            <a:endParaRPr lang="en-US" sz="1700" kern="1200" dirty="0"/>
          </a:p>
        </p:txBody>
      </p:sp>
      <p:sp>
        <p:nvSpPr>
          <p:cNvPr id="16" name="Rounded Rectangle 15"/>
          <p:cNvSpPr/>
          <p:nvPr/>
        </p:nvSpPr>
        <p:spPr>
          <a:xfrm>
            <a:off x="2525018"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Freeform 16"/>
          <p:cNvSpPr/>
          <p:nvPr/>
        </p:nvSpPr>
        <p:spPr>
          <a:xfrm>
            <a:off x="2699146" y="4583604"/>
            <a:ext cx="1644253" cy="113139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X.25</a:t>
            </a:r>
          </a:p>
          <a:p>
            <a:pPr lvl="0" algn="ctr" defTabSz="755650">
              <a:lnSpc>
                <a:spcPct val="90000"/>
              </a:lnSpc>
              <a:spcBef>
                <a:spcPct val="0"/>
              </a:spcBef>
              <a:spcAft>
                <a:spcPct val="35000"/>
              </a:spcAft>
            </a:pPr>
            <a:r>
              <a:rPr lang="en-US" sz="1700" dirty="0" smtClean="0"/>
              <a:t>Frame Relay</a:t>
            </a:r>
          </a:p>
          <a:p>
            <a:pPr lvl="0" algn="ctr" defTabSz="755650">
              <a:lnSpc>
                <a:spcPct val="90000"/>
              </a:lnSpc>
              <a:spcBef>
                <a:spcPct val="0"/>
              </a:spcBef>
              <a:spcAft>
                <a:spcPct val="35000"/>
              </a:spcAft>
            </a:pPr>
            <a:r>
              <a:rPr lang="en-US" sz="1700" dirty="0" smtClean="0"/>
              <a:t> Multiprotocol Label Switching</a:t>
            </a:r>
            <a:endParaRPr lang="en-US" sz="1700" kern="1200" dirty="0"/>
          </a:p>
        </p:txBody>
      </p:sp>
      <p:sp>
        <p:nvSpPr>
          <p:cNvPr id="18" name="Rounded Rectangle 17"/>
          <p:cNvSpPr/>
          <p:nvPr/>
        </p:nvSpPr>
        <p:spPr>
          <a:xfrm>
            <a:off x="6172196"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18"/>
          <p:cNvSpPr/>
          <p:nvPr/>
        </p:nvSpPr>
        <p:spPr>
          <a:xfrm>
            <a:off x="6346325"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less or (datagram)</a:t>
            </a:r>
            <a:endParaRPr lang="en-US" sz="1700" kern="1200" dirty="0"/>
          </a:p>
        </p:txBody>
      </p:sp>
      <p:sp>
        <p:nvSpPr>
          <p:cNvPr id="22" name="Freeform 21"/>
          <p:cNvSpPr/>
          <p:nvPr/>
        </p:nvSpPr>
        <p:spPr>
          <a:xfrm>
            <a:off x="7076182"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a:off x="6118473"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Rounded Rectangle 23"/>
          <p:cNvSpPr/>
          <p:nvPr/>
        </p:nvSpPr>
        <p:spPr>
          <a:xfrm>
            <a:off x="5334893"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Freeform 24"/>
          <p:cNvSpPr/>
          <p:nvPr/>
        </p:nvSpPr>
        <p:spPr>
          <a:xfrm>
            <a:off x="5509022"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IP</a:t>
            </a:r>
            <a:endParaRPr lang="en-US" sz="1700" kern="1200" dirty="0"/>
          </a:p>
        </p:txBody>
      </p:sp>
      <p:sp>
        <p:nvSpPr>
          <p:cNvPr id="26" name="Rounded Rectangle 25"/>
          <p:cNvSpPr/>
          <p:nvPr/>
        </p:nvSpPr>
        <p:spPr>
          <a:xfrm>
            <a:off x="7250311"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26"/>
          <p:cNvSpPr/>
          <p:nvPr/>
        </p:nvSpPr>
        <p:spPr>
          <a:xfrm>
            <a:off x="7424440"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UDP</a:t>
            </a:r>
            <a:endParaRPr lang="en-US" sz="1700" kern="1200" dirty="0"/>
          </a:p>
        </p:txBody>
      </p:sp>
      <p:cxnSp>
        <p:nvCxnSpPr>
          <p:cNvPr id="29" name="Straight Connector 28"/>
          <p:cNvCxnSpPr/>
          <p:nvPr/>
        </p:nvCxnSpPr>
        <p:spPr>
          <a:xfrm>
            <a:off x="2209800" y="2590800"/>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22098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70104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800600" y="2362200"/>
            <a:ext cx="21580" cy="228598"/>
          </a:xfrm>
          <a:prstGeom prst="line">
            <a:avLst/>
          </a:prstGeom>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6259711" y="5634254"/>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Freeform 42"/>
          <p:cNvSpPr/>
          <p:nvPr/>
        </p:nvSpPr>
        <p:spPr>
          <a:xfrm>
            <a:off x="6433840" y="5728022"/>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Ethernet</a:t>
            </a:r>
            <a:endParaRPr lang="en-US" sz="1700" kern="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6653</TotalTime>
  <Words>3019</Words>
  <Application>Microsoft Office PowerPoint</Application>
  <PresentationFormat>On-screen Show (4:3)</PresentationFormat>
  <Paragraphs>274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Real Time communications</vt:lpstr>
      <vt:lpstr>Definitions </vt:lpstr>
      <vt:lpstr>One of the major application of Electronics was in Real time communication</vt:lpstr>
      <vt:lpstr>Pros and cons of Circuit Switched</vt:lpstr>
      <vt:lpstr>Evolution of Packet switching</vt:lpstr>
      <vt:lpstr>Slide 6</vt:lpstr>
      <vt:lpstr>Disadvantage of Packet switched network</vt:lpstr>
      <vt:lpstr>Advantages of Packet switching</vt:lpstr>
      <vt:lpstr>Types of Packet switched networks</vt:lpstr>
      <vt:lpstr>Types of Packet Switched network</vt:lpstr>
      <vt:lpstr>How it is implemented </vt:lpstr>
      <vt:lpstr>Slide 12</vt:lpstr>
      <vt:lpstr>How does the big picture look like</vt:lpstr>
      <vt:lpstr>Some Key Terms used in RT Communications</vt:lpstr>
      <vt:lpstr>Difference between TCP and UDP</vt:lpstr>
      <vt:lpstr>Quality of Service</vt:lpstr>
      <vt:lpstr>How is  QoS parameters used for real time communications</vt:lpstr>
      <vt:lpstr>Question ? Why do the Qos Parameters changes in a network ?</vt:lpstr>
      <vt:lpstr>Case study of Admission control on Cisco VOIP/TP call system and skype</vt:lpstr>
      <vt:lpstr>Cisco Implementation</vt:lpstr>
      <vt:lpstr>Skype for Business </vt:lpstr>
      <vt:lpstr>Slide 22</vt:lpstr>
      <vt:lpstr>How do we address the problems in packet switched networks  How do we do real time communications over a packet switched network</vt:lpstr>
      <vt:lpstr>Slide 24</vt:lpstr>
      <vt:lpstr>A typical network</vt:lpstr>
      <vt:lpstr>Switches and Routers</vt:lpstr>
      <vt:lpstr>A Router with  a Ethernet interface Router acts like an intersection in the highway with signboards</vt:lpstr>
      <vt:lpstr>Weighted Fair Queuing </vt:lpstr>
      <vt:lpstr>Slide 29</vt:lpstr>
      <vt:lpstr>Slide 30</vt:lpstr>
      <vt:lpstr>Slide 31</vt:lpstr>
      <vt:lpstr>Slide 32</vt:lpstr>
      <vt:lpstr>Fair Queue management</vt:lpstr>
      <vt:lpstr>Slide 34</vt:lpstr>
      <vt:lpstr>Slide 35</vt:lpstr>
      <vt:lpstr>Restrictions with WFQ</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640</cp:revision>
  <dcterms:created xsi:type="dcterms:W3CDTF">2017-01-18T10:03:27Z</dcterms:created>
  <dcterms:modified xsi:type="dcterms:W3CDTF">2017-03-17T09:28:50Z</dcterms:modified>
</cp:coreProperties>
</file>