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2" r:id="rId3"/>
    <p:sldId id="293" r:id="rId4"/>
    <p:sldId id="294" r:id="rId5"/>
    <p:sldId id="295" r:id="rId6"/>
    <p:sldId id="296" r:id="rId7"/>
    <p:sldId id="260" r:id="rId8"/>
    <p:sldId id="303" r:id="rId9"/>
    <p:sldId id="270" r:id="rId10"/>
    <p:sldId id="297" r:id="rId11"/>
    <p:sldId id="298" r:id="rId12"/>
    <p:sldId id="299" r:id="rId13"/>
    <p:sldId id="301" r:id="rId14"/>
    <p:sldId id="300" r:id="rId15"/>
    <p:sldId id="302" r:id="rId16"/>
    <p:sldId id="304" r:id="rId17"/>
    <p:sldId id="305" r:id="rId18"/>
    <p:sldId id="259" r:id="rId19"/>
    <p:sldId id="261" r:id="rId20"/>
    <p:sldId id="262" r:id="rId21"/>
    <p:sldId id="269" r:id="rId22"/>
    <p:sldId id="272" r:id="rId23"/>
    <p:sldId id="289" r:id="rId24"/>
    <p:sldId id="271" r:id="rId25"/>
    <p:sldId id="263" r:id="rId26"/>
    <p:sldId id="274" r:id="rId27"/>
    <p:sldId id="275" r:id="rId28"/>
    <p:sldId id="291" r:id="rId29"/>
    <p:sldId id="264" r:id="rId30"/>
    <p:sldId id="276" r:id="rId31"/>
    <p:sldId id="277" r:id="rId32"/>
    <p:sldId id="265" r:id="rId33"/>
    <p:sldId id="282" r:id="rId34"/>
    <p:sldId id="266" r:id="rId35"/>
    <p:sldId id="280" r:id="rId36"/>
    <p:sldId id="281" r:id="rId37"/>
    <p:sldId id="267" r:id="rId38"/>
    <p:sldId id="283" r:id="rId39"/>
    <p:sldId id="284" r:id="rId40"/>
    <p:sldId id="286" r:id="rId41"/>
    <p:sldId id="287" r:id="rId42"/>
    <p:sldId id="290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1" autoAdjust="0"/>
    <p:restoredTop sz="99437" autoAdjust="0"/>
  </p:normalViewPr>
  <p:slideViewPr>
    <p:cSldViewPr>
      <p:cViewPr>
        <p:scale>
          <a:sx n="70" d="100"/>
          <a:sy n="70" d="100"/>
        </p:scale>
        <p:origin x="-154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5D24-8FBA-458C-9868-C5185627A5A5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Keil_v5\ARM\CMSIS\Documentation\RTOS\html\group___c_m_s_i_s___r_t_o_s___thread_mgmt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Keil_v5\ARM\CMSIS\Documentation\RTOS\html\group___c_m_s_i_s___r_t_o_s___semaphore_mgmt.html" TargetMode="External"/><Relationship Id="rId2" Type="http://schemas.openxmlformats.org/officeDocument/2006/relationships/hyperlink" Target="file:///D:\Keil_v5\ARM\CMSIS\Documentation\RTOS\html\group___c_m_s_i_s___r_t_o_s___mutex_mgmt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file:///D:\Keil_v5\ARM\CMSIS\Documentation\RTOS\html\group___c_m_s_i_s___r_t_o_s___thread_mgmt.html" TargetMode="External"/><Relationship Id="rId4" Type="http://schemas.openxmlformats.org/officeDocument/2006/relationships/hyperlink" Target="file:///D:\Keil_v5\ARM\CMSIS\Documentation\RTOS\html\group___c_m_s_i_s___r_t_o_s___wai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Keil_v5\ARM\CMSIS\Documentation\RTOS\html\group___c_m_s_i_s___r_t_o_s___thread_mgmt.html" TargetMode="External"/><Relationship Id="rId2" Type="http://schemas.openxmlformats.org/officeDocument/2006/relationships/hyperlink" Target="file:///D:\Keil_v5\ARM\CMSIS\Documentation\RTOS\html\group___c_m_s_i_s___r_t_o_s___kernel_ctrl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Keil_v5\ARM\CMSIS\Documentation\RTOS\html\group___c_m_s_i_s___r_t_o_s___timer_mgmt.html" TargetMode="External"/><Relationship Id="rId2" Type="http://schemas.openxmlformats.org/officeDocument/2006/relationships/hyperlink" Target="file:///D:\Keil_v5\ARM\CMSIS\Documentation\RTOS\html\group___c_m_s_i_s___r_t_o_s___wai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file:///D:\Keil_v5\ARM\CMSIS\Documentation\RTOS\html\group___c_m_s_i_s___r_t_o_s___semaphore_mgmt.html" TargetMode="External"/><Relationship Id="rId5" Type="http://schemas.openxmlformats.org/officeDocument/2006/relationships/hyperlink" Target="file:///D:\Keil_v5\ARM\CMSIS\Documentation\RTOS\html\group___c_m_s_i_s___r_t_o_s___mutex_mgmt.html" TargetMode="External"/><Relationship Id="rId4" Type="http://schemas.openxmlformats.org/officeDocument/2006/relationships/hyperlink" Target="file:///D:\Keil_v5\ARM\CMSIS\Documentation\RTOS\html\group___c_m_s_i_s___r_t_o_s___signal_mgmt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Keil_v5\ARM\CMSIS\Documentation\RTOS\html\group___c_m_s_i_s___r_t_o_s___message.html" TargetMode="External"/><Relationship Id="rId2" Type="http://schemas.openxmlformats.org/officeDocument/2006/relationships/hyperlink" Target="file:///D:\Keil_v5\ARM\CMSIS\Documentation\RTOS\html\group___c_m_s_i_s___r_t_o_s___pool_mgm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file:///D:\Keil_v5\ARM\CMSIS\Documentation\RTOS\html\group___c_m_s_i_s___r_t_o_s___mail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D:\Keil_v5\ARM\CMSIS\Documentation\RTOS\html\cmsis__os_8h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arm/rl-arm/rtx_size.asp" TargetMode="External"/><Relationship Id="rId7" Type="http://schemas.openxmlformats.org/officeDocument/2006/relationships/hyperlink" Target="http://www.keil.com/rl-arm/rl_config.asp" TargetMode="External"/><Relationship Id="rId2" Type="http://schemas.openxmlformats.org/officeDocument/2006/relationships/hyperlink" Target="http://www.keil.com/arm/rl-arm/rtx_perf.as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keil.com/arm/mdk.asp" TargetMode="External"/><Relationship Id="rId5" Type="http://schemas.openxmlformats.org/officeDocument/2006/relationships/hyperlink" Target="http://www.keil.com/rl-arm/rtx_debug.asp" TargetMode="External"/><Relationship Id="rId4" Type="http://schemas.openxmlformats.org/officeDocument/2006/relationships/hyperlink" Target="http://www.keil.com/arm/rl-arm/rl_threadsafe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m-software.github.io/CMSIS_5/RTOS2/html/index.html" TargetMode="External"/><Relationship Id="rId2" Type="http://schemas.openxmlformats.org/officeDocument/2006/relationships/hyperlink" Target="http://arm-software.github.io/CMSIS_5/RTOS/html/index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il.com/mdk5/selector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CMSIS-RTOS  a </a:t>
            </a:r>
            <a:r>
              <a:rPr lang="en-US" dirty="0" smtClean="0"/>
              <a:t>Real Time Operating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STM32F Microcontroller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7089"/>
            <a:ext cx="83820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STM32 is a family of 32-bit microcontroller integrated circuits by STMicroelectronics. The STM32 chips are classified </a:t>
            </a:r>
            <a:r>
              <a:rPr lang="en-US" sz="2400" dirty="0" smtClean="0"/>
              <a:t>as,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Cortex-M7</a:t>
            </a:r>
            <a:r>
              <a:rPr lang="en-US" sz="2400" dirty="0" smtClean="0"/>
              <a:t>, Cortex-M4F,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Cortex-M3</a:t>
            </a:r>
            <a:r>
              <a:rPr lang="en-US" sz="2400" dirty="0" smtClean="0"/>
              <a:t>, Cortex-M0+,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Cortex </a:t>
            </a:r>
            <a:r>
              <a:rPr lang="en-US" sz="2400" dirty="0" smtClean="0"/>
              <a:t>–M3 – Cortex- M4F</a:t>
            </a:r>
          </a:p>
          <a:p>
            <a:endParaRPr lang="en-US" sz="2400" dirty="0" smtClean="0"/>
          </a:p>
          <a:p>
            <a:r>
              <a:rPr lang="en-US" sz="2400" dirty="0" smtClean="0"/>
              <a:t> Internally, each microcontroller consists of the processor core, static RAM memory, flash memory, debugging interface, and various peripherals.</a:t>
            </a:r>
          </a:p>
          <a:p>
            <a:endParaRPr lang="en-US" sz="2400" dirty="0" smtClean="0"/>
          </a:p>
          <a:p>
            <a:r>
              <a:rPr lang="en-US" sz="2400" dirty="0" smtClean="0"/>
              <a:t>The STM32 F4-series is the first group of STM32 microcontrollers based on the ARM Cortex-M4F core. The F4-series is also the first STM32 series to have DSP and floating point instructions.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990600"/>
            <a:ext cx="822960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ARM Cortex-M4F core at a </a:t>
            </a:r>
            <a:r>
              <a:rPr lang="en-US" sz="2400" dirty="0" smtClean="0"/>
              <a:t>clock </a:t>
            </a:r>
            <a:r>
              <a:rPr lang="en-US" sz="2400" dirty="0" smtClean="0"/>
              <a:t>rate of 84 / 168 / 180 </a:t>
            </a:r>
            <a:r>
              <a:rPr lang="en-US" sz="2400" dirty="0" err="1" smtClean="0"/>
              <a:t>MHz</a:t>
            </a:r>
            <a:r>
              <a:rPr lang="en-US" sz="2400" dirty="0" err="1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Memory: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Static RAM consists of up to 192 KB general purpose</a:t>
            </a:r>
            <a:r>
              <a:rPr lang="en-US" sz="240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64 KB core coupled memory (CCM),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4 </a:t>
            </a:r>
            <a:r>
              <a:rPr lang="en-US" sz="2400" dirty="0" smtClean="0"/>
              <a:t>KB battery-backed,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80 </a:t>
            </a:r>
            <a:r>
              <a:rPr lang="en-US" sz="2400" dirty="0" smtClean="0"/>
              <a:t>bytes battery-backed with tamper-detection erase.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Flash consists of 512 / 1024 / 2048 KB general purpose,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30 </a:t>
            </a:r>
            <a:r>
              <a:rPr lang="en-US" sz="2400" dirty="0" smtClean="0"/>
              <a:t>KB system boot,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512 </a:t>
            </a:r>
            <a:r>
              <a:rPr lang="en-US" sz="2400" dirty="0" smtClean="0"/>
              <a:t>bytes one-time programmable (OTP),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16 </a:t>
            </a:r>
            <a:r>
              <a:rPr lang="en-US" sz="2400" dirty="0" smtClean="0"/>
              <a:t>option bytes.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Each chip has a factory-programmed 96-bit unique device identifier number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0200" y="228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STMF32F407VGT6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99060"/>
          <a:ext cx="8763000" cy="668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200400"/>
                <a:gridCol w="838200"/>
                <a:gridCol w="41148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Feature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Feature</a:t>
                      </a:r>
                      <a:endParaRPr lang="en-US" sz="18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 peripherals are USB 2.0 OTG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to 140 GPIOs, </a:t>
                      </a:r>
                      <a:endParaRPr lang="en-US" sz="16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CAN 2.0B,  SPI + two SPI or full-duplex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Sixteen DMA,</a:t>
                      </a:r>
                      <a:endParaRPr lang="en-US" sz="16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I²S, three I²C,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improved real-time clock (RTC),</a:t>
                      </a:r>
                      <a:endParaRPr lang="en-US" sz="1600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four USART,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cyclic redundancy check (CRC) engine,</a:t>
                      </a:r>
                      <a:endParaRPr lang="en-US" sz="160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two UART, SDIO for SD/MMC cards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random </a:t>
                      </a:r>
                      <a:r>
                        <a:rPr lang="en-US" sz="1600" dirty="0" err="1" smtClean="0"/>
                        <a:t>nmber</a:t>
                      </a:r>
                      <a:r>
                        <a:rPr lang="en-US" sz="1600" dirty="0" smtClean="0"/>
                        <a:t> generator (RNG) engine</a:t>
                      </a:r>
                      <a:endParaRPr lang="en-US" sz="160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twelve 16-bit timers, two 32-bit timers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8/16-bit external memory bus capabilities</a:t>
                      </a:r>
                      <a:endParaRPr lang="en-US" sz="160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two watchdog timers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The STM32F4x7 models add </a:t>
                      </a:r>
                      <a:r>
                        <a:rPr lang="en-US" sz="1600" dirty="0" err="1" smtClean="0"/>
                        <a:t>ethernet</a:t>
                      </a:r>
                      <a:r>
                        <a:rPr lang="en-US" sz="1600" dirty="0" smtClean="0"/>
                        <a:t> MAC and camera interface.</a:t>
                      </a:r>
                      <a:endParaRPr lang="en-US" sz="160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temperature sensor,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STM32F41x/43x models add a cryptographic processor for DES / TDES / AES, and a hash processor for SHA-1 and MD5.</a:t>
                      </a:r>
                      <a:endParaRPr lang="en-US" sz="160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16 or 24 channels into three ADCs, two DACs,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,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The STM32F4x9 models add a LCD-TFT controller.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STM32F4DISCOVERY 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819400"/>
            <a:ext cx="8534400" cy="1200329"/>
          </a:xfrm>
          <a:prstGeom prst="rect">
            <a:avLst/>
          </a:prstGeom>
          <a:gradFill>
            <a:gsLst>
              <a:gs pos="5000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In this section we will see how this CPU (Microcontroller) </a:t>
            </a:r>
            <a:r>
              <a:rPr lang="en-US" sz="2400" b="1" dirty="0" smtClean="0"/>
              <a:t>STMF32F407VGT6 </a:t>
            </a:r>
            <a:r>
              <a:rPr lang="en-US" sz="2400" dirty="0" smtClean="0"/>
              <a:t>is fixed on to a PCB and build a small on-board computer which can be used for developing Real time System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"/>
            <a:ext cx="5715000" cy="644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48453" y="2133600"/>
            <a:ext cx="1295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Input and </a:t>
            </a:r>
          </a:p>
          <a:p>
            <a:r>
              <a:rPr lang="en-US" dirty="0" smtClean="0"/>
              <a:t>Output pins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72200" y="2438400"/>
            <a:ext cx="1600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19400" y="3048000"/>
            <a:ext cx="4953000" cy="2209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6324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90600" y="6400800"/>
            <a:ext cx="1905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1400" y="228600"/>
            <a:ext cx="1387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To laptop</a:t>
            </a:r>
          </a:p>
          <a:p>
            <a:r>
              <a:rPr lang="en-US" dirty="0" smtClean="0"/>
              <a:t>To download</a:t>
            </a:r>
          </a:p>
          <a:p>
            <a:r>
              <a:rPr lang="en-US" dirty="0" smtClean="0"/>
              <a:t>Binaries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648200" y="771435"/>
            <a:ext cx="2743200" cy="57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m32f4 discove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534400" cy="5638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15000" y="617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CS43L22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8400" y="3962400"/>
            <a:ext cx="609600" cy="2133600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STM32F4DISCOVERY offers the following features: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STM32F407VGT6 </a:t>
            </a:r>
            <a:r>
              <a:rPr lang="en-US" dirty="0" smtClean="0"/>
              <a:t>microcontroller featuring 32-bit ARM Cortex® -M4 with FPU core,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1-Mbyte Flash memory,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192-Kbyte </a:t>
            </a:r>
            <a:r>
              <a:rPr lang="en-US" dirty="0" smtClean="0"/>
              <a:t>RAM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On-board ST-LINK/V2 on STM32F4DISCOVERY or ST-LINK/V2-A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smtClean="0"/>
              <a:t>USB ST-LINK with re-enumeration capability and three different interfaces: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V</a:t>
            </a:r>
            <a:r>
              <a:rPr lang="en-US" dirty="0" smtClean="0"/>
              <a:t>irtual </a:t>
            </a:r>
            <a:r>
              <a:rPr lang="en-US" dirty="0" smtClean="0"/>
              <a:t>com port (with ST-LINK/V2-A only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Mass </a:t>
            </a:r>
            <a:r>
              <a:rPr lang="en-US" dirty="0" smtClean="0"/>
              <a:t>storage (with ST-LINK/V2-A only)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</a:t>
            </a:r>
            <a:r>
              <a:rPr lang="en-US" dirty="0" smtClean="0"/>
              <a:t>ebug </a:t>
            </a:r>
            <a:r>
              <a:rPr lang="en-US" dirty="0" smtClean="0"/>
              <a:t>port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smtClean="0"/>
              <a:t>Board power supply: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Through USB bus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External power </a:t>
            </a:r>
            <a:r>
              <a:rPr lang="en-US" dirty="0" smtClean="0"/>
              <a:t>sources:</a:t>
            </a:r>
            <a:r>
              <a:rPr lang="en-US" dirty="0" smtClean="0"/>
              <a:t>3 V and 5 </a:t>
            </a:r>
            <a:r>
              <a:rPr lang="en-US" dirty="0" smtClean="0"/>
              <a:t>V</a:t>
            </a:r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ST MEMS 3-axis accelerometer (</a:t>
            </a:r>
            <a:r>
              <a:rPr lang="en-US" dirty="0" smtClean="0"/>
              <a:t>LIS302DL or LIS3DSH 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 </a:t>
            </a:r>
            <a:r>
              <a:rPr lang="en-US" dirty="0" smtClean="0"/>
              <a:t>MEMS audio sensor </a:t>
            </a:r>
            <a:r>
              <a:rPr lang="en-US" dirty="0" err="1" smtClean="0"/>
              <a:t>omni</a:t>
            </a:r>
            <a:r>
              <a:rPr lang="en-US" dirty="0" smtClean="0"/>
              <a:t>-directional digital </a:t>
            </a:r>
            <a:r>
              <a:rPr lang="en-US" dirty="0" smtClean="0"/>
              <a:t>microphone (</a:t>
            </a:r>
            <a:r>
              <a:rPr lang="en-US" dirty="0" smtClean="0"/>
              <a:t>MP45DT02 )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</a:t>
            </a:r>
            <a:r>
              <a:rPr lang="en-US" dirty="0" smtClean="0"/>
              <a:t>udio </a:t>
            </a:r>
            <a:r>
              <a:rPr lang="en-US" dirty="0" smtClean="0"/>
              <a:t>DAC with integrated class D speaker </a:t>
            </a:r>
            <a:r>
              <a:rPr lang="en-US" dirty="0" smtClean="0"/>
              <a:t>driver (CS43L22)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smtClean="0"/>
              <a:t>Eight LEDs: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LD1 </a:t>
            </a:r>
            <a:r>
              <a:rPr lang="en-US" dirty="0" smtClean="0"/>
              <a:t>(red/green) for USB </a:t>
            </a:r>
            <a:r>
              <a:rPr lang="en-US" dirty="0" smtClean="0"/>
              <a:t>communication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LD2 (red) for 3.3 V power </a:t>
            </a:r>
            <a:r>
              <a:rPr lang="en-US" dirty="0" smtClean="0"/>
              <a:t>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Four user LEDs, LD3 (orange), LD4 (green), LD5 (red) and LD6 (blue)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2 USB OTG LEDs LD7 (green) VBUS and LD8 (red) over-current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Two push buttons (user and reset)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USB OTG FS with micro-AB connector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CMSIS-RTOS API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39" y="1779687"/>
            <a:ext cx="91032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typical CMSIS-RTOS API implementation interfaces to an existing Real-Time Kernel. </a:t>
            </a:r>
          </a:p>
          <a:p>
            <a:r>
              <a:rPr lang="en-US" dirty="0" smtClean="0"/>
              <a:t>The CMSIS-RTOS API provides the following attributes and functionalities:</a:t>
            </a:r>
          </a:p>
          <a:p>
            <a:r>
              <a:rPr lang="en-US" dirty="0" smtClean="0"/>
              <a:t>Function names, identifiers, and parameters are descriptive and easy to understand. </a:t>
            </a:r>
          </a:p>
          <a:p>
            <a:r>
              <a:rPr lang="en-US" dirty="0" smtClean="0"/>
              <a:t>The functions are powerful and flexible which reduces the number of functions exposed to the </a:t>
            </a:r>
          </a:p>
          <a:p>
            <a:r>
              <a:rPr lang="en-US" dirty="0" smtClean="0"/>
              <a:t>user.</a:t>
            </a:r>
          </a:p>
          <a:p>
            <a:endParaRPr lang="en-US" b="1" dirty="0" smtClean="0">
              <a:hlinkClick r:id="rId2" action="ppaction://hlinkfile"/>
            </a:endParaRPr>
          </a:p>
          <a:p>
            <a:r>
              <a:rPr lang="en-US" b="1" dirty="0" smtClean="0">
                <a:hlinkClick r:id="rId2" action="ppaction://hlinkfile"/>
              </a:rPr>
              <a:t>Thread Management</a:t>
            </a:r>
            <a:r>
              <a:rPr lang="en-US" dirty="0" smtClean="0"/>
              <a:t> allows to define, create, and control threads.</a:t>
            </a:r>
          </a:p>
          <a:p>
            <a:r>
              <a:rPr lang="en-US" dirty="0" smtClean="0"/>
              <a:t>Interrupt Service Routines (ISR) can call many CMSIS-RTOS functions. When a CMSIS-RTOS </a:t>
            </a:r>
          </a:p>
          <a:p>
            <a:r>
              <a:rPr lang="en-US" dirty="0" smtClean="0"/>
              <a:t>function cannot be called from ISR context, it rejects the invocation. Three different thread </a:t>
            </a:r>
          </a:p>
          <a:p>
            <a:r>
              <a:rPr lang="en-US" dirty="0" smtClean="0"/>
              <a:t>event types support communication between multiple threads and/or ISR:</a:t>
            </a:r>
          </a:p>
          <a:p>
            <a:r>
              <a:rPr lang="en-US" b="1" dirty="0" smtClean="0"/>
              <a:t>Signals:</a:t>
            </a:r>
            <a:r>
              <a:rPr lang="en-US" dirty="0" smtClean="0"/>
              <a:t> are flags that may be used to signal specific conditions to a thread. Signals can be </a:t>
            </a:r>
          </a:p>
          <a:p>
            <a:r>
              <a:rPr lang="en-US" dirty="0" smtClean="0"/>
              <a:t>modified in an ISR or set from other threads.</a:t>
            </a:r>
          </a:p>
          <a:p>
            <a:r>
              <a:rPr lang="en-US" b="1" dirty="0" smtClean="0"/>
              <a:t>Message:</a:t>
            </a:r>
            <a:r>
              <a:rPr lang="en-US" dirty="0" smtClean="0"/>
              <a:t> is a 32-bit value that can be sent to a thread or an ISR. Messages are buffered in a</a:t>
            </a:r>
          </a:p>
          <a:p>
            <a:r>
              <a:rPr lang="en-US" dirty="0" smtClean="0"/>
              <a:t> queue. The message type and queue size is defined in a descriptor.</a:t>
            </a:r>
          </a:p>
          <a:p>
            <a:r>
              <a:rPr lang="en-US" b="1" dirty="0" smtClean="0"/>
              <a:t>Mail:</a:t>
            </a:r>
            <a:r>
              <a:rPr lang="en-US" dirty="0" smtClean="0"/>
              <a:t> is a fixed-size memory </a:t>
            </a:r>
          </a:p>
          <a:p>
            <a:r>
              <a:rPr lang="en-US" dirty="0" smtClean="0"/>
              <a:t>block that can be sent to a thread or an ISR. Mails are buffered in a queue and memory </a:t>
            </a:r>
          </a:p>
          <a:p>
            <a:r>
              <a:rPr lang="en-US" dirty="0" smtClean="0"/>
              <a:t>allocation is provided. The mail type and queue size is defined in a descriptor.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Structure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19200"/>
            <a:ext cx="87874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hlinkClick r:id="rId2" action="ppaction://hlinkfile"/>
              </a:rPr>
              <a:t>Mutex</a:t>
            </a:r>
            <a:r>
              <a:rPr lang="en-US" b="1" dirty="0" smtClean="0">
                <a:hlinkClick r:id="rId2" action="ppaction://hlinkfile"/>
              </a:rPr>
              <a:t> Management</a:t>
            </a:r>
            <a:r>
              <a:rPr lang="en-US" dirty="0" smtClean="0"/>
              <a:t> and </a:t>
            </a:r>
            <a:r>
              <a:rPr lang="en-US" b="1" dirty="0" smtClean="0">
                <a:hlinkClick r:id="rId3" action="ppaction://hlinkfile"/>
              </a:rPr>
              <a:t>Semaphore Management</a:t>
            </a:r>
            <a:r>
              <a:rPr lang="en-US" dirty="0" smtClean="0"/>
              <a:t> are incorporated.</a:t>
            </a:r>
          </a:p>
          <a:p>
            <a:r>
              <a:rPr lang="en-US" dirty="0" smtClean="0"/>
              <a:t>CPU time can be schedule with the following functionalities:</a:t>
            </a:r>
          </a:p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i="1" dirty="0" smtClean="0"/>
              <a:t>timeout</a:t>
            </a:r>
            <a:r>
              <a:rPr lang="en-US" dirty="0" smtClean="0"/>
              <a:t> parameter is incorporated in many CMSIS-RTOS functions to avoid system </a:t>
            </a:r>
          </a:p>
          <a:p>
            <a:r>
              <a:rPr lang="en-US" dirty="0" smtClean="0"/>
              <a:t>lockup. When a timeout is specified, the system waits until a resource is available or an </a:t>
            </a:r>
          </a:p>
          <a:p>
            <a:r>
              <a:rPr lang="en-US" dirty="0" smtClean="0"/>
              <a:t>event occurs. While waiting, other threads are scheduled.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 </a:t>
            </a:r>
            <a:r>
              <a:rPr lang="en-US" b="1" dirty="0" err="1" smtClean="0">
                <a:hlinkClick r:id="rId4" action="ppaction://hlinkfile"/>
              </a:rPr>
              <a:t>osDelay</a:t>
            </a:r>
            <a:r>
              <a:rPr lang="en-US" dirty="0" smtClean="0"/>
              <a:t> function puts a thread into the state </a:t>
            </a:r>
            <a:r>
              <a:rPr lang="en-US" b="1" dirty="0" smtClean="0"/>
              <a:t>WAITING</a:t>
            </a:r>
            <a:r>
              <a:rPr lang="en-US" dirty="0" smtClean="0"/>
              <a:t> for a specified period of time.</a:t>
            </a:r>
          </a:p>
          <a:p>
            <a:endParaRPr lang="en-US" dirty="0" smtClean="0"/>
          </a:p>
          <a:p>
            <a:r>
              <a:rPr lang="en-US" dirty="0" smtClean="0"/>
              <a:t>The generic </a:t>
            </a:r>
            <a:r>
              <a:rPr lang="en-US" b="1" dirty="0" err="1" smtClean="0">
                <a:hlinkClick r:id="rId4" action="ppaction://hlinkfile"/>
              </a:rPr>
              <a:t>osWait</a:t>
            </a:r>
            <a:r>
              <a:rPr lang="en-US" dirty="0" smtClean="0"/>
              <a:t> function waits for events that are assigned to a thread.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err="1" smtClean="0">
                <a:hlinkClick r:id="rId5" action="ppaction://hlinkfile"/>
              </a:rPr>
              <a:t>osThreadYield</a:t>
            </a:r>
            <a:r>
              <a:rPr lang="en-US" dirty="0" smtClean="0"/>
              <a:t> provides co-operative thread switching and passes execution to another </a:t>
            </a:r>
          </a:p>
          <a:p>
            <a:r>
              <a:rPr lang="en-US" dirty="0" smtClean="0"/>
              <a:t>thread of the same priority.</a:t>
            </a:r>
          </a:p>
          <a:p>
            <a:endParaRPr lang="en-US" dirty="0" smtClean="0"/>
          </a:p>
          <a:p>
            <a:r>
              <a:rPr lang="en-US" dirty="0" smtClean="0"/>
              <a:t>The CMSIS-RTOS API is designed to optionally incorporate multi-processor systems and/or </a:t>
            </a:r>
          </a:p>
          <a:p>
            <a:r>
              <a:rPr lang="en-US" dirty="0" smtClean="0"/>
              <a:t>access protection via the Cortex-M Memory Protection Unit (MPU).</a:t>
            </a:r>
          </a:p>
          <a:p>
            <a:r>
              <a:rPr lang="en-US" dirty="0" smtClean="0"/>
              <a:t>In some RTOS implementations threads may execute on different processors and </a:t>
            </a:r>
            <a:r>
              <a:rPr lang="en-US" b="1" dirty="0" smtClean="0"/>
              <a:t>Mail</a:t>
            </a:r>
            <a:r>
              <a:rPr lang="en-US" dirty="0" smtClean="0"/>
              <a:t> </a:t>
            </a:r>
          </a:p>
          <a:p>
            <a:r>
              <a:rPr lang="en-US" dirty="0" smtClean="0"/>
              <a:t>and </a:t>
            </a:r>
            <a:r>
              <a:rPr lang="en-US" b="1" dirty="0" smtClean="0"/>
              <a:t>Message</a:t>
            </a:r>
            <a:r>
              <a:rPr lang="en-US" dirty="0" smtClean="0"/>
              <a:t> queues can therefore reside in shard memory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KEIL RTX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81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The </a:t>
            </a:r>
            <a:r>
              <a:rPr lang="en-US" sz="3600" dirty="0" err="1" smtClean="0"/>
              <a:t>Keil</a:t>
            </a:r>
            <a:r>
              <a:rPr lang="en-US" sz="3600" dirty="0" smtClean="0"/>
              <a:t> RTX is a royalty-free, deterministic Real-Time Operating System designed for ARM and Cortex-M devices. It allows you to create programs that simultaneously perform multiple functions and helps to create applications which are better structured and more easily maintained.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Functional Overview of CMSIS-RTOS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88465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2" action="ppaction://hlinkfile"/>
              </a:rPr>
              <a:t>Kernel Information and Control</a:t>
            </a:r>
            <a:endParaRPr lang="en-US" dirty="0" smtClean="0"/>
          </a:p>
          <a:p>
            <a:r>
              <a:rPr lang="en-US" b="1" dirty="0" err="1" smtClean="0">
                <a:hlinkClick r:id="rId2" action="ppaction://hlinkfile"/>
              </a:rPr>
              <a:t>osKernelInitialize</a:t>
            </a:r>
            <a:r>
              <a:rPr lang="en-US" dirty="0" smtClean="0"/>
              <a:t> : Initialize the RTOS kernel.</a:t>
            </a:r>
          </a:p>
          <a:p>
            <a:r>
              <a:rPr lang="en-US" b="1" dirty="0" err="1" smtClean="0">
                <a:hlinkClick r:id="rId2" action="ppaction://hlinkfile"/>
              </a:rPr>
              <a:t>osKernelStart</a:t>
            </a:r>
            <a:r>
              <a:rPr lang="en-US" dirty="0" smtClean="0"/>
              <a:t> : Start the RTOS kernel.</a:t>
            </a:r>
          </a:p>
          <a:p>
            <a:r>
              <a:rPr lang="en-US" b="1" dirty="0" err="1" smtClean="0">
                <a:hlinkClick r:id="rId2" action="ppaction://hlinkfile"/>
              </a:rPr>
              <a:t>osKernelRunning</a:t>
            </a:r>
            <a:r>
              <a:rPr lang="en-US" dirty="0" smtClean="0"/>
              <a:t> : Query if the RTOS kernel is running.</a:t>
            </a:r>
          </a:p>
          <a:p>
            <a:r>
              <a:rPr lang="en-US" b="1" dirty="0" err="1" smtClean="0">
                <a:hlinkClick r:id="rId2" action="ppaction://hlinkfile"/>
              </a:rPr>
              <a:t>osKernelSysTick</a:t>
            </a:r>
            <a:r>
              <a:rPr lang="en-US" dirty="0" smtClean="0"/>
              <a:t> $ : Get RTOS kernel system timer counter.</a:t>
            </a:r>
          </a:p>
          <a:p>
            <a:r>
              <a:rPr lang="en-US" b="1" dirty="0" err="1" smtClean="0">
                <a:hlinkClick r:id="rId2" action="ppaction://hlinkfile"/>
              </a:rPr>
              <a:t>osKernelSysTickFrequency</a:t>
            </a:r>
            <a:r>
              <a:rPr lang="en-US" dirty="0" smtClean="0"/>
              <a:t> $ : RTOS kernel system timer frequency in Hz.</a:t>
            </a:r>
          </a:p>
          <a:p>
            <a:r>
              <a:rPr lang="en-US" b="1" dirty="0" err="1" smtClean="0">
                <a:hlinkClick r:id="rId2" action="ppaction://hlinkfile"/>
              </a:rPr>
              <a:t>osKernelSysTickMicroSec</a:t>
            </a:r>
            <a:r>
              <a:rPr lang="en-US" dirty="0" smtClean="0"/>
              <a:t> $ : Convert microseconds value to RTOS kernel system timer value.</a:t>
            </a:r>
          </a:p>
          <a:p>
            <a:endParaRPr lang="en-US" b="1" dirty="0" smtClean="0">
              <a:hlinkClick r:id="rId3" action="ppaction://hlinkfile"/>
            </a:endParaRPr>
          </a:p>
          <a:p>
            <a:r>
              <a:rPr lang="en-US" b="1" dirty="0" smtClean="0">
                <a:hlinkClick r:id="rId3" action="ppaction://hlinkfile"/>
              </a:rPr>
              <a:t>Thread Management</a:t>
            </a:r>
            <a:endParaRPr lang="en-US" dirty="0" smtClean="0"/>
          </a:p>
          <a:p>
            <a:r>
              <a:rPr lang="en-US" b="1" dirty="0" err="1" smtClean="0">
                <a:hlinkClick r:id="rId3" action="ppaction://hlinkfile"/>
              </a:rPr>
              <a:t>osThreadCreate</a:t>
            </a:r>
            <a:r>
              <a:rPr lang="en-US" dirty="0" smtClean="0"/>
              <a:t> : Start execution of a thread function.</a:t>
            </a:r>
          </a:p>
          <a:p>
            <a:r>
              <a:rPr lang="en-US" b="1" dirty="0" err="1" smtClean="0">
                <a:hlinkClick r:id="rId3" action="ppaction://hlinkfile"/>
              </a:rPr>
              <a:t>osThreadTerminate</a:t>
            </a:r>
            <a:r>
              <a:rPr lang="en-US" dirty="0" smtClean="0"/>
              <a:t> : Stop execution of a thread function.</a:t>
            </a:r>
          </a:p>
          <a:p>
            <a:r>
              <a:rPr lang="en-US" b="1" dirty="0" err="1" smtClean="0">
                <a:hlinkClick r:id="rId3" action="ppaction://hlinkfile"/>
              </a:rPr>
              <a:t>osThreadYield</a:t>
            </a:r>
            <a:r>
              <a:rPr lang="en-US" dirty="0" smtClean="0"/>
              <a:t> : Pass execution to next ready thread function.</a:t>
            </a:r>
          </a:p>
          <a:p>
            <a:r>
              <a:rPr lang="en-US" b="1" dirty="0" err="1" smtClean="0">
                <a:hlinkClick r:id="rId3" action="ppaction://hlinkfile"/>
              </a:rPr>
              <a:t>osThreadGetId</a:t>
            </a:r>
            <a:r>
              <a:rPr lang="en-US" dirty="0" smtClean="0"/>
              <a:t> : Get the thread identifier to reference this thread.</a:t>
            </a:r>
          </a:p>
          <a:p>
            <a:r>
              <a:rPr lang="en-US" b="1" dirty="0" err="1" smtClean="0">
                <a:hlinkClick r:id="rId3" action="ppaction://hlinkfile"/>
              </a:rPr>
              <a:t>osThreadSetPriority</a:t>
            </a:r>
            <a:r>
              <a:rPr lang="en-US" dirty="0" smtClean="0"/>
              <a:t> : Change the execution priority of a thread function.</a:t>
            </a:r>
            <a:br>
              <a:rPr lang="en-US" dirty="0" smtClean="0"/>
            </a:br>
            <a:r>
              <a:rPr lang="en-US" b="1" dirty="0" err="1" smtClean="0">
                <a:hlinkClick r:id="rId3" action="ppaction://hlinkfile"/>
              </a:rPr>
              <a:t>osThreadGetPriority</a:t>
            </a:r>
            <a:r>
              <a:rPr lang="en-US" dirty="0" smtClean="0"/>
              <a:t> : Obtain the current execution priority of a thread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33400"/>
            <a:ext cx="7772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2" action="ppaction://hlinkfile"/>
              </a:rPr>
              <a:t>Generic Wait Functions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osDelay</a:t>
            </a:r>
            <a:r>
              <a:rPr lang="en-US" dirty="0" smtClean="0"/>
              <a:t> : Wait for a specified time.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osWait</a:t>
            </a:r>
            <a:r>
              <a:rPr lang="en-US" dirty="0" smtClean="0"/>
              <a:t> $ : Wait for any event of the type Signal, Message, or Mail.</a:t>
            </a:r>
          </a:p>
          <a:p>
            <a:r>
              <a:rPr lang="en-US" b="1" dirty="0" smtClean="0">
                <a:hlinkClick r:id="rId3" action="ppaction://hlinkfile"/>
              </a:rPr>
              <a:t>Timer Management</a:t>
            </a:r>
            <a:r>
              <a:rPr lang="en-US" dirty="0" smtClean="0"/>
              <a:t> $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osTimerCreate</a:t>
            </a:r>
            <a:r>
              <a:rPr lang="en-US" dirty="0" smtClean="0"/>
              <a:t> : Define attributes of the timer callback function.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osTimerStart</a:t>
            </a:r>
            <a:r>
              <a:rPr lang="en-US" dirty="0" smtClean="0"/>
              <a:t> : Start or restart the timer with a time value.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osTimerStop</a:t>
            </a:r>
            <a:r>
              <a:rPr lang="en-US" dirty="0" smtClean="0"/>
              <a:t> : Stop the timer.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osTimerDelete</a:t>
            </a:r>
            <a:r>
              <a:rPr lang="en-US" dirty="0" smtClean="0"/>
              <a:t> : Delete a timer.</a:t>
            </a:r>
          </a:p>
          <a:p>
            <a:r>
              <a:rPr lang="en-US" b="1" dirty="0" smtClean="0">
                <a:hlinkClick r:id="rId4" action="ppaction://hlinkfile"/>
              </a:rPr>
              <a:t>Signal Management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4" action="ppaction://hlinkfile"/>
              </a:rPr>
              <a:t>osSignalSet</a:t>
            </a:r>
            <a:r>
              <a:rPr lang="en-US" dirty="0" smtClean="0"/>
              <a:t> : Set signal flags of a thread.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osSignalClear</a:t>
            </a:r>
            <a:r>
              <a:rPr lang="en-US" dirty="0" smtClean="0"/>
              <a:t> : Reset signal flags of a thread.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osSignalWait</a:t>
            </a:r>
            <a:r>
              <a:rPr lang="en-US" dirty="0" smtClean="0"/>
              <a:t> : Suspend execution until specific signal flags are set.</a:t>
            </a:r>
          </a:p>
          <a:p>
            <a:r>
              <a:rPr lang="en-US" b="1" dirty="0" err="1" smtClean="0">
                <a:hlinkClick r:id="rId5" action="ppaction://hlinkfile"/>
              </a:rPr>
              <a:t>Mutex</a:t>
            </a:r>
            <a:r>
              <a:rPr lang="en-US" b="1" dirty="0" smtClean="0">
                <a:hlinkClick r:id="rId5" action="ppaction://hlinkfile"/>
              </a:rPr>
              <a:t> Management</a:t>
            </a:r>
            <a:r>
              <a:rPr lang="en-US" dirty="0" smtClean="0"/>
              <a:t> $</a:t>
            </a:r>
          </a:p>
          <a:p>
            <a:pPr lvl="1"/>
            <a:r>
              <a:rPr lang="en-US" b="1" dirty="0" err="1" smtClean="0">
                <a:hlinkClick r:id="rId5" action="ppaction://hlinkfile"/>
              </a:rPr>
              <a:t>osMutexCreate</a:t>
            </a:r>
            <a:r>
              <a:rPr lang="en-US" dirty="0" smtClean="0"/>
              <a:t> : Define and initialize a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>
                <a:hlinkClick r:id="rId5" action="ppaction://hlinkfile"/>
              </a:rPr>
              <a:t>osMutexWait</a:t>
            </a:r>
            <a:r>
              <a:rPr lang="en-US" dirty="0" smtClean="0"/>
              <a:t> : Obtain a </a:t>
            </a:r>
            <a:r>
              <a:rPr lang="en-US" dirty="0" err="1" smtClean="0"/>
              <a:t>mutex</a:t>
            </a:r>
            <a:r>
              <a:rPr lang="en-US" dirty="0" smtClean="0"/>
              <a:t> or Wait until it becomes available.</a:t>
            </a:r>
          </a:p>
          <a:p>
            <a:pPr lvl="1"/>
            <a:r>
              <a:rPr lang="en-US" b="1" dirty="0" err="1" smtClean="0">
                <a:hlinkClick r:id="rId5" action="ppaction://hlinkfile"/>
              </a:rPr>
              <a:t>osMutexRelease</a:t>
            </a:r>
            <a:r>
              <a:rPr lang="en-US" dirty="0" smtClean="0"/>
              <a:t> : Release a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>
                <a:hlinkClick r:id="rId5" action="ppaction://hlinkfile"/>
              </a:rPr>
              <a:t>osMutexDelete</a:t>
            </a:r>
            <a:r>
              <a:rPr lang="en-US" dirty="0" smtClean="0"/>
              <a:t> : Delete a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hlinkClick r:id="rId6" action="ppaction://hlinkfile"/>
              </a:rPr>
              <a:t>Semaphore Management</a:t>
            </a:r>
            <a:r>
              <a:rPr lang="en-US" dirty="0" smtClean="0"/>
              <a:t> </a:t>
            </a:r>
          </a:p>
          <a:p>
            <a:r>
              <a:rPr lang="en-US" b="1" dirty="0" err="1" smtClean="0">
                <a:hlinkClick r:id="rId6" action="ppaction://hlinkfile"/>
              </a:rPr>
              <a:t>osSemaphoreCreate</a:t>
            </a:r>
            <a:r>
              <a:rPr lang="en-US" dirty="0" smtClean="0"/>
              <a:t> : Define and initialize a semaphore.</a:t>
            </a:r>
          </a:p>
          <a:p>
            <a:r>
              <a:rPr lang="en-US" b="1" dirty="0" err="1" smtClean="0">
                <a:hlinkClick r:id="rId6" action="ppaction://hlinkfile"/>
              </a:rPr>
              <a:t>osSemaphoreWait</a:t>
            </a:r>
            <a:r>
              <a:rPr lang="en-US" dirty="0" smtClean="0"/>
              <a:t> : Obtain a semaphore token or Wait until it becomes available.</a:t>
            </a:r>
          </a:p>
          <a:p>
            <a:r>
              <a:rPr lang="en-US" b="1" dirty="0" err="1" smtClean="0">
                <a:hlinkClick r:id="rId6" action="ppaction://hlinkfile"/>
              </a:rPr>
              <a:t>osSemaphoreRelease</a:t>
            </a:r>
            <a:r>
              <a:rPr lang="en-US" dirty="0" smtClean="0"/>
              <a:t> : Release a semaphore token.</a:t>
            </a:r>
          </a:p>
          <a:p>
            <a:r>
              <a:rPr lang="en-US" b="1" dirty="0" err="1" smtClean="0">
                <a:hlinkClick r:id="rId6" action="ppaction://hlinkfile"/>
              </a:rPr>
              <a:t>osSemaphoreDelete</a:t>
            </a:r>
            <a:r>
              <a:rPr lang="en-US" dirty="0" smtClean="0"/>
              <a:t> : Delete a semaphore.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33400" y="664488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2" action="ppaction://hlinkfile"/>
              </a:rPr>
              <a:t>Memory Pool Management</a:t>
            </a:r>
            <a:r>
              <a:rPr lang="en-US" dirty="0" smtClean="0"/>
              <a:t> $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osPoolCreate</a:t>
            </a:r>
            <a:r>
              <a:rPr lang="en-US" dirty="0" smtClean="0"/>
              <a:t> : Define and initialize a fix-size memory pool.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osPoolAlloc</a:t>
            </a:r>
            <a:r>
              <a:rPr lang="en-US" dirty="0" smtClean="0"/>
              <a:t> : Allocate a memory block.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osPoolCAlloc</a:t>
            </a:r>
            <a:r>
              <a:rPr lang="en-US" dirty="0" smtClean="0"/>
              <a:t> : Allocate a memory block and zero-set this block.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osPoolFree</a:t>
            </a:r>
            <a:r>
              <a:rPr lang="en-US" dirty="0" smtClean="0"/>
              <a:t> : Return a memory block to the memory pool.</a:t>
            </a:r>
          </a:p>
          <a:p>
            <a:r>
              <a:rPr lang="en-US" b="1" dirty="0" smtClean="0">
                <a:hlinkClick r:id="rId3" action="ppaction://hlinkfile"/>
              </a:rPr>
              <a:t>Message Queue Management</a:t>
            </a:r>
            <a:r>
              <a:rPr lang="en-US" dirty="0" smtClean="0"/>
              <a:t> $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osMessageCreate</a:t>
            </a:r>
            <a:r>
              <a:rPr lang="en-US" dirty="0" smtClean="0"/>
              <a:t> : Define and initialize a message queue.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osMessagePut</a:t>
            </a:r>
            <a:r>
              <a:rPr lang="en-US" dirty="0" smtClean="0"/>
              <a:t> : Put a message into a message queue.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osMessageGet</a:t>
            </a:r>
            <a:r>
              <a:rPr lang="en-US" dirty="0" smtClean="0"/>
              <a:t> : Get a message or suspend thread execution until message arrives.</a:t>
            </a:r>
          </a:p>
          <a:p>
            <a:r>
              <a:rPr lang="en-US" b="1" dirty="0" smtClean="0">
                <a:hlinkClick r:id="rId4" action="ppaction://hlinkfile"/>
              </a:rPr>
              <a:t>Mail Queue Management</a:t>
            </a:r>
            <a:r>
              <a:rPr lang="en-US" dirty="0" smtClean="0"/>
              <a:t> $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osMailCreate</a:t>
            </a:r>
            <a:r>
              <a:rPr lang="en-US" dirty="0" smtClean="0"/>
              <a:t> : Define and initialize a mail queue with fix-size memory blocks.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osMailAlloc</a:t>
            </a:r>
            <a:r>
              <a:rPr lang="en-US" dirty="0" smtClean="0"/>
              <a:t> : Allocate a memory block.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osMailCAlloc</a:t>
            </a:r>
            <a:r>
              <a:rPr lang="en-US" dirty="0" smtClean="0"/>
              <a:t> : Allocate a memory block and zero-set this block.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osMailPut</a:t>
            </a:r>
            <a:r>
              <a:rPr lang="en-US" dirty="0" smtClean="0"/>
              <a:t> : Put a memory block into a mail queue.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osMailGet</a:t>
            </a:r>
            <a:r>
              <a:rPr lang="en-US" dirty="0" smtClean="0"/>
              <a:t> : Get a mail or suspend thread execution until mail arrives.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osMailFree</a:t>
            </a:r>
            <a:r>
              <a:rPr lang="en-US" dirty="0" smtClean="0"/>
              <a:t> : Return a memory block to the mail queue.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CMSIS RTOS implementation is typically provided as a library. To add the RTOS functionality to an existing CMSIS-based application the RTOS library (and typically a configuration file) needs to be added. The available functionality of the RTOS library is defined in the file </a:t>
            </a:r>
            <a:r>
              <a:rPr lang="en-US" b="1" dirty="0" err="1" smtClean="0">
                <a:hlinkClick r:id="rId2" action="ppaction://hlinkfile"/>
              </a:rPr>
              <a:t>cmsis_os.h</a:t>
            </a:r>
            <a:r>
              <a:rPr lang="en-US" dirty="0" smtClean="0"/>
              <a:t> that is specific for each RTOS implementation.</a:t>
            </a:r>
            <a:endParaRPr lang="en-US" dirty="0"/>
          </a:p>
        </p:txBody>
      </p:sp>
      <p:sp>
        <p:nvSpPr>
          <p:cNvPr id="4" name="Title 1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en-US" sz="3600" b="1" dirty="0" smtClean="0"/>
              <a:t>How to use a CMSIS RTOS Implement </a:t>
            </a:r>
            <a:r>
              <a:rPr lang="en-US" sz="3600" b="1" dirty="0" err="1" smtClean="0"/>
              <a:t>ation</a:t>
            </a:r>
            <a:endParaRPr lang="en-US" sz="3600" b="1" dirty="0" smtClean="0"/>
          </a:p>
          <a:p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6" name="Picture 2" descr="CMSIS_RTOS_Fi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133600"/>
            <a:ext cx="5430824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 of CMSIS RTOS on Discovery Board from ST Microelectronics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 RTOS Kernel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01676"/>
            <a:ext cx="4876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basic unit of execution on CMSIS is a thread,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CMSIS RTOS consists of a 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</a:t>
            </a:r>
            <a:r>
              <a:rPr lang="en-US" b="1" dirty="0" smtClean="0"/>
              <a:t>cheduler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Memory Management service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Interrupt Handling support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Inter Thread communication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Time Management  (CLOCK)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114800"/>
            <a:ext cx="4191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Inter Thread communication</a:t>
            </a:r>
          </a:p>
          <a:p>
            <a:pPr marL="457200" lvl="2">
              <a:buFont typeface="Wingdings" pitchFamily="2" charset="2"/>
              <a:buChar char="q"/>
            </a:pPr>
            <a:r>
              <a:rPr lang="en-US" b="1" dirty="0" smtClean="0"/>
              <a:t>Semaphores</a:t>
            </a:r>
          </a:p>
          <a:p>
            <a:pPr marL="457200" lvl="2">
              <a:buFont typeface="Wingdings" pitchFamily="2" charset="2"/>
              <a:buChar char="q"/>
            </a:pPr>
            <a:r>
              <a:rPr lang="en-US" b="1" dirty="0" smtClean="0"/>
              <a:t>Signals</a:t>
            </a:r>
          </a:p>
          <a:p>
            <a:pPr marL="457200" lvl="2">
              <a:buFont typeface="Wingdings" pitchFamily="2" charset="2"/>
              <a:buChar char="q"/>
            </a:pPr>
            <a:r>
              <a:rPr lang="en-US" b="1" dirty="0" err="1" smtClean="0"/>
              <a:t>Mutexes</a:t>
            </a:r>
            <a:r>
              <a:rPr lang="en-US" b="1" dirty="0" smtClean="0"/>
              <a:t>  </a:t>
            </a:r>
          </a:p>
          <a:p>
            <a:pPr marL="457200" lvl="2">
              <a:buFont typeface="Wingdings" pitchFamily="2" charset="2"/>
              <a:buChar char="q"/>
            </a:pPr>
            <a:r>
              <a:rPr lang="en-US" b="1" dirty="0" smtClean="0"/>
              <a:t>Mailboxes </a:t>
            </a:r>
          </a:p>
          <a:p>
            <a:pPr marL="457200" lvl="2">
              <a:buFont typeface="Wingdings" pitchFamily="2" charset="2"/>
              <a:buChar char="q"/>
            </a:pPr>
            <a:r>
              <a:rPr lang="en-US" b="1" dirty="0" smtClean="0"/>
              <a:t>Message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39952" y="2852936"/>
            <a:ext cx="936104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37288" y="2204864"/>
            <a:ext cx="2304256" cy="2160240"/>
          </a:xfrm>
          <a:prstGeom prst="ellips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242088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5911" y="309625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15816" y="1700808"/>
            <a:ext cx="3384376" cy="3240360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39752" y="1196752"/>
            <a:ext cx="4536504" cy="4320480"/>
          </a:xfrm>
          <a:prstGeom prst="ellipse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04184" y="1916832"/>
            <a:ext cx="1831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Memory Management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1331476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Output layer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691680" y="692696"/>
            <a:ext cx="5688632" cy="5328592"/>
          </a:xfrm>
          <a:prstGeom prst="ellipse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63888" y="836712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15616" y="188640"/>
            <a:ext cx="6840760" cy="6381328"/>
          </a:xfrm>
          <a:prstGeom prst="ellipse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04248" y="14127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0"/>
            <a:endCxn id="13" idx="0"/>
          </p:cNvCxnSpPr>
          <p:nvPr/>
        </p:nvCxnSpPr>
        <p:spPr>
          <a:xfrm>
            <a:off x="4535996" y="1886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2"/>
          </p:cNvCxnSpPr>
          <p:nvPr/>
        </p:nvCxnSpPr>
        <p:spPr>
          <a:xfrm flipV="1">
            <a:off x="1115616" y="3356992"/>
            <a:ext cx="576064" cy="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380312" y="3429000"/>
            <a:ext cx="576064" cy="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5696" y="134076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37288" y="2204864"/>
            <a:ext cx="2304256" cy="2160240"/>
          </a:xfrm>
          <a:prstGeom prst="ellips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15816" y="1700808"/>
            <a:ext cx="3384376" cy="3240360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9752" y="1196752"/>
            <a:ext cx="4536504" cy="4320480"/>
          </a:xfrm>
          <a:prstGeom prst="ellipse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1680" y="692696"/>
            <a:ext cx="5688632" cy="5328592"/>
          </a:xfrm>
          <a:prstGeom prst="ellipse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91000" y="2895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2514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Scheduler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905000"/>
            <a:ext cx="1831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Memory Management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1371600"/>
            <a:ext cx="1536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Interrupt Handling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838200"/>
            <a:ext cx="22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 Thread Communication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1066800" y="228600"/>
            <a:ext cx="6934200" cy="6324600"/>
          </a:xfrm>
          <a:prstGeom prst="ellipse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3048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CMSIS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814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RTOS itself consists of a scheduler which supports round-robin, pre-emptive and </a:t>
            </a:r>
          </a:p>
          <a:p>
            <a:r>
              <a:rPr lang="en-US" dirty="0" smtClean="0"/>
              <a:t>co-operative multitasking of program threads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KEIL RTX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19748"/>
            <a:ext cx="86106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Royalty-free, deterministic RTOS with source code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Flexible Scheduling: round-robin, pre-emptive, and collaborative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hlinkClick r:id="rId2"/>
              </a:rPr>
              <a:t>High-Speed</a:t>
            </a:r>
            <a:r>
              <a:rPr lang="en-US" sz="2400" dirty="0" smtClean="0"/>
              <a:t> real-time operation with low interrupt latency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hlinkClick r:id="rId3"/>
              </a:rPr>
              <a:t>Small</a:t>
            </a:r>
            <a:r>
              <a:rPr lang="en-US" sz="2400" dirty="0" smtClean="0"/>
              <a:t> footprint for resource constrained systems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Unlimited number of tasks each with 254 priority levels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Unlimited number of mailboxes, semaphores, </a:t>
            </a:r>
            <a:r>
              <a:rPr lang="en-US" sz="2400" dirty="0" err="1" smtClean="0"/>
              <a:t>mutex</a:t>
            </a:r>
            <a:r>
              <a:rPr lang="en-US" sz="2400" dirty="0" smtClean="0"/>
              <a:t>, and timers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Support for multithreading and </a:t>
            </a:r>
            <a:r>
              <a:rPr lang="en-US" sz="2400" dirty="0" smtClean="0">
                <a:hlinkClick r:id="rId4"/>
              </a:rPr>
              <a:t>thread-safe</a:t>
            </a:r>
            <a:r>
              <a:rPr lang="en-US" sz="2400" dirty="0" smtClean="0"/>
              <a:t> operation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Kernel aware </a:t>
            </a:r>
            <a:r>
              <a:rPr lang="en-US" sz="2400" dirty="0" smtClean="0">
                <a:hlinkClick r:id="rId5"/>
              </a:rPr>
              <a:t>debug</a:t>
            </a:r>
            <a:r>
              <a:rPr lang="en-US" sz="2400" dirty="0" smtClean="0"/>
              <a:t> support in </a:t>
            </a:r>
            <a:r>
              <a:rPr lang="en-US" sz="2400" dirty="0" smtClean="0">
                <a:hlinkClick r:id="rId6"/>
              </a:rPr>
              <a:t>MDK-ARM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Dialog-based setup using µVision </a:t>
            </a:r>
            <a:r>
              <a:rPr lang="en-US" sz="2400" dirty="0" smtClean="0">
                <a:hlinkClick r:id="rId7"/>
              </a:rPr>
              <a:t>Configuration Wizard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401270"/>
            <a:ext cx="8458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While it is certainly possible to create real-time programs without an RTOS (by executing one or more functions in a Super-loop), there are numerous scheduling, maintenance, and timing issues that an RTOS like the </a:t>
            </a:r>
            <a:r>
              <a:rPr lang="en-US" dirty="0" err="1" smtClean="0"/>
              <a:t>Keil</a:t>
            </a:r>
            <a:r>
              <a:rPr lang="en-US" dirty="0" smtClean="0"/>
              <a:t> RTX solves for you. 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Assumptions behind modeling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077200" cy="38472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process is totally self  contained,  that is not always the case</a:t>
            </a:r>
          </a:p>
          <a:p>
            <a:endParaRPr lang="en-US" sz="2400" dirty="0" smtClean="0"/>
          </a:p>
          <a:p>
            <a:r>
              <a:rPr lang="en-US" sz="2800" b="1" dirty="0" smtClean="0"/>
              <a:t>Example</a:t>
            </a:r>
          </a:p>
          <a:p>
            <a:r>
              <a:rPr lang="en-US" sz="2400" dirty="0" smtClean="0"/>
              <a:t>a process may need  a system resource, such as an I/O device or the bus, to complete its work. Scheduling the processes without considering the resources those processes require can cause </a:t>
            </a:r>
            <a:r>
              <a:rPr lang="en-US" sz="2400" b="1" i="1" dirty="0" smtClean="0"/>
              <a:t>priority inversion, in which a low-priority process blocks execution of a higher priority </a:t>
            </a:r>
            <a:r>
              <a:rPr lang="en-US" sz="2400" dirty="0" smtClean="0"/>
              <a:t>process by keeping hold of its resource.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CMSIS-RTOS </a:t>
            </a:r>
            <a:r>
              <a:rPr lang="en-US" dirty="0" err="1" smtClean="0"/>
              <a:t>Keil</a:t>
            </a:r>
            <a:r>
              <a:rPr lang="en-US" dirty="0" smtClean="0"/>
              <a:t> RTX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CMSIS-RTOS RTX is a </a:t>
            </a:r>
            <a:r>
              <a:rPr lang="en-US" b="1" dirty="0" smtClean="0"/>
              <a:t>royalty-free</a:t>
            </a:r>
            <a:r>
              <a:rPr lang="en-US" dirty="0" smtClean="0"/>
              <a:t>,  (new  and improved version of KEIL RTX, )</a:t>
            </a:r>
            <a:r>
              <a:rPr lang="en-US" b="1" dirty="0" smtClean="0"/>
              <a:t>deterministic</a:t>
            </a:r>
            <a:r>
              <a:rPr lang="en-US" dirty="0" smtClean="0"/>
              <a:t> real-time operating system implementing the CMSIS-RTOS API, a generic RTOS interface for Cortex-M processor-based devices. </a:t>
            </a:r>
            <a:r>
              <a:rPr lang="en-US" dirty="0" err="1" smtClean="0"/>
              <a:t>Keil</a:t>
            </a:r>
            <a:r>
              <a:rPr lang="en-US" dirty="0" smtClean="0"/>
              <a:t> RTX version 4 implements </a:t>
            </a:r>
            <a:r>
              <a:rPr lang="en-US" dirty="0" smtClean="0">
                <a:hlinkClick r:id="rId2"/>
              </a:rPr>
              <a:t>CMSIS-RTOS v1</a:t>
            </a:r>
            <a:r>
              <a:rPr lang="en-US" dirty="0" smtClean="0"/>
              <a:t>, whereas </a:t>
            </a:r>
            <a:r>
              <a:rPr lang="en-US" dirty="0" err="1" smtClean="0"/>
              <a:t>Keil</a:t>
            </a:r>
            <a:r>
              <a:rPr lang="en-US" dirty="0" smtClean="0"/>
              <a:t> RTX 5 implements the latest </a:t>
            </a:r>
            <a:r>
              <a:rPr lang="en-US" dirty="0" smtClean="0">
                <a:hlinkClick r:id="rId3"/>
              </a:rPr>
              <a:t>CMSIS-RTOS v2 API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RTX manages the switching between the activities. Each activity gets a separate thread which executes a specific task and to simplify the program structure. CMSIS-RTOS RTX is scalable and additional threads can be added easily at a later time. Threads have a priority allowing faster execution of time-critical parts of a user application.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CMSIS-RTOS RTX offers services needed in many real-time applications, such as periodical activation of timer functions, memory management, and message exchange between threads with time limits.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new CMSIS-RTOS API v2 addresses new requirements such as dynamic object creation, support for ARMv8-M, and full support of C++ run-time environments. 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Priority Inversion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CMSIS-RTOS RTX  kernel scheduling 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53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Pre-emptive</a:t>
            </a:r>
            <a:r>
              <a:rPr lang="en-US" sz="2400" dirty="0" smtClean="0"/>
              <a:t> - each thread has a different priority and will run until a higher priority thread is ready to run. This is commonly used in interactive systems where a device may be in standby or background mode until some input is sent to it.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Round-Robin</a:t>
            </a:r>
            <a:r>
              <a:rPr lang="en-US" sz="2400" dirty="0" smtClean="0"/>
              <a:t> - each thread will run for a fixed period of CPU run-time (time slice). Data loggers/system monitors typically employ round-robin scheduling, to sample all sensors or data-sources in turn with no prioritization.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Co-operative</a:t>
            </a:r>
            <a:r>
              <a:rPr lang="en-US" sz="2400" dirty="0" smtClean="0"/>
              <a:t> - each thread will run until it is told to pass control to another thread or reaches a blocking OS call. Co-operative multi-tasking can be seen in applications that require a fixed order of execution.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405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/>
              <a:t>Deterministic Behavior</a:t>
            </a:r>
            <a:r>
              <a:rPr lang="en-US" dirty="0" smtClean="0"/>
              <a:t> - Known behavior for time critical tasks.</a:t>
            </a:r>
          </a:p>
          <a:p>
            <a:pPr algn="just"/>
            <a:r>
              <a:rPr lang="en-US" dirty="0" smtClean="0"/>
              <a:t>CMSIS-RTOS RTX delivers fully deterministic behavior meaning that events and interrupts </a:t>
            </a:r>
          </a:p>
          <a:p>
            <a:pPr algn="just"/>
            <a:r>
              <a:rPr lang="en-US" dirty="0" smtClean="0"/>
              <a:t>are handled within a predefined time (deadline). Your application can rely on consistent </a:t>
            </a:r>
          </a:p>
          <a:p>
            <a:pPr algn="just"/>
            <a:r>
              <a:rPr lang="en-US" dirty="0" smtClean="0"/>
              <a:t>and known process timings.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Designed for Embedded Systems</a:t>
            </a:r>
            <a:r>
              <a:rPr lang="en-US" dirty="0" smtClean="0"/>
              <a:t> - Uses the minimum amount of system memory.</a:t>
            </a:r>
            <a:br>
              <a:rPr lang="en-US" dirty="0" smtClean="0"/>
            </a:br>
            <a:r>
              <a:rPr lang="en-US" dirty="0" smtClean="0"/>
              <a:t>CMSIS-RTOS RTX is specifically written for applications running on ARM Cortex-M based </a:t>
            </a:r>
          </a:p>
          <a:p>
            <a:pPr algn="just"/>
            <a:r>
              <a:rPr lang="en-US" dirty="0" smtClean="0"/>
              <a:t>MCUs. It runs quickly and requires only minimal MCU resources with a memory footprint </a:t>
            </a:r>
          </a:p>
          <a:p>
            <a:pPr algn="just"/>
            <a:r>
              <a:rPr lang="en-US" dirty="0" smtClean="0"/>
              <a:t>as small as 5KB (ROM).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Source Code</a:t>
            </a:r>
            <a:r>
              <a:rPr lang="en-US" dirty="0" smtClean="0"/>
              <a:t> - Useful for certification.</a:t>
            </a:r>
            <a:br>
              <a:rPr lang="en-US" dirty="0" smtClean="0"/>
            </a:br>
            <a:r>
              <a:rPr lang="en-US" dirty="0" smtClean="0"/>
              <a:t>The source code is included in all </a:t>
            </a:r>
            <a:r>
              <a:rPr lang="en-US" dirty="0" smtClean="0">
                <a:hlinkClick r:id="rId2"/>
              </a:rPr>
              <a:t>MDK editions</a:t>
            </a:r>
            <a:r>
              <a:rPr lang="en-US" dirty="0" smtClean="0"/>
              <a:t>. Use it if your product requires certification.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CMSIS RTOS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52478"/>
            <a:ext cx="8382000" cy="32008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CMSIS-RTOS API is a generic RTOS interface </a:t>
            </a:r>
            <a:r>
              <a:rPr lang="en-US" sz="2000" b="1" u="sng" dirty="0" smtClean="0"/>
              <a:t>for ARM Cortex-M processor-based devices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CMSIS-RTOS provides a standardized API to access the OS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CMSIS-RTOS provides basic features that are required in many applications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unified feature set of the CMSIS-RTOS API simplifies sharing of software components and reduces learning efforts.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Middleware components that use the CMSIS-RTOS API are RTOS agnostic. CMSIS-RTOS compliant middleware is easier to adapt.</a:t>
            </a:r>
          </a:p>
          <a:p>
            <a:endParaRPr lang="en-US" dirty="0"/>
          </a:p>
        </p:txBody>
      </p:sp>
      <p:pic>
        <p:nvPicPr>
          <p:cNvPr id="35842" name="Picture 2" descr="API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191000"/>
            <a:ext cx="3667125" cy="253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50292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Now it is time to understand a bit about the CPU and hardware of the computer on which this Real time Operating system is going to run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us start with a bit or ARM Processor architecture as the computer is based on ARM processor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3058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Processor overview </a:t>
            </a:r>
            <a:r>
              <a:rPr lang="en-US" dirty="0" err="1" smtClean="0"/>
              <a:t>andCortex</a:t>
            </a:r>
            <a:r>
              <a:rPr lang="en-US" dirty="0" smtClean="0"/>
              <a:t> M4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ARM </a:t>
            </a:r>
            <a:r>
              <a:rPr lang="en-US" i="1" dirty="0" smtClean="0"/>
              <a:t>Processor Arch </a:t>
            </a:r>
            <a:r>
              <a:rPr lang="en-US" i="1" dirty="0" smtClean="0"/>
              <a:t>slides Intro and Module-4)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1035</Words>
  <Application>Microsoft Office PowerPoint</Application>
  <PresentationFormat>On-screen Show (4:3)</PresentationFormat>
  <Paragraphs>286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CMSIS-RTOS  a Real Time Operating System</vt:lpstr>
      <vt:lpstr>What is KEIL RTX</vt:lpstr>
      <vt:lpstr>Features of KEIL RTX</vt:lpstr>
      <vt:lpstr>CMSIS-RTOS Keil RTX</vt:lpstr>
      <vt:lpstr>CMSIS-RTOS RTX  kernel scheduling methods</vt:lpstr>
      <vt:lpstr>Other features</vt:lpstr>
      <vt:lpstr>What is CMSIS RTOS API</vt:lpstr>
      <vt:lpstr>Now it is time to understand a bit about the CPU and hardware of the computer on which this Real time Operating system is going to run  Let us start with a bit or ARM Processor architecture as the computer is based on ARM processor</vt:lpstr>
      <vt:lpstr>ARM Processor overview andCortex M4  (ARM Processor Arch slides Intro and Module-4)</vt:lpstr>
      <vt:lpstr>Introduction to STM32F Microcontroller</vt:lpstr>
      <vt:lpstr>Slide 11</vt:lpstr>
      <vt:lpstr>Slide 12</vt:lpstr>
      <vt:lpstr>Slide 13</vt:lpstr>
      <vt:lpstr>STM32F4DISCOVERY  board</vt:lpstr>
      <vt:lpstr>Slide 15</vt:lpstr>
      <vt:lpstr>Slide 16</vt:lpstr>
      <vt:lpstr>Slide 17</vt:lpstr>
      <vt:lpstr>CMSIS-RTOS API Structure</vt:lpstr>
      <vt:lpstr>API Structure</vt:lpstr>
      <vt:lpstr>Functional Overview of CMSIS-RTOS</vt:lpstr>
      <vt:lpstr>Slide 21</vt:lpstr>
      <vt:lpstr>Slide 22</vt:lpstr>
      <vt:lpstr>Slide 23</vt:lpstr>
      <vt:lpstr>Demo of CMSIS RTOS on Discovery Board from ST Microelectronics </vt:lpstr>
      <vt:lpstr>CMSIS RTOS Kernel </vt:lpstr>
      <vt:lpstr>Slide 26</vt:lpstr>
      <vt:lpstr>Slide 27</vt:lpstr>
      <vt:lpstr>Scheduler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Assumptions behind modeling</vt:lpstr>
      <vt:lpstr>Priority Inversion</vt:lpstr>
      <vt:lpstr>Priority Inversion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Process Communication</dc:title>
  <dc:creator>user</dc:creator>
  <cp:lastModifiedBy>user</cp:lastModifiedBy>
  <cp:revision>480</cp:revision>
  <dcterms:created xsi:type="dcterms:W3CDTF">2017-01-18T10:03:27Z</dcterms:created>
  <dcterms:modified xsi:type="dcterms:W3CDTF">2017-02-19T17:55:14Z</dcterms:modified>
</cp:coreProperties>
</file>