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8" r:id="rId7"/>
    <p:sldId id="269" r:id="rId8"/>
    <p:sldId id="272" r:id="rId9"/>
    <p:sldId id="273" r:id="rId10"/>
    <p:sldId id="270" r:id="rId11"/>
    <p:sldId id="289" r:id="rId12"/>
    <p:sldId id="271" r:id="rId13"/>
    <p:sldId id="263" r:id="rId14"/>
    <p:sldId id="278" r:id="rId15"/>
    <p:sldId id="274" r:id="rId16"/>
    <p:sldId id="275" r:id="rId17"/>
    <p:sldId id="264" r:id="rId18"/>
    <p:sldId id="276" r:id="rId19"/>
    <p:sldId id="277" r:id="rId20"/>
    <p:sldId id="265" r:id="rId21"/>
    <p:sldId id="282" r:id="rId22"/>
    <p:sldId id="266" r:id="rId23"/>
    <p:sldId id="280" r:id="rId24"/>
    <p:sldId id="281" r:id="rId25"/>
    <p:sldId id="267" r:id="rId26"/>
    <p:sldId id="283" r:id="rId27"/>
    <p:sldId id="284" r:id="rId28"/>
    <p:sldId id="286" r:id="rId29"/>
    <p:sldId id="287" r:id="rId30"/>
    <p:sldId id="290" r:id="rId31"/>
    <p:sldId id="28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31" autoAdjust="0"/>
    <p:restoredTop sz="99437" autoAdjust="0"/>
  </p:normalViewPr>
  <p:slideViewPr>
    <p:cSldViewPr>
      <p:cViewPr>
        <p:scale>
          <a:sx n="70" d="100"/>
          <a:sy n="70" d="100"/>
        </p:scale>
        <p:origin x="-9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7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90601"/>
            <a:ext cx="7772400" cy="1143000"/>
          </a:xfrm>
        </p:spPr>
        <p:txBody>
          <a:bodyPr>
            <a:normAutofit fontScale="90000"/>
          </a:bodyPr>
          <a:lstStyle/>
          <a:p>
            <a:r>
              <a:rPr lang="en-US" dirty="0" smtClean="0"/>
              <a:t>Real Time Scheduling  </a:t>
            </a:r>
            <a:br>
              <a:rPr lang="en-US" dirty="0" smtClean="0"/>
            </a:br>
            <a:r>
              <a:rPr lang="en-US" dirty="0" smtClean="0"/>
              <a:t>Concepts</a:t>
            </a:r>
            <a:endParaRPr lang="en-US" dirty="0"/>
          </a:p>
        </p:txBody>
      </p:sp>
      <p:sp>
        <p:nvSpPr>
          <p:cNvPr id="3" name="Subtitle 2"/>
          <p:cNvSpPr>
            <a:spLocks noGrp="1"/>
          </p:cNvSpPr>
          <p:nvPr>
            <p:ph type="subTitle" idx="1"/>
          </p:nvPr>
        </p:nvSpPr>
        <p:spPr>
          <a:xfrm>
            <a:off x="1371600" y="3276600"/>
            <a:ext cx="6400800" cy="914400"/>
          </a:xfrm>
        </p:spPr>
        <p:txBody>
          <a:bodyPr/>
          <a:lstStyle/>
          <a:p>
            <a:r>
              <a:rPr lang="en-US" dirty="0" err="1" smtClean="0"/>
              <a:t>Girish</a:t>
            </a:r>
            <a:r>
              <a:rPr lang="en-US" dirty="0" smtClean="0"/>
              <a:t> S Kumar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362200"/>
            <a:ext cx="8229600" cy="1143000"/>
          </a:xfrm>
        </p:spPr>
        <p:txBody>
          <a:bodyPr>
            <a:normAutofit fontScale="90000"/>
          </a:bodyPr>
          <a:lstStyle/>
          <a:p>
            <a:r>
              <a:rPr lang="en-US" dirty="0" smtClean="0"/>
              <a:t>Clock Driven Scheduling</a:t>
            </a:r>
            <a:br>
              <a:rPr lang="en-US" dirty="0" smtClean="0"/>
            </a:br>
            <a:r>
              <a:rPr lang="en-US" dirty="0" smtClean="0"/>
              <a:t>A closer Look</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491880" y="1988840"/>
            <a:ext cx="2232248" cy="3528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 Time System</a:t>
            </a:r>
            <a:endParaRPr lang="en-US" dirty="0"/>
          </a:p>
        </p:txBody>
      </p:sp>
      <p:sp>
        <p:nvSpPr>
          <p:cNvPr id="3" name="TextBox 2"/>
          <p:cNvSpPr txBox="1"/>
          <p:nvPr/>
        </p:nvSpPr>
        <p:spPr>
          <a:xfrm>
            <a:off x="755576" y="4797152"/>
            <a:ext cx="1046120" cy="369332"/>
          </a:xfrm>
          <a:prstGeom prst="rect">
            <a:avLst/>
          </a:prstGeom>
          <a:noFill/>
        </p:spPr>
        <p:txBody>
          <a:bodyPr wrap="none" rtlCol="0">
            <a:spAutoFit/>
          </a:bodyPr>
          <a:lstStyle/>
          <a:p>
            <a:r>
              <a:rPr lang="en-US" dirty="0" err="1" smtClean="0"/>
              <a:t>Async</a:t>
            </a:r>
            <a:r>
              <a:rPr lang="en-US" dirty="0" smtClean="0"/>
              <a:t> I/P</a:t>
            </a:r>
            <a:endParaRPr lang="en-US" dirty="0"/>
          </a:p>
        </p:txBody>
      </p:sp>
      <p:grpSp>
        <p:nvGrpSpPr>
          <p:cNvPr id="4" name="Group 3"/>
          <p:cNvGrpSpPr/>
          <p:nvPr/>
        </p:nvGrpSpPr>
        <p:grpSpPr>
          <a:xfrm>
            <a:off x="2123728" y="3356992"/>
            <a:ext cx="833032" cy="747376"/>
            <a:chOff x="1763688" y="3356992"/>
            <a:chExt cx="1440160" cy="936104"/>
          </a:xfrm>
        </p:grpSpPr>
        <p:sp>
          <p:nvSpPr>
            <p:cNvPr id="5" name="Curved Right Arrow 4"/>
            <p:cNvSpPr/>
            <p:nvPr/>
          </p:nvSpPr>
          <p:spPr>
            <a:xfrm>
              <a:off x="1763688" y="3429000"/>
              <a:ext cx="720080" cy="8640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urved Right Arrow 5"/>
            <p:cNvSpPr/>
            <p:nvPr/>
          </p:nvSpPr>
          <p:spPr>
            <a:xfrm>
              <a:off x="2483768" y="3356992"/>
              <a:ext cx="720080" cy="864096"/>
            </a:xfrm>
            <a:prstGeom prst="curvedRightArrow">
              <a:avLst/>
            </a:prstGeom>
            <a:scene3d>
              <a:camera prst="orthographicFront">
                <a:rot lat="1200000" lon="21052812" rev="111046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7" name="Straight Arrow Connector 6"/>
          <p:cNvCxnSpPr/>
          <p:nvPr/>
        </p:nvCxnSpPr>
        <p:spPr>
          <a:xfrm>
            <a:off x="2987824" y="3753036"/>
            <a:ext cx="432048"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123728" y="2276872"/>
            <a:ext cx="833032" cy="747376"/>
            <a:chOff x="1763688" y="3356992"/>
            <a:chExt cx="1440160" cy="936104"/>
          </a:xfrm>
        </p:grpSpPr>
        <p:sp>
          <p:nvSpPr>
            <p:cNvPr id="9" name="Curved Right Arrow 8"/>
            <p:cNvSpPr/>
            <p:nvPr/>
          </p:nvSpPr>
          <p:spPr>
            <a:xfrm>
              <a:off x="1763688" y="3429000"/>
              <a:ext cx="720080" cy="8640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Right Arrow 9"/>
            <p:cNvSpPr/>
            <p:nvPr/>
          </p:nvSpPr>
          <p:spPr>
            <a:xfrm>
              <a:off x="2483768" y="3356992"/>
              <a:ext cx="720080" cy="864096"/>
            </a:xfrm>
            <a:prstGeom prst="curvedRightArrow">
              <a:avLst/>
            </a:prstGeom>
            <a:scene3d>
              <a:camera prst="orthographicFront">
                <a:rot lat="1200000" lon="21052812" rev="111046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1" name="Straight Arrow Connector 10"/>
          <p:cNvCxnSpPr/>
          <p:nvPr/>
        </p:nvCxnSpPr>
        <p:spPr>
          <a:xfrm>
            <a:off x="2987824" y="2672916"/>
            <a:ext cx="432048"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5576" y="1916832"/>
            <a:ext cx="1293431" cy="1200329"/>
          </a:xfrm>
          <a:prstGeom prst="rect">
            <a:avLst/>
          </a:prstGeom>
          <a:noFill/>
        </p:spPr>
        <p:txBody>
          <a:bodyPr wrap="none" rtlCol="0">
            <a:spAutoFit/>
          </a:bodyPr>
          <a:lstStyle/>
          <a:p>
            <a:r>
              <a:rPr lang="en-US" dirty="0" smtClean="0"/>
              <a:t>Periodic </a:t>
            </a:r>
          </a:p>
          <a:p>
            <a:r>
              <a:rPr lang="en-US" b="1" dirty="0" smtClean="0"/>
              <a:t>Inputs</a:t>
            </a:r>
            <a:r>
              <a:rPr lang="en-US" dirty="0" smtClean="0"/>
              <a:t> from</a:t>
            </a:r>
          </a:p>
          <a:p>
            <a:r>
              <a:rPr lang="en-US" dirty="0" smtClean="0"/>
              <a:t>Sensors</a:t>
            </a:r>
          </a:p>
          <a:p>
            <a:r>
              <a:rPr lang="en-US" dirty="0" smtClean="0"/>
              <a:t>(</a:t>
            </a:r>
            <a:r>
              <a:rPr lang="en-US" b="1" dirty="0" smtClean="0"/>
              <a:t>Push</a:t>
            </a:r>
            <a:r>
              <a:rPr lang="en-US" dirty="0" smtClean="0"/>
              <a:t>)</a:t>
            </a:r>
            <a:endParaRPr lang="en-US" dirty="0"/>
          </a:p>
        </p:txBody>
      </p:sp>
      <p:sp>
        <p:nvSpPr>
          <p:cNvPr id="13" name="Rounded Rectangle 12"/>
          <p:cNvSpPr/>
          <p:nvPr/>
        </p:nvSpPr>
        <p:spPr>
          <a:xfrm>
            <a:off x="6804248" y="3212976"/>
            <a:ext cx="1728192" cy="864096"/>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127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14" name="Right Arrow 13"/>
          <p:cNvSpPr/>
          <p:nvPr/>
        </p:nvSpPr>
        <p:spPr>
          <a:xfrm>
            <a:off x="5724128" y="3645024"/>
            <a:ext cx="100811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triped Right Arrow 14"/>
          <p:cNvSpPr/>
          <p:nvPr/>
        </p:nvSpPr>
        <p:spPr>
          <a:xfrm>
            <a:off x="1979712" y="4509120"/>
            <a:ext cx="1512168" cy="93610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457200" y="274638"/>
            <a:ext cx="8229600" cy="1143000"/>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Reference</a:t>
            </a:r>
            <a:r>
              <a:rPr kumimoji="0" lang="en-US" sz="4400" b="0" i="0" u="none" strike="noStrike" kern="1200" cap="none" spc="0" normalizeH="0" noProof="0" dirty="0" smtClean="0">
                <a:ln>
                  <a:noFill/>
                </a:ln>
                <a:solidFill>
                  <a:schemeClr val="tx1"/>
                </a:solidFill>
                <a:effectLst/>
                <a:uLnTx/>
                <a:uFillTx/>
                <a:latin typeface="+mj-lt"/>
                <a:ea typeface="+mj-ea"/>
                <a:cs typeface="+mj-cs"/>
              </a:rPr>
              <a:t> Model</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7" name="TextBox 16"/>
          <p:cNvSpPr txBox="1"/>
          <p:nvPr/>
        </p:nvSpPr>
        <p:spPr>
          <a:xfrm>
            <a:off x="251520" y="3356992"/>
            <a:ext cx="1831271" cy="923330"/>
          </a:xfrm>
          <a:prstGeom prst="rect">
            <a:avLst/>
          </a:prstGeom>
          <a:noFill/>
        </p:spPr>
        <p:txBody>
          <a:bodyPr wrap="none" rtlCol="0">
            <a:spAutoFit/>
          </a:bodyPr>
          <a:lstStyle/>
          <a:p>
            <a:r>
              <a:rPr lang="en-US" dirty="0" smtClean="0"/>
              <a:t>Periodic </a:t>
            </a:r>
          </a:p>
          <a:p>
            <a:r>
              <a:rPr lang="en-US" b="1" dirty="0" smtClean="0"/>
              <a:t>Polling</a:t>
            </a:r>
            <a:r>
              <a:rPr lang="en-US" dirty="0" smtClean="0"/>
              <a:t> of sensors</a:t>
            </a:r>
          </a:p>
          <a:p>
            <a:r>
              <a:rPr lang="en-US" dirty="0" smtClean="0"/>
              <a:t>(Pull)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838200"/>
          </a:xfrm>
        </p:spPr>
        <p:txBody>
          <a:bodyPr>
            <a:normAutofit fontScale="90000"/>
          </a:bodyPr>
          <a:lstStyle/>
          <a:p>
            <a:r>
              <a:rPr lang="en-US" dirty="0" smtClean="0"/>
              <a:t>Notations for Clock Driven Scheduling</a:t>
            </a:r>
            <a:endParaRPr lang="en-US" dirty="0"/>
          </a:p>
        </p:txBody>
      </p:sp>
      <p:graphicFrame>
        <p:nvGraphicFramePr>
          <p:cNvPr id="3" name="Table 2"/>
          <p:cNvGraphicFramePr>
            <a:graphicFrameLocks noGrp="1"/>
          </p:cNvGraphicFramePr>
          <p:nvPr/>
        </p:nvGraphicFramePr>
        <p:xfrm>
          <a:off x="304800" y="990600"/>
          <a:ext cx="8534400" cy="5657850"/>
        </p:xfrm>
        <a:graphic>
          <a:graphicData uri="http://schemas.openxmlformats.org/drawingml/2006/table">
            <a:tbl>
              <a:tblPr firstRow="1" bandRow="1">
                <a:tableStyleId>{5C22544A-7EE6-4342-B048-85BDC9FD1C3A}</a:tableStyleId>
              </a:tblPr>
              <a:tblGrid>
                <a:gridCol w="1447800"/>
                <a:gridCol w="7086600"/>
              </a:tblGrid>
              <a:tr h="619125">
                <a:tc>
                  <a:txBody>
                    <a:bodyPr/>
                    <a:lstStyle/>
                    <a:p>
                      <a:r>
                        <a:rPr lang="en-US" dirty="0" smtClean="0"/>
                        <a:t>Notation</a:t>
                      </a:r>
                      <a:endParaRPr lang="en-US" dirty="0"/>
                    </a:p>
                  </a:txBody>
                  <a:tcPr/>
                </a:tc>
                <a:tc>
                  <a:txBody>
                    <a:bodyPr/>
                    <a:lstStyle/>
                    <a:p>
                      <a:r>
                        <a:rPr lang="en-US" dirty="0" smtClean="0"/>
                        <a:t>Meaning</a:t>
                      </a:r>
                      <a:endParaRPr lang="en-US" dirty="0"/>
                    </a:p>
                  </a:txBody>
                  <a:tcPr/>
                </a:tc>
              </a:tr>
              <a:tr h="619125">
                <a:tc>
                  <a:txBody>
                    <a:bodyPr/>
                    <a:lstStyle/>
                    <a:p>
                      <a:pPr algn="ctr"/>
                      <a:r>
                        <a:rPr lang="en-US" sz="2400" dirty="0" smtClean="0"/>
                        <a:t>T</a:t>
                      </a:r>
                      <a:r>
                        <a:rPr lang="en-US" sz="3600" baseline="-25000" dirty="0" smtClean="0"/>
                        <a:t>i</a:t>
                      </a:r>
                      <a:endParaRPr lang="en-US" strike="noStrike" baseline="-25000" dirty="0">
                        <a:effectLst/>
                      </a:endParaRPr>
                    </a:p>
                  </a:txBody>
                  <a:tcPr/>
                </a:tc>
                <a:tc>
                  <a:txBody>
                    <a:bodyPr/>
                    <a:lstStyle/>
                    <a:p>
                      <a:r>
                        <a:rPr lang="en-US" dirty="0" smtClean="0"/>
                        <a:t>A periodic</a:t>
                      </a:r>
                      <a:r>
                        <a:rPr lang="en-US" baseline="0" dirty="0" smtClean="0"/>
                        <a:t> task with number ‘</a:t>
                      </a:r>
                      <a:r>
                        <a:rPr lang="en-US" baseline="0" dirty="0" err="1" smtClean="0"/>
                        <a:t>i</a:t>
                      </a:r>
                      <a:r>
                        <a:rPr lang="en-US" baseline="0" dirty="0" smtClean="0"/>
                        <a:t>’</a:t>
                      </a:r>
                      <a:endParaRPr lang="en-US" dirty="0"/>
                    </a:p>
                  </a:txBody>
                  <a:tcPr/>
                </a:tc>
              </a:tr>
              <a:tr h="619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Release</a:t>
                      </a:r>
                      <a:r>
                        <a:rPr lang="en-US" baseline="0" dirty="0" smtClean="0"/>
                        <a:t> Time </a:t>
                      </a:r>
                      <a:r>
                        <a:rPr lang="en-US" sz="1800" baseline="0" dirty="0" smtClean="0"/>
                        <a:t>D</a:t>
                      </a:r>
                      <a:r>
                        <a:rPr lang="en-US" sz="2800" baseline="-25000" dirty="0" smtClean="0"/>
                        <a:t>i</a:t>
                      </a:r>
                      <a:endParaRPr lang="en-US" strike="noStrike" baseline="-25000" dirty="0" smtClean="0">
                        <a:effectLst/>
                      </a:endParaRPr>
                    </a:p>
                    <a:p>
                      <a:pPr algn="ctr"/>
                      <a:endParaRPr lang="en-US" dirty="0"/>
                    </a:p>
                  </a:txBody>
                  <a:tcPr/>
                </a:tc>
                <a:tc>
                  <a:txBody>
                    <a:bodyPr/>
                    <a:lstStyle/>
                    <a:p>
                      <a:r>
                        <a:rPr lang="en-US" dirty="0" smtClean="0"/>
                        <a:t>Release time is the time by which a Job is ready for execution/scheduling</a:t>
                      </a:r>
                      <a:endParaRPr lang="en-US" dirty="0"/>
                    </a:p>
                  </a:txBody>
                  <a:tcPr/>
                </a:tc>
              </a:tr>
              <a:tr h="619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Dead Line </a:t>
                      </a:r>
                      <a:r>
                        <a:rPr lang="en-US" sz="1800" dirty="0" smtClean="0"/>
                        <a:t>D</a:t>
                      </a:r>
                      <a:r>
                        <a:rPr lang="en-US" sz="2800" baseline="-25000" dirty="0" smtClean="0"/>
                        <a:t>i</a:t>
                      </a:r>
                      <a:endParaRPr lang="en-US" strike="noStrike" baseline="-25000" dirty="0" smtClean="0">
                        <a:effectLst/>
                      </a:endParaRPr>
                    </a:p>
                    <a:p>
                      <a:pPr algn="ctr"/>
                      <a:endParaRPr lang="en-US" dirty="0"/>
                    </a:p>
                  </a:txBody>
                  <a:tcPr/>
                </a:tc>
                <a:tc>
                  <a:txBody>
                    <a:bodyPr/>
                    <a:lstStyle/>
                    <a:p>
                      <a:r>
                        <a:rPr lang="en-US" dirty="0" smtClean="0"/>
                        <a:t>Dead Line of a Job mean the time by which the job/task has to be completed. </a:t>
                      </a:r>
                      <a:endParaRPr lang="en-US" dirty="0"/>
                    </a:p>
                  </a:txBody>
                  <a:tcPr/>
                </a:tc>
              </a:tr>
              <a:tr h="619125">
                <a:tc>
                  <a:txBody>
                    <a:bodyPr/>
                    <a:lstStyle/>
                    <a:p>
                      <a:pPr algn="ctr"/>
                      <a:r>
                        <a:rPr lang="en-US" sz="3600" dirty="0" smtClean="0">
                          <a:effectLst/>
                        </a:rPr>
                        <a:t>p</a:t>
                      </a:r>
                      <a:r>
                        <a:rPr lang="en-US" sz="2800" baseline="-54000" dirty="0" smtClean="0"/>
                        <a:t>i</a:t>
                      </a:r>
                      <a:endParaRPr lang="en-US" baseline="-54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period of task</a:t>
                      </a:r>
                      <a:r>
                        <a:rPr lang="en-US" baseline="0" dirty="0" smtClean="0"/>
                        <a:t>  </a:t>
                      </a:r>
                      <a:r>
                        <a:rPr lang="en-US" sz="1800" dirty="0" smtClean="0"/>
                        <a:t>T</a:t>
                      </a:r>
                      <a:r>
                        <a:rPr lang="en-US" sz="2800" baseline="-25000" dirty="0" smtClean="0"/>
                        <a:t>i </a:t>
                      </a:r>
                      <a:r>
                        <a:rPr lang="en-US" sz="2800" baseline="0" dirty="0" smtClean="0"/>
                        <a:t> </a:t>
                      </a:r>
                      <a:r>
                        <a:rPr lang="en-US" sz="2000" baseline="0" dirty="0" smtClean="0"/>
                        <a:t>is the minimum length of all time intervals between the release time of two consecutive jobs in task </a:t>
                      </a:r>
                      <a:r>
                        <a:rPr lang="en-US" sz="1800" dirty="0" smtClean="0"/>
                        <a:t>T</a:t>
                      </a:r>
                      <a:r>
                        <a:rPr lang="en-US" sz="2800" baseline="-25000" dirty="0" smtClean="0"/>
                        <a:t>i</a:t>
                      </a:r>
                      <a:endParaRPr lang="en-US" sz="1400" strike="noStrike" baseline="0" dirty="0" smtClean="0">
                        <a:effectLst/>
                      </a:endParaRPr>
                    </a:p>
                  </a:txBody>
                  <a:tcPr/>
                </a:tc>
              </a:tr>
              <a:tr h="619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aseline="0" dirty="0" err="1" smtClean="0">
                          <a:effectLst/>
                        </a:rPr>
                        <a:t>e</a:t>
                      </a:r>
                      <a:r>
                        <a:rPr lang="en-US" sz="3200" baseline="-22000" dirty="0" err="1" smtClean="0"/>
                        <a:t>i</a:t>
                      </a:r>
                      <a:endParaRPr lang="en-US" sz="2400" baseline="-22000" dirty="0" smtClean="0"/>
                    </a:p>
                    <a:p>
                      <a:pPr algn="ct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execution time of the period task </a:t>
                      </a:r>
                      <a:r>
                        <a:rPr lang="en-US" sz="1800" dirty="0" smtClean="0"/>
                        <a:t>T</a:t>
                      </a:r>
                      <a:r>
                        <a:rPr lang="en-US" sz="2800" baseline="-25000" dirty="0" smtClean="0"/>
                        <a:t>i</a:t>
                      </a:r>
                      <a:endParaRPr lang="en-US" strike="noStrike" baseline="-25000" dirty="0" smtClean="0">
                        <a:effectLst/>
                      </a:endParaRPr>
                    </a:p>
                    <a:p>
                      <a:endParaRPr lang="en-US" dirty="0"/>
                    </a:p>
                  </a:txBody>
                  <a:tcPr/>
                </a:tc>
              </a:tr>
              <a:tr h="619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Job   </a:t>
                      </a:r>
                      <a:r>
                        <a:rPr lang="en-US" sz="1800" baseline="0" dirty="0" err="1" smtClean="0"/>
                        <a:t>J</a:t>
                      </a:r>
                      <a:r>
                        <a:rPr lang="en-US" sz="2800" baseline="-25000" dirty="0" err="1" smtClean="0"/>
                        <a:t>n</a:t>
                      </a:r>
                      <a:endParaRPr lang="en-US" strike="noStrike" baseline="-25000" dirty="0" smtClean="0">
                        <a:effectLst/>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Task </a:t>
                      </a:r>
                      <a:r>
                        <a:rPr lang="en-US" sz="1800" dirty="0" smtClean="0"/>
                        <a:t>T</a:t>
                      </a:r>
                      <a:r>
                        <a:rPr lang="en-US" sz="2800" baseline="-25000" dirty="0" smtClean="0"/>
                        <a:t>i </a:t>
                      </a:r>
                      <a:r>
                        <a:rPr lang="en-US" sz="2800" baseline="0" dirty="0" smtClean="0"/>
                        <a:t> </a:t>
                      </a:r>
                      <a:r>
                        <a:rPr lang="en-US" sz="1800" baseline="0" dirty="0" smtClean="0"/>
                        <a:t>can be considered of J</a:t>
                      </a:r>
                      <a:r>
                        <a:rPr lang="en-US" sz="2800" baseline="-25000" dirty="0" smtClean="0"/>
                        <a:t>1,</a:t>
                      </a:r>
                      <a:r>
                        <a:rPr lang="en-US" sz="1800" baseline="0" dirty="0" smtClean="0"/>
                        <a:t> J</a:t>
                      </a:r>
                      <a:r>
                        <a:rPr lang="en-US" sz="2800" baseline="-25000" dirty="0" smtClean="0"/>
                        <a:t>2….. </a:t>
                      </a:r>
                      <a:r>
                        <a:rPr lang="en-US" sz="1800" baseline="0" dirty="0" err="1" smtClean="0"/>
                        <a:t>J</a:t>
                      </a:r>
                      <a:r>
                        <a:rPr lang="en-US" sz="2800" baseline="-25000" dirty="0" err="1" smtClean="0"/>
                        <a:t>n</a:t>
                      </a:r>
                      <a:r>
                        <a:rPr lang="en-US" sz="2800" baseline="-25000" dirty="0" smtClean="0"/>
                        <a:t>   and</a:t>
                      </a:r>
                      <a:r>
                        <a:rPr lang="en-US" sz="2800" baseline="0" dirty="0" smtClean="0"/>
                        <a:t> </a:t>
                      </a:r>
                      <a:r>
                        <a:rPr lang="en-US" sz="1800" baseline="0" dirty="0" smtClean="0"/>
                        <a:t>T</a:t>
                      </a:r>
                      <a:r>
                        <a:rPr lang="en-US" sz="2800" baseline="-25000" dirty="0" smtClean="0"/>
                        <a:t>i implemented as system function</a:t>
                      </a:r>
                      <a:endParaRPr lang="en-US" strike="noStrike" baseline="-25000" dirty="0" smtClean="0">
                        <a:effectLst/>
                      </a:endParaRPr>
                    </a:p>
                    <a:p>
                      <a:pPr algn="ctr"/>
                      <a:endParaRPr lang="en-US" strike="noStrike" baseline="-25000" dirty="0">
                        <a:effectLst/>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715962"/>
          </a:xfrm>
        </p:spPr>
        <p:txBody>
          <a:bodyPr>
            <a:normAutofit fontScale="90000"/>
          </a:bodyPr>
          <a:lstStyle/>
          <a:p>
            <a:r>
              <a:rPr lang="en-US" dirty="0" smtClean="0"/>
              <a:t>Notations for Clock Driven Scheduling</a:t>
            </a:r>
            <a:endParaRPr lang="en-US" dirty="0"/>
          </a:p>
        </p:txBody>
      </p:sp>
      <p:graphicFrame>
        <p:nvGraphicFramePr>
          <p:cNvPr id="3" name="Table 2"/>
          <p:cNvGraphicFramePr>
            <a:graphicFrameLocks noGrp="1"/>
          </p:cNvGraphicFramePr>
          <p:nvPr/>
        </p:nvGraphicFramePr>
        <p:xfrm>
          <a:off x="457200" y="990600"/>
          <a:ext cx="8229600" cy="4935075"/>
        </p:xfrm>
        <a:graphic>
          <a:graphicData uri="http://schemas.openxmlformats.org/drawingml/2006/table">
            <a:tbl>
              <a:tblPr firstRow="1" bandRow="1">
                <a:tableStyleId>{5C22544A-7EE6-4342-B048-85BDC9FD1C3A}</a:tableStyleId>
              </a:tblPr>
              <a:tblGrid>
                <a:gridCol w="1851660"/>
                <a:gridCol w="6377940"/>
              </a:tblGrid>
              <a:tr h="475125">
                <a:tc>
                  <a:txBody>
                    <a:bodyPr/>
                    <a:lstStyle/>
                    <a:p>
                      <a:r>
                        <a:rPr lang="en-US" dirty="0" smtClean="0"/>
                        <a:t>Notation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Meaning</a:t>
                      </a:r>
                    </a:p>
                  </a:txBody>
                  <a:tcPr/>
                </a:tc>
              </a:tr>
              <a:tr h="16401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Phase</a:t>
                      </a:r>
                      <a:r>
                        <a:rPr lang="en-US" baseline="0" dirty="0" smtClean="0"/>
                        <a:t> of  </a:t>
                      </a:r>
                      <a:r>
                        <a:rPr lang="en-US" sz="1800" dirty="0" smtClean="0"/>
                        <a:t>T</a:t>
                      </a:r>
                      <a:r>
                        <a:rPr lang="en-US" sz="2800" baseline="-25000" dirty="0" smtClean="0"/>
                        <a:t>i  </a:t>
                      </a:r>
                      <a:endParaRPr lang="en-US" sz="1800" strike="noStrike" baseline="-25000" dirty="0" smtClean="0">
                        <a:effectLst/>
                        <a:latin typeface="Symbol"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strike="noStrike" baseline="0" dirty="0" err="1" smtClean="0">
                          <a:effectLst/>
                          <a:latin typeface="Symbol" pitchFamily="18" charset="2"/>
                        </a:rPr>
                        <a:t>f</a:t>
                      </a:r>
                      <a:r>
                        <a:rPr lang="en-US" sz="2400" strike="noStrike" baseline="-25000" dirty="0" err="1" smtClean="0">
                          <a:effectLst/>
                          <a:latin typeface="+mj-lt"/>
                        </a:rPr>
                        <a:t>i</a:t>
                      </a:r>
                      <a:endParaRPr lang="en-US" sz="2800" baseline="-25000" dirty="0" smtClean="0">
                        <a:latin typeface="+mj-lt"/>
                      </a:endParaRPr>
                    </a:p>
                  </a:txBody>
                  <a:tcPr/>
                </a:tc>
                <a:tc>
                  <a:txBody>
                    <a:bodyPr/>
                    <a:lstStyle/>
                    <a:p>
                      <a:r>
                        <a:rPr lang="en-US" dirty="0" smtClean="0"/>
                        <a:t>Is the Release</a:t>
                      </a:r>
                      <a:r>
                        <a:rPr lang="en-US" baseline="0" dirty="0" smtClean="0"/>
                        <a:t> time of the first Job </a:t>
                      </a:r>
                      <a:r>
                        <a:rPr lang="en-US" sz="1200" baseline="0" dirty="0" smtClean="0"/>
                        <a:t>  </a:t>
                      </a:r>
                      <a:r>
                        <a:rPr lang="en-US" sz="2400" baseline="0" dirty="0" smtClean="0"/>
                        <a:t>J</a:t>
                      </a:r>
                      <a:r>
                        <a:rPr lang="en-US" sz="3600" baseline="-25000" dirty="0" smtClean="0"/>
                        <a:t>1</a:t>
                      </a:r>
                      <a:r>
                        <a:rPr lang="en-US" sz="1800" baseline="-25000" dirty="0" smtClean="0"/>
                        <a:t>,</a:t>
                      </a:r>
                      <a:r>
                        <a:rPr lang="en-US" sz="1200" baseline="0" dirty="0" smtClean="0"/>
                        <a:t> </a:t>
                      </a:r>
                      <a:r>
                        <a:rPr lang="en-US" sz="1800" baseline="-25000" dirty="0" smtClean="0"/>
                        <a:t> in</a:t>
                      </a:r>
                      <a:r>
                        <a:rPr lang="en-US" sz="1800" baseline="0" dirty="0" smtClean="0"/>
                        <a:t> Task </a:t>
                      </a:r>
                      <a:r>
                        <a:rPr lang="en-US" sz="2000" dirty="0" smtClean="0"/>
                        <a:t>T</a:t>
                      </a:r>
                      <a:r>
                        <a:rPr lang="en-US" sz="3200" baseline="-25000" dirty="0" smtClean="0"/>
                        <a:t>i</a:t>
                      </a:r>
                      <a:r>
                        <a:rPr lang="en-US" sz="1800" baseline="-25000" dirty="0" smtClean="0"/>
                        <a:t> </a:t>
                      </a:r>
                    </a:p>
                    <a:p>
                      <a:r>
                        <a:rPr lang="en-US" sz="1800" baseline="0" dirty="0" smtClean="0"/>
                        <a:t> Tasks which has the same means – The first job has the same release time, of the first job in their list is ready for execution at the same time</a:t>
                      </a:r>
                      <a:endParaRPr lang="en-US" baseline="0" dirty="0"/>
                    </a:p>
                  </a:txBody>
                  <a:tcPr/>
                </a:tc>
              </a:tr>
              <a:tr h="1917916">
                <a:tc>
                  <a:txBody>
                    <a:bodyPr/>
                    <a:lstStyle/>
                    <a:p>
                      <a:r>
                        <a:rPr lang="en-US" dirty="0" smtClean="0"/>
                        <a:t>H Hyper period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 us</a:t>
                      </a:r>
                      <a:r>
                        <a:rPr lang="en-US" baseline="0" dirty="0" smtClean="0"/>
                        <a:t>  say we have a periodic task </a:t>
                      </a:r>
                      <a:r>
                        <a:rPr lang="en-US" sz="2400" dirty="0" smtClean="0"/>
                        <a:t>T</a:t>
                      </a:r>
                      <a:r>
                        <a:rPr lang="en-US" sz="3600" baseline="-25000" dirty="0" smtClean="0"/>
                        <a:t>i</a:t>
                      </a:r>
                      <a:r>
                        <a:rPr lang="en-US" sz="1800" baseline="-25000" dirty="0" smtClean="0"/>
                        <a:t>    </a:t>
                      </a:r>
                      <a:r>
                        <a:rPr lang="en-US" sz="1800" baseline="0" dirty="0" smtClean="0"/>
                        <a:t>with period </a:t>
                      </a:r>
                      <a:r>
                        <a:rPr lang="en-US" sz="2400" baseline="0" dirty="0" smtClean="0"/>
                        <a:t>p</a:t>
                      </a:r>
                      <a:r>
                        <a:rPr lang="en-US" sz="3600" baseline="-25000" dirty="0" smtClean="0"/>
                        <a:t>i</a:t>
                      </a:r>
                      <a:r>
                        <a:rPr lang="en-US" sz="1800" baseline="-25000" dirty="0" smtClean="0"/>
                        <a:t>   .  </a:t>
                      </a:r>
                      <a:r>
                        <a:rPr lang="en-US" sz="1800" baseline="0" dirty="0" smtClean="0"/>
                        <a:t>Now we have n such task 1,2,3…..n. Let us take the Least Common Multiple of  periods all the n task </a:t>
                      </a:r>
                      <a:r>
                        <a:rPr lang="en-US" sz="1800" baseline="0" dirty="0" err="1" smtClean="0"/>
                        <a:t>ie</a:t>
                      </a:r>
                      <a:r>
                        <a:rPr lang="en-US" sz="1800" baseline="0" dirty="0" smtClean="0"/>
                        <a:t> the LCM of values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P</a:t>
                      </a:r>
                      <a:r>
                        <a:rPr lang="en-US" sz="2800" baseline="-25000" dirty="0" smtClean="0"/>
                        <a:t>1</a:t>
                      </a:r>
                      <a:r>
                        <a:rPr lang="en-US" sz="2800" baseline="0" dirty="0" smtClean="0"/>
                        <a:t> ,</a:t>
                      </a:r>
                      <a:r>
                        <a:rPr lang="en-US" sz="2800" baseline="-25000" dirty="0" smtClean="0"/>
                        <a:t> </a:t>
                      </a:r>
                      <a:r>
                        <a:rPr lang="en-US" sz="1800" baseline="0" dirty="0" smtClean="0"/>
                        <a:t>P</a:t>
                      </a:r>
                      <a:r>
                        <a:rPr lang="en-US" sz="2800" baseline="-25000" dirty="0" smtClean="0"/>
                        <a:t>2 ,</a:t>
                      </a:r>
                      <a:r>
                        <a:rPr lang="en-US" sz="2800" baseline="0" dirty="0" smtClean="0"/>
                        <a:t> </a:t>
                      </a:r>
                      <a:r>
                        <a:rPr lang="en-US" sz="2000" baseline="0" dirty="0" smtClean="0"/>
                        <a:t>P</a:t>
                      </a:r>
                      <a:r>
                        <a:rPr lang="en-US" sz="1800" baseline="-25000" dirty="0" smtClean="0"/>
                        <a:t>3</a:t>
                      </a:r>
                      <a:r>
                        <a:rPr lang="en-US" sz="1800" baseline="0" dirty="0" smtClean="0"/>
                        <a:t> ….. </a:t>
                      </a:r>
                      <a:r>
                        <a:rPr lang="en-US" sz="1800" baseline="0" dirty="0" err="1" smtClean="0"/>
                        <a:t>P</a:t>
                      </a:r>
                      <a:r>
                        <a:rPr lang="en-US" sz="1600" baseline="-25000" dirty="0" err="1" smtClean="0"/>
                        <a:t>n</a:t>
                      </a:r>
                      <a:r>
                        <a:rPr lang="en-US" sz="1600" baseline="-25000" dirty="0" smtClean="0"/>
                        <a:t>   -   </a:t>
                      </a:r>
                      <a:r>
                        <a:rPr lang="en-US" sz="1800" baseline="0" dirty="0" smtClean="0"/>
                        <a:t>This value is called the Hyper period (H) of the period tasks </a:t>
                      </a:r>
                      <a:endParaRPr lang="en-US" dirty="0" smtClean="0"/>
                    </a:p>
                  </a:txBody>
                  <a:tcPr/>
                </a:tc>
              </a:tr>
              <a:tr h="901877">
                <a:tc>
                  <a:txBody>
                    <a:bodyPr/>
                    <a:lstStyle/>
                    <a:p>
                      <a:r>
                        <a:rPr lang="en-US" sz="1800" baseline="0" dirty="0" err="1" smtClean="0"/>
                        <a:t>U</a:t>
                      </a:r>
                      <a:r>
                        <a:rPr lang="en-US" sz="2800" baseline="-25000" dirty="0" err="1" smtClean="0"/>
                        <a:t>i</a:t>
                      </a:r>
                      <a:endParaRPr lang="en-US" dirty="0"/>
                    </a:p>
                  </a:txBody>
                  <a:tcPr/>
                </a:tc>
                <a:tc>
                  <a:txBody>
                    <a:bodyPr/>
                    <a:lstStyle/>
                    <a:p>
                      <a:r>
                        <a:rPr lang="en-US" dirty="0" smtClean="0"/>
                        <a:t>The utilization of Task Ti is the</a:t>
                      </a:r>
                      <a:r>
                        <a:rPr lang="en-US" baseline="0" dirty="0" smtClean="0"/>
                        <a:t> ratio of execution time </a:t>
                      </a:r>
                      <a:r>
                        <a:rPr lang="en-US" sz="1800" baseline="0" dirty="0" err="1" smtClean="0"/>
                        <a:t>e</a:t>
                      </a:r>
                      <a:r>
                        <a:rPr lang="en-US" sz="2800" baseline="-25000" dirty="0" err="1" smtClean="0"/>
                        <a:t>i</a:t>
                      </a:r>
                      <a:r>
                        <a:rPr lang="en-US" sz="2800" baseline="-25000" dirty="0" smtClean="0"/>
                        <a:t> </a:t>
                      </a:r>
                      <a:r>
                        <a:rPr lang="en-US" sz="1800" baseline="0" dirty="0" smtClean="0"/>
                        <a:t>with period  p</a:t>
                      </a:r>
                      <a:r>
                        <a:rPr lang="en-US" sz="2800" baseline="-25000" dirty="0" smtClean="0"/>
                        <a:t>i   </a:t>
                      </a:r>
                      <a:r>
                        <a:rPr lang="en-US" sz="1800" baseline="0" dirty="0" err="1" smtClean="0"/>
                        <a:t>ie</a:t>
                      </a:r>
                      <a:r>
                        <a:rPr lang="en-US" sz="1800" baseline="0" dirty="0" smtClean="0"/>
                        <a:t>  U </a:t>
                      </a:r>
                      <a:r>
                        <a:rPr lang="en-US" sz="2800" baseline="-25000" dirty="0" smtClean="0"/>
                        <a:t>I    =   </a:t>
                      </a:r>
                      <a:r>
                        <a:rPr lang="en-US" sz="1800" baseline="0" dirty="0" err="1" smtClean="0"/>
                        <a:t>e</a:t>
                      </a:r>
                      <a:r>
                        <a:rPr lang="en-US" sz="2800" baseline="-25000" dirty="0" err="1" smtClean="0"/>
                        <a:t>i</a:t>
                      </a:r>
                      <a:r>
                        <a:rPr lang="en-US" sz="2800" baseline="-25000" dirty="0" smtClean="0"/>
                        <a:t>/</a:t>
                      </a:r>
                      <a:r>
                        <a:rPr lang="en-US" sz="1800" baseline="0" dirty="0" smtClean="0"/>
                        <a:t>p</a:t>
                      </a:r>
                      <a:r>
                        <a:rPr lang="en-US" sz="2800" baseline="-25000" dirty="0" smtClean="0"/>
                        <a:t>i</a:t>
                      </a:r>
                      <a:endParaRPr lang="en-US" sz="1800" baseline="0"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74638"/>
            <a:ext cx="8229600" cy="563562"/>
          </a:xfrm>
        </p:spPr>
        <p:txBody>
          <a:bodyPr>
            <a:normAutofit fontScale="90000"/>
          </a:bodyPr>
          <a:lstStyle/>
          <a:p>
            <a:r>
              <a:rPr lang="en-US" dirty="0" smtClean="0"/>
              <a:t>Clock Driven scheduler</a:t>
            </a:r>
            <a:endParaRPr lang="en-US" dirty="0"/>
          </a:p>
        </p:txBody>
      </p:sp>
      <p:sp>
        <p:nvSpPr>
          <p:cNvPr id="3" name="TextBox 2"/>
          <p:cNvSpPr txBox="1"/>
          <p:nvPr/>
        </p:nvSpPr>
        <p:spPr>
          <a:xfrm>
            <a:off x="228600" y="1447800"/>
            <a:ext cx="8458200" cy="5078313"/>
          </a:xfrm>
          <a:prstGeom prst="rect">
            <a:avLst/>
          </a:prstGeom>
          <a:noFill/>
        </p:spPr>
        <p:txBody>
          <a:bodyPr wrap="square" rtlCol="0">
            <a:spAutoFit/>
          </a:bodyPr>
          <a:lstStyle/>
          <a:p>
            <a:r>
              <a:rPr lang="en-US" dirty="0" smtClean="0"/>
              <a:t>Input Stored scheduled Table of tasks </a:t>
            </a:r>
            <a:r>
              <a:rPr lang="en-US" dirty="0" err="1" smtClean="0"/>
              <a:t>T</a:t>
            </a:r>
            <a:r>
              <a:rPr lang="en-US" baseline="-25000" dirty="0" err="1" smtClean="0"/>
              <a:t>k</a:t>
            </a:r>
            <a:r>
              <a:rPr lang="en-US" baseline="-25000" dirty="0" smtClean="0"/>
              <a:t>  </a:t>
            </a:r>
            <a:r>
              <a:rPr lang="en-US" dirty="0" smtClean="0"/>
              <a:t>For k = 0,1,…….. N -1</a:t>
            </a:r>
          </a:p>
          <a:p>
            <a:endParaRPr lang="en-US" dirty="0" smtClean="0"/>
          </a:p>
          <a:p>
            <a:r>
              <a:rPr lang="en-US" dirty="0" smtClean="0"/>
              <a:t>TASK Scheduler</a:t>
            </a:r>
          </a:p>
          <a:p>
            <a:r>
              <a:rPr lang="en-US" dirty="0" smtClean="0"/>
              <a:t>   Set the next decision point </a:t>
            </a:r>
            <a:r>
              <a:rPr lang="en-US" dirty="0" err="1" smtClean="0"/>
              <a:t>i</a:t>
            </a:r>
            <a:r>
              <a:rPr lang="en-US" dirty="0" smtClean="0"/>
              <a:t>  to the table entry  k = 0</a:t>
            </a:r>
          </a:p>
          <a:p>
            <a:r>
              <a:rPr lang="en-US" dirty="0" smtClean="0"/>
              <a:t>   Set the timer to expire at </a:t>
            </a:r>
            <a:r>
              <a:rPr lang="en-US" dirty="0" err="1" smtClean="0"/>
              <a:t>t</a:t>
            </a:r>
            <a:r>
              <a:rPr lang="en-US" baseline="-25000" dirty="0" err="1" smtClean="0"/>
              <a:t>k</a:t>
            </a:r>
            <a:r>
              <a:rPr lang="en-US" baseline="-25000" dirty="0" smtClean="0"/>
              <a:t>    -</a:t>
            </a:r>
            <a:r>
              <a:rPr lang="en-US" dirty="0" smtClean="0"/>
              <a:t> </a:t>
            </a:r>
            <a:r>
              <a:rPr lang="en-US" dirty="0" err="1" smtClean="0"/>
              <a:t>t</a:t>
            </a:r>
            <a:r>
              <a:rPr lang="en-US" baseline="-25000" dirty="0" err="1" smtClean="0"/>
              <a:t>k</a:t>
            </a:r>
            <a:r>
              <a:rPr lang="en-US" baseline="-25000" dirty="0" smtClean="0"/>
              <a:t>  </a:t>
            </a:r>
            <a:r>
              <a:rPr lang="en-US" dirty="0" smtClean="0"/>
              <a:t>is the  time at which this task has to be scheduled</a:t>
            </a:r>
          </a:p>
          <a:p>
            <a:r>
              <a:rPr lang="en-US" dirty="0" smtClean="0"/>
              <a:t>    Do Forever:</a:t>
            </a:r>
          </a:p>
          <a:p>
            <a:r>
              <a:rPr lang="en-US" dirty="0" smtClean="0"/>
              <a:t>            accept timer interrupt</a:t>
            </a:r>
          </a:p>
          <a:p>
            <a:r>
              <a:rPr lang="en-US" dirty="0" smtClean="0"/>
              <a:t>             if an </a:t>
            </a:r>
            <a:r>
              <a:rPr lang="en-US" dirty="0" err="1" smtClean="0"/>
              <a:t>aperiodic</a:t>
            </a:r>
            <a:r>
              <a:rPr lang="en-US" dirty="0" smtClean="0"/>
              <a:t> job is executing currently, preempt the job</a:t>
            </a:r>
          </a:p>
          <a:p>
            <a:r>
              <a:rPr lang="en-US" dirty="0" smtClean="0"/>
              <a:t>             Current Task T = </a:t>
            </a:r>
            <a:r>
              <a:rPr lang="en-US" dirty="0" err="1" smtClean="0"/>
              <a:t>T</a:t>
            </a:r>
            <a:r>
              <a:rPr lang="en-US" baseline="-25000" dirty="0" err="1" smtClean="0"/>
              <a:t>k</a:t>
            </a:r>
            <a:r>
              <a:rPr lang="en-US" baseline="-25000" dirty="0" smtClean="0"/>
              <a:t> </a:t>
            </a:r>
          </a:p>
          <a:p>
            <a:r>
              <a:rPr lang="en-US" baseline="-25000" dirty="0" smtClean="0"/>
              <a:t>         </a:t>
            </a:r>
            <a:r>
              <a:rPr lang="en-US" dirty="0" smtClean="0"/>
              <a:t>        increment </a:t>
            </a:r>
            <a:r>
              <a:rPr lang="en-US" dirty="0" err="1" smtClean="0"/>
              <a:t>i</a:t>
            </a:r>
            <a:r>
              <a:rPr lang="en-US" dirty="0" smtClean="0"/>
              <a:t> by one ( </a:t>
            </a:r>
            <a:r>
              <a:rPr lang="en-US" dirty="0" err="1" smtClean="0"/>
              <a:t>i</a:t>
            </a:r>
            <a:r>
              <a:rPr lang="en-US" dirty="0" smtClean="0"/>
              <a:t> = </a:t>
            </a:r>
            <a:r>
              <a:rPr lang="en-US" dirty="0" err="1" smtClean="0"/>
              <a:t>i</a:t>
            </a:r>
            <a:r>
              <a:rPr lang="en-US" dirty="0" smtClean="0"/>
              <a:t> + 1)</a:t>
            </a:r>
          </a:p>
          <a:p>
            <a:r>
              <a:rPr lang="en-US" dirty="0" smtClean="0"/>
              <a:t>              compute the  next table entry k = I mod (N) </a:t>
            </a:r>
          </a:p>
          <a:p>
            <a:r>
              <a:rPr lang="en-US" dirty="0" smtClean="0"/>
              <a:t>              set the timer to expire at [</a:t>
            </a:r>
            <a:r>
              <a:rPr lang="en-US" dirty="0" err="1" smtClean="0"/>
              <a:t>i</a:t>
            </a:r>
            <a:r>
              <a:rPr lang="en-US" dirty="0" smtClean="0"/>
              <a:t>/N] * H + </a:t>
            </a:r>
            <a:r>
              <a:rPr lang="en-US" dirty="0" err="1" smtClean="0"/>
              <a:t>t</a:t>
            </a:r>
            <a:r>
              <a:rPr lang="en-US" baseline="-25000" dirty="0" err="1" smtClean="0"/>
              <a:t>k</a:t>
            </a:r>
            <a:endParaRPr lang="en-US" baseline="-25000" dirty="0" smtClean="0"/>
          </a:p>
          <a:p>
            <a:r>
              <a:rPr lang="en-US" baseline="-25000" dirty="0" smtClean="0"/>
              <a:t>                   </a:t>
            </a:r>
            <a:r>
              <a:rPr lang="en-US" dirty="0" smtClean="0"/>
              <a:t> if the current task T is idle task</a:t>
            </a:r>
          </a:p>
          <a:p>
            <a:r>
              <a:rPr lang="en-US" dirty="0" smtClean="0"/>
              <a:t>                  let the job at head of the </a:t>
            </a:r>
            <a:r>
              <a:rPr lang="en-US" dirty="0" err="1" smtClean="0"/>
              <a:t>aperiodic</a:t>
            </a:r>
            <a:r>
              <a:rPr lang="en-US" dirty="0" smtClean="0"/>
              <a:t> job queue execute</a:t>
            </a:r>
          </a:p>
          <a:p>
            <a:r>
              <a:rPr lang="en-US" dirty="0" smtClean="0"/>
              <a:t>             else</a:t>
            </a:r>
          </a:p>
          <a:p>
            <a:r>
              <a:rPr lang="en-US" dirty="0" smtClean="0"/>
              <a:t>                   let the task T execute</a:t>
            </a:r>
          </a:p>
          <a:p>
            <a:r>
              <a:rPr lang="en-US" dirty="0" smtClean="0"/>
              <a:t>              sleep</a:t>
            </a:r>
          </a:p>
          <a:p>
            <a:r>
              <a:rPr lang="en-US" dirty="0" smtClean="0"/>
              <a:t>        end SCHEDULER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457200" y="274638"/>
            <a:ext cx="8229600" cy="563562"/>
          </a:xfrm>
        </p:spPr>
        <p:txBody>
          <a:bodyPr>
            <a:normAutofit fontScale="90000"/>
          </a:bodyPr>
          <a:lstStyle/>
          <a:p>
            <a:r>
              <a:rPr lang="en-US" dirty="0" smtClean="0"/>
              <a:t>Clock Driven scheduler improved</a:t>
            </a:r>
            <a:endParaRPr lang="en-US" dirty="0"/>
          </a:p>
        </p:txBody>
      </p:sp>
      <p:sp>
        <p:nvSpPr>
          <p:cNvPr id="3" name="TextBox 2"/>
          <p:cNvSpPr txBox="1"/>
          <p:nvPr/>
        </p:nvSpPr>
        <p:spPr>
          <a:xfrm>
            <a:off x="228600" y="1066800"/>
            <a:ext cx="8534400" cy="2585323"/>
          </a:xfrm>
          <a:prstGeom prst="rect">
            <a:avLst/>
          </a:prstGeom>
          <a:noFill/>
          <a:ln>
            <a:solidFill>
              <a:schemeClr val="accent1"/>
            </a:solidFill>
          </a:ln>
        </p:spPr>
        <p:txBody>
          <a:bodyPr wrap="square" rtlCol="0">
            <a:spAutoFit/>
          </a:bodyPr>
          <a:lstStyle/>
          <a:p>
            <a:r>
              <a:rPr lang="en-US" dirty="0" smtClean="0"/>
              <a:t>In the previous scheduling method , the scheduling decision was  made in </a:t>
            </a:r>
            <a:r>
              <a:rPr lang="en-US" dirty="0" err="1" smtClean="0"/>
              <a:t>adhoc</a:t>
            </a:r>
            <a:r>
              <a:rPr lang="en-US" dirty="0" smtClean="0"/>
              <a:t> manner</a:t>
            </a:r>
          </a:p>
          <a:p>
            <a:r>
              <a:rPr lang="en-US" dirty="0" smtClean="0"/>
              <a:t>(Each time the interrupt is set), </a:t>
            </a:r>
          </a:p>
          <a:p>
            <a:endParaRPr lang="en-US" dirty="0" smtClean="0"/>
          </a:p>
          <a:p>
            <a:r>
              <a:rPr lang="en-US" dirty="0" smtClean="0"/>
              <a:t>A better organized approach would be to make scheduling decision periodically (rather than controlled by interrupts)</a:t>
            </a:r>
          </a:p>
          <a:p>
            <a:endParaRPr lang="en-US" dirty="0" smtClean="0"/>
          </a:p>
          <a:p>
            <a:r>
              <a:rPr lang="en-US" dirty="0" smtClean="0"/>
              <a:t>For this the time line is divided into  equal time intervals called Frames, every frame has a length </a:t>
            </a:r>
            <a:r>
              <a:rPr lang="en-US" i="1" dirty="0" smtClean="0"/>
              <a:t>f  </a:t>
            </a:r>
            <a:r>
              <a:rPr lang="en-US" dirty="0" smtClean="0"/>
              <a:t>called its frame size,  scheduling decision is made at the beginning of each frame. In other word the first job of every task is released at the beginning of some frame.</a:t>
            </a:r>
            <a:endParaRPr lang="en-US" i="1" dirty="0"/>
          </a:p>
        </p:txBody>
      </p:sp>
      <p:sp>
        <p:nvSpPr>
          <p:cNvPr id="5" name="TextBox 4"/>
          <p:cNvSpPr txBox="1"/>
          <p:nvPr/>
        </p:nvSpPr>
        <p:spPr>
          <a:xfrm>
            <a:off x="228600" y="3815477"/>
            <a:ext cx="8534400" cy="2031325"/>
          </a:xfrm>
          <a:prstGeom prst="rect">
            <a:avLst/>
          </a:prstGeom>
          <a:noFill/>
          <a:ln>
            <a:solidFill>
              <a:schemeClr val="accent1"/>
            </a:solidFill>
          </a:ln>
        </p:spPr>
        <p:txBody>
          <a:bodyPr wrap="square" rtlCol="0">
            <a:spAutoFit/>
          </a:bodyPr>
          <a:lstStyle/>
          <a:p>
            <a:r>
              <a:rPr lang="en-US" dirty="0" smtClean="0"/>
              <a:t>In addition to executing the job, we want scheduler to carry out monitoring actions at the beginning of each frame . Scheduler should check</a:t>
            </a:r>
          </a:p>
          <a:p>
            <a:pPr marL="400050" indent="-400050">
              <a:buAutoNum type="romanLcParenBoth"/>
            </a:pPr>
            <a:r>
              <a:rPr lang="en-US" dirty="0" smtClean="0"/>
              <a:t>Every job scheduled in the frame has been released and ready for execution</a:t>
            </a:r>
          </a:p>
          <a:p>
            <a:pPr marL="400050" indent="-400050">
              <a:buAutoNum type="romanLcParenBoth"/>
            </a:pPr>
            <a:r>
              <a:rPr lang="en-US" dirty="0" smtClean="0"/>
              <a:t>Every job is completes within the deadline</a:t>
            </a:r>
          </a:p>
          <a:p>
            <a:pPr marL="400050" indent="-400050">
              <a:buAutoNum type="romanLcParenBoth"/>
            </a:pPr>
            <a:endParaRPr lang="en-US" dirty="0" smtClean="0"/>
          </a:p>
          <a:p>
            <a:pPr marL="400050" indent="-400050"/>
            <a:r>
              <a:rPr lang="en-US" dirty="0" smtClean="0"/>
              <a:t>So every some CPU time need to allocated to scheduler to do the monitoring activities listed above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should be length of each frame</a:t>
            </a:r>
            <a:endParaRPr lang="en-US" dirty="0"/>
          </a:p>
        </p:txBody>
      </p:sp>
      <p:sp>
        <p:nvSpPr>
          <p:cNvPr id="3" name="TextBox 2"/>
          <p:cNvSpPr txBox="1"/>
          <p:nvPr/>
        </p:nvSpPr>
        <p:spPr>
          <a:xfrm>
            <a:off x="381000" y="1295400"/>
            <a:ext cx="8458200" cy="1200329"/>
          </a:xfrm>
          <a:prstGeom prst="rect">
            <a:avLst/>
          </a:prstGeom>
          <a:noFill/>
          <a:ln>
            <a:solidFill>
              <a:schemeClr val="accent1"/>
            </a:solidFill>
          </a:ln>
        </p:spPr>
        <p:txBody>
          <a:bodyPr wrap="square" rtlCol="0">
            <a:spAutoFit/>
          </a:bodyPr>
          <a:lstStyle/>
          <a:p>
            <a:r>
              <a:rPr lang="en-US" dirty="0" smtClean="0"/>
              <a:t>A frame should be sufficiently large enough to  so that every job can start and complete within the frame. To meet this criteria we can select  frame length </a:t>
            </a:r>
            <a:r>
              <a:rPr lang="en-US" i="1" dirty="0" smtClean="0"/>
              <a:t>f</a:t>
            </a:r>
          </a:p>
          <a:p>
            <a:endParaRPr lang="en-US" i="1" dirty="0" smtClean="0"/>
          </a:p>
          <a:p>
            <a:pPr algn="ctr"/>
            <a:r>
              <a:rPr lang="en-US" i="1" dirty="0" smtClean="0"/>
              <a:t>     f  &gt;= max(</a:t>
            </a:r>
            <a:r>
              <a:rPr lang="en-US" i="1" dirty="0" err="1" smtClean="0"/>
              <a:t>e</a:t>
            </a:r>
            <a:r>
              <a:rPr lang="en-US" i="1" baseline="-25000" dirty="0" err="1" smtClean="0"/>
              <a:t>i</a:t>
            </a:r>
            <a:r>
              <a:rPr lang="en-US" i="1" dirty="0" smtClean="0"/>
              <a:t>) f  &gt;= max(execution time)</a:t>
            </a:r>
          </a:p>
        </p:txBody>
      </p:sp>
      <p:cxnSp>
        <p:nvCxnSpPr>
          <p:cNvPr id="6" name="Straight Connector 5"/>
          <p:cNvCxnSpPr/>
          <p:nvPr/>
        </p:nvCxnSpPr>
        <p:spPr>
          <a:xfrm>
            <a:off x="609600" y="2743200"/>
            <a:ext cx="0" cy="24384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9600" y="5181600"/>
            <a:ext cx="83058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09600" y="4419600"/>
            <a:ext cx="137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90800" y="4419600"/>
            <a:ext cx="137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0" y="4419600"/>
            <a:ext cx="137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53200" y="4419600"/>
            <a:ext cx="137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33400" y="5257800"/>
            <a:ext cx="261610" cy="369332"/>
          </a:xfrm>
          <a:prstGeom prst="rect">
            <a:avLst/>
          </a:prstGeom>
          <a:noFill/>
        </p:spPr>
        <p:txBody>
          <a:bodyPr wrap="none" rtlCol="0">
            <a:spAutoFit/>
          </a:bodyPr>
          <a:lstStyle/>
          <a:p>
            <a:r>
              <a:rPr lang="en-US" dirty="0" smtClean="0"/>
              <a:t>t</a:t>
            </a:r>
            <a:endParaRPr lang="en-US" dirty="0"/>
          </a:p>
        </p:txBody>
      </p:sp>
      <p:sp>
        <p:nvSpPr>
          <p:cNvPr id="15" name="TextBox 14"/>
          <p:cNvSpPr txBox="1"/>
          <p:nvPr/>
        </p:nvSpPr>
        <p:spPr>
          <a:xfrm>
            <a:off x="2514600" y="5257800"/>
            <a:ext cx="606256" cy="369332"/>
          </a:xfrm>
          <a:prstGeom prst="rect">
            <a:avLst/>
          </a:prstGeom>
          <a:noFill/>
        </p:spPr>
        <p:txBody>
          <a:bodyPr wrap="none" rtlCol="0">
            <a:spAutoFit/>
          </a:bodyPr>
          <a:lstStyle/>
          <a:p>
            <a:r>
              <a:rPr lang="en-US" dirty="0" smtClean="0"/>
              <a:t>t + f </a:t>
            </a:r>
            <a:endParaRPr lang="en-US" dirty="0"/>
          </a:p>
        </p:txBody>
      </p:sp>
      <p:sp>
        <p:nvSpPr>
          <p:cNvPr id="16" name="TextBox 15"/>
          <p:cNvSpPr txBox="1"/>
          <p:nvPr/>
        </p:nvSpPr>
        <p:spPr>
          <a:xfrm>
            <a:off x="4495800" y="5257800"/>
            <a:ext cx="670376" cy="369332"/>
          </a:xfrm>
          <a:prstGeom prst="rect">
            <a:avLst/>
          </a:prstGeom>
          <a:noFill/>
        </p:spPr>
        <p:txBody>
          <a:bodyPr wrap="none" rtlCol="0">
            <a:spAutoFit/>
          </a:bodyPr>
          <a:lstStyle/>
          <a:p>
            <a:r>
              <a:rPr lang="en-US" dirty="0" smtClean="0"/>
              <a:t>t + 2f</a:t>
            </a:r>
            <a:endParaRPr lang="en-US" dirty="0"/>
          </a:p>
        </p:txBody>
      </p:sp>
      <p:sp>
        <p:nvSpPr>
          <p:cNvPr id="17" name="TextBox 16"/>
          <p:cNvSpPr txBox="1"/>
          <p:nvPr/>
        </p:nvSpPr>
        <p:spPr>
          <a:xfrm>
            <a:off x="6477000" y="5257800"/>
            <a:ext cx="723275" cy="369332"/>
          </a:xfrm>
          <a:prstGeom prst="rect">
            <a:avLst/>
          </a:prstGeom>
          <a:noFill/>
        </p:spPr>
        <p:txBody>
          <a:bodyPr wrap="none" rtlCol="0">
            <a:spAutoFit/>
          </a:bodyPr>
          <a:lstStyle/>
          <a:p>
            <a:r>
              <a:rPr lang="en-US" dirty="0" smtClean="0"/>
              <a:t>t  + 3f</a:t>
            </a:r>
            <a:endParaRPr lang="en-US" dirty="0"/>
          </a:p>
        </p:txBody>
      </p:sp>
      <p:cxnSp>
        <p:nvCxnSpPr>
          <p:cNvPr id="19" name="Straight Connector 18"/>
          <p:cNvCxnSpPr/>
          <p:nvPr/>
        </p:nvCxnSpPr>
        <p:spPr>
          <a:xfrm>
            <a:off x="2590800" y="5181600"/>
            <a:ext cx="0" cy="4572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572000" y="5181600"/>
            <a:ext cx="0" cy="4572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553200" y="5181600"/>
            <a:ext cx="0" cy="4572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19200" y="6172200"/>
            <a:ext cx="6477000" cy="381000"/>
          </a:xfrm>
          <a:prstGeom prst="rect">
            <a:avLst/>
          </a:prstGeom>
          <a:noFill/>
        </p:spPr>
        <p:txBody>
          <a:bodyPr wrap="square" rtlCol="0">
            <a:spAutoFit/>
          </a:bodyPr>
          <a:lstStyle/>
          <a:p>
            <a:pPr algn="ctr"/>
            <a:r>
              <a:rPr lang="en-US" dirty="0" smtClean="0"/>
              <a:t>General Structure of a cyclic scheduler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457200" y="274638"/>
            <a:ext cx="8229600" cy="868362"/>
          </a:xfrm>
        </p:spPr>
        <p:txBody>
          <a:bodyPr>
            <a:noAutofit/>
          </a:bodyPr>
          <a:lstStyle/>
          <a:p>
            <a:r>
              <a:rPr lang="en-US" sz="2800" dirty="0" smtClean="0"/>
              <a:t>What if the a job spread across multiple frames</a:t>
            </a:r>
            <a:endParaRPr lang="en-US" sz="2800" dirty="0"/>
          </a:p>
        </p:txBody>
      </p:sp>
      <p:sp>
        <p:nvSpPr>
          <p:cNvPr id="3" name="TextBox 2"/>
          <p:cNvSpPr txBox="1"/>
          <p:nvPr/>
        </p:nvSpPr>
        <p:spPr>
          <a:xfrm>
            <a:off x="381000" y="1066800"/>
            <a:ext cx="8458200" cy="1754326"/>
          </a:xfrm>
          <a:prstGeom prst="rect">
            <a:avLst/>
          </a:prstGeom>
          <a:noFill/>
          <a:ln>
            <a:solidFill>
              <a:schemeClr val="accent1"/>
            </a:solidFill>
          </a:ln>
        </p:spPr>
        <p:txBody>
          <a:bodyPr wrap="square" rtlCol="0">
            <a:spAutoFit/>
          </a:bodyPr>
          <a:lstStyle/>
          <a:p>
            <a:r>
              <a:rPr lang="en-US" dirty="0" smtClean="0"/>
              <a:t>When a job is spread across multiple frame  calculation of the frame size  is slightly different</a:t>
            </a:r>
          </a:p>
          <a:p>
            <a:endParaRPr lang="en-US" i="1" dirty="0" smtClean="0"/>
          </a:p>
          <a:p>
            <a:r>
              <a:rPr lang="en-US" i="1" dirty="0" smtClean="0"/>
              <a:t>Note : within a Frame we need some CPU bandwidth to do book keeping like monitoring whether is job is released on time and completed before or at the dead line</a:t>
            </a:r>
          </a:p>
          <a:p>
            <a:r>
              <a:rPr lang="en-US" i="1" dirty="0" smtClean="0"/>
              <a:t>There should be </a:t>
            </a:r>
            <a:r>
              <a:rPr lang="en-US" i="1" dirty="0" err="1" smtClean="0"/>
              <a:t>atleast</a:t>
            </a:r>
            <a:r>
              <a:rPr lang="en-US" i="1" dirty="0" smtClean="0"/>
              <a:t> one frame between the release time and deadline of every job</a:t>
            </a:r>
          </a:p>
        </p:txBody>
      </p:sp>
      <p:cxnSp>
        <p:nvCxnSpPr>
          <p:cNvPr id="5" name="Straight Arrow Connector 4"/>
          <p:cNvCxnSpPr/>
          <p:nvPr/>
        </p:nvCxnSpPr>
        <p:spPr>
          <a:xfrm>
            <a:off x="762000" y="5715000"/>
            <a:ext cx="81534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62000" y="3581400"/>
            <a:ext cx="0" cy="2133600"/>
          </a:xfrm>
          <a:prstGeom prst="straightConnector1">
            <a:avLst/>
          </a:prstGeom>
          <a:ln>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200400" y="3581400"/>
            <a:ext cx="0" cy="2133600"/>
          </a:xfrm>
          <a:prstGeom prst="straightConnector1">
            <a:avLst/>
          </a:prstGeom>
          <a:ln>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943600" y="3581400"/>
            <a:ext cx="0" cy="2133600"/>
          </a:xfrm>
          <a:prstGeom prst="straightConnector1">
            <a:avLst/>
          </a:prstGeom>
          <a:ln>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382000" y="3581400"/>
            <a:ext cx="0" cy="2133600"/>
          </a:xfrm>
          <a:prstGeom prst="straightConnector1">
            <a:avLst/>
          </a:prstGeom>
          <a:ln>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64134" y="3657600"/>
            <a:ext cx="898066" cy="369332"/>
          </a:xfrm>
          <a:prstGeom prst="rect">
            <a:avLst/>
          </a:prstGeom>
          <a:noFill/>
        </p:spPr>
        <p:txBody>
          <a:bodyPr wrap="none" rtlCol="0">
            <a:spAutoFit/>
          </a:bodyPr>
          <a:lstStyle/>
          <a:p>
            <a:r>
              <a:rPr lang="en-US" dirty="0" smtClean="0"/>
              <a:t>frame k</a:t>
            </a:r>
            <a:endParaRPr lang="en-US" dirty="0"/>
          </a:p>
        </p:txBody>
      </p:sp>
      <p:sp>
        <p:nvSpPr>
          <p:cNvPr id="13" name="TextBox 12"/>
          <p:cNvSpPr txBox="1"/>
          <p:nvPr/>
        </p:nvSpPr>
        <p:spPr>
          <a:xfrm>
            <a:off x="4095868" y="3657600"/>
            <a:ext cx="1236300" cy="369332"/>
          </a:xfrm>
          <a:prstGeom prst="rect">
            <a:avLst/>
          </a:prstGeom>
          <a:noFill/>
        </p:spPr>
        <p:txBody>
          <a:bodyPr wrap="none" rtlCol="0">
            <a:spAutoFit/>
          </a:bodyPr>
          <a:lstStyle/>
          <a:p>
            <a:r>
              <a:rPr lang="en-US" dirty="0" smtClean="0"/>
              <a:t>frame k + 1</a:t>
            </a:r>
            <a:endParaRPr lang="en-US" dirty="0"/>
          </a:p>
        </p:txBody>
      </p:sp>
      <p:sp>
        <p:nvSpPr>
          <p:cNvPr id="14" name="TextBox 13"/>
          <p:cNvSpPr txBox="1"/>
          <p:nvPr/>
        </p:nvSpPr>
        <p:spPr>
          <a:xfrm>
            <a:off x="6612300" y="3657600"/>
            <a:ext cx="1236300" cy="369332"/>
          </a:xfrm>
          <a:prstGeom prst="rect">
            <a:avLst/>
          </a:prstGeom>
          <a:noFill/>
        </p:spPr>
        <p:txBody>
          <a:bodyPr wrap="none" rtlCol="0">
            <a:spAutoFit/>
          </a:bodyPr>
          <a:lstStyle/>
          <a:p>
            <a:r>
              <a:rPr lang="en-US" dirty="0" smtClean="0"/>
              <a:t>frame k + 2</a:t>
            </a:r>
            <a:endParaRPr lang="en-US" dirty="0"/>
          </a:p>
        </p:txBody>
      </p:sp>
      <p:sp>
        <p:nvSpPr>
          <p:cNvPr id="15" name="TextBox 14"/>
          <p:cNvSpPr txBox="1"/>
          <p:nvPr/>
        </p:nvSpPr>
        <p:spPr>
          <a:xfrm>
            <a:off x="2951843" y="5791200"/>
            <a:ext cx="553357" cy="369332"/>
          </a:xfrm>
          <a:prstGeom prst="rect">
            <a:avLst/>
          </a:prstGeom>
          <a:noFill/>
        </p:spPr>
        <p:txBody>
          <a:bodyPr wrap="none" rtlCol="0">
            <a:spAutoFit/>
          </a:bodyPr>
          <a:lstStyle/>
          <a:p>
            <a:r>
              <a:rPr lang="en-US" dirty="0" smtClean="0"/>
              <a:t>t + f</a:t>
            </a:r>
            <a:endParaRPr lang="en-US" dirty="0"/>
          </a:p>
        </p:txBody>
      </p:sp>
      <p:sp>
        <p:nvSpPr>
          <p:cNvPr id="16" name="TextBox 15"/>
          <p:cNvSpPr txBox="1"/>
          <p:nvPr/>
        </p:nvSpPr>
        <p:spPr>
          <a:xfrm>
            <a:off x="5695043" y="5867400"/>
            <a:ext cx="670376" cy="369332"/>
          </a:xfrm>
          <a:prstGeom prst="rect">
            <a:avLst/>
          </a:prstGeom>
          <a:noFill/>
        </p:spPr>
        <p:txBody>
          <a:bodyPr wrap="none" rtlCol="0">
            <a:spAutoFit/>
          </a:bodyPr>
          <a:lstStyle/>
          <a:p>
            <a:r>
              <a:rPr lang="en-US" dirty="0" smtClean="0"/>
              <a:t>t + 2f</a:t>
            </a:r>
            <a:endParaRPr lang="en-US" dirty="0"/>
          </a:p>
        </p:txBody>
      </p:sp>
      <p:sp>
        <p:nvSpPr>
          <p:cNvPr id="17" name="TextBox 16"/>
          <p:cNvSpPr txBox="1"/>
          <p:nvPr/>
        </p:nvSpPr>
        <p:spPr>
          <a:xfrm>
            <a:off x="8077200" y="5879068"/>
            <a:ext cx="670376" cy="369332"/>
          </a:xfrm>
          <a:prstGeom prst="rect">
            <a:avLst/>
          </a:prstGeom>
          <a:noFill/>
        </p:spPr>
        <p:txBody>
          <a:bodyPr wrap="none" rtlCol="0">
            <a:spAutoFit/>
          </a:bodyPr>
          <a:lstStyle/>
          <a:p>
            <a:r>
              <a:rPr lang="en-US" dirty="0" smtClean="0"/>
              <a:t>t + 3f</a:t>
            </a:r>
            <a:endParaRPr lang="en-US" dirty="0"/>
          </a:p>
        </p:txBody>
      </p:sp>
      <p:sp>
        <p:nvSpPr>
          <p:cNvPr id="18" name="TextBox 17"/>
          <p:cNvSpPr txBox="1"/>
          <p:nvPr/>
        </p:nvSpPr>
        <p:spPr>
          <a:xfrm>
            <a:off x="609600" y="5791200"/>
            <a:ext cx="261610" cy="369332"/>
          </a:xfrm>
          <a:prstGeom prst="rect">
            <a:avLst/>
          </a:prstGeom>
          <a:noFill/>
        </p:spPr>
        <p:txBody>
          <a:bodyPr wrap="none" rtlCol="0">
            <a:spAutoFit/>
          </a:bodyPr>
          <a:lstStyle/>
          <a:p>
            <a:r>
              <a:rPr lang="en-US" dirty="0" smtClean="0"/>
              <a:t>t</a:t>
            </a:r>
            <a:endParaRPr lang="en-US" dirty="0"/>
          </a:p>
        </p:txBody>
      </p:sp>
      <p:cxnSp>
        <p:nvCxnSpPr>
          <p:cNvPr id="20" name="Straight Connector 19"/>
          <p:cNvCxnSpPr/>
          <p:nvPr/>
        </p:nvCxnSpPr>
        <p:spPr>
          <a:xfrm flipV="1">
            <a:off x="1143000" y="5105400"/>
            <a:ext cx="0" cy="609600"/>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934200" y="5105400"/>
            <a:ext cx="0" cy="609600"/>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66800" y="5791200"/>
            <a:ext cx="381836" cy="369332"/>
          </a:xfrm>
          <a:prstGeom prst="rect">
            <a:avLst/>
          </a:prstGeom>
          <a:noFill/>
        </p:spPr>
        <p:txBody>
          <a:bodyPr wrap="none" rtlCol="0">
            <a:spAutoFit/>
          </a:bodyPr>
          <a:lstStyle/>
          <a:p>
            <a:r>
              <a:rPr lang="en-US" dirty="0" smtClean="0"/>
              <a:t>t` </a:t>
            </a:r>
            <a:endParaRPr lang="en-US" dirty="0"/>
          </a:p>
        </p:txBody>
      </p:sp>
      <p:sp>
        <p:nvSpPr>
          <p:cNvPr id="23" name="TextBox 22"/>
          <p:cNvSpPr txBox="1"/>
          <p:nvPr/>
        </p:nvSpPr>
        <p:spPr>
          <a:xfrm>
            <a:off x="6780964" y="5715000"/>
            <a:ext cx="798617" cy="369332"/>
          </a:xfrm>
          <a:prstGeom prst="rect">
            <a:avLst/>
          </a:prstGeom>
          <a:noFill/>
        </p:spPr>
        <p:txBody>
          <a:bodyPr wrap="none" rtlCol="0">
            <a:spAutoFit/>
          </a:bodyPr>
          <a:lstStyle/>
          <a:p>
            <a:r>
              <a:rPr lang="en-US" dirty="0" smtClean="0"/>
              <a:t>t`  + D</a:t>
            </a:r>
            <a:r>
              <a:rPr lang="en-US" baseline="-25000" dirty="0" smtClean="0"/>
              <a:t>i</a:t>
            </a:r>
            <a:endParaRPr lang="en-US" baseline="-25000" dirty="0"/>
          </a:p>
        </p:txBody>
      </p:sp>
      <p:sp>
        <p:nvSpPr>
          <p:cNvPr id="25" name="TextBox 24"/>
          <p:cNvSpPr txBox="1"/>
          <p:nvPr/>
        </p:nvSpPr>
        <p:spPr>
          <a:xfrm>
            <a:off x="1447800" y="4419600"/>
            <a:ext cx="1387688" cy="369332"/>
          </a:xfrm>
          <a:prstGeom prst="rect">
            <a:avLst/>
          </a:prstGeom>
          <a:noFill/>
        </p:spPr>
        <p:txBody>
          <a:bodyPr wrap="none" rtlCol="0">
            <a:spAutoFit/>
          </a:bodyPr>
          <a:lstStyle/>
          <a:p>
            <a:r>
              <a:rPr lang="en-US" dirty="0" smtClean="0"/>
              <a:t>Release time</a:t>
            </a:r>
            <a:endParaRPr lang="en-US" dirty="0"/>
          </a:p>
        </p:txBody>
      </p:sp>
      <p:cxnSp>
        <p:nvCxnSpPr>
          <p:cNvPr id="27" name="Shape 26"/>
          <p:cNvCxnSpPr/>
          <p:nvPr/>
        </p:nvCxnSpPr>
        <p:spPr>
          <a:xfrm rot="5400000">
            <a:off x="1185122" y="4682278"/>
            <a:ext cx="457200" cy="389044"/>
          </a:xfrm>
          <a:prstGeom prst="curvedConnector3">
            <a:avLst>
              <a:gd name="adj1" fmla="val 5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222912" y="4267200"/>
            <a:ext cx="1018227" cy="369332"/>
          </a:xfrm>
          <a:prstGeom prst="rect">
            <a:avLst/>
          </a:prstGeom>
          <a:noFill/>
        </p:spPr>
        <p:txBody>
          <a:bodyPr wrap="none" rtlCol="0">
            <a:spAutoFit/>
          </a:bodyPr>
          <a:lstStyle/>
          <a:p>
            <a:r>
              <a:rPr lang="en-US" dirty="0" smtClean="0"/>
              <a:t>Deadline</a:t>
            </a:r>
            <a:endParaRPr lang="en-US" dirty="0"/>
          </a:p>
        </p:txBody>
      </p:sp>
      <p:cxnSp>
        <p:nvCxnSpPr>
          <p:cNvPr id="32" name="Shape 26"/>
          <p:cNvCxnSpPr/>
          <p:nvPr/>
        </p:nvCxnSpPr>
        <p:spPr>
          <a:xfrm rot="5400000">
            <a:off x="6960234" y="4529878"/>
            <a:ext cx="457200" cy="389044"/>
          </a:xfrm>
          <a:prstGeom prst="curvedConnector3">
            <a:avLst>
              <a:gd name="adj1" fmla="val 5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05200" y="2895600"/>
            <a:ext cx="1953227" cy="369332"/>
          </a:xfrm>
          <a:prstGeom prst="rect">
            <a:avLst/>
          </a:prstGeom>
          <a:noFill/>
        </p:spPr>
        <p:txBody>
          <a:bodyPr wrap="none" rtlCol="0">
            <a:spAutoFit/>
          </a:bodyPr>
          <a:lstStyle/>
          <a:p>
            <a:r>
              <a:rPr lang="en-US" dirty="0" smtClean="0"/>
              <a:t>2f </a:t>
            </a:r>
            <a:r>
              <a:rPr lang="en-US" i="1" dirty="0" smtClean="0"/>
              <a:t>– </a:t>
            </a:r>
            <a:r>
              <a:rPr lang="en-US" i="1" dirty="0" err="1" smtClean="0"/>
              <a:t>gcd</a:t>
            </a:r>
            <a:r>
              <a:rPr lang="en-US" i="1" dirty="0" smtClean="0"/>
              <a:t>(p</a:t>
            </a:r>
            <a:r>
              <a:rPr lang="en-US" i="1" baseline="-25000" dirty="0" smtClean="0"/>
              <a:t>i</a:t>
            </a:r>
            <a:r>
              <a:rPr lang="en-US" i="1" dirty="0" smtClean="0"/>
              <a:t> ,f</a:t>
            </a:r>
            <a:r>
              <a:rPr lang="en-US" dirty="0" smtClean="0"/>
              <a:t>) &lt;= D</a:t>
            </a:r>
            <a:r>
              <a:rPr lang="en-US" baseline="-25000" dirty="0" smtClean="0"/>
              <a:t>i</a:t>
            </a:r>
            <a:endParaRPr lang="en-US" baseline="-25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3"/>
          <p:cNvSpPr>
            <a:spLocks noGrp="1"/>
          </p:cNvSpPr>
          <p:nvPr>
            <p:ph type="title"/>
          </p:nvPr>
        </p:nvSpPr>
        <p:spPr>
          <a:xfrm>
            <a:off x="457200" y="274638"/>
            <a:ext cx="8229600" cy="868362"/>
          </a:xfrm>
        </p:spPr>
        <p:txBody>
          <a:bodyPr>
            <a:noAutofit/>
          </a:bodyPr>
          <a:lstStyle/>
          <a:p>
            <a:r>
              <a:rPr lang="en-US" sz="2800" dirty="0" smtClean="0"/>
              <a:t>Disadvantages with this approach</a:t>
            </a:r>
            <a:endParaRPr lang="en-US" sz="2800" dirty="0"/>
          </a:p>
        </p:txBody>
      </p:sp>
      <p:sp>
        <p:nvSpPr>
          <p:cNvPr id="3" name="TextBox 2"/>
          <p:cNvSpPr txBox="1"/>
          <p:nvPr/>
        </p:nvSpPr>
        <p:spPr>
          <a:xfrm>
            <a:off x="304800" y="1524000"/>
            <a:ext cx="8610600" cy="3970318"/>
          </a:xfrm>
          <a:prstGeom prst="rect">
            <a:avLst/>
          </a:prstGeom>
          <a:noFill/>
        </p:spPr>
        <p:txBody>
          <a:bodyPr wrap="square" rtlCol="0">
            <a:spAutoFit/>
          </a:bodyPr>
          <a:lstStyle/>
          <a:p>
            <a:r>
              <a:rPr lang="en-US" dirty="0" smtClean="0"/>
              <a:t>It is always possible to design tasks and job so that it fit within the constraints discussed</a:t>
            </a:r>
          </a:p>
          <a:p>
            <a:r>
              <a:rPr lang="en-US" dirty="0" smtClean="0"/>
              <a:t>So  it jobs with large execution time need to cut into  slices with smaller execution time</a:t>
            </a:r>
          </a:p>
          <a:p>
            <a:endParaRPr lang="en-US" dirty="0" smtClean="0"/>
          </a:p>
          <a:p>
            <a:r>
              <a:rPr lang="en-US" dirty="0" smtClean="0"/>
              <a:t>Based on this we need to </a:t>
            </a:r>
          </a:p>
          <a:p>
            <a:pPr marL="400050" indent="-400050">
              <a:buAutoNum type="romanLcParenBoth"/>
            </a:pPr>
            <a:r>
              <a:rPr lang="en-US" dirty="0" smtClean="0"/>
              <a:t>Choose a frame size</a:t>
            </a:r>
          </a:p>
          <a:p>
            <a:pPr marL="400050" indent="-400050">
              <a:buAutoNum type="romanLcParenBoth"/>
            </a:pPr>
            <a:r>
              <a:rPr lang="en-US" dirty="0" smtClean="0"/>
              <a:t>Cut jobs into smaller slices</a:t>
            </a:r>
          </a:p>
          <a:p>
            <a:pPr marL="400050" indent="-400050">
              <a:buAutoNum type="romanLcParenBoth"/>
            </a:pPr>
            <a:r>
              <a:rPr lang="en-US" dirty="0" smtClean="0"/>
              <a:t>Placing the jobs in frames</a:t>
            </a:r>
          </a:p>
          <a:p>
            <a:pPr marL="400050" indent="-400050">
              <a:buAutoNum type="romanLcParenBoth"/>
            </a:pPr>
            <a:endParaRPr lang="en-US" dirty="0" smtClean="0"/>
          </a:p>
          <a:p>
            <a:pPr marL="400050" indent="-400050"/>
            <a:r>
              <a:rPr lang="en-US" dirty="0" smtClean="0"/>
              <a:t>The more the number of job slices higher context switch and over heads. If we cut the job into fewer slices it may not meet the frame constraints  </a:t>
            </a:r>
          </a:p>
          <a:p>
            <a:pPr marL="400050" indent="-400050"/>
            <a:endParaRPr lang="en-US" dirty="0" smtClean="0"/>
          </a:p>
          <a:p>
            <a:pPr marL="400050" indent="-400050"/>
            <a:r>
              <a:rPr lang="en-US" dirty="0" smtClean="0"/>
              <a:t>Handling </a:t>
            </a:r>
            <a:r>
              <a:rPr lang="en-US" dirty="0" err="1" smtClean="0"/>
              <a:t>aperiodic</a:t>
            </a:r>
            <a:r>
              <a:rPr lang="en-US" dirty="0" smtClean="0"/>
              <a:t> jobs becomes a challenge</a:t>
            </a:r>
          </a:p>
          <a:p>
            <a:pPr marL="400050" indent="-400050"/>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Cyclic Executives</a:t>
            </a:r>
            <a:endParaRPr lang="en-US" dirty="0"/>
          </a:p>
        </p:txBody>
      </p:sp>
      <p:sp>
        <p:nvSpPr>
          <p:cNvPr id="5" name="TextBox 4"/>
          <p:cNvSpPr txBox="1"/>
          <p:nvPr/>
        </p:nvSpPr>
        <p:spPr>
          <a:xfrm>
            <a:off x="381000" y="1293674"/>
            <a:ext cx="8458200" cy="923330"/>
          </a:xfrm>
          <a:prstGeom prst="rect">
            <a:avLst/>
          </a:prstGeom>
          <a:noFill/>
          <a:ln>
            <a:solidFill>
              <a:schemeClr val="accent1"/>
            </a:solidFill>
          </a:ln>
        </p:spPr>
        <p:txBody>
          <a:bodyPr wrap="square" rtlCol="0">
            <a:spAutoFit/>
          </a:bodyPr>
          <a:lstStyle/>
          <a:p>
            <a:r>
              <a:rPr lang="en-US" i="1" dirty="0" smtClean="0"/>
              <a:t>Cyclic executive is more of a c table driven cyclic scheduler for all type of jobs in a multithreaded system. Scheduling decisions are made only at the beginning of each frame It allows </a:t>
            </a:r>
            <a:r>
              <a:rPr lang="en-US" i="1" dirty="0" err="1" smtClean="0"/>
              <a:t>aperiodic</a:t>
            </a:r>
            <a:r>
              <a:rPr lang="en-US" i="1" dirty="0" smtClean="0"/>
              <a:t> and sporadic jobs to use the time not used by periodic tasks</a:t>
            </a:r>
          </a:p>
        </p:txBody>
      </p:sp>
      <p:sp>
        <p:nvSpPr>
          <p:cNvPr id="6" name="TextBox 5"/>
          <p:cNvSpPr txBox="1"/>
          <p:nvPr/>
        </p:nvSpPr>
        <p:spPr>
          <a:xfrm>
            <a:off x="381000" y="2734270"/>
            <a:ext cx="8458200" cy="2031325"/>
          </a:xfrm>
          <a:prstGeom prst="rect">
            <a:avLst/>
          </a:prstGeom>
          <a:noFill/>
          <a:ln>
            <a:solidFill>
              <a:schemeClr val="accent1"/>
            </a:solidFill>
          </a:ln>
        </p:spPr>
        <p:txBody>
          <a:bodyPr wrap="square" rtlCol="0">
            <a:spAutoFit/>
          </a:bodyPr>
          <a:lstStyle/>
          <a:p>
            <a:r>
              <a:rPr lang="en-US" i="1" dirty="0" smtClean="0"/>
              <a:t>The cyclic executive  takes over the processor and executes at each of the clock interrupts which occur at the beginning of frames. When it executes , the cyclic executive copies the table entry for the current frame into the current block. It then wakes up a job, </a:t>
            </a:r>
            <a:r>
              <a:rPr lang="en-US" i="1" dirty="0" err="1" smtClean="0"/>
              <a:t>clled</a:t>
            </a:r>
            <a:r>
              <a:rPr lang="en-US" i="1" dirty="0" smtClean="0"/>
              <a:t> the periodic task server and let the server execute the job  slices in the current block. Upon the completion of periodic task server, the cyclic executive wakes up the a-periodic jobs  in the corresponding job queue in turn and allows them to use the remaining time in the frame.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5"/>
          <p:cNvSpPr>
            <a:spLocks noGrp="1"/>
          </p:cNvSpPr>
          <p:nvPr>
            <p:ph type="title"/>
          </p:nvPr>
        </p:nvSpPr>
        <p:spPr>
          <a:xfrm>
            <a:off x="457200" y="274638"/>
            <a:ext cx="8229600" cy="1143000"/>
          </a:xfrm>
        </p:spPr>
        <p:txBody>
          <a:bodyPr/>
          <a:lstStyle/>
          <a:p>
            <a:r>
              <a:rPr lang="en-US" dirty="0" smtClean="0"/>
              <a:t>Real Time Scheduling Methods</a:t>
            </a:r>
            <a:endParaRPr lang="en-US" dirty="0"/>
          </a:p>
        </p:txBody>
      </p:sp>
      <p:sp>
        <p:nvSpPr>
          <p:cNvPr id="8" name="TextBox 7"/>
          <p:cNvSpPr txBox="1"/>
          <p:nvPr/>
        </p:nvSpPr>
        <p:spPr>
          <a:xfrm>
            <a:off x="533400" y="2133600"/>
            <a:ext cx="8153400" cy="3477875"/>
          </a:xfrm>
          <a:prstGeom prst="rect">
            <a:avLst/>
          </a:prstGeom>
          <a:noFill/>
          <a:ln>
            <a:solidFill>
              <a:schemeClr val="accent1"/>
            </a:solidFill>
          </a:ln>
        </p:spPr>
        <p:txBody>
          <a:bodyPr wrap="square" rtlCol="0">
            <a:spAutoFit/>
          </a:bodyPr>
          <a:lstStyle/>
          <a:p>
            <a:pPr>
              <a:buFont typeface="Arial" pitchFamily="34" charset="0"/>
              <a:buChar char="•"/>
            </a:pPr>
            <a:r>
              <a:rPr lang="en-US" sz="4400" dirty="0" smtClean="0"/>
              <a:t>Clock Driven Approach</a:t>
            </a:r>
          </a:p>
          <a:p>
            <a:pPr>
              <a:buFont typeface="Arial" pitchFamily="34" charset="0"/>
              <a:buChar char="•"/>
            </a:pPr>
            <a:endParaRPr lang="en-US" sz="4400" dirty="0" smtClean="0"/>
          </a:p>
          <a:p>
            <a:pPr>
              <a:buFont typeface="Arial" pitchFamily="34" charset="0"/>
              <a:buChar char="•"/>
            </a:pPr>
            <a:r>
              <a:rPr lang="en-US" sz="4400" dirty="0" smtClean="0"/>
              <a:t>Weighted Round Robin Approach</a:t>
            </a:r>
          </a:p>
          <a:p>
            <a:endParaRPr lang="en-US" sz="4400" dirty="0" smtClean="0"/>
          </a:p>
          <a:p>
            <a:pPr>
              <a:buFont typeface="Arial" pitchFamily="34" charset="0"/>
              <a:buChar char="•"/>
            </a:pPr>
            <a:r>
              <a:rPr lang="en-US" sz="4400" dirty="0" smtClean="0"/>
              <a:t>Priority Driven approach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792162"/>
          </a:xfrm>
        </p:spPr>
        <p:txBody>
          <a:bodyPr/>
          <a:lstStyle/>
          <a:p>
            <a:r>
              <a:rPr lang="en-US" dirty="0" smtClean="0"/>
              <a:t>Cyclic Executive Algorithm</a:t>
            </a:r>
            <a:endParaRPr lang="en-US" dirty="0"/>
          </a:p>
        </p:txBody>
      </p:sp>
      <p:sp>
        <p:nvSpPr>
          <p:cNvPr id="3" name="TextBox 2"/>
          <p:cNvSpPr txBox="1"/>
          <p:nvPr/>
        </p:nvSpPr>
        <p:spPr>
          <a:xfrm>
            <a:off x="304800" y="914400"/>
            <a:ext cx="8534400" cy="5909310"/>
          </a:xfrm>
          <a:prstGeom prst="rect">
            <a:avLst/>
          </a:prstGeom>
          <a:noFill/>
        </p:spPr>
        <p:txBody>
          <a:bodyPr wrap="square" rtlCol="0">
            <a:spAutoFit/>
          </a:bodyPr>
          <a:lstStyle/>
          <a:p>
            <a:r>
              <a:rPr lang="en-US" dirty="0" smtClean="0"/>
              <a:t>Input : Stored Schedule  L(k) for k = 0,1,….. F-1</a:t>
            </a:r>
          </a:p>
          <a:p>
            <a:r>
              <a:rPr lang="en-US" dirty="0" err="1" smtClean="0"/>
              <a:t>Aperiodic</a:t>
            </a:r>
            <a:r>
              <a:rPr lang="en-US" dirty="0" smtClean="0"/>
              <a:t> Job Queue</a:t>
            </a:r>
          </a:p>
          <a:p>
            <a:r>
              <a:rPr lang="en-US" dirty="0" smtClean="0"/>
              <a:t>Task CYCLIC EXECUTIVE:</a:t>
            </a:r>
          </a:p>
          <a:p>
            <a:r>
              <a:rPr lang="en-US" dirty="0" smtClean="0"/>
              <a:t>The current time t = 0;</a:t>
            </a:r>
          </a:p>
          <a:p>
            <a:r>
              <a:rPr lang="en-US" dirty="0" smtClean="0"/>
              <a:t>The Current frame k = 0</a:t>
            </a:r>
          </a:p>
          <a:p>
            <a:r>
              <a:rPr lang="en-US" dirty="0" smtClean="0"/>
              <a:t>Do forever</a:t>
            </a:r>
          </a:p>
          <a:p>
            <a:r>
              <a:rPr lang="en-US" dirty="0" smtClean="0"/>
              <a:t>       Accept clock </a:t>
            </a:r>
            <a:r>
              <a:rPr lang="en-US" dirty="0" err="1" smtClean="0"/>
              <a:t>interrup</a:t>
            </a:r>
            <a:r>
              <a:rPr lang="en-US" dirty="0" smtClean="0"/>
              <a:t> at time </a:t>
            </a:r>
            <a:r>
              <a:rPr lang="en-US" dirty="0" err="1" smtClean="0"/>
              <a:t>tf</a:t>
            </a:r>
            <a:r>
              <a:rPr lang="en-US" dirty="0" smtClean="0"/>
              <a:t> ;</a:t>
            </a:r>
          </a:p>
          <a:p>
            <a:r>
              <a:rPr lang="en-US" dirty="0" smtClean="0"/>
              <a:t>       </a:t>
            </a:r>
            <a:r>
              <a:rPr lang="en-US" dirty="0" err="1" smtClean="0"/>
              <a:t>currentBlock</a:t>
            </a:r>
            <a:r>
              <a:rPr lang="en-US" dirty="0" smtClean="0"/>
              <a:t> = L(k)</a:t>
            </a:r>
          </a:p>
          <a:p>
            <a:r>
              <a:rPr lang="en-US" dirty="0" smtClean="0"/>
              <a:t>       t = t + 1</a:t>
            </a:r>
          </a:p>
          <a:p>
            <a:r>
              <a:rPr lang="en-US" dirty="0" smtClean="0"/>
              <a:t>       k = t mod F ;</a:t>
            </a:r>
          </a:p>
          <a:p>
            <a:r>
              <a:rPr lang="en-US" dirty="0" smtClean="0"/>
              <a:t>       if the last job is not completed, take appropriate action;</a:t>
            </a:r>
          </a:p>
          <a:p>
            <a:r>
              <a:rPr lang="en-US" dirty="0" smtClean="0"/>
              <a:t>       wake up the periodic task server to execute the slices in </a:t>
            </a:r>
            <a:r>
              <a:rPr lang="en-US" dirty="0" err="1" smtClean="0"/>
              <a:t>currentBlock</a:t>
            </a:r>
            <a:endParaRPr lang="en-US" dirty="0" smtClean="0"/>
          </a:p>
          <a:p>
            <a:r>
              <a:rPr lang="en-US" dirty="0" smtClean="0"/>
              <a:t>       sleep until the periodic task server completes</a:t>
            </a:r>
          </a:p>
          <a:p>
            <a:r>
              <a:rPr lang="en-US" dirty="0" smtClean="0"/>
              <a:t>        while the </a:t>
            </a:r>
            <a:r>
              <a:rPr lang="en-US" dirty="0" err="1" smtClean="0"/>
              <a:t>aperiodic</a:t>
            </a:r>
            <a:r>
              <a:rPr lang="en-US" dirty="0" smtClean="0"/>
              <a:t> job queue is non empty</a:t>
            </a:r>
          </a:p>
          <a:p>
            <a:r>
              <a:rPr lang="en-US" dirty="0" smtClean="0"/>
              <a:t>              wake up the job at the head of the </a:t>
            </a:r>
            <a:r>
              <a:rPr lang="en-US" dirty="0" err="1" smtClean="0"/>
              <a:t>aperiodic</a:t>
            </a:r>
            <a:r>
              <a:rPr lang="en-US" dirty="0" smtClean="0"/>
              <a:t> job queue</a:t>
            </a:r>
          </a:p>
          <a:p>
            <a:r>
              <a:rPr lang="en-US" dirty="0" smtClean="0"/>
              <a:t>               sleep until the </a:t>
            </a:r>
            <a:r>
              <a:rPr lang="en-US" dirty="0" err="1" smtClean="0"/>
              <a:t>aperiodic</a:t>
            </a:r>
            <a:r>
              <a:rPr lang="en-US" dirty="0" smtClean="0"/>
              <a:t> job completes</a:t>
            </a:r>
          </a:p>
          <a:p>
            <a:r>
              <a:rPr lang="en-US" dirty="0" smtClean="0"/>
              <a:t>                remove the </a:t>
            </a:r>
            <a:r>
              <a:rPr lang="en-US" dirty="0" err="1" smtClean="0"/>
              <a:t>aperiodic</a:t>
            </a:r>
            <a:r>
              <a:rPr lang="en-US" dirty="0" smtClean="0"/>
              <a:t> job from the queue</a:t>
            </a:r>
          </a:p>
          <a:p>
            <a:r>
              <a:rPr lang="en-US" dirty="0" smtClean="0"/>
              <a:t>          </a:t>
            </a:r>
            <a:r>
              <a:rPr lang="en-US" dirty="0" err="1" smtClean="0"/>
              <a:t>endwhile</a:t>
            </a:r>
            <a:endParaRPr lang="en-US" dirty="0" smtClean="0"/>
          </a:p>
          <a:p>
            <a:r>
              <a:rPr lang="en-US" dirty="0" smtClean="0"/>
              <a:t>          sleep </a:t>
            </a:r>
            <a:r>
              <a:rPr lang="en-US" dirty="0" err="1" smtClean="0"/>
              <a:t>intil</a:t>
            </a:r>
            <a:r>
              <a:rPr lang="en-US" dirty="0" smtClean="0"/>
              <a:t> the next clock interrupt;</a:t>
            </a:r>
          </a:p>
          <a:p>
            <a:r>
              <a:rPr lang="en-US" dirty="0" smtClean="0"/>
              <a:t> </a:t>
            </a:r>
            <a:r>
              <a:rPr lang="en-US" dirty="0" err="1" smtClean="0"/>
              <a:t>enddo</a:t>
            </a:r>
            <a:r>
              <a:rPr lang="en-US" dirty="0" smtClean="0"/>
              <a:t>;</a:t>
            </a:r>
          </a:p>
          <a:p>
            <a:r>
              <a:rPr lang="en-US" dirty="0" smtClean="0"/>
              <a:t>End CYCLIC_EXECUTIVE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Response time of </a:t>
            </a:r>
            <a:r>
              <a:rPr lang="en-US" dirty="0" err="1" smtClean="0"/>
              <a:t>Aperiodic</a:t>
            </a:r>
            <a:r>
              <a:rPr lang="en-US" dirty="0" smtClean="0"/>
              <a:t> jobs</a:t>
            </a:r>
            <a:endParaRPr lang="en-US" dirty="0"/>
          </a:p>
        </p:txBody>
      </p:sp>
      <p:sp>
        <p:nvSpPr>
          <p:cNvPr id="3" name="TextBox 2"/>
          <p:cNvSpPr txBox="1"/>
          <p:nvPr/>
        </p:nvSpPr>
        <p:spPr>
          <a:xfrm>
            <a:off x="381000" y="2133600"/>
            <a:ext cx="8229600" cy="3139321"/>
          </a:xfrm>
          <a:prstGeom prst="rect">
            <a:avLst/>
          </a:prstGeom>
          <a:noFill/>
        </p:spPr>
        <p:txBody>
          <a:bodyPr wrap="square" rtlCol="0">
            <a:spAutoFit/>
          </a:bodyPr>
          <a:lstStyle/>
          <a:p>
            <a:r>
              <a:rPr lang="en-US" dirty="0" err="1" smtClean="0"/>
              <a:t>aperiodic</a:t>
            </a:r>
            <a:r>
              <a:rPr lang="en-US" dirty="0" smtClean="0"/>
              <a:t> jobs, are scheduled in the background after all the job slices with hard deadlines are completed. </a:t>
            </a:r>
            <a:br>
              <a:rPr lang="en-US" dirty="0" smtClean="0"/>
            </a:br>
            <a:endParaRPr lang="en-US" dirty="0" smtClean="0"/>
          </a:p>
          <a:p>
            <a:r>
              <a:rPr lang="en-US" dirty="0" smtClean="0"/>
              <a:t>Since </a:t>
            </a:r>
            <a:r>
              <a:rPr lang="en-US" dirty="0" err="1" smtClean="0"/>
              <a:t>aperiodic</a:t>
            </a:r>
            <a:r>
              <a:rPr lang="en-US" dirty="0" smtClean="0"/>
              <a:t> jobs are released and executed by the system in response to an event, the sooner the </a:t>
            </a:r>
            <a:r>
              <a:rPr lang="en-US" dirty="0" err="1" smtClean="0"/>
              <a:t>aperiodic</a:t>
            </a:r>
            <a:r>
              <a:rPr lang="en-US" dirty="0" smtClean="0"/>
              <a:t> job completes, more responsive the system is. For this reason minimizing the </a:t>
            </a:r>
            <a:r>
              <a:rPr lang="en-US" dirty="0" err="1" smtClean="0"/>
              <a:t>reponse</a:t>
            </a:r>
            <a:r>
              <a:rPr lang="en-US" dirty="0" smtClean="0"/>
              <a:t> time of each a periodic </a:t>
            </a:r>
            <a:r>
              <a:rPr lang="en-US" dirty="0" smtClean="0"/>
              <a:t>job </a:t>
            </a:r>
            <a:r>
              <a:rPr lang="en-US" dirty="0" smtClean="0"/>
              <a:t>or the average response time of all the </a:t>
            </a:r>
            <a:r>
              <a:rPr lang="en-US" dirty="0" err="1" smtClean="0"/>
              <a:t>aperiodic</a:t>
            </a:r>
            <a:r>
              <a:rPr lang="en-US" dirty="0" smtClean="0"/>
              <a:t> jobs is typically one of the </a:t>
            </a:r>
            <a:r>
              <a:rPr lang="en-US" dirty="0" err="1" smtClean="0"/>
              <a:t>desing</a:t>
            </a:r>
            <a:r>
              <a:rPr lang="en-US" dirty="0" smtClean="0"/>
              <a:t> goals of real time schedulers</a:t>
            </a:r>
          </a:p>
          <a:p>
            <a:endParaRPr lang="en-US" dirty="0" smtClean="0"/>
          </a:p>
          <a:p>
            <a:r>
              <a:rPr lang="en-US" dirty="0" err="1" smtClean="0"/>
              <a:t>Aperiodic</a:t>
            </a:r>
            <a:r>
              <a:rPr lang="en-US" dirty="0" smtClean="0"/>
              <a:t> jobs are those  jobs released at random time </a:t>
            </a:r>
            <a:r>
              <a:rPr lang="en-US" dirty="0" err="1" smtClean="0"/>
              <a:t>instances.Aperiodic</a:t>
            </a:r>
            <a:r>
              <a:rPr lang="en-US" dirty="0" smtClean="0"/>
              <a:t> jobs has either soft deadlines or no deadlines.</a:t>
            </a:r>
          </a:p>
          <a:p>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76200"/>
            <a:ext cx="8229600" cy="990600"/>
          </a:xfrm>
        </p:spPr>
        <p:txBody>
          <a:bodyPr>
            <a:noAutofit/>
          </a:bodyPr>
          <a:lstStyle/>
          <a:p>
            <a:r>
              <a:rPr lang="en-US" sz="3600" dirty="0" smtClean="0"/>
              <a:t>Slack Stealing – A method for scheduling </a:t>
            </a:r>
            <a:r>
              <a:rPr lang="en-US" sz="3600" dirty="0" err="1" smtClean="0"/>
              <a:t>aperiodic</a:t>
            </a:r>
            <a:r>
              <a:rPr lang="en-US" sz="3600" dirty="0" smtClean="0"/>
              <a:t> jobs</a:t>
            </a:r>
            <a:endParaRPr lang="en-US" sz="3600" dirty="0"/>
          </a:p>
        </p:txBody>
      </p:sp>
      <p:sp>
        <p:nvSpPr>
          <p:cNvPr id="3" name="TextBox 2"/>
          <p:cNvSpPr txBox="1"/>
          <p:nvPr/>
        </p:nvSpPr>
        <p:spPr>
          <a:xfrm>
            <a:off x="381000" y="2133600"/>
            <a:ext cx="8229600" cy="369332"/>
          </a:xfrm>
          <a:prstGeom prst="rect">
            <a:avLst/>
          </a:prstGeom>
          <a:noFill/>
        </p:spPr>
        <p:txBody>
          <a:bodyPr wrap="square" rtlCol="0">
            <a:spAutoFit/>
          </a:bodyPr>
          <a:lstStyle/>
          <a:p>
            <a:endParaRPr lang="en-US" dirty="0" smtClean="0"/>
          </a:p>
        </p:txBody>
      </p:sp>
      <p:sp>
        <p:nvSpPr>
          <p:cNvPr id="4" name="Rectangle 3"/>
          <p:cNvSpPr/>
          <p:nvPr/>
        </p:nvSpPr>
        <p:spPr>
          <a:xfrm>
            <a:off x="304800" y="1219200"/>
            <a:ext cx="8534400" cy="3016210"/>
          </a:xfrm>
          <a:prstGeom prst="rect">
            <a:avLst/>
          </a:prstGeom>
          <a:ln>
            <a:solidFill>
              <a:schemeClr val="accent1"/>
            </a:solidFill>
          </a:ln>
        </p:spPr>
        <p:txBody>
          <a:bodyPr wrap="square">
            <a:spAutoFit/>
          </a:bodyPr>
          <a:lstStyle/>
          <a:p>
            <a:r>
              <a:rPr lang="en-US" dirty="0" smtClean="0"/>
              <a:t>One approach to way </a:t>
            </a:r>
            <a:r>
              <a:rPr lang="en-US" dirty="0" smtClean="0"/>
              <a:t>to improve the response times of </a:t>
            </a:r>
            <a:r>
              <a:rPr lang="en-US" dirty="0" err="1" smtClean="0"/>
              <a:t>aperiodic</a:t>
            </a:r>
            <a:r>
              <a:rPr lang="en-US" dirty="0" smtClean="0"/>
              <a:t> jobs is by executing the </a:t>
            </a:r>
            <a:r>
              <a:rPr lang="en-US" dirty="0" err="1" smtClean="0"/>
              <a:t>aperiodic</a:t>
            </a:r>
            <a:r>
              <a:rPr lang="en-US" dirty="0" smtClean="0"/>
              <a:t> jobs </a:t>
            </a:r>
            <a:r>
              <a:rPr lang="en-US" dirty="0" smtClean="0"/>
              <a:t>ahead of the periodic jobs whenever possible. This approach, called </a:t>
            </a:r>
            <a:r>
              <a:rPr lang="en-US" i="1" dirty="0" smtClean="0"/>
              <a:t>slack stealing,</a:t>
            </a:r>
          </a:p>
          <a:p>
            <a:r>
              <a:rPr lang="en-US" dirty="0" smtClean="0"/>
              <a:t>For </a:t>
            </a:r>
            <a:r>
              <a:rPr lang="en-US" dirty="0" smtClean="0"/>
              <a:t>the slack-stealing scheme </a:t>
            </a:r>
            <a:r>
              <a:rPr lang="en-US" dirty="0" smtClean="0"/>
              <a:t>described below </a:t>
            </a:r>
            <a:r>
              <a:rPr lang="en-US" dirty="0" smtClean="0"/>
              <a:t>to work, every periodic job slice must be scheduled in a frame that ends </a:t>
            </a:r>
            <a:r>
              <a:rPr lang="en-US" dirty="0" smtClean="0"/>
              <a:t>no later </a:t>
            </a:r>
            <a:r>
              <a:rPr lang="en-US" dirty="0" smtClean="0"/>
              <a:t>than its deadline. </a:t>
            </a:r>
            <a:endParaRPr lang="en-US" dirty="0" smtClean="0"/>
          </a:p>
          <a:p>
            <a:r>
              <a:rPr lang="en-US" dirty="0" smtClean="0"/>
              <a:t>Let </a:t>
            </a:r>
            <a:r>
              <a:rPr lang="en-US" dirty="0" smtClean="0"/>
              <a:t>the total amount of time allocated to all the slices scheduled in </a:t>
            </a:r>
            <a:r>
              <a:rPr lang="en-US" dirty="0" smtClean="0"/>
              <a:t>the </a:t>
            </a:r>
            <a:r>
              <a:rPr lang="en-US" dirty="0" smtClean="0"/>
              <a:t>frame </a:t>
            </a:r>
            <a:r>
              <a:rPr lang="en-US" i="1" dirty="0" smtClean="0"/>
              <a:t>k be </a:t>
            </a:r>
            <a:r>
              <a:rPr lang="en-US" sz="2800" dirty="0" err="1" smtClean="0"/>
              <a:t>x</a:t>
            </a:r>
            <a:r>
              <a:rPr lang="en-US" sz="1600" i="1" dirty="0" err="1" smtClean="0"/>
              <a:t>k</a:t>
            </a:r>
            <a:r>
              <a:rPr lang="en-US" sz="1600" i="1" dirty="0" smtClean="0"/>
              <a:t> </a:t>
            </a:r>
            <a:r>
              <a:rPr lang="en-US" dirty="0" smtClean="0"/>
              <a:t>The slack (time) available in the frame is equal to f</a:t>
            </a:r>
            <a:r>
              <a:rPr lang="en-US" i="1" dirty="0" smtClean="0"/>
              <a:t> </a:t>
            </a:r>
            <a:r>
              <a:rPr lang="en-US" i="1" dirty="0" smtClean="0"/>
              <a:t>− </a:t>
            </a:r>
            <a:r>
              <a:rPr lang="en-US" dirty="0" smtClean="0"/>
              <a:t>x(k)</a:t>
            </a:r>
            <a:r>
              <a:rPr lang="en-US" i="1" dirty="0" smtClean="0"/>
              <a:t> </a:t>
            </a:r>
            <a:r>
              <a:rPr lang="en-US" i="1" dirty="0" smtClean="0"/>
              <a:t>at the beginning</a:t>
            </a:r>
          </a:p>
          <a:p>
            <a:r>
              <a:rPr lang="en-US" dirty="0" smtClean="0"/>
              <a:t>of the frame. If the </a:t>
            </a:r>
            <a:r>
              <a:rPr lang="en-US" dirty="0" err="1" smtClean="0"/>
              <a:t>aperiodic</a:t>
            </a:r>
            <a:r>
              <a:rPr lang="en-US" dirty="0" smtClean="0"/>
              <a:t> job queue is nonempty at this time, the cyclic executive can </a:t>
            </a:r>
            <a:r>
              <a:rPr lang="en-US" dirty="0" smtClean="0"/>
              <a:t>let </a:t>
            </a:r>
            <a:r>
              <a:rPr lang="en-US" dirty="0" err="1" smtClean="0"/>
              <a:t>aperiodic</a:t>
            </a:r>
            <a:r>
              <a:rPr lang="en-US" dirty="0" smtClean="0"/>
              <a:t> </a:t>
            </a:r>
            <a:r>
              <a:rPr lang="en-US" dirty="0" smtClean="0"/>
              <a:t>jobs execute for this amount of time without causing any job to miss its deadline.</a:t>
            </a:r>
            <a:r>
              <a:rPr lang="en-US" i="1" dirty="0" smtClean="0"/>
              <a:t> −</a:t>
            </a:r>
            <a:endParaRPr lang="en-US" dirty="0" smtClean="0"/>
          </a:p>
        </p:txBody>
      </p:sp>
      <p:cxnSp>
        <p:nvCxnSpPr>
          <p:cNvPr id="6" name="Straight Connector 5"/>
          <p:cNvCxnSpPr/>
          <p:nvPr/>
        </p:nvCxnSpPr>
        <p:spPr>
          <a:xfrm>
            <a:off x="533400" y="4495800"/>
            <a:ext cx="0" cy="19050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81000" y="6248400"/>
            <a:ext cx="6324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90600" y="5181600"/>
            <a:ext cx="2667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962400" y="5181600"/>
            <a:ext cx="1981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752600" y="6324600"/>
            <a:ext cx="1183401" cy="369332"/>
          </a:xfrm>
          <a:prstGeom prst="rect">
            <a:avLst/>
          </a:prstGeom>
          <a:noFill/>
        </p:spPr>
        <p:txBody>
          <a:bodyPr wrap="none" rtlCol="0">
            <a:spAutoFit/>
          </a:bodyPr>
          <a:lstStyle/>
          <a:p>
            <a:r>
              <a:rPr lang="en-US" dirty="0" smtClean="0"/>
              <a:t>K-</a:t>
            </a:r>
            <a:r>
              <a:rPr lang="en-US" dirty="0" err="1" smtClean="0"/>
              <a:t>th</a:t>
            </a:r>
            <a:r>
              <a:rPr lang="en-US" dirty="0" smtClean="0"/>
              <a:t> frame</a:t>
            </a:r>
            <a:endParaRPr lang="en-US" dirty="0"/>
          </a:p>
        </p:txBody>
      </p:sp>
      <p:sp>
        <p:nvSpPr>
          <p:cNvPr id="17" name="TextBox 16"/>
          <p:cNvSpPr txBox="1"/>
          <p:nvPr/>
        </p:nvSpPr>
        <p:spPr>
          <a:xfrm>
            <a:off x="4683999" y="6324600"/>
            <a:ext cx="1504001" cy="369332"/>
          </a:xfrm>
          <a:prstGeom prst="rect">
            <a:avLst/>
          </a:prstGeom>
          <a:noFill/>
        </p:spPr>
        <p:txBody>
          <a:bodyPr wrap="none" rtlCol="0">
            <a:spAutoFit/>
          </a:bodyPr>
          <a:lstStyle/>
          <a:p>
            <a:r>
              <a:rPr lang="en-US" dirty="0" smtClean="0"/>
              <a:t>K + 1 </a:t>
            </a:r>
            <a:r>
              <a:rPr lang="en-US" dirty="0" err="1" smtClean="0"/>
              <a:t>th</a:t>
            </a:r>
            <a:r>
              <a:rPr lang="en-US" dirty="0" smtClean="0"/>
              <a:t> frame</a:t>
            </a:r>
            <a:endParaRPr lang="en-US" dirty="0"/>
          </a:p>
        </p:txBody>
      </p:sp>
      <p:cxnSp>
        <p:nvCxnSpPr>
          <p:cNvPr id="19" name="Straight Connector 18"/>
          <p:cNvCxnSpPr/>
          <p:nvPr/>
        </p:nvCxnSpPr>
        <p:spPr>
          <a:xfrm>
            <a:off x="1828800" y="4800600"/>
            <a:ext cx="0" cy="14478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57600" y="4343400"/>
            <a:ext cx="0" cy="19050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990600" y="4343400"/>
            <a:ext cx="0" cy="19050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362200" y="4724400"/>
            <a:ext cx="550151" cy="369332"/>
          </a:xfrm>
          <a:prstGeom prst="rect">
            <a:avLst/>
          </a:prstGeom>
          <a:noFill/>
        </p:spPr>
        <p:txBody>
          <a:bodyPr wrap="none" rtlCol="0">
            <a:spAutoFit/>
          </a:bodyPr>
          <a:lstStyle/>
          <a:p>
            <a:r>
              <a:rPr lang="en-US" dirty="0" smtClean="0"/>
              <a:t>X(k)</a:t>
            </a:r>
            <a:endParaRPr lang="en-US" dirty="0"/>
          </a:p>
        </p:txBody>
      </p:sp>
      <p:sp>
        <p:nvSpPr>
          <p:cNvPr id="28" name="Rectangle 27"/>
          <p:cNvSpPr/>
          <p:nvPr/>
        </p:nvSpPr>
        <p:spPr>
          <a:xfrm>
            <a:off x="1828800" y="5181600"/>
            <a:ext cx="1828800" cy="10668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 given for scheduled task</a:t>
            </a:r>
            <a:endParaRPr lang="en-US" dirty="0"/>
          </a:p>
        </p:txBody>
      </p:sp>
      <p:cxnSp>
        <p:nvCxnSpPr>
          <p:cNvPr id="30" name="Straight Arrow Connector 29"/>
          <p:cNvCxnSpPr>
            <a:stCxn id="27" idx="3"/>
          </p:cNvCxnSpPr>
          <p:nvPr/>
        </p:nvCxnSpPr>
        <p:spPr>
          <a:xfrm flipV="1">
            <a:off x="2912351" y="4876800"/>
            <a:ext cx="669049" cy="3226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1828800" y="4876800"/>
            <a:ext cx="609600" cy="3226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133600" y="4343400"/>
            <a:ext cx="255198" cy="369332"/>
          </a:xfrm>
          <a:prstGeom prst="rect">
            <a:avLst/>
          </a:prstGeom>
          <a:noFill/>
        </p:spPr>
        <p:txBody>
          <a:bodyPr wrap="none" rtlCol="0">
            <a:spAutoFit/>
          </a:bodyPr>
          <a:lstStyle/>
          <a:p>
            <a:r>
              <a:rPr lang="en-US" dirty="0" smtClean="0"/>
              <a:t>f</a:t>
            </a:r>
            <a:endParaRPr lang="en-US" dirty="0"/>
          </a:p>
        </p:txBody>
      </p:sp>
      <p:cxnSp>
        <p:nvCxnSpPr>
          <p:cNvPr id="40" name="Straight Arrow Connector 39"/>
          <p:cNvCxnSpPr>
            <a:stCxn id="35" idx="3"/>
          </p:cNvCxnSpPr>
          <p:nvPr/>
        </p:nvCxnSpPr>
        <p:spPr>
          <a:xfrm flipV="1">
            <a:off x="2388798" y="4495800"/>
            <a:ext cx="1192602" cy="3226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5" idx="1"/>
          </p:cNvCxnSpPr>
          <p:nvPr/>
        </p:nvCxnSpPr>
        <p:spPr>
          <a:xfrm flipH="1" flipV="1">
            <a:off x="1066800" y="4495800"/>
            <a:ext cx="1066800" cy="3226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09475" y="4876800"/>
            <a:ext cx="643125" cy="307777"/>
          </a:xfrm>
          <a:prstGeom prst="rect">
            <a:avLst/>
          </a:prstGeom>
          <a:noFill/>
        </p:spPr>
        <p:txBody>
          <a:bodyPr wrap="none" rtlCol="0">
            <a:spAutoFit/>
          </a:bodyPr>
          <a:lstStyle/>
          <a:p>
            <a:r>
              <a:rPr lang="en-US" sz="1400" dirty="0" smtClean="0"/>
              <a:t> f- x(k)</a:t>
            </a:r>
            <a:endParaRPr lang="en-US" sz="1400" dirty="0"/>
          </a:p>
        </p:txBody>
      </p:sp>
      <p:sp>
        <p:nvSpPr>
          <p:cNvPr id="48" name="TextBox 47"/>
          <p:cNvSpPr txBox="1"/>
          <p:nvPr/>
        </p:nvSpPr>
        <p:spPr>
          <a:xfrm>
            <a:off x="6934200" y="4419600"/>
            <a:ext cx="1905000" cy="1754326"/>
          </a:xfrm>
          <a:prstGeom prst="rect">
            <a:avLst/>
          </a:prstGeom>
          <a:noFill/>
          <a:ln>
            <a:solidFill>
              <a:schemeClr val="accent1"/>
            </a:solidFill>
          </a:ln>
        </p:spPr>
        <p:txBody>
          <a:bodyPr wrap="square" rtlCol="0">
            <a:spAutoFit/>
          </a:bodyPr>
          <a:lstStyle/>
          <a:p>
            <a:r>
              <a:rPr lang="en-US" dirty="0" smtClean="0"/>
              <a:t>f  - x(k) – t &gt; 0 </a:t>
            </a:r>
          </a:p>
          <a:p>
            <a:r>
              <a:rPr lang="en-US" dirty="0" smtClean="0"/>
              <a:t>For </a:t>
            </a:r>
            <a:r>
              <a:rPr lang="en-US" dirty="0" err="1" smtClean="0"/>
              <a:t>aperiodic</a:t>
            </a:r>
            <a:r>
              <a:rPr lang="en-US" dirty="0" smtClean="0"/>
              <a:t> task to execute where</a:t>
            </a:r>
          </a:p>
          <a:p>
            <a:r>
              <a:rPr lang="en-US" dirty="0" smtClean="0"/>
              <a:t>T is the amount of slack time utilized so far.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r>
              <a:rPr lang="en-US" dirty="0" smtClean="0"/>
              <a:t>Average Response time</a:t>
            </a:r>
            <a:endParaRPr lang="en-US" dirty="0"/>
          </a:p>
        </p:txBody>
      </p:sp>
      <p:sp>
        <p:nvSpPr>
          <p:cNvPr id="3" name="TextBox 2"/>
          <p:cNvSpPr txBox="1"/>
          <p:nvPr/>
        </p:nvSpPr>
        <p:spPr>
          <a:xfrm>
            <a:off x="609600" y="1066800"/>
            <a:ext cx="7848600" cy="3139321"/>
          </a:xfrm>
          <a:prstGeom prst="rect">
            <a:avLst/>
          </a:prstGeom>
          <a:noFill/>
        </p:spPr>
        <p:txBody>
          <a:bodyPr wrap="square" rtlCol="0">
            <a:spAutoFit/>
          </a:bodyPr>
          <a:lstStyle/>
          <a:p>
            <a:r>
              <a:rPr lang="en-US" dirty="0" err="1" smtClean="0"/>
              <a:t>Aperiodic</a:t>
            </a:r>
            <a:r>
              <a:rPr lang="en-US" dirty="0" smtClean="0"/>
              <a:t> task do not have hard dead lines, how they need to be completed and we need to track of the how fast the </a:t>
            </a:r>
            <a:r>
              <a:rPr lang="en-US" dirty="0" err="1" smtClean="0"/>
              <a:t>aperiodic</a:t>
            </a:r>
            <a:r>
              <a:rPr lang="en-US" dirty="0" smtClean="0"/>
              <a:t> task was completed, to avoid any chance of getting “trapped” and getting “aged” in the system.</a:t>
            </a:r>
          </a:p>
          <a:p>
            <a:endParaRPr lang="en-US" dirty="0" smtClean="0"/>
          </a:p>
          <a:p>
            <a:r>
              <a:rPr lang="en-US" dirty="0" smtClean="0"/>
              <a:t>For this the designer focus on a measurement called “ Average Response Time” for   </a:t>
            </a:r>
            <a:r>
              <a:rPr lang="en-US" dirty="0" err="1" smtClean="0"/>
              <a:t>aperiodic</a:t>
            </a:r>
            <a:r>
              <a:rPr lang="en-US" dirty="0" smtClean="0"/>
              <a:t>  task, this gives an  indication of how fast the </a:t>
            </a:r>
            <a:r>
              <a:rPr lang="en-US" dirty="0" err="1" smtClean="0"/>
              <a:t>aperiordic</a:t>
            </a:r>
            <a:r>
              <a:rPr lang="en-US" dirty="0" smtClean="0"/>
              <a:t> job was completed. During the design phase of a RT designers need to give a promise of the his measurement “Average Response time”</a:t>
            </a:r>
          </a:p>
          <a:p>
            <a:endParaRPr lang="en-US" dirty="0" smtClean="0"/>
          </a:p>
          <a:p>
            <a:r>
              <a:rPr lang="en-US" dirty="0" smtClean="0"/>
              <a:t>Since average response time is a statistical measurement, designers apply the principle of queuing theory to arrive at a estimate of this value.</a:t>
            </a:r>
            <a:endParaRPr lang="en-US" dirty="0"/>
          </a:p>
        </p:txBody>
      </p:sp>
      <p:sp>
        <p:nvSpPr>
          <p:cNvPr id="5" name="Rounded Rectangle 4"/>
          <p:cNvSpPr/>
          <p:nvPr/>
        </p:nvSpPr>
        <p:spPr>
          <a:xfrm>
            <a:off x="4876800" y="4419600"/>
            <a:ext cx="1461120" cy="1821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 Time System</a:t>
            </a:r>
            <a:endParaRPr lang="en-US" dirty="0"/>
          </a:p>
        </p:txBody>
      </p:sp>
      <p:sp>
        <p:nvSpPr>
          <p:cNvPr id="6" name="Rectangle 5"/>
          <p:cNvSpPr/>
          <p:nvPr/>
        </p:nvSpPr>
        <p:spPr>
          <a:xfrm>
            <a:off x="990600" y="4800600"/>
            <a:ext cx="838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7" name="Rectangle 6"/>
          <p:cNvSpPr/>
          <p:nvPr/>
        </p:nvSpPr>
        <p:spPr>
          <a:xfrm>
            <a:off x="1828800" y="4800600"/>
            <a:ext cx="838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 name="Rectangle 7"/>
          <p:cNvSpPr/>
          <p:nvPr/>
        </p:nvSpPr>
        <p:spPr>
          <a:xfrm>
            <a:off x="2667000" y="4800600"/>
            <a:ext cx="838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Rectangle 8"/>
          <p:cNvSpPr/>
          <p:nvPr/>
        </p:nvSpPr>
        <p:spPr>
          <a:xfrm>
            <a:off x="3505200" y="4800600"/>
            <a:ext cx="838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22" name="Straight Connector 21"/>
          <p:cNvCxnSpPr/>
          <p:nvPr/>
        </p:nvCxnSpPr>
        <p:spPr>
          <a:xfrm>
            <a:off x="990600" y="5410200"/>
            <a:ext cx="0" cy="6858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267200" y="5410200"/>
            <a:ext cx="0" cy="6858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752600" y="5486400"/>
            <a:ext cx="1733103" cy="276999"/>
          </a:xfrm>
          <a:prstGeom prst="rect">
            <a:avLst/>
          </a:prstGeom>
          <a:noFill/>
        </p:spPr>
        <p:txBody>
          <a:bodyPr wrap="none" rtlCol="0">
            <a:spAutoFit/>
          </a:bodyPr>
          <a:lstStyle/>
          <a:p>
            <a:r>
              <a:rPr lang="en-US" sz="1200" dirty="0" smtClean="0"/>
              <a:t>Queue of </a:t>
            </a:r>
            <a:r>
              <a:rPr lang="en-US" sz="1200" dirty="0" err="1" smtClean="0"/>
              <a:t>aperiodic</a:t>
            </a:r>
            <a:r>
              <a:rPr lang="en-US" sz="1200" dirty="0" smtClean="0"/>
              <a:t> tasks</a:t>
            </a:r>
          </a:p>
        </p:txBody>
      </p:sp>
      <p:cxnSp>
        <p:nvCxnSpPr>
          <p:cNvPr id="26" name="Straight Arrow Connector 25"/>
          <p:cNvCxnSpPr>
            <a:stCxn id="24" idx="3"/>
          </p:cNvCxnSpPr>
          <p:nvPr/>
        </p:nvCxnSpPr>
        <p:spPr>
          <a:xfrm>
            <a:off x="3485703" y="5624900"/>
            <a:ext cx="705297" cy="139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1"/>
          </p:cNvCxnSpPr>
          <p:nvPr/>
        </p:nvCxnSpPr>
        <p:spPr>
          <a:xfrm flipH="1">
            <a:off x="1143000" y="5624900"/>
            <a:ext cx="609600" cy="139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p:cNvCxnSpPr>
          <p:nvPr/>
        </p:nvCxnSpPr>
        <p:spPr>
          <a:xfrm flipV="1">
            <a:off x="4343400" y="4876800"/>
            <a:ext cx="533400" cy="381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219200"/>
            <a:ext cx="8474308" cy="4524315"/>
          </a:xfrm>
          <a:prstGeom prst="rect">
            <a:avLst/>
          </a:prstGeom>
          <a:noFill/>
          <a:ln>
            <a:solidFill>
              <a:schemeClr val="accent1"/>
            </a:solidFill>
          </a:ln>
        </p:spPr>
        <p:txBody>
          <a:bodyPr wrap="square" rtlCol="0">
            <a:spAutoFit/>
          </a:bodyPr>
          <a:lstStyle/>
          <a:p>
            <a:r>
              <a:rPr lang="en-US" dirty="0" smtClean="0"/>
              <a:t>Let us assume we ‘n’ </a:t>
            </a:r>
            <a:r>
              <a:rPr lang="en-US" dirty="0" err="1" smtClean="0"/>
              <a:t>aperiodic</a:t>
            </a:r>
            <a:r>
              <a:rPr lang="en-US" dirty="0" smtClean="0"/>
              <a:t> jobs at a given point of times, as they are </a:t>
            </a:r>
            <a:r>
              <a:rPr lang="en-US" dirty="0" err="1" smtClean="0"/>
              <a:t>aperiodic</a:t>
            </a:r>
            <a:endParaRPr lang="en-US" dirty="0" smtClean="0"/>
          </a:p>
          <a:p>
            <a:r>
              <a:rPr lang="en-US" dirty="0" smtClean="0"/>
              <a:t>Tasks keep arriving at the queue at different rates (no of task arriving per sec) at </a:t>
            </a:r>
          </a:p>
          <a:p>
            <a:endParaRPr lang="en-US" dirty="0" smtClean="0"/>
          </a:p>
          <a:p>
            <a:endParaRPr lang="en-US" dirty="0" smtClean="0"/>
          </a:p>
          <a:p>
            <a:r>
              <a:rPr lang="en-US" dirty="0" smtClean="0"/>
              <a:t>This value of R will keep changing every sec or every unit of time. So for every second</a:t>
            </a:r>
          </a:p>
          <a:p>
            <a:r>
              <a:rPr lang="en-US" dirty="0" smtClean="0"/>
              <a:t>Or every unit of time we have a different value of R which can noted as </a:t>
            </a:r>
          </a:p>
          <a:p>
            <a:r>
              <a:rPr lang="en-US" dirty="0" smtClean="0"/>
              <a:t>R1, R2, R3, ….  R(</a:t>
            </a:r>
            <a:r>
              <a:rPr lang="en-US" dirty="0" err="1" smtClean="0"/>
              <a:t>i</a:t>
            </a:r>
            <a:r>
              <a:rPr lang="en-US" dirty="0" smtClean="0"/>
              <a:t>)  corresponding to each task (</a:t>
            </a:r>
            <a:r>
              <a:rPr lang="en-US" dirty="0" err="1" smtClean="0"/>
              <a:t>i</a:t>
            </a:r>
            <a:r>
              <a:rPr lang="en-US" dirty="0" smtClean="0"/>
              <a:t>)  per unit time</a:t>
            </a:r>
          </a:p>
          <a:p>
            <a:endParaRPr lang="en-US" dirty="0" smtClean="0"/>
          </a:p>
          <a:p>
            <a:r>
              <a:rPr lang="en-US" dirty="0" smtClean="0"/>
              <a:t>Let us take the </a:t>
            </a:r>
            <a:r>
              <a:rPr lang="en-US" dirty="0" err="1" smtClean="0"/>
              <a:t>i-th</a:t>
            </a:r>
            <a:r>
              <a:rPr lang="en-US" dirty="0" smtClean="0"/>
              <a:t> task </a:t>
            </a:r>
            <a:endParaRPr lang="en-US" dirty="0" smtClean="0"/>
          </a:p>
          <a:p>
            <a:endParaRPr lang="en-US" dirty="0" smtClean="0"/>
          </a:p>
          <a:p>
            <a:r>
              <a:rPr lang="en-US" dirty="0" smtClean="0"/>
              <a:t>Just like each task has arrival time, the time at which it arrived there is a execution time  </a:t>
            </a:r>
          </a:p>
          <a:p>
            <a:r>
              <a:rPr lang="en-US" dirty="0" smtClean="0"/>
              <a:t>The time it took to execute the job Let it be  E[B(</a:t>
            </a:r>
            <a:r>
              <a:rPr lang="en-US" dirty="0" err="1" smtClean="0"/>
              <a:t>i</a:t>
            </a:r>
            <a:r>
              <a:rPr lang="en-US" dirty="0" smtClean="0"/>
              <a:t>)] for the </a:t>
            </a:r>
            <a:r>
              <a:rPr lang="en-US" dirty="0" err="1" smtClean="0"/>
              <a:t>i-th</a:t>
            </a:r>
            <a:r>
              <a:rPr lang="en-US" dirty="0" smtClean="0"/>
              <a:t> task. This is actually  random value and varies  from job to job</a:t>
            </a:r>
          </a:p>
          <a:p>
            <a:endParaRPr lang="en-US" dirty="0" smtClean="0"/>
          </a:p>
          <a:p>
            <a:r>
              <a:rPr lang="en-US" dirty="0" smtClean="0"/>
              <a:t>Since we are working with random variables, we need to apply the principles of queuing theory we get the Average response time of </a:t>
            </a:r>
            <a:r>
              <a:rPr lang="en-US" dirty="0" err="1" smtClean="0"/>
              <a:t>aperiodic</a:t>
            </a:r>
            <a:r>
              <a:rPr lang="en-US" dirty="0" smtClean="0"/>
              <a:t> task  is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7200"/>
            <a:ext cx="8229600" cy="1323439"/>
          </a:xfrm>
          <a:prstGeom prst="rect">
            <a:avLst/>
          </a:prstGeom>
          <a:noFill/>
        </p:spPr>
        <p:txBody>
          <a:bodyPr wrap="square" rtlCol="0">
            <a:spAutoFit/>
          </a:bodyPr>
          <a:lstStyle/>
          <a:p>
            <a:r>
              <a:rPr lang="en-US" sz="4000" dirty="0" smtClean="0"/>
              <a:t> </a:t>
            </a:r>
            <a:r>
              <a:rPr lang="en-US" sz="4000" dirty="0" smtClean="0"/>
              <a:t>  SUM of  </a:t>
            </a:r>
            <a:r>
              <a:rPr lang="en-US" sz="4000" dirty="0" err="1" smtClean="0"/>
              <a:t>i</a:t>
            </a:r>
            <a:r>
              <a:rPr lang="en-US" sz="4000" dirty="0" smtClean="0"/>
              <a:t> = 1 to n [R(</a:t>
            </a:r>
            <a:r>
              <a:rPr lang="en-US" sz="4000" dirty="0" err="1" smtClean="0"/>
              <a:t>i</a:t>
            </a:r>
            <a:r>
              <a:rPr lang="en-US" sz="4000" dirty="0" smtClean="0"/>
              <a:t>) E[B(</a:t>
            </a:r>
            <a:r>
              <a:rPr lang="en-US" sz="4000" dirty="0" err="1" smtClean="0"/>
              <a:t>i</a:t>
            </a:r>
            <a:r>
              <a:rPr lang="en-US" sz="4000" dirty="0" smtClean="0"/>
              <a:t>)]     +</a:t>
            </a:r>
          </a:p>
          <a:p>
            <a:r>
              <a:rPr lang="en-US" sz="4000" dirty="0" smtClean="0"/>
              <a:t> </a:t>
            </a:r>
            <a:r>
              <a:rPr lang="en-US" sz="4000" dirty="0" smtClean="0"/>
              <a:t>                                   R(1- U)</a:t>
            </a:r>
            <a:endParaRPr lang="en-US" sz="4000" dirty="0"/>
          </a:p>
        </p:txBody>
      </p:sp>
      <p:cxnSp>
        <p:nvCxnSpPr>
          <p:cNvPr id="5" name="Straight Connector 4"/>
          <p:cNvCxnSpPr/>
          <p:nvPr/>
        </p:nvCxnSpPr>
        <p:spPr>
          <a:xfrm>
            <a:off x="4724400" y="1143000"/>
            <a:ext cx="2133600"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7" name="Left Bracket 6"/>
          <p:cNvSpPr/>
          <p:nvPr/>
        </p:nvSpPr>
        <p:spPr>
          <a:xfrm>
            <a:off x="4495800" y="228600"/>
            <a:ext cx="457200" cy="19812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p:cNvSpPr/>
          <p:nvPr/>
        </p:nvSpPr>
        <p:spPr>
          <a:xfrm>
            <a:off x="6553200" y="228600"/>
            <a:ext cx="381000" cy="1981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1295400" y="2438162"/>
            <a:ext cx="6934200" cy="1600438"/>
          </a:xfrm>
          <a:prstGeom prst="rect">
            <a:avLst/>
          </a:prstGeom>
          <a:noFill/>
        </p:spPr>
        <p:txBody>
          <a:bodyPr wrap="square" rtlCol="0">
            <a:spAutoFit/>
          </a:bodyPr>
          <a:lstStyle/>
          <a:p>
            <a:r>
              <a:rPr lang="en-US" sz="4000" dirty="0" smtClean="0"/>
              <a:t>                W</a:t>
            </a:r>
            <a:r>
              <a:rPr lang="en-US" sz="4000" baseline="-25000" dirty="0" smtClean="0"/>
              <a:t>0</a:t>
            </a:r>
          </a:p>
          <a:p>
            <a:endParaRPr lang="en-US" dirty="0" smtClean="0"/>
          </a:p>
          <a:p>
            <a:r>
              <a:rPr lang="en-US" sz="4000" dirty="0" smtClean="0"/>
              <a:t>(</a:t>
            </a:r>
            <a:r>
              <a:rPr lang="en-US" sz="3600" dirty="0" smtClean="0"/>
              <a:t>1-U)</a:t>
            </a:r>
            <a:r>
              <a:rPr lang="en-US" sz="3600" baseline="30000" dirty="0" smtClean="0"/>
              <a:t>2</a:t>
            </a:r>
            <a:r>
              <a:rPr lang="en-US" sz="3600" dirty="0" smtClean="0"/>
              <a:t>      1  - U</a:t>
            </a:r>
            <a:r>
              <a:rPr lang="en-US" sz="3600" baseline="-25000" dirty="0" smtClean="0"/>
              <a:t>A</a:t>
            </a:r>
            <a:r>
              <a:rPr lang="en-US" sz="3600" dirty="0" smtClean="0"/>
              <a:t>/(1 – U)</a:t>
            </a:r>
            <a:endParaRPr lang="en-US" dirty="0"/>
          </a:p>
        </p:txBody>
      </p:sp>
      <p:cxnSp>
        <p:nvCxnSpPr>
          <p:cNvPr id="12" name="Straight Connector 11"/>
          <p:cNvCxnSpPr/>
          <p:nvPr/>
        </p:nvCxnSpPr>
        <p:spPr>
          <a:xfrm flipV="1">
            <a:off x="1371600" y="3048000"/>
            <a:ext cx="4495800" cy="7620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ight Bracket 15"/>
          <p:cNvSpPr/>
          <p:nvPr/>
        </p:nvSpPr>
        <p:spPr>
          <a:xfrm>
            <a:off x="5562600" y="3276600"/>
            <a:ext cx="228600" cy="685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ket 16"/>
          <p:cNvSpPr/>
          <p:nvPr/>
        </p:nvSpPr>
        <p:spPr>
          <a:xfrm>
            <a:off x="3048000" y="3276600"/>
            <a:ext cx="228600" cy="7620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609600" y="5001161"/>
            <a:ext cx="8229600" cy="1323439"/>
          </a:xfrm>
          <a:prstGeom prst="rect">
            <a:avLst/>
          </a:prstGeom>
          <a:noFill/>
        </p:spPr>
        <p:txBody>
          <a:bodyPr wrap="square" rtlCol="0">
            <a:spAutoFit/>
          </a:bodyPr>
          <a:lstStyle/>
          <a:p>
            <a:r>
              <a:rPr lang="en-US" sz="4000" dirty="0" smtClean="0"/>
              <a:t> </a:t>
            </a:r>
            <a:r>
              <a:rPr lang="en-US" sz="4000" dirty="0" smtClean="0"/>
              <a:t>  W</a:t>
            </a:r>
            <a:r>
              <a:rPr lang="en-US" sz="4000" baseline="-25000" dirty="0" smtClean="0"/>
              <a:t>0</a:t>
            </a:r>
            <a:r>
              <a:rPr lang="en-US" sz="4000" dirty="0" smtClean="0"/>
              <a:t> = SUM of  </a:t>
            </a:r>
            <a:r>
              <a:rPr lang="en-US" sz="4000" dirty="0" err="1" smtClean="0"/>
              <a:t>i</a:t>
            </a:r>
            <a:r>
              <a:rPr lang="en-US" sz="4000" dirty="0" smtClean="0"/>
              <a:t> = 1 to n [R(</a:t>
            </a:r>
            <a:r>
              <a:rPr lang="en-US" sz="4000" dirty="0" err="1" smtClean="0"/>
              <a:t>i</a:t>
            </a:r>
            <a:r>
              <a:rPr lang="en-US" sz="4000" dirty="0" smtClean="0"/>
              <a:t>) E[B(</a:t>
            </a:r>
            <a:r>
              <a:rPr lang="en-US" sz="4000" dirty="0" err="1" smtClean="0"/>
              <a:t>i</a:t>
            </a:r>
            <a:r>
              <a:rPr lang="en-US" sz="4000" dirty="0" smtClean="0"/>
              <a:t>)</a:t>
            </a:r>
            <a:r>
              <a:rPr lang="en-US" sz="4000" baseline="30000" dirty="0" smtClean="0"/>
              <a:t>2</a:t>
            </a:r>
            <a:r>
              <a:rPr lang="en-US" sz="4000" dirty="0" smtClean="0"/>
              <a:t>]     </a:t>
            </a:r>
          </a:p>
          <a:p>
            <a:r>
              <a:rPr lang="en-US" sz="4000" dirty="0" smtClean="0"/>
              <a:t> </a:t>
            </a:r>
            <a:r>
              <a:rPr lang="en-US" sz="4000" dirty="0" smtClean="0"/>
              <a:t>                                                     2</a:t>
            </a:r>
            <a:endParaRPr lang="en-US" sz="4000" dirty="0"/>
          </a:p>
        </p:txBody>
      </p:sp>
      <p:cxnSp>
        <p:nvCxnSpPr>
          <p:cNvPr id="21" name="Straight Connector 20"/>
          <p:cNvCxnSpPr/>
          <p:nvPr/>
        </p:nvCxnSpPr>
        <p:spPr>
          <a:xfrm>
            <a:off x="5943600" y="5715000"/>
            <a:ext cx="1981200"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Left Bracket 21"/>
          <p:cNvSpPr/>
          <p:nvPr/>
        </p:nvSpPr>
        <p:spPr>
          <a:xfrm>
            <a:off x="5791200" y="4648200"/>
            <a:ext cx="457200" cy="19812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ket 22"/>
          <p:cNvSpPr/>
          <p:nvPr/>
        </p:nvSpPr>
        <p:spPr>
          <a:xfrm>
            <a:off x="7772400" y="4648200"/>
            <a:ext cx="381000" cy="1981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152400" y="5934670"/>
            <a:ext cx="5257800" cy="646331"/>
          </a:xfrm>
          <a:prstGeom prst="rect">
            <a:avLst/>
          </a:prstGeom>
        </p:spPr>
        <p:txBody>
          <a:bodyPr wrap="square">
            <a:spAutoFit/>
          </a:bodyPr>
          <a:lstStyle/>
          <a:p>
            <a:pPr>
              <a:buFont typeface="Arial" pitchFamily="34" charset="0"/>
              <a:buChar char="•"/>
            </a:pPr>
            <a:r>
              <a:rPr lang="en-US" i="1" dirty="0" smtClean="0"/>
              <a:t>U</a:t>
            </a:r>
            <a:r>
              <a:rPr lang="en-US" i="1" baseline="-25000" dirty="0" smtClean="0"/>
              <a:t>A</a:t>
            </a:r>
            <a:r>
              <a:rPr lang="en-US" i="1" dirty="0" smtClean="0"/>
              <a:t>  is the total  average </a:t>
            </a:r>
            <a:r>
              <a:rPr lang="en-US" i="1" dirty="0" smtClean="0"/>
              <a:t>utilization of </a:t>
            </a:r>
            <a:r>
              <a:rPr lang="en-US" i="1" dirty="0" err="1" smtClean="0"/>
              <a:t>aperiodic</a:t>
            </a:r>
            <a:r>
              <a:rPr lang="en-US" i="1" dirty="0" smtClean="0"/>
              <a:t> tasks</a:t>
            </a:r>
            <a:r>
              <a:rPr lang="en-US" i="1" dirty="0" smtClean="0"/>
              <a:t>;</a:t>
            </a:r>
          </a:p>
          <a:p>
            <a:pPr>
              <a:buFont typeface="Arial" pitchFamily="34" charset="0"/>
              <a:buChar char="•"/>
            </a:pPr>
            <a:r>
              <a:rPr lang="en-US" i="1" dirty="0" smtClean="0"/>
              <a:t>U  is the </a:t>
            </a:r>
            <a:r>
              <a:rPr lang="en-US" dirty="0" smtClean="0"/>
              <a:t>total utilization of all the periodic tasks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74638"/>
            <a:ext cx="8229600" cy="715962"/>
          </a:xfrm>
        </p:spPr>
        <p:txBody>
          <a:bodyPr>
            <a:normAutofit fontScale="90000"/>
          </a:bodyPr>
          <a:lstStyle/>
          <a:p>
            <a:r>
              <a:rPr lang="en-US" dirty="0" smtClean="0"/>
              <a:t>Scheduling of SPORADIC jobs</a:t>
            </a:r>
            <a:endParaRPr lang="en-US" dirty="0"/>
          </a:p>
        </p:txBody>
      </p:sp>
      <p:sp>
        <p:nvSpPr>
          <p:cNvPr id="3" name="Rectangle 2"/>
          <p:cNvSpPr/>
          <p:nvPr/>
        </p:nvSpPr>
        <p:spPr>
          <a:xfrm>
            <a:off x="304800" y="990600"/>
            <a:ext cx="8229600" cy="3970318"/>
          </a:xfrm>
          <a:prstGeom prst="rect">
            <a:avLst/>
          </a:prstGeom>
          <a:ln>
            <a:solidFill>
              <a:schemeClr val="accent1"/>
            </a:solidFill>
          </a:ln>
        </p:spPr>
        <p:txBody>
          <a:bodyPr wrap="square">
            <a:spAutoFit/>
          </a:bodyPr>
          <a:lstStyle/>
          <a:p>
            <a:r>
              <a:rPr lang="en-US" dirty="0" smtClean="0"/>
              <a:t> </a:t>
            </a:r>
            <a:r>
              <a:rPr lang="en-US" dirty="0" smtClean="0"/>
              <a:t>Sporadic  </a:t>
            </a:r>
            <a:r>
              <a:rPr lang="en-US" dirty="0" smtClean="0"/>
              <a:t>jobs are those  jobs released at random time instances</a:t>
            </a:r>
            <a:r>
              <a:rPr lang="en-US" dirty="0" smtClean="0"/>
              <a:t>. Sporadic  </a:t>
            </a:r>
            <a:r>
              <a:rPr lang="en-US" dirty="0" smtClean="0"/>
              <a:t>jobs has </a:t>
            </a:r>
            <a:r>
              <a:rPr lang="en-US" dirty="0" smtClean="0"/>
              <a:t>hard deadline.</a:t>
            </a:r>
          </a:p>
          <a:p>
            <a:endParaRPr lang="en-US" dirty="0" smtClean="0"/>
          </a:p>
          <a:p>
            <a:r>
              <a:rPr lang="en-US" dirty="0" smtClean="0"/>
              <a:t>As soon as sporadic job arrives , the </a:t>
            </a:r>
            <a:r>
              <a:rPr lang="en-US" dirty="0" smtClean="0"/>
              <a:t>scheduler checks </a:t>
            </a:r>
            <a:r>
              <a:rPr lang="en-US" dirty="0" smtClean="0"/>
              <a:t>whether the </a:t>
            </a:r>
            <a:r>
              <a:rPr lang="en-US" dirty="0" smtClean="0"/>
              <a:t>newly </a:t>
            </a:r>
            <a:r>
              <a:rPr lang="en-US" dirty="0" smtClean="0"/>
              <a:t>released sporadic </a:t>
            </a:r>
            <a:r>
              <a:rPr lang="en-US" dirty="0" smtClean="0"/>
              <a:t>job can be feasibly scheduled with all the jobs in the system at </a:t>
            </a:r>
            <a:r>
              <a:rPr lang="en-US" dirty="0" smtClean="0"/>
              <a:t>the time.</a:t>
            </a:r>
          </a:p>
          <a:p>
            <a:endParaRPr lang="en-US" dirty="0" smtClean="0"/>
          </a:p>
          <a:p>
            <a:r>
              <a:rPr lang="en-US" dirty="0" smtClean="0"/>
              <a:t>If </a:t>
            </a:r>
            <a:r>
              <a:rPr lang="en-US" dirty="0" smtClean="0"/>
              <a:t>according to the existing schedule, there is a sufficient amount </a:t>
            </a:r>
            <a:r>
              <a:rPr lang="en-US" dirty="0" smtClean="0"/>
              <a:t>of time </a:t>
            </a:r>
            <a:r>
              <a:rPr lang="en-US" dirty="0" smtClean="0"/>
              <a:t>in the frames before its deadline to complete the newly released sporadic job </a:t>
            </a:r>
            <a:r>
              <a:rPr lang="en-US" dirty="0" smtClean="0"/>
              <a:t>without </a:t>
            </a:r>
            <a:r>
              <a:rPr lang="en-US" dirty="0" smtClean="0"/>
              <a:t>causing any job in the system to complete too late, the scheduler accepts and schedules </a:t>
            </a:r>
            <a:r>
              <a:rPr lang="en-US" dirty="0" smtClean="0"/>
              <a:t>the job</a:t>
            </a:r>
            <a:r>
              <a:rPr lang="en-US" dirty="0" smtClean="0"/>
              <a:t>. </a:t>
            </a:r>
            <a:endParaRPr lang="en-US" dirty="0" smtClean="0"/>
          </a:p>
          <a:p>
            <a:endParaRPr lang="en-US" dirty="0" smtClean="0"/>
          </a:p>
          <a:p>
            <a:r>
              <a:rPr lang="en-US" dirty="0" smtClean="0"/>
              <a:t>Otherwise</a:t>
            </a:r>
            <a:r>
              <a:rPr lang="en-US" dirty="0" smtClean="0"/>
              <a:t>, the scheduler rejects the new sporadic job. By rejecting a sporadic job </a:t>
            </a:r>
            <a:r>
              <a:rPr lang="en-US" dirty="0" smtClean="0"/>
              <a:t>that cannot </a:t>
            </a:r>
            <a:r>
              <a:rPr lang="en-US" dirty="0" smtClean="0"/>
              <a:t>be scheduled to complete in time immediately after the job is released, the </a:t>
            </a:r>
            <a:r>
              <a:rPr lang="en-US" dirty="0" smtClean="0"/>
              <a:t>scheduler gives </a:t>
            </a:r>
            <a:r>
              <a:rPr lang="en-US" dirty="0" smtClean="0"/>
              <a:t>the application system as much time as there is to take any necessary recovery action.</a:t>
            </a:r>
          </a:p>
        </p:txBody>
      </p:sp>
      <p:sp>
        <p:nvSpPr>
          <p:cNvPr id="4" name="TextBox 3"/>
          <p:cNvSpPr txBox="1"/>
          <p:nvPr/>
        </p:nvSpPr>
        <p:spPr>
          <a:xfrm>
            <a:off x="228600" y="5334000"/>
            <a:ext cx="8534644" cy="923330"/>
          </a:xfrm>
          <a:prstGeom prst="rect">
            <a:avLst/>
          </a:prstGeom>
          <a:noFill/>
          <a:ln>
            <a:solidFill>
              <a:schemeClr val="accent1"/>
            </a:solidFill>
          </a:ln>
        </p:spPr>
        <p:txBody>
          <a:bodyPr wrap="none" rtlCol="0">
            <a:spAutoFit/>
          </a:bodyPr>
          <a:lstStyle/>
          <a:p>
            <a:r>
              <a:rPr lang="en-US" dirty="0" smtClean="0"/>
              <a:t>Conveyor belt carrying assembled parts and robotic ARM removing  the  defective piece</a:t>
            </a:r>
          </a:p>
          <a:p>
            <a:r>
              <a:rPr lang="en-US" dirty="0" smtClean="0"/>
              <a:t>b</a:t>
            </a:r>
            <a:r>
              <a:rPr lang="en-US" dirty="0" smtClean="0"/>
              <a:t>efore it gets into packing stage.  The job of robotic ARM to remove the part is a sporadic</a:t>
            </a:r>
          </a:p>
          <a:p>
            <a:r>
              <a:rPr lang="en-US" dirty="0" smtClean="0"/>
              <a:t>Job.</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a:spLocks noGrp="1"/>
          </p:cNvSpPr>
          <p:nvPr>
            <p:ph type="title"/>
          </p:nvPr>
        </p:nvSpPr>
        <p:spPr>
          <a:xfrm>
            <a:off x="457200" y="76200"/>
            <a:ext cx="8229600" cy="563562"/>
          </a:xfrm>
        </p:spPr>
        <p:txBody>
          <a:bodyPr>
            <a:normAutofit fontScale="90000"/>
          </a:bodyPr>
          <a:lstStyle/>
          <a:p>
            <a:r>
              <a:rPr lang="en-US" dirty="0" smtClean="0"/>
              <a:t>Scheduler</a:t>
            </a:r>
            <a:endParaRPr lang="en-US" dirty="0"/>
          </a:p>
        </p:txBody>
      </p:sp>
      <p:sp>
        <p:nvSpPr>
          <p:cNvPr id="3" name="TextBox 2"/>
          <p:cNvSpPr txBox="1"/>
          <p:nvPr/>
        </p:nvSpPr>
        <p:spPr>
          <a:xfrm>
            <a:off x="76200" y="1981200"/>
            <a:ext cx="9036576" cy="2677656"/>
          </a:xfrm>
          <a:prstGeom prst="rect">
            <a:avLst/>
          </a:prstGeom>
          <a:noFill/>
        </p:spPr>
        <p:txBody>
          <a:bodyPr wrap="none" rtlCol="0">
            <a:spAutoFit/>
          </a:bodyPr>
          <a:lstStyle/>
          <a:p>
            <a:r>
              <a:rPr lang="en-US" sz="2400" dirty="0" smtClean="0"/>
              <a:t>EDF algorithm is a good way to schedule accepted </a:t>
            </a:r>
            <a:r>
              <a:rPr lang="en-US" sz="2400" dirty="0" smtClean="0"/>
              <a:t>sporadic jobs</a:t>
            </a:r>
            <a:r>
              <a:rPr lang="en-US" sz="2400" dirty="0" smtClean="0"/>
              <a:t>. </a:t>
            </a:r>
            <a:endParaRPr lang="en-US" sz="2400" dirty="0" smtClean="0"/>
          </a:p>
          <a:p>
            <a:r>
              <a:rPr lang="en-US" sz="2400" dirty="0" smtClean="0"/>
              <a:t>For </a:t>
            </a:r>
            <a:r>
              <a:rPr lang="en-US" sz="2400" dirty="0" smtClean="0"/>
              <a:t>this purpose, the  </a:t>
            </a:r>
            <a:r>
              <a:rPr lang="en-US" sz="2400" dirty="0" smtClean="0"/>
              <a:t>scheduler </a:t>
            </a:r>
            <a:r>
              <a:rPr lang="en-US" sz="2400" dirty="0" smtClean="0"/>
              <a:t>maintains a queue of accepted </a:t>
            </a:r>
            <a:endParaRPr lang="en-US" sz="2400" dirty="0" smtClean="0"/>
          </a:p>
          <a:p>
            <a:r>
              <a:rPr lang="en-US" sz="2400" dirty="0" smtClean="0"/>
              <a:t>sporadic </a:t>
            </a:r>
            <a:r>
              <a:rPr lang="en-US" sz="2400" dirty="0" smtClean="0"/>
              <a:t>jobs in </a:t>
            </a:r>
            <a:r>
              <a:rPr lang="en-US" sz="2400" dirty="0" smtClean="0"/>
              <a:t>non decreasing order </a:t>
            </a:r>
            <a:r>
              <a:rPr lang="en-US" sz="2400" dirty="0" smtClean="0"/>
              <a:t>of their </a:t>
            </a:r>
            <a:r>
              <a:rPr lang="en-US" sz="2400" dirty="0" smtClean="0"/>
              <a:t>deadlines </a:t>
            </a:r>
            <a:r>
              <a:rPr lang="en-US" sz="2400" dirty="0" smtClean="0"/>
              <a:t>and inserts </a:t>
            </a:r>
            <a:endParaRPr lang="en-US" sz="2400" dirty="0" smtClean="0"/>
          </a:p>
          <a:p>
            <a:r>
              <a:rPr lang="en-US" sz="2400" dirty="0" smtClean="0"/>
              <a:t>each </a:t>
            </a:r>
            <a:r>
              <a:rPr lang="en-US" sz="2400" dirty="0" smtClean="0"/>
              <a:t>newly accepted sporadic job into this </a:t>
            </a:r>
            <a:r>
              <a:rPr lang="en-US" sz="2400" dirty="0" smtClean="0"/>
              <a:t>queue in </a:t>
            </a:r>
            <a:r>
              <a:rPr lang="en-US" sz="2400" dirty="0" smtClean="0"/>
              <a:t>this order. </a:t>
            </a:r>
            <a:endParaRPr lang="en-US" sz="2400" dirty="0" smtClean="0"/>
          </a:p>
          <a:p>
            <a:r>
              <a:rPr lang="en-US" sz="2400" dirty="0" smtClean="0"/>
              <a:t>Whenever </a:t>
            </a:r>
            <a:r>
              <a:rPr lang="en-US" sz="2400" dirty="0" smtClean="0"/>
              <a:t>all the slices of periodic tasks scheduled in each frame are </a:t>
            </a:r>
            <a:endParaRPr lang="en-US" sz="2400" dirty="0" smtClean="0"/>
          </a:p>
          <a:p>
            <a:r>
              <a:rPr lang="en-US" sz="2400" dirty="0" smtClean="0"/>
              <a:t>completed, the </a:t>
            </a:r>
            <a:r>
              <a:rPr lang="en-US" sz="2400" dirty="0" smtClean="0"/>
              <a:t>cyclic  </a:t>
            </a:r>
            <a:r>
              <a:rPr lang="en-US" sz="2400" dirty="0" smtClean="0"/>
              <a:t>executive </a:t>
            </a:r>
            <a:r>
              <a:rPr lang="en-US" sz="2400" dirty="0" smtClean="0"/>
              <a:t>lets the jobs in the sporadic job queue </a:t>
            </a:r>
            <a:endParaRPr lang="en-US" sz="2400" dirty="0" smtClean="0"/>
          </a:p>
          <a:p>
            <a:r>
              <a:rPr lang="en-US" sz="2400" dirty="0" smtClean="0"/>
              <a:t>execute </a:t>
            </a:r>
            <a:r>
              <a:rPr lang="en-US" sz="2400" dirty="0" smtClean="0"/>
              <a:t>in the order they appear</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33400" y="152400"/>
            <a:ext cx="8153400" cy="656303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Kind of scheduler does </a:t>
            </a:r>
            <a:r>
              <a:rPr lang="en-US" dirty="0" err="1" smtClean="0"/>
              <a:t>Vx</a:t>
            </a:r>
            <a:r>
              <a:rPr lang="en-US" dirty="0" err="1" smtClean="0"/>
              <a:t>Works</a:t>
            </a:r>
            <a:r>
              <a:rPr lang="en-US" dirty="0" smtClean="0"/>
              <a:t> Uses ?</a:t>
            </a:r>
            <a:endParaRPr lang="en-US" dirty="0"/>
          </a:p>
        </p:txBody>
      </p:sp>
      <p:sp>
        <p:nvSpPr>
          <p:cNvPr id="3" name="TextBox 2"/>
          <p:cNvSpPr txBox="1"/>
          <p:nvPr/>
        </p:nvSpPr>
        <p:spPr>
          <a:xfrm>
            <a:off x="-40374" y="1371600"/>
            <a:ext cx="9230860" cy="5139869"/>
          </a:xfrm>
          <a:prstGeom prst="rect">
            <a:avLst/>
          </a:prstGeom>
          <a:noFill/>
        </p:spPr>
        <p:txBody>
          <a:bodyPr wrap="none" rtlCol="0">
            <a:spAutoFit/>
          </a:bodyPr>
          <a:lstStyle/>
          <a:p>
            <a:r>
              <a:rPr lang="en-US" sz="1600" dirty="0" err="1" smtClean="0"/>
              <a:t>Vxworks</a:t>
            </a:r>
            <a:r>
              <a:rPr lang="en-US" sz="1600" dirty="0" smtClean="0"/>
              <a:t> has two major scheduling algorithms such as priority scheduling and round  </a:t>
            </a:r>
            <a:r>
              <a:rPr lang="en-US" sz="1600" dirty="0" err="1" smtClean="0"/>
              <a:t>round</a:t>
            </a:r>
            <a:r>
              <a:rPr lang="en-US" sz="1600" dirty="0" smtClean="0"/>
              <a:t>-robin </a:t>
            </a:r>
            <a:r>
              <a:rPr lang="en-US" sz="1600" dirty="0" smtClean="0"/>
              <a:t>scheduling</a:t>
            </a:r>
            <a:r>
              <a:rPr lang="en-US" sz="1600" dirty="0" smtClean="0"/>
              <a:t>.</a:t>
            </a:r>
          </a:p>
          <a:p>
            <a:endParaRPr lang="en-US" sz="1600" dirty="0" smtClean="0"/>
          </a:p>
          <a:p>
            <a:r>
              <a:rPr lang="en-US" sz="2000" b="1" dirty="0" smtClean="0"/>
              <a:t>Priority </a:t>
            </a:r>
            <a:r>
              <a:rPr lang="en-US" sz="2000" b="1" dirty="0" smtClean="0"/>
              <a:t>scheduling</a:t>
            </a:r>
          </a:p>
          <a:p>
            <a:r>
              <a:rPr lang="en-US" sz="1600" dirty="0" smtClean="0"/>
              <a:t>In priority scheduling gives a priority to each process (thread). The highest priority thread </a:t>
            </a:r>
            <a:r>
              <a:rPr lang="en-US" sz="1600" dirty="0" smtClean="0"/>
              <a:t>is</a:t>
            </a:r>
          </a:p>
          <a:p>
            <a:r>
              <a:rPr lang="en-US" sz="1600" dirty="0" smtClean="0"/>
              <a:t> </a:t>
            </a:r>
            <a:r>
              <a:rPr lang="en-US" sz="1600" dirty="0" smtClean="0"/>
              <a:t>to be executed first and so on. The same priority processes are executed on a first come </a:t>
            </a:r>
            <a:endParaRPr lang="en-US" sz="1600" dirty="0" smtClean="0"/>
          </a:p>
          <a:p>
            <a:r>
              <a:rPr lang="en-US" sz="1600" dirty="0" smtClean="0"/>
              <a:t>first </a:t>
            </a:r>
            <a:r>
              <a:rPr lang="en-US" sz="1600" dirty="0" smtClean="0"/>
              <a:t>serve basis. Priority can be decided based on time requirement, memory requirement </a:t>
            </a:r>
            <a:endParaRPr lang="en-US" sz="1600" dirty="0" smtClean="0"/>
          </a:p>
          <a:p>
            <a:r>
              <a:rPr lang="en-US" sz="1600" dirty="0" smtClean="0"/>
              <a:t>or </a:t>
            </a:r>
            <a:r>
              <a:rPr lang="en-US" sz="1600" dirty="0" smtClean="0"/>
              <a:t>any other resource requirement</a:t>
            </a:r>
            <a:r>
              <a:rPr lang="en-US" sz="1600" dirty="0" smtClean="0"/>
              <a:t>.</a:t>
            </a:r>
          </a:p>
          <a:p>
            <a:r>
              <a:rPr lang="en-US" b="1" dirty="0" smtClean="0"/>
              <a:t>Round-Robin </a:t>
            </a:r>
            <a:r>
              <a:rPr lang="en-US" b="1" dirty="0" smtClean="0"/>
              <a:t>Scheduling</a:t>
            </a:r>
          </a:p>
          <a:p>
            <a:r>
              <a:rPr lang="en-US" sz="1600" dirty="0" smtClean="0"/>
              <a:t>Round-Robin is the scheduling algorithm used by the CPU during execution of the process</a:t>
            </a:r>
            <a:r>
              <a:rPr lang="en-US" sz="1600" dirty="0" smtClean="0"/>
              <a:t>.</a:t>
            </a:r>
          </a:p>
          <a:p>
            <a:r>
              <a:rPr lang="en-US" sz="1600" dirty="0" smtClean="0"/>
              <a:t> </a:t>
            </a:r>
            <a:r>
              <a:rPr lang="en-US" sz="1600" dirty="0" smtClean="0"/>
              <a:t>It is specially designed for time sharing systems. In round-robin scheduling assigned a </a:t>
            </a:r>
            <a:endParaRPr lang="en-US" sz="1600" dirty="0" smtClean="0"/>
          </a:p>
          <a:p>
            <a:r>
              <a:rPr lang="en-US" sz="1600" dirty="0" smtClean="0"/>
              <a:t>fixed </a:t>
            </a:r>
            <a:r>
              <a:rPr lang="en-US" sz="1600" dirty="0" smtClean="0"/>
              <a:t>time to each process. Mean once a process is executed in a given time period then </a:t>
            </a:r>
            <a:endParaRPr lang="en-US" sz="1600" dirty="0" smtClean="0"/>
          </a:p>
          <a:p>
            <a:r>
              <a:rPr lang="en-US" sz="1600" dirty="0" smtClean="0"/>
              <a:t>other </a:t>
            </a:r>
            <a:r>
              <a:rPr lang="en-US" sz="1600" dirty="0" smtClean="0"/>
              <a:t>process is permitted to execute for a given time period. The round robin scheduling </a:t>
            </a:r>
            <a:r>
              <a:rPr lang="en-US" sz="1600" dirty="0" smtClean="0"/>
              <a:t>is</a:t>
            </a:r>
          </a:p>
          <a:p>
            <a:r>
              <a:rPr lang="en-US" sz="1600" dirty="0" smtClean="0"/>
              <a:t> </a:t>
            </a:r>
            <a:r>
              <a:rPr lang="en-US" sz="1600" dirty="0" smtClean="0"/>
              <a:t>better in real time operating system.</a:t>
            </a:r>
          </a:p>
          <a:p>
            <a:r>
              <a:rPr lang="en-US" b="1" dirty="0" smtClean="0"/>
              <a:t>Interrupts</a:t>
            </a:r>
          </a:p>
          <a:p>
            <a:r>
              <a:rPr lang="en-US" sz="1600" dirty="0" smtClean="0"/>
              <a:t>To achieve the fastest possible response to external interrupts, interrupt service routines </a:t>
            </a:r>
            <a:endParaRPr lang="en-US" sz="1600" dirty="0" smtClean="0"/>
          </a:p>
          <a:p>
            <a:r>
              <a:rPr lang="en-US" sz="1600" dirty="0" smtClean="0"/>
              <a:t>in </a:t>
            </a:r>
            <a:r>
              <a:rPr lang="en-US" sz="1600" dirty="0" err="1" smtClean="0"/>
              <a:t>Vx</a:t>
            </a:r>
            <a:r>
              <a:rPr lang="en-US" sz="1600" dirty="0" smtClean="0"/>
              <a:t> works run in a special context outside of any process context, so that there is no </a:t>
            </a:r>
            <a:r>
              <a:rPr lang="en-US" sz="1600" dirty="0" smtClean="0"/>
              <a:t>process</a:t>
            </a:r>
          </a:p>
          <a:p>
            <a:r>
              <a:rPr lang="en-US" sz="1600" dirty="0" smtClean="0"/>
              <a:t> </a:t>
            </a:r>
            <a:r>
              <a:rPr lang="en-US" sz="1600" dirty="0" smtClean="0"/>
              <a:t>context switches involved. The ISR address is stored in the interrupt vector table and is called directly </a:t>
            </a:r>
            <a:endParaRPr lang="en-US" sz="1600" dirty="0" smtClean="0"/>
          </a:p>
          <a:p>
            <a:r>
              <a:rPr lang="en-US" sz="1600" dirty="0" smtClean="0"/>
              <a:t>from </a:t>
            </a:r>
            <a:r>
              <a:rPr lang="en-US" sz="1600" dirty="0" smtClean="0"/>
              <a:t>the hardware. The ISR initially performs some work (</a:t>
            </a:r>
            <a:r>
              <a:rPr lang="en-US" sz="1600" dirty="0" err="1" smtClean="0"/>
              <a:t>eg</a:t>
            </a:r>
            <a:r>
              <a:rPr lang="en-US" sz="1600" dirty="0" smtClean="0"/>
              <a:t>. Saving registers and setting up stack) </a:t>
            </a:r>
            <a:r>
              <a:rPr lang="en-US" sz="1600" dirty="0" smtClean="0"/>
              <a:t>and</a:t>
            </a:r>
          </a:p>
          <a:p>
            <a:r>
              <a:rPr lang="en-US" sz="1600" dirty="0" smtClean="0"/>
              <a:t> </a:t>
            </a:r>
            <a:r>
              <a:rPr lang="en-US" sz="1600" dirty="0" smtClean="0"/>
              <a:t>then calls the C functions that was attached by the user.</a:t>
            </a:r>
          </a:p>
          <a:p>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t>Clock Driven Approach</a:t>
            </a:r>
            <a:endParaRPr lang="en-US" dirty="0"/>
          </a:p>
        </p:txBody>
      </p:sp>
      <p:sp>
        <p:nvSpPr>
          <p:cNvPr id="18" name="TextBox 17"/>
          <p:cNvSpPr txBox="1"/>
          <p:nvPr/>
        </p:nvSpPr>
        <p:spPr>
          <a:xfrm>
            <a:off x="533400" y="1524000"/>
            <a:ext cx="8305800" cy="4801314"/>
          </a:xfrm>
          <a:prstGeom prst="rect">
            <a:avLst/>
          </a:prstGeom>
          <a:noFill/>
        </p:spPr>
        <p:txBody>
          <a:bodyPr wrap="square" rtlCol="0">
            <a:spAutoFit/>
          </a:bodyPr>
          <a:lstStyle/>
          <a:p>
            <a:r>
              <a:rPr lang="en-US" dirty="0" smtClean="0"/>
              <a:t>This is also called </a:t>
            </a:r>
            <a:r>
              <a:rPr lang="en-US" b="1" u="sng" dirty="0" smtClean="0"/>
              <a:t>Time Driven Scheduling</a:t>
            </a:r>
          </a:p>
          <a:p>
            <a:r>
              <a:rPr lang="en-US" dirty="0" smtClean="0"/>
              <a:t>This is usually used in Hard Real time System</a:t>
            </a:r>
          </a:p>
          <a:p>
            <a:r>
              <a:rPr lang="en-US" dirty="0" smtClean="0"/>
              <a:t>Where all the parameters of the job are known to the designer in advance</a:t>
            </a:r>
          </a:p>
          <a:p>
            <a:endParaRPr lang="en-US" dirty="0" smtClean="0"/>
          </a:p>
          <a:p>
            <a:r>
              <a:rPr lang="en-US" dirty="0" smtClean="0"/>
              <a:t>The designer prepares a “Time Table” of what jobs has to be executed at a for a given slot and hard wired into the system. The system based on the “Time Table” each job is executed. In this case the scheduler as such does not have much of over head to other than just triggering the task based on the “Time Table”.</a:t>
            </a:r>
          </a:p>
          <a:p>
            <a:endParaRPr lang="en-US" dirty="0" smtClean="0"/>
          </a:p>
          <a:p>
            <a:r>
              <a:rPr lang="en-US" dirty="0" smtClean="0"/>
              <a:t>Usually  a hardware timer is used to implement a clock driven approach.</a:t>
            </a:r>
          </a:p>
          <a:p>
            <a:endParaRPr lang="en-US" dirty="0" smtClean="0"/>
          </a:p>
          <a:p>
            <a:r>
              <a:rPr lang="en-US" dirty="0" smtClean="0"/>
              <a:t>In this case the designer is pretty well aware of the start time and finish time of each job in advance,</a:t>
            </a:r>
          </a:p>
          <a:p>
            <a:endParaRPr lang="en-US" dirty="0" smtClean="0"/>
          </a:p>
          <a:p>
            <a:r>
              <a:rPr lang="en-US" dirty="0" smtClean="0"/>
              <a:t>This approach works well when the execution time of a job (time gap between start time and end time of a job) it pretty my stable to very well know. </a:t>
            </a:r>
            <a:r>
              <a:rPr lang="en-US" b="1" u="sng" dirty="0" smtClean="0"/>
              <a:t>The variance between two successful execution of a given job will be negligible </a:t>
            </a:r>
          </a:p>
        </p:txBody>
      </p:sp>
      <p:pic>
        <p:nvPicPr>
          <p:cNvPr id="28674" name="Picture 2" descr="Image result for clock"/>
          <p:cNvPicPr>
            <a:picLocks noChangeAspect="1" noChangeArrowheads="1"/>
          </p:cNvPicPr>
          <p:nvPr/>
        </p:nvPicPr>
        <p:blipFill>
          <a:blip r:embed="rId2" cstate="print"/>
          <a:srcRect/>
          <a:stretch>
            <a:fillRect/>
          </a:stretch>
        </p:blipFill>
        <p:spPr bwMode="auto">
          <a:xfrm>
            <a:off x="7467600" y="381000"/>
            <a:ext cx="1258655" cy="16002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US" dirty="0" smtClean="0"/>
              <a:t>Scheduling methods in RTOS</a:t>
            </a:r>
            <a:endParaRPr lang="en-US" dirty="0"/>
          </a:p>
        </p:txBody>
      </p:sp>
      <p:sp>
        <p:nvSpPr>
          <p:cNvPr id="4" name="Rounded Rectangle 3"/>
          <p:cNvSpPr/>
          <p:nvPr/>
        </p:nvSpPr>
        <p:spPr>
          <a:xfrm>
            <a:off x="685800" y="2286000"/>
            <a:ext cx="2286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Clock Driven	</a:t>
            </a:r>
            <a:endParaRPr lang="en-US" dirty="0"/>
          </a:p>
        </p:txBody>
      </p:sp>
      <p:sp>
        <p:nvSpPr>
          <p:cNvPr id="5" name="Rounded Rectangle 4"/>
          <p:cNvSpPr/>
          <p:nvPr/>
        </p:nvSpPr>
        <p:spPr>
          <a:xfrm>
            <a:off x="3429000" y="2286000"/>
            <a:ext cx="2286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Weighted Round Robin</a:t>
            </a:r>
            <a:endParaRPr lang="en-US" dirty="0"/>
          </a:p>
        </p:txBody>
      </p:sp>
      <p:sp>
        <p:nvSpPr>
          <p:cNvPr id="6" name="Rounded Rectangle 5"/>
          <p:cNvSpPr/>
          <p:nvPr/>
        </p:nvSpPr>
        <p:spPr>
          <a:xfrm>
            <a:off x="6172200" y="2286000"/>
            <a:ext cx="2286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Priority Driven</a:t>
            </a:r>
            <a:endParaRPr lang="en-US" dirty="0"/>
          </a:p>
        </p:txBody>
      </p:sp>
      <p:cxnSp>
        <p:nvCxnSpPr>
          <p:cNvPr id="8" name="Straight Arrow Connector 7"/>
          <p:cNvCxnSpPr>
            <a:stCxn id="2" idx="2"/>
            <a:endCxn id="4" idx="0"/>
          </p:cNvCxnSpPr>
          <p:nvPr/>
        </p:nvCxnSpPr>
        <p:spPr>
          <a:xfrm flipH="1">
            <a:off x="1828800" y="1417638"/>
            <a:ext cx="2743200" cy="868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 idx="2"/>
            <a:endCxn id="5" idx="0"/>
          </p:cNvCxnSpPr>
          <p:nvPr/>
        </p:nvCxnSpPr>
        <p:spPr>
          <a:xfrm>
            <a:off x="4572000" y="1417638"/>
            <a:ext cx="0" cy="868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 idx="2"/>
            <a:endCxn id="6" idx="0"/>
          </p:cNvCxnSpPr>
          <p:nvPr/>
        </p:nvCxnSpPr>
        <p:spPr>
          <a:xfrm>
            <a:off x="4572000" y="1417638"/>
            <a:ext cx="2743200" cy="868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219200" y="3124200"/>
            <a:ext cx="2895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Clock Driven Scheduler</a:t>
            </a:r>
          </a:p>
          <a:p>
            <a:pPr algn="ctr"/>
            <a:r>
              <a:rPr lang="en-US" dirty="0" smtClean="0"/>
              <a:t>For periodic jobs	</a:t>
            </a:r>
            <a:endParaRPr lang="en-US" dirty="0"/>
          </a:p>
        </p:txBody>
      </p:sp>
      <p:sp>
        <p:nvSpPr>
          <p:cNvPr id="14" name="Rounded Rectangle 13"/>
          <p:cNvSpPr/>
          <p:nvPr/>
        </p:nvSpPr>
        <p:spPr>
          <a:xfrm>
            <a:off x="1219200" y="3886200"/>
            <a:ext cx="2895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Cyclic Executives</a:t>
            </a:r>
            <a:endParaRPr lang="en-US" dirty="0"/>
          </a:p>
        </p:txBody>
      </p:sp>
      <p:sp>
        <p:nvSpPr>
          <p:cNvPr id="15" name="Rounded Rectangle 14"/>
          <p:cNvSpPr/>
          <p:nvPr/>
        </p:nvSpPr>
        <p:spPr>
          <a:xfrm>
            <a:off x="1219200" y="4648200"/>
            <a:ext cx="2895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Slack Stealing a method of scheduling </a:t>
            </a:r>
            <a:r>
              <a:rPr lang="en-US" dirty="0" err="1" smtClean="0"/>
              <a:t>aperiodic</a:t>
            </a:r>
            <a:r>
              <a:rPr lang="en-US" dirty="0" smtClean="0"/>
              <a:t> jobs</a:t>
            </a:r>
            <a:endParaRPr lang="en-US" dirty="0"/>
          </a:p>
        </p:txBody>
      </p:sp>
      <p:sp>
        <p:nvSpPr>
          <p:cNvPr id="16" name="Rounded Rectangle 15"/>
          <p:cNvSpPr/>
          <p:nvPr/>
        </p:nvSpPr>
        <p:spPr>
          <a:xfrm>
            <a:off x="1219200" y="5410200"/>
            <a:ext cx="2895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Average Response time of a </a:t>
            </a:r>
            <a:r>
              <a:rPr lang="en-US" dirty="0" err="1" smtClean="0"/>
              <a:t>aperiodict</a:t>
            </a:r>
            <a:r>
              <a:rPr lang="en-US" dirty="0" smtClean="0"/>
              <a:t> jobs</a:t>
            </a:r>
            <a:endParaRPr lang="en-US" dirty="0"/>
          </a:p>
        </p:txBody>
      </p:sp>
      <p:sp>
        <p:nvSpPr>
          <p:cNvPr id="17" name="Rounded Rectangle 16"/>
          <p:cNvSpPr/>
          <p:nvPr/>
        </p:nvSpPr>
        <p:spPr>
          <a:xfrm>
            <a:off x="1219200" y="6172200"/>
            <a:ext cx="2895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Scheduler for Sporadic jobs</a:t>
            </a:r>
            <a:endParaRPr lang="en-US" dirty="0"/>
          </a:p>
        </p:txBody>
      </p:sp>
      <p:cxnSp>
        <p:nvCxnSpPr>
          <p:cNvPr id="19" name="Straight Connector 18"/>
          <p:cNvCxnSpPr/>
          <p:nvPr/>
        </p:nvCxnSpPr>
        <p:spPr>
          <a:xfrm>
            <a:off x="533400" y="2667000"/>
            <a:ext cx="0" cy="38100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1"/>
          </p:cNvCxnSpPr>
          <p:nvPr/>
        </p:nvCxnSpPr>
        <p:spPr>
          <a:xfrm flipH="1">
            <a:off x="533400" y="3429000"/>
            <a:ext cx="6858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33400" y="4191000"/>
            <a:ext cx="6858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33400" y="4953000"/>
            <a:ext cx="6858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33400" y="5715000"/>
            <a:ext cx="6858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33400" y="6477000"/>
            <a:ext cx="6858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4" idx="1"/>
          </p:cNvCxnSpPr>
          <p:nvPr/>
        </p:nvCxnSpPr>
        <p:spPr>
          <a:xfrm flipV="1">
            <a:off x="533400" y="2590800"/>
            <a:ext cx="1524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600200"/>
            <a:ext cx="8305800" cy="2862322"/>
          </a:xfrm>
          <a:prstGeom prst="rect">
            <a:avLst/>
          </a:prstGeom>
          <a:noFill/>
        </p:spPr>
        <p:txBody>
          <a:bodyPr wrap="square" rtlCol="0">
            <a:spAutoFit/>
          </a:bodyPr>
          <a:lstStyle/>
          <a:p>
            <a:pPr>
              <a:buFont typeface="Wingdings" pitchFamily="2" charset="2"/>
              <a:buChar char="ü"/>
            </a:pPr>
            <a:r>
              <a:rPr lang="en-US" sz="2000" dirty="0" smtClean="0"/>
              <a:t> Clock </a:t>
            </a:r>
            <a:r>
              <a:rPr lang="en-US" sz="2000" dirty="0" smtClean="0"/>
              <a:t>Driven </a:t>
            </a:r>
            <a:r>
              <a:rPr lang="en-US" sz="2000" dirty="0" smtClean="0"/>
              <a:t>Scheduling periodic tasks</a:t>
            </a:r>
          </a:p>
          <a:p>
            <a:pPr>
              <a:buFont typeface="Wingdings" pitchFamily="2" charset="2"/>
              <a:buChar char="ü"/>
            </a:pPr>
            <a:r>
              <a:rPr lang="en-US" sz="2000" dirty="0" smtClean="0"/>
              <a:t> Clock </a:t>
            </a:r>
            <a:r>
              <a:rPr lang="en-US" sz="2000" dirty="0" smtClean="0"/>
              <a:t>Driven Scheduling of periodic +  </a:t>
            </a:r>
            <a:r>
              <a:rPr lang="en-US" sz="2000" dirty="0" err="1" smtClean="0"/>
              <a:t>aperiodic</a:t>
            </a:r>
            <a:r>
              <a:rPr lang="en-US" sz="2000" dirty="0" smtClean="0"/>
              <a:t>  </a:t>
            </a:r>
            <a:r>
              <a:rPr lang="en-US" sz="2000" dirty="0" smtClean="0"/>
              <a:t>task</a:t>
            </a:r>
          </a:p>
          <a:p>
            <a:pPr>
              <a:buFont typeface="Wingdings" pitchFamily="2" charset="2"/>
              <a:buChar char="ü"/>
            </a:pPr>
            <a:r>
              <a:rPr lang="en-US" sz="2000" dirty="0" smtClean="0"/>
              <a:t> </a:t>
            </a:r>
            <a:r>
              <a:rPr lang="en-US" sz="2000" dirty="0" smtClean="0"/>
              <a:t>Clock </a:t>
            </a:r>
            <a:r>
              <a:rPr lang="en-US" sz="2000" dirty="0" smtClean="0"/>
              <a:t>Driven Scheduling of periodic + </a:t>
            </a:r>
            <a:r>
              <a:rPr lang="en-US" sz="2000" dirty="0" err="1" smtClean="0"/>
              <a:t>aperiodic</a:t>
            </a:r>
            <a:r>
              <a:rPr lang="en-US" sz="2000" dirty="0" smtClean="0"/>
              <a:t> task + Sporadic Tasks</a:t>
            </a:r>
          </a:p>
          <a:p>
            <a:endParaRPr lang="en-US" sz="2000" dirty="0" smtClean="0"/>
          </a:p>
          <a:p>
            <a:pPr>
              <a:buFont typeface="Wingdings" pitchFamily="2" charset="2"/>
              <a:buChar char="Ø"/>
            </a:pPr>
            <a:r>
              <a:rPr lang="en-US" sz="2000" dirty="0" smtClean="0"/>
              <a:t>Priority  </a:t>
            </a:r>
            <a:r>
              <a:rPr lang="en-US" sz="2000" dirty="0" smtClean="0"/>
              <a:t>Driven Scheduling periodic tasks</a:t>
            </a:r>
          </a:p>
          <a:p>
            <a:pPr>
              <a:buFont typeface="Wingdings" pitchFamily="2" charset="2"/>
              <a:buChar char="Ø"/>
            </a:pPr>
            <a:r>
              <a:rPr lang="en-US" sz="2000" dirty="0" smtClean="0"/>
              <a:t> </a:t>
            </a:r>
            <a:r>
              <a:rPr lang="en-US" sz="2000" dirty="0" smtClean="0"/>
              <a:t>Priority Driven </a:t>
            </a:r>
            <a:r>
              <a:rPr lang="en-US" sz="2000" dirty="0" smtClean="0"/>
              <a:t>Scheduling of periodic +  </a:t>
            </a:r>
            <a:r>
              <a:rPr lang="en-US" sz="2000" dirty="0" err="1" smtClean="0"/>
              <a:t>aperiodic</a:t>
            </a:r>
            <a:r>
              <a:rPr lang="en-US" sz="2000" dirty="0" smtClean="0"/>
              <a:t>  task</a:t>
            </a:r>
          </a:p>
          <a:p>
            <a:pPr>
              <a:buFont typeface="Wingdings" pitchFamily="2" charset="2"/>
              <a:buChar char="Ø"/>
            </a:pPr>
            <a:r>
              <a:rPr lang="en-US" sz="2000" dirty="0" smtClean="0"/>
              <a:t> </a:t>
            </a:r>
            <a:r>
              <a:rPr lang="en-US" sz="2000" dirty="0" smtClean="0"/>
              <a:t>Priority Driven </a:t>
            </a:r>
            <a:r>
              <a:rPr lang="en-US" sz="2000" dirty="0" smtClean="0"/>
              <a:t>Scheduling of periodic + </a:t>
            </a:r>
            <a:r>
              <a:rPr lang="en-US" sz="2000" dirty="0" err="1" smtClean="0"/>
              <a:t>aperiodic</a:t>
            </a:r>
            <a:r>
              <a:rPr lang="en-US" sz="2000" dirty="0" smtClean="0"/>
              <a:t> task + Sporadic Tasks</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Examples </a:t>
            </a:r>
            <a:endParaRPr lang="en-US" dirty="0"/>
          </a:p>
        </p:txBody>
      </p:sp>
      <p:sp>
        <p:nvSpPr>
          <p:cNvPr id="6" name="TextBox 5"/>
          <p:cNvSpPr txBox="1"/>
          <p:nvPr/>
        </p:nvSpPr>
        <p:spPr>
          <a:xfrm>
            <a:off x="457200" y="1752600"/>
            <a:ext cx="4648200" cy="2677656"/>
          </a:xfrm>
          <a:prstGeom prst="rect">
            <a:avLst/>
          </a:prstGeom>
          <a:noFill/>
        </p:spPr>
        <p:txBody>
          <a:bodyPr wrap="square" rtlCol="0">
            <a:spAutoFit/>
          </a:bodyPr>
          <a:lstStyle/>
          <a:p>
            <a:pPr>
              <a:buFont typeface="Arial" pitchFamily="34" charset="0"/>
              <a:buChar char="•"/>
            </a:pPr>
            <a:r>
              <a:rPr lang="en-US" sz="2800" dirty="0" smtClean="0"/>
              <a:t> Robotics </a:t>
            </a:r>
          </a:p>
          <a:p>
            <a:pPr>
              <a:buFont typeface="Arial" pitchFamily="34" charset="0"/>
              <a:buChar char="•"/>
            </a:pPr>
            <a:r>
              <a:rPr lang="en-US" sz="2800" dirty="0" smtClean="0"/>
              <a:t> Satellites</a:t>
            </a:r>
          </a:p>
          <a:p>
            <a:pPr>
              <a:buFont typeface="Arial" pitchFamily="34" charset="0"/>
              <a:buChar char="•"/>
            </a:pPr>
            <a:r>
              <a:rPr lang="en-US" sz="2800" dirty="0" smtClean="0"/>
              <a:t> On Board Diagnostics</a:t>
            </a:r>
          </a:p>
          <a:p>
            <a:pPr>
              <a:buFont typeface="Arial" pitchFamily="34" charset="0"/>
              <a:buChar char="•"/>
            </a:pPr>
            <a:r>
              <a:rPr lang="en-US" sz="2800" dirty="0" smtClean="0"/>
              <a:t>  Delivery Drones</a:t>
            </a:r>
          </a:p>
          <a:p>
            <a:pPr>
              <a:buFont typeface="Arial" pitchFamily="34" charset="0"/>
              <a:buChar char="•"/>
            </a:pPr>
            <a:r>
              <a:rPr lang="en-US" sz="2800" dirty="0" smtClean="0"/>
              <a:t>  Emergency Services</a:t>
            </a:r>
          </a:p>
          <a:p>
            <a:pPr>
              <a:buFont typeface="Arial" pitchFamily="34" charset="0"/>
              <a:buChar char="•"/>
            </a:pPr>
            <a:r>
              <a:rPr lang="en-US" sz="2800" dirty="0" smtClean="0"/>
              <a:t>  Unmanned Submarines </a:t>
            </a:r>
            <a:endParaRPr lang="en-US" sz="2800" dirty="0"/>
          </a:p>
        </p:txBody>
      </p:sp>
      <p:pic>
        <p:nvPicPr>
          <p:cNvPr id="27650" name="Picture 2" descr="Image result for mars curiosity tire tracks"/>
          <p:cNvPicPr>
            <a:picLocks noChangeAspect="1" noChangeArrowheads="1"/>
          </p:cNvPicPr>
          <p:nvPr/>
        </p:nvPicPr>
        <p:blipFill>
          <a:blip r:embed="rId2" cstate="print"/>
          <a:srcRect/>
          <a:stretch>
            <a:fillRect/>
          </a:stretch>
        </p:blipFill>
        <p:spPr bwMode="auto">
          <a:xfrm>
            <a:off x="5410200" y="3505200"/>
            <a:ext cx="3429000" cy="3060651"/>
          </a:xfrm>
          <a:prstGeom prst="rect">
            <a:avLst/>
          </a:prstGeom>
          <a:noFill/>
        </p:spPr>
      </p:pic>
      <p:pic>
        <p:nvPicPr>
          <p:cNvPr id="8" name="Picture 2" descr="Image result for clock"/>
          <p:cNvPicPr>
            <a:picLocks noChangeAspect="1" noChangeArrowheads="1"/>
          </p:cNvPicPr>
          <p:nvPr/>
        </p:nvPicPr>
        <p:blipFill>
          <a:blip r:embed="rId3" cstate="print"/>
          <a:srcRect/>
          <a:stretch>
            <a:fillRect/>
          </a:stretch>
        </p:blipFill>
        <p:spPr bwMode="auto">
          <a:xfrm>
            <a:off x="7467600" y="381000"/>
            <a:ext cx="1258655" cy="1600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Weighted Round Robin Approach</a:t>
            </a:r>
            <a:endParaRPr lang="en-US" dirty="0"/>
          </a:p>
        </p:txBody>
      </p:sp>
      <p:sp>
        <p:nvSpPr>
          <p:cNvPr id="5" name="TextBox 4"/>
          <p:cNvSpPr txBox="1"/>
          <p:nvPr/>
        </p:nvSpPr>
        <p:spPr>
          <a:xfrm>
            <a:off x="457200" y="1676400"/>
            <a:ext cx="4572000" cy="3416320"/>
          </a:xfrm>
          <a:prstGeom prst="rect">
            <a:avLst/>
          </a:prstGeom>
          <a:noFill/>
          <a:ln>
            <a:solidFill>
              <a:schemeClr val="accent1"/>
            </a:solidFill>
          </a:ln>
        </p:spPr>
        <p:txBody>
          <a:bodyPr wrap="square" rtlCol="0">
            <a:spAutoFit/>
          </a:bodyPr>
          <a:lstStyle/>
          <a:p>
            <a:pPr algn="just"/>
            <a:r>
              <a:rPr lang="en-US" dirty="0" smtClean="0"/>
              <a:t>For high speed switches/ routers which handles  large amount of data Traffic needs special kind of Scheduling Algorithm. This is a modification of Traditional Round Robin scheduling, where every process is giving a fixed time slot to execute.</a:t>
            </a:r>
          </a:p>
          <a:p>
            <a:endParaRPr lang="en-US" dirty="0" smtClean="0"/>
          </a:p>
          <a:p>
            <a:pPr algn="just"/>
            <a:r>
              <a:rPr lang="en-US" dirty="0" smtClean="0"/>
              <a:t>In case of Weighted Round Robin scheduling instead of giving the same priority  for every a job, each job is giving different  weight , so that fraction of the process time available for each job will be  different for  based on the need.</a:t>
            </a:r>
          </a:p>
        </p:txBody>
      </p:sp>
      <p:pic>
        <p:nvPicPr>
          <p:cNvPr id="26628" name="Picture 4" descr="Image result for 10gb switch cisco"/>
          <p:cNvPicPr>
            <a:picLocks noChangeAspect="1" noChangeArrowheads="1"/>
          </p:cNvPicPr>
          <p:nvPr/>
        </p:nvPicPr>
        <p:blipFill>
          <a:blip r:embed="rId2" cstate="print"/>
          <a:srcRect/>
          <a:stretch>
            <a:fillRect/>
          </a:stretch>
        </p:blipFill>
        <p:spPr bwMode="auto">
          <a:xfrm>
            <a:off x="5257800" y="1524000"/>
            <a:ext cx="3810000" cy="1905000"/>
          </a:xfrm>
          <a:prstGeom prst="rect">
            <a:avLst/>
          </a:prstGeom>
          <a:noFill/>
        </p:spPr>
      </p:pic>
      <p:cxnSp>
        <p:nvCxnSpPr>
          <p:cNvPr id="9" name="Straight Connector 8"/>
          <p:cNvCxnSpPr/>
          <p:nvPr/>
        </p:nvCxnSpPr>
        <p:spPr>
          <a:xfrm>
            <a:off x="5562600" y="44958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562600" y="57150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391400" y="57150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391400" y="44958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781800" y="38100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7391400" y="38100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391400" y="57150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781800" y="5715000"/>
            <a:ext cx="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7086600" y="3581400"/>
            <a:ext cx="45719"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7086600" y="3962400"/>
            <a:ext cx="45719"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7086600" y="5715000"/>
            <a:ext cx="45719"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086600" y="6172200"/>
            <a:ext cx="45719"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7498081" y="5029200"/>
            <a:ext cx="198119"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7848600" y="5029200"/>
            <a:ext cx="198119"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153400" y="5029200"/>
            <a:ext cx="198119"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8503919" y="5029200"/>
            <a:ext cx="198119"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5486400" y="5029200"/>
            <a:ext cx="198119"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5836919" y="5029200"/>
            <a:ext cx="198119"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141719" y="5029200"/>
            <a:ext cx="198119"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6492238" y="5029200"/>
            <a:ext cx="198119"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7086600" y="4343400"/>
            <a:ext cx="45719"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7086600" y="4724400"/>
            <a:ext cx="45719"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7086600" y="5257800"/>
            <a:ext cx="45719"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Priority Driven Approach</a:t>
            </a:r>
            <a:endParaRPr lang="en-US" dirty="0"/>
          </a:p>
        </p:txBody>
      </p:sp>
      <p:sp>
        <p:nvSpPr>
          <p:cNvPr id="6" name="TextBox 5"/>
          <p:cNvSpPr txBox="1"/>
          <p:nvPr/>
        </p:nvSpPr>
        <p:spPr>
          <a:xfrm>
            <a:off x="609600" y="1371600"/>
            <a:ext cx="8001000" cy="3139321"/>
          </a:xfrm>
          <a:prstGeom prst="rect">
            <a:avLst/>
          </a:prstGeom>
          <a:noFill/>
          <a:ln>
            <a:solidFill>
              <a:schemeClr val="accent1"/>
            </a:solidFill>
          </a:ln>
        </p:spPr>
        <p:txBody>
          <a:bodyPr wrap="square" rtlCol="0">
            <a:spAutoFit/>
          </a:bodyPr>
          <a:lstStyle/>
          <a:p>
            <a:r>
              <a:rPr lang="en-US" dirty="0" smtClean="0"/>
              <a:t>In this method every task is giving a priority and tasks are executed based on priority </a:t>
            </a:r>
          </a:p>
          <a:p>
            <a:endParaRPr lang="en-US" dirty="0" smtClean="0"/>
          </a:p>
          <a:p>
            <a:r>
              <a:rPr lang="en-US" dirty="0" smtClean="0"/>
              <a:t>As List of jobs are maintained by the Operating system. </a:t>
            </a:r>
          </a:p>
          <a:p>
            <a:endParaRPr lang="en-US" dirty="0" smtClean="0"/>
          </a:p>
          <a:p>
            <a:r>
              <a:rPr lang="en-US" dirty="0" smtClean="0"/>
              <a:t>As long as there are jobs in the list the CPU will never go into Idle mode with this approach</a:t>
            </a:r>
          </a:p>
          <a:p>
            <a:endParaRPr lang="en-US" dirty="0" smtClean="0"/>
          </a:p>
          <a:p>
            <a:r>
              <a:rPr lang="en-US" dirty="0" smtClean="0"/>
              <a:t>This is not always the best for Real time applications but there are cases where this approach is used in embedded applications</a:t>
            </a:r>
          </a:p>
          <a:p>
            <a:endParaRPr lang="en-US" dirty="0" smtClean="0"/>
          </a:p>
        </p:txBody>
      </p:sp>
      <p:sp>
        <p:nvSpPr>
          <p:cNvPr id="4" name="Rounded Rectangle 3"/>
          <p:cNvSpPr/>
          <p:nvPr/>
        </p:nvSpPr>
        <p:spPr>
          <a:xfrm>
            <a:off x="914400" y="48768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P1</a:t>
            </a:r>
            <a:endParaRPr lang="en-US" sz="1600" dirty="0"/>
          </a:p>
        </p:txBody>
      </p:sp>
      <p:sp>
        <p:nvSpPr>
          <p:cNvPr id="10" name="Rounded Rectangle 9"/>
          <p:cNvSpPr/>
          <p:nvPr/>
        </p:nvSpPr>
        <p:spPr>
          <a:xfrm>
            <a:off x="914400" y="54102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P2</a:t>
            </a:r>
            <a:endParaRPr lang="en-US" sz="1600" dirty="0"/>
          </a:p>
        </p:txBody>
      </p:sp>
      <p:sp>
        <p:nvSpPr>
          <p:cNvPr id="11" name="Rounded Rectangle 10"/>
          <p:cNvSpPr/>
          <p:nvPr/>
        </p:nvSpPr>
        <p:spPr>
          <a:xfrm>
            <a:off x="914400" y="59436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P3</a:t>
            </a:r>
            <a:endParaRPr lang="en-US" sz="1600" dirty="0"/>
          </a:p>
        </p:txBody>
      </p:sp>
      <p:sp>
        <p:nvSpPr>
          <p:cNvPr id="12" name="Rectangle 11"/>
          <p:cNvSpPr/>
          <p:nvPr/>
        </p:nvSpPr>
        <p:spPr>
          <a:xfrm>
            <a:off x="2590800" y="54102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J1</a:t>
            </a:r>
            <a:endParaRPr lang="en-US" dirty="0"/>
          </a:p>
        </p:txBody>
      </p:sp>
      <p:sp>
        <p:nvSpPr>
          <p:cNvPr id="13" name="Rectangle 12"/>
          <p:cNvSpPr/>
          <p:nvPr/>
        </p:nvSpPr>
        <p:spPr>
          <a:xfrm>
            <a:off x="3200400" y="54102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J2</a:t>
            </a:r>
            <a:endParaRPr lang="en-US" dirty="0"/>
          </a:p>
        </p:txBody>
      </p:sp>
      <p:sp>
        <p:nvSpPr>
          <p:cNvPr id="14" name="Rectangle 13"/>
          <p:cNvSpPr/>
          <p:nvPr/>
        </p:nvSpPr>
        <p:spPr>
          <a:xfrm>
            <a:off x="3810000" y="54102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J3</a:t>
            </a:r>
            <a:endParaRPr lang="en-US" dirty="0"/>
          </a:p>
        </p:txBody>
      </p:sp>
      <p:sp>
        <p:nvSpPr>
          <p:cNvPr id="16" name="Rectangle 15"/>
          <p:cNvSpPr/>
          <p:nvPr/>
        </p:nvSpPr>
        <p:spPr>
          <a:xfrm>
            <a:off x="4419600" y="54102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J4</a:t>
            </a:r>
            <a:endParaRPr lang="en-US" dirty="0"/>
          </a:p>
        </p:txBody>
      </p:sp>
      <p:sp>
        <p:nvSpPr>
          <p:cNvPr id="17" name="Rectangle 16"/>
          <p:cNvSpPr/>
          <p:nvPr/>
        </p:nvSpPr>
        <p:spPr>
          <a:xfrm>
            <a:off x="5029200" y="54102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J5</a:t>
            </a:r>
            <a:endParaRPr lang="en-US" dirty="0"/>
          </a:p>
        </p:txBody>
      </p:sp>
      <p:sp>
        <p:nvSpPr>
          <p:cNvPr id="18" name="Rectangle 17"/>
          <p:cNvSpPr/>
          <p:nvPr/>
        </p:nvSpPr>
        <p:spPr>
          <a:xfrm>
            <a:off x="7239000" y="54102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Jn</a:t>
            </a:r>
            <a:endParaRPr lang="en-US" dirty="0"/>
          </a:p>
        </p:txBody>
      </p:sp>
      <p:cxnSp>
        <p:nvCxnSpPr>
          <p:cNvPr id="20" name="Straight Connector 19"/>
          <p:cNvCxnSpPr/>
          <p:nvPr/>
        </p:nvCxnSpPr>
        <p:spPr>
          <a:xfrm>
            <a:off x="5791200" y="5562600"/>
            <a:ext cx="12954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38600" y="6096000"/>
            <a:ext cx="1447800" cy="369332"/>
          </a:xfrm>
          <a:prstGeom prst="rect">
            <a:avLst/>
          </a:prstGeom>
          <a:noFill/>
        </p:spPr>
        <p:txBody>
          <a:bodyPr wrap="square" rtlCol="0">
            <a:spAutoFit/>
          </a:bodyPr>
          <a:lstStyle/>
          <a:p>
            <a:r>
              <a:rPr lang="en-US" dirty="0" smtClean="0"/>
              <a:t>List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Binding to processors</a:t>
            </a:r>
            <a:endParaRPr lang="en-US" dirty="0"/>
          </a:p>
        </p:txBody>
      </p:sp>
      <p:sp>
        <p:nvSpPr>
          <p:cNvPr id="3" name="TextBox 2"/>
          <p:cNvSpPr txBox="1"/>
          <p:nvPr/>
        </p:nvSpPr>
        <p:spPr>
          <a:xfrm>
            <a:off x="609600" y="1752600"/>
            <a:ext cx="8001000" cy="1754326"/>
          </a:xfrm>
          <a:prstGeom prst="rect">
            <a:avLst/>
          </a:prstGeom>
          <a:noFill/>
          <a:ln>
            <a:solidFill>
              <a:schemeClr val="accent1"/>
            </a:solidFill>
          </a:ln>
        </p:spPr>
        <p:txBody>
          <a:bodyPr wrap="square" rtlCol="0">
            <a:spAutoFit/>
          </a:bodyPr>
          <a:lstStyle/>
          <a:p>
            <a:r>
              <a:rPr lang="en-US" dirty="0" smtClean="0"/>
              <a:t>In this method the list of Jobs are partitioned into separate lists and each list is assigned to a processor statically</a:t>
            </a:r>
          </a:p>
          <a:p>
            <a:endParaRPr lang="en-US" dirty="0" smtClean="0"/>
          </a:p>
          <a:p>
            <a:r>
              <a:rPr lang="en-US" dirty="0" smtClean="0"/>
              <a:t>If any job is depended on another in a different queue, schedulers take care of that,</a:t>
            </a:r>
          </a:p>
          <a:p>
            <a:endParaRPr lang="en-US" dirty="0" smtClean="0"/>
          </a:p>
          <a:p>
            <a:r>
              <a:rPr lang="en-US" dirty="0" smtClean="0"/>
              <a:t> </a:t>
            </a:r>
          </a:p>
        </p:txBody>
      </p:sp>
      <p:sp>
        <p:nvSpPr>
          <p:cNvPr id="5" name="Rounded Rectangle 4"/>
          <p:cNvSpPr/>
          <p:nvPr/>
        </p:nvSpPr>
        <p:spPr>
          <a:xfrm>
            <a:off x="914400" y="39624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P1</a:t>
            </a:r>
            <a:endParaRPr lang="en-US" sz="1600" dirty="0"/>
          </a:p>
        </p:txBody>
      </p:sp>
      <p:sp>
        <p:nvSpPr>
          <p:cNvPr id="6" name="Rounded Rectangle 5"/>
          <p:cNvSpPr/>
          <p:nvPr/>
        </p:nvSpPr>
        <p:spPr>
          <a:xfrm>
            <a:off x="914400" y="51054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P2</a:t>
            </a:r>
            <a:endParaRPr lang="en-US" sz="1600" dirty="0"/>
          </a:p>
        </p:txBody>
      </p:sp>
      <p:sp>
        <p:nvSpPr>
          <p:cNvPr id="7" name="Rounded Rectangle 6"/>
          <p:cNvSpPr/>
          <p:nvPr/>
        </p:nvSpPr>
        <p:spPr>
          <a:xfrm>
            <a:off x="914400" y="60198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P3</a:t>
            </a:r>
            <a:endParaRPr lang="en-US" sz="1600" dirty="0"/>
          </a:p>
        </p:txBody>
      </p:sp>
      <p:sp>
        <p:nvSpPr>
          <p:cNvPr id="8" name="Rectangle 7"/>
          <p:cNvSpPr/>
          <p:nvPr/>
        </p:nvSpPr>
        <p:spPr>
          <a:xfrm>
            <a:off x="2590800" y="5105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J13</a:t>
            </a:r>
            <a:endParaRPr lang="en-US" dirty="0"/>
          </a:p>
        </p:txBody>
      </p:sp>
      <p:sp>
        <p:nvSpPr>
          <p:cNvPr id="9" name="Rectangle 8"/>
          <p:cNvSpPr/>
          <p:nvPr/>
        </p:nvSpPr>
        <p:spPr>
          <a:xfrm>
            <a:off x="3200400" y="5105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J13</a:t>
            </a:r>
            <a:endParaRPr lang="en-US" dirty="0"/>
          </a:p>
        </p:txBody>
      </p:sp>
      <p:sp>
        <p:nvSpPr>
          <p:cNvPr id="10" name="Rectangle 9"/>
          <p:cNvSpPr/>
          <p:nvPr/>
        </p:nvSpPr>
        <p:spPr>
          <a:xfrm>
            <a:off x="3810000" y="5105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J7</a:t>
            </a:r>
            <a:endParaRPr lang="en-US" dirty="0"/>
          </a:p>
        </p:txBody>
      </p:sp>
      <p:sp>
        <p:nvSpPr>
          <p:cNvPr id="11" name="Rectangle 10"/>
          <p:cNvSpPr/>
          <p:nvPr/>
        </p:nvSpPr>
        <p:spPr>
          <a:xfrm>
            <a:off x="4419600" y="5105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J8</a:t>
            </a:r>
            <a:endParaRPr lang="en-US" dirty="0"/>
          </a:p>
        </p:txBody>
      </p:sp>
      <p:sp>
        <p:nvSpPr>
          <p:cNvPr id="12" name="Rectangle 11"/>
          <p:cNvSpPr/>
          <p:nvPr/>
        </p:nvSpPr>
        <p:spPr>
          <a:xfrm>
            <a:off x="5029200" y="5105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J10</a:t>
            </a:r>
            <a:endParaRPr lang="en-US" dirty="0"/>
          </a:p>
        </p:txBody>
      </p:sp>
      <p:sp>
        <p:nvSpPr>
          <p:cNvPr id="13" name="Rectangle 12"/>
          <p:cNvSpPr/>
          <p:nvPr/>
        </p:nvSpPr>
        <p:spPr>
          <a:xfrm>
            <a:off x="7239000" y="5105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Jn</a:t>
            </a:r>
            <a:endParaRPr lang="en-US" dirty="0"/>
          </a:p>
        </p:txBody>
      </p:sp>
      <p:cxnSp>
        <p:nvCxnSpPr>
          <p:cNvPr id="14" name="Straight Connector 13"/>
          <p:cNvCxnSpPr/>
          <p:nvPr/>
        </p:nvCxnSpPr>
        <p:spPr>
          <a:xfrm>
            <a:off x="5791200" y="5257800"/>
            <a:ext cx="12954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38600" y="6488668"/>
            <a:ext cx="1447800" cy="369332"/>
          </a:xfrm>
          <a:prstGeom prst="rect">
            <a:avLst/>
          </a:prstGeom>
          <a:noFill/>
        </p:spPr>
        <p:txBody>
          <a:bodyPr wrap="square" rtlCol="0">
            <a:spAutoFit/>
          </a:bodyPr>
          <a:lstStyle/>
          <a:p>
            <a:r>
              <a:rPr lang="en-US" dirty="0" smtClean="0"/>
              <a:t>List</a:t>
            </a:r>
            <a:endParaRPr lang="en-US" dirty="0"/>
          </a:p>
        </p:txBody>
      </p:sp>
      <p:sp>
        <p:nvSpPr>
          <p:cNvPr id="16" name="Rectangle 15"/>
          <p:cNvSpPr/>
          <p:nvPr/>
        </p:nvSpPr>
        <p:spPr>
          <a:xfrm>
            <a:off x="2590800" y="3962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J5</a:t>
            </a:r>
            <a:endParaRPr lang="en-US" dirty="0"/>
          </a:p>
        </p:txBody>
      </p:sp>
      <p:sp>
        <p:nvSpPr>
          <p:cNvPr id="17" name="Rectangle 16"/>
          <p:cNvSpPr/>
          <p:nvPr/>
        </p:nvSpPr>
        <p:spPr>
          <a:xfrm>
            <a:off x="3200400" y="3962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J2</a:t>
            </a:r>
            <a:endParaRPr lang="en-US" dirty="0"/>
          </a:p>
        </p:txBody>
      </p:sp>
      <p:sp>
        <p:nvSpPr>
          <p:cNvPr id="18" name="Rectangle 17"/>
          <p:cNvSpPr/>
          <p:nvPr/>
        </p:nvSpPr>
        <p:spPr>
          <a:xfrm>
            <a:off x="3810000" y="3962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J6</a:t>
            </a:r>
            <a:endParaRPr lang="en-US" dirty="0"/>
          </a:p>
        </p:txBody>
      </p:sp>
      <p:sp>
        <p:nvSpPr>
          <p:cNvPr id="19" name="Rectangle 18"/>
          <p:cNvSpPr/>
          <p:nvPr/>
        </p:nvSpPr>
        <p:spPr>
          <a:xfrm>
            <a:off x="4419600" y="3962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J4</a:t>
            </a:r>
            <a:endParaRPr lang="en-US" dirty="0"/>
          </a:p>
        </p:txBody>
      </p:sp>
      <p:sp>
        <p:nvSpPr>
          <p:cNvPr id="20" name="Rectangle 19"/>
          <p:cNvSpPr/>
          <p:nvPr/>
        </p:nvSpPr>
        <p:spPr>
          <a:xfrm>
            <a:off x="5029200" y="3962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J5</a:t>
            </a:r>
            <a:endParaRPr lang="en-US" dirty="0"/>
          </a:p>
        </p:txBody>
      </p:sp>
      <p:sp>
        <p:nvSpPr>
          <p:cNvPr id="21" name="Rectangle 20"/>
          <p:cNvSpPr/>
          <p:nvPr/>
        </p:nvSpPr>
        <p:spPr>
          <a:xfrm>
            <a:off x="7239000" y="3962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Jn</a:t>
            </a:r>
            <a:endParaRPr lang="en-US" dirty="0"/>
          </a:p>
        </p:txBody>
      </p:sp>
      <p:cxnSp>
        <p:nvCxnSpPr>
          <p:cNvPr id="22" name="Straight Connector 21"/>
          <p:cNvCxnSpPr/>
          <p:nvPr/>
        </p:nvCxnSpPr>
        <p:spPr>
          <a:xfrm>
            <a:off x="5791200" y="4114800"/>
            <a:ext cx="12954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90800" y="6019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J11</a:t>
            </a:r>
            <a:endParaRPr lang="en-US" dirty="0"/>
          </a:p>
        </p:txBody>
      </p:sp>
      <p:sp>
        <p:nvSpPr>
          <p:cNvPr id="24" name="Rectangle 23"/>
          <p:cNvSpPr/>
          <p:nvPr/>
        </p:nvSpPr>
        <p:spPr>
          <a:xfrm>
            <a:off x="3200400" y="6019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J12</a:t>
            </a:r>
            <a:endParaRPr lang="en-US" dirty="0"/>
          </a:p>
        </p:txBody>
      </p:sp>
      <p:sp>
        <p:nvSpPr>
          <p:cNvPr id="25" name="Rectangle 24"/>
          <p:cNvSpPr/>
          <p:nvPr/>
        </p:nvSpPr>
        <p:spPr>
          <a:xfrm>
            <a:off x="3810000" y="6019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J9</a:t>
            </a:r>
            <a:endParaRPr lang="en-US" dirty="0"/>
          </a:p>
        </p:txBody>
      </p:sp>
      <p:sp>
        <p:nvSpPr>
          <p:cNvPr id="26" name="Rectangle 25"/>
          <p:cNvSpPr/>
          <p:nvPr/>
        </p:nvSpPr>
        <p:spPr>
          <a:xfrm>
            <a:off x="4419600" y="6019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J14</a:t>
            </a:r>
            <a:endParaRPr lang="en-US" dirty="0"/>
          </a:p>
        </p:txBody>
      </p:sp>
      <p:sp>
        <p:nvSpPr>
          <p:cNvPr id="27" name="Rectangle 26"/>
          <p:cNvSpPr/>
          <p:nvPr/>
        </p:nvSpPr>
        <p:spPr>
          <a:xfrm>
            <a:off x="5029200" y="6019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J15</a:t>
            </a:r>
            <a:endParaRPr lang="en-US" dirty="0"/>
          </a:p>
        </p:txBody>
      </p:sp>
      <p:sp>
        <p:nvSpPr>
          <p:cNvPr id="28" name="Rectangle 27"/>
          <p:cNvSpPr/>
          <p:nvPr/>
        </p:nvSpPr>
        <p:spPr>
          <a:xfrm>
            <a:off x="7239000" y="6019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Jn</a:t>
            </a:r>
            <a:endParaRPr lang="en-US" dirty="0"/>
          </a:p>
        </p:txBody>
      </p:sp>
      <p:cxnSp>
        <p:nvCxnSpPr>
          <p:cNvPr id="29" name="Straight Connector 28"/>
          <p:cNvCxnSpPr/>
          <p:nvPr/>
        </p:nvCxnSpPr>
        <p:spPr>
          <a:xfrm>
            <a:off x="5791200" y="6172200"/>
            <a:ext cx="12954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EDF and LRT</a:t>
            </a:r>
            <a:endParaRPr lang="en-US" dirty="0"/>
          </a:p>
        </p:txBody>
      </p:sp>
      <p:sp>
        <p:nvSpPr>
          <p:cNvPr id="3" name="TextBox 2"/>
          <p:cNvSpPr txBox="1"/>
          <p:nvPr/>
        </p:nvSpPr>
        <p:spPr>
          <a:xfrm>
            <a:off x="228600" y="1905000"/>
            <a:ext cx="8610600" cy="2585323"/>
          </a:xfrm>
          <a:prstGeom prst="rect">
            <a:avLst/>
          </a:prstGeom>
          <a:noFill/>
        </p:spPr>
        <p:txBody>
          <a:bodyPr wrap="square" rtlCol="0">
            <a:spAutoFit/>
          </a:bodyPr>
          <a:lstStyle/>
          <a:p>
            <a:r>
              <a:rPr lang="en-US" dirty="0" smtClean="0"/>
              <a:t>EDF Stands for Earliest Dead Line First Algorithm. Dead Line of a Job mean the time by which the job/task has to be completed.  </a:t>
            </a:r>
          </a:p>
          <a:p>
            <a:endParaRPr lang="en-US" dirty="0" smtClean="0"/>
          </a:p>
          <a:p>
            <a:r>
              <a:rPr lang="en-US" dirty="0" smtClean="0"/>
              <a:t>EDF is a way to assign priority to jobs based on the deadlines, in this case, the jobs with Earliest Dead Line is given the highest priority</a:t>
            </a:r>
          </a:p>
          <a:p>
            <a:endParaRPr lang="en-US" dirty="0" smtClean="0"/>
          </a:p>
          <a:p>
            <a:r>
              <a:rPr lang="en-US" dirty="0" smtClean="0"/>
              <a:t>Release time is the time by which a Job is ready for execution/scheduling.  Another way to schedule jobs is based on Release Time .The Latest Release time (LRT) which is the reverse of EDF treats  release times as dead line and dead lines as releases and schedules jobs.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Clock Driven </a:t>
            </a:r>
            <a:r>
              <a:rPr lang="en-US" dirty="0" err="1" smtClean="0"/>
              <a:t>vs</a:t>
            </a:r>
            <a:r>
              <a:rPr lang="en-US" dirty="0" smtClean="0"/>
              <a:t> Priority-Driven </a:t>
            </a:r>
            <a:endParaRPr lang="en-US" dirty="0"/>
          </a:p>
        </p:txBody>
      </p:sp>
      <p:graphicFrame>
        <p:nvGraphicFramePr>
          <p:cNvPr id="3" name="Table 2"/>
          <p:cNvGraphicFramePr>
            <a:graphicFrameLocks noGrp="1"/>
          </p:cNvGraphicFramePr>
          <p:nvPr/>
        </p:nvGraphicFramePr>
        <p:xfrm>
          <a:off x="1524000" y="1397000"/>
          <a:ext cx="6096000" cy="4302760"/>
        </p:xfrm>
        <a:graphic>
          <a:graphicData uri="http://schemas.openxmlformats.org/drawingml/2006/table">
            <a:tbl>
              <a:tblPr firstRow="1" bandRow="1">
                <a:tableStyleId>{5C22544A-7EE6-4342-B048-85BDC9FD1C3A}</a:tableStyleId>
              </a:tblPr>
              <a:tblGrid>
                <a:gridCol w="609600"/>
                <a:gridCol w="2438400"/>
                <a:gridCol w="3048000"/>
              </a:tblGrid>
              <a:tr h="370840">
                <a:tc>
                  <a:txBody>
                    <a:bodyPr/>
                    <a:lstStyle/>
                    <a:p>
                      <a:r>
                        <a:rPr lang="en-US" dirty="0" smtClean="0"/>
                        <a:t>No</a:t>
                      </a:r>
                      <a:endParaRPr lang="en-US" dirty="0"/>
                    </a:p>
                  </a:txBody>
                  <a:tcPr/>
                </a:tc>
                <a:tc>
                  <a:txBody>
                    <a:bodyPr/>
                    <a:lstStyle/>
                    <a:p>
                      <a:r>
                        <a:rPr lang="en-US" dirty="0" smtClean="0"/>
                        <a:t>Clock</a:t>
                      </a:r>
                      <a:r>
                        <a:rPr lang="en-US" baseline="0" dirty="0" smtClean="0"/>
                        <a:t> Driven</a:t>
                      </a:r>
                      <a:endParaRPr lang="en-US" dirty="0"/>
                    </a:p>
                  </a:txBody>
                  <a:tcPr/>
                </a:tc>
                <a:tc>
                  <a:txBody>
                    <a:bodyPr/>
                    <a:lstStyle/>
                    <a:p>
                      <a:r>
                        <a:rPr lang="en-US" dirty="0" smtClean="0"/>
                        <a:t>Priority Driven</a:t>
                      </a:r>
                      <a:endParaRPr lang="en-US" dirty="0"/>
                    </a:p>
                  </a:txBody>
                  <a:tcPr/>
                </a:tc>
              </a:tr>
              <a:tr h="370840">
                <a:tc>
                  <a:txBody>
                    <a:bodyPr/>
                    <a:lstStyle/>
                    <a:p>
                      <a:r>
                        <a:rPr lang="en-US" dirty="0" smtClean="0"/>
                        <a:t>1</a:t>
                      </a:r>
                      <a:endParaRPr lang="en-US" dirty="0"/>
                    </a:p>
                  </a:txBody>
                  <a:tcPr/>
                </a:tc>
                <a:tc>
                  <a:txBody>
                    <a:bodyPr/>
                    <a:lstStyle/>
                    <a:p>
                      <a:r>
                        <a:rPr lang="en-US" dirty="0" smtClean="0"/>
                        <a:t>Need to know the Release </a:t>
                      </a:r>
                      <a:r>
                        <a:rPr lang="en-US" dirty="0" err="1" smtClean="0"/>
                        <a:t>time,execution</a:t>
                      </a:r>
                      <a:r>
                        <a:rPr lang="en-US" baseline="0" dirty="0" smtClean="0"/>
                        <a:t> time</a:t>
                      </a:r>
                      <a:r>
                        <a:rPr lang="en-US" dirty="0" smtClean="0"/>
                        <a:t> and deadline of each job at</a:t>
                      </a:r>
                      <a:r>
                        <a:rPr lang="en-US" baseline="0" dirty="0" smtClean="0"/>
                        <a:t> the design time</a:t>
                      </a:r>
                      <a:endParaRPr lang="en-US" dirty="0"/>
                    </a:p>
                  </a:txBody>
                  <a:tcPr/>
                </a:tc>
                <a:tc>
                  <a:txBody>
                    <a:bodyPr/>
                    <a:lstStyle/>
                    <a:p>
                      <a:r>
                        <a:rPr lang="en-US" dirty="0" smtClean="0"/>
                        <a:t>Easy to implement – Just know the priority</a:t>
                      </a:r>
                      <a:r>
                        <a:rPr lang="en-US" baseline="0" dirty="0" smtClean="0"/>
                        <a:t> of each job </a:t>
                      </a:r>
                      <a:endParaRPr lang="en-US" dirty="0"/>
                    </a:p>
                  </a:txBody>
                  <a:tcPr/>
                </a:tc>
              </a:tr>
              <a:tr h="370840">
                <a:tc>
                  <a:txBody>
                    <a:bodyPr/>
                    <a:lstStyle/>
                    <a:p>
                      <a:r>
                        <a:rPr lang="en-US" dirty="0" smtClean="0"/>
                        <a:t>2</a:t>
                      </a:r>
                      <a:endParaRPr lang="en-US" dirty="0"/>
                    </a:p>
                  </a:txBody>
                  <a:tcPr/>
                </a:tc>
                <a:tc>
                  <a:txBody>
                    <a:bodyPr/>
                    <a:lstStyle/>
                    <a:p>
                      <a:r>
                        <a:rPr lang="en-US" dirty="0" smtClean="0"/>
                        <a:t>Not suitable for</a:t>
                      </a:r>
                      <a:r>
                        <a:rPr lang="en-US" baseline="0" dirty="0" smtClean="0"/>
                        <a:t> application with varying time and resource requirements</a:t>
                      </a:r>
                      <a:endParaRPr lang="en-US" dirty="0"/>
                    </a:p>
                  </a:txBody>
                  <a:tcPr/>
                </a:tc>
                <a:tc>
                  <a:txBody>
                    <a:bodyPr/>
                    <a:lstStyle/>
                    <a:p>
                      <a:r>
                        <a:rPr lang="en-US" dirty="0" smtClean="0"/>
                        <a:t>Suitable</a:t>
                      </a:r>
                      <a:r>
                        <a:rPr lang="en-US" baseline="0" dirty="0" smtClean="0"/>
                        <a:t> for applications which with varying time and resource requirements</a:t>
                      </a:r>
                      <a:endParaRPr lang="en-US" dirty="0"/>
                    </a:p>
                  </a:txBody>
                  <a:tcPr/>
                </a:tc>
              </a:tr>
              <a:tr h="370840">
                <a:tc>
                  <a:txBody>
                    <a:bodyPr/>
                    <a:lstStyle/>
                    <a:p>
                      <a:r>
                        <a:rPr lang="en-US" dirty="0" smtClean="0"/>
                        <a:t>3</a:t>
                      </a:r>
                      <a:endParaRPr lang="en-US" dirty="0"/>
                    </a:p>
                  </a:txBody>
                  <a:tcPr/>
                </a:tc>
                <a:tc>
                  <a:txBody>
                    <a:bodyPr/>
                    <a:lstStyle/>
                    <a:p>
                      <a:r>
                        <a:rPr lang="en-US" dirty="0" smtClean="0"/>
                        <a:t>Used widely</a:t>
                      </a:r>
                      <a:r>
                        <a:rPr lang="en-US" baseline="0" dirty="0" smtClean="0"/>
                        <a:t> in Hard Real time system</a:t>
                      </a:r>
                      <a:endParaRPr lang="en-US" dirty="0"/>
                    </a:p>
                  </a:txBody>
                  <a:tcPr/>
                </a:tc>
                <a:tc>
                  <a:txBody>
                    <a:bodyPr/>
                    <a:lstStyle/>
                    <a:p>
                      <a:r>
                        <a:rPr lang="en-US" dirty="0" smtClean="0"/>
                        <a:t>Not suitable for hard real time systems</a:t>
                      </a:r>
                      <a:endParaRPr lang="en-US" dirty="0"/>
                    </a:p>
                  </a:txBody>
                  <a:tcPr/>
                </a:tc>
              </a:tr>
              <a:tr h="370840">
                <a:tc>
                  <a:txBody>
                    <a:bodyPr/>
                    <a:lstStyle/>
                    <a:p>
                      <a:r>
                        <a:rPr lang="en-US" dirty="0" smtClean="0"/>
                        <a:t>4</a:t>
                      </a:r>
                      <a:endParaRPr lang="en-US" dirty="0"/>
                    </a:p>
                  </a:txBody>
                  <a:tcPr/>
                </a:tc>
                <a:tc>
                  <a:txBody>
                    <a:bodyPr/>
                    <a:lstStyle/>
                    <a:p>
                      <a:r>
                        <a:rPr lang="en-US" dirty="0" smtClean="0"/>
                        <a:t>Timing</a:t>
                      </a:r>
                      <a:r>
                        <a:rPr lang="en-US" baseline="0" dirty="0" smtClean="0"/>
                        <a:t> behavior is deterministic</a:t>
                      </a:r>
                      <a:endParaRPr lang="en-US" dirty="0"/>
                    </a:p>
                  </a:txBody>
                  <a:tcPr/>
                </a:tc>
                <a:tc>
                  <a:txBody>
                    <a:bodyPr/>
                    <a:lstStyle/>
                    <a:p>
                      <a:r>
                        <a:rPr lang="en-US" dirty="0" smtClean="0"/>
                        <a:t>Timing Behavior</a:t>
                      </a:r>
                      <a:r>
                        <a:rPr lang="en-US" baseline="0" dirty="0" smtClean="0"/>
                        <a:t> is non deterministic  </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3621</TotalTime>
  <Words>2994</Words>
  <Application>Microsoft Office PowerPoint</Application>
  <PresentationFormat>On-screen Show (4:3)</PresentationFormat>
  <Paragraphs>342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Real Time Scheduling   Concepts</vt:lpstr>
      <vt:lpstr>Real Time Scheduling Methods</vt:lpstr>
      <vt:lpstr>Clock Driven Approach</vt:lpstr>
      <vt:lpstr>Examples </vt:lpstr>
      <vt:lpstr>Weighted Round Robin Approach</vt:lpstr>
      <vt:lpstr>Priority Driven Approach</vt:lpstr>
      <vt:lpstr>Static Binding to processors</vt:lpstr>
      <vt:lpstr>EDF and LRT</vt:lpstr>
      <vt:lpstr>Clock Driven vs Priority-Driven </vt:lpstr>
      <vt:lpstr>Clock Driven Scheduling A closer Look</vt:lpstr>
      <vt:lpstr>Slide 11</vt:lpstr>
      <vt:lpstr>Notations for Clock Driven Scheduling</vt:lpstr>
      <vt:lpstr>Notations for Clock Driven Scheduling</vt:lpstr>
      <vt:lpstr>Clock Driven scheduler</vt:lpstr>
      <vt:lpstr>Clock Driven scheduler improved</vt:lpstr>
      <vt:lpstr>What should be length of each frame</vt:lpstr>
      <vt:lpstr>What if the a job spread across multiple frames</vt:lpstr>
      <vt:lpstr>Disadvantages with this approach</vt:lpstr>
      <vt:lpstr>Cyclic Executives</vt:lpstr>
      <vt:lpstr>Cyclic Executive Algorithm</vt:lpstr>
      <vt:lpstr>Response time of Aperiodic jobs</vt:lpstr>
      <vt:lpstr>Slack Stealing – A method for scheduling aperiodic jobs</vt:lpstr>
      <vt:lpstr>Average Response time</vt:lpstr>
      <vt:lpstr>Slide 24</vt:lpstr>
      <vt:lpstr>Slide 25</vt:lpstr>
      <vt:lpstr>Scheduling of SPORADIC jobs</vt:lpstr>
      <vt:lpstr>Scheduler</vt:lpstr>
      <vt:lpstr>Slide 28</vt:lpstr>
      <vt:lpstr>What Kind of scheduler does VxWorks Uses ?</vt:lpstr>
      <vt:lpstr>Scheduling methods in RTOS</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user</cp:lastModifiedBy>
  <cp:revision>330</cp:revision>
  <dcterms:created xsi:type="dcterms:W3CDTF">2017-01-18T10:03:27Z</dcterms:created>
  <dcterms:modified xsi:type="dcterms:W3CDTF">2017-02-07T14:26:10Z</dcterms:modified>
</cp:coreProperties>
</file>