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2" r:id="rId6"/>
    <p:sldId id="268" r:id="rId7"/>
    <p:sldId id="269" r:id="rId8"/>
    <p:sldId id="272" r:id="rId9"/>
    <p:sldId id="273" r:id="rId10"/>
    <p:sldId id="270" r:id="rId11"/>
    <p:sldId id="289" r:id="rId12"/>
    <p:sldId id="271" r:id="rId13"/>
    <p:sldId id="263" r:id="rId14"/>
    <p:sldId id="274" r:id="rId15"/>
    <p:sldId id="275" r:id="rId16"/>
    <p:sldId id="291" r:id="rId17"/>
    <p:sldId id="264" r:id="rId18"/>
    <p:sldId id="276" r:id="rId19"/>
    <p:sldId id="277" r:id="rId20"/>
    <p:sldId id="265" r:id="rId21"/>
    <p:sldId id="282" r:id="rId22"/>
    <p:sldId id="266" r:id="rId23"/>
    <p:sldId id="280" r:id="rId24"/>
    <p:sldId id="281" r:id="rId25"/>
    <p:sldId id="267" r:id="rId26"/>
    <p:sldId id="283" r:id="rId27"/>
    <p:sldId id="284" r:id="rId28"/>
    <p:sldId id="286" r:id="rId29"/>
    <p:sldId id="287" r:id="rId30"/>
    <p:sldId id="290"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1" autoAdjust="0"/>
    <p:restoredTop sz="99437" autoAdjust="0"/>
  </p:normalViewPr>
  <p:slideViewPr>
    <p:cSldViewPr>
      <p:cViewPr>
        <p:scale>
          <a:sx n="70" d="100"/>
          <a:sy n="70" d="100"/>
        </p:scale>
        <p:origin x="-9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1"/>
            <a:ext cx="7772400" cy="1143000"/>
          </a:xfrm>
        </p:spPr>
        <p:txBody>
          <a:bodyPr>
            <a:normAutofit fontScale="90000"/>
          </a:bodyPr>
          <a:lstStyle/>
          <a:p>
            <a:r>
              <a:rPr lang="en-US" dirty="0" smtClean="0"/>
              <a:t>Real Time Scheduling  </a:t>
            </a:r>
            <a:br>
              <a:rPr lang="en-US" dirty="0" smtClean="0"/>
            </a:br>
            <a:r>
              <a:rPr lang="en-US" dirty="0" smtClean="0"/>
              <a:t>Concepts</a:t>
            </a:r>
            <a:endParaRPr lang="en-US" dirty="0"/>
          </a:p>
        </p:txBody>
      </p:sp>
      <p:sp>
        <p:nvSpPr>
          <p:cNvPr id="3" name="Subtitle 2"/>
          <p:cNvSpPr>
            <a:spLocks noGrp="1"/>
          </p:cNvSpPr>
          <p:nvPr>
            <p:ph type="subTitle" idx="1"/>
          </p:nvPr>
        </p:nvSpPr>
        <p:spPr>
          <a:xfrm>
            <a:off x="1371600" y="3276600"/>
            <a:ext cx="6400800" cy="914400"/>
          </a:xfrm>
        </p:spPr>
        <p:txBody>
          <a:bodyPr/>
          <a:lstStyle/>
          <a:p>
            <a:r>
              <a:rPr lang="en-US" dirty="0" err="1" smtClean="0"/>
              <a:t>Girish</a:t>
            </a:r>
            <a:r>
              <a:rPr lang="en-US" dirty="0" smtClean="0"/>
              <a:t> S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CPU Utilizations</a:t>
            </a:r>
            <a:br>
              <a:rPr lang="en-US" dirty="0" smtClean="0"/>
            </a:br>
            <a:r>
              <a:rPr lang="en-US" dirty="0" smtClean="0"/>
              <a:t/>
            </a:r>
            <a:br>
              <a:rPr lang="en-US" dirty="0" smtClean="0"/>
            </a:br>
            <a:endParaRPr lang="en-US" dirty="0"/>
          </a:p>
        </p:txBody>
      </p:sp>
      <p:sp>
        <p:nvSpPr>
          <p:cNvPr id="4" name="TextBox 3"/>
          <p:cNvSpPr txBox="1"/>
          <p:nvPr/>
        </p:nvSpPr>
        <p:spPr>
          <a:xfrm>
            <a:off x="457200" y="1600200"/>
            <a:ext cx="8229600" cy="4401205"/>
          </a:xfrm>
          <a:prstGeom prst="rect">
            <a:avLst/>
          </a:prstGeom>
          <a:noFill/>
        </p:spPr>
        <p:txBody>
          <a:bodyPr wrap="square" rtlCol="0">
            <a:spAutoFit/>
          </a:bodyPr>
          <a:lstStyle/>
          <a:p>
            <a:pPr algn="just"/>
            <a:r>
              <a:rPr lang="en-US" sz="2800" dirty="0" smtClean="0"/>
              <a:t>If the  CPU Utilization is more that 100% the system won’t be stable. If the Utilization is less than on equal to 100%  the system might work but stability is not guaranteed.  </a:t>
            </a:r>
          </a:p>
          <a:p>
            <a:pPr algn="just"/>
            <a:endParaRPr lang="en-US" sz="2800" dirty="0" smtClean="0"/>
          </a:p>
          <a:p>
            <a:pPr algn="just"/>
            <a:r>
              <a:rPr lang="en-US" sz="2800" dirty="0" smtClean="0"/>
              <a:t>If the CPU utilization is less that 100% then system is expected to be stable. The  CPU will have some spare bandwidth in this context to spare. This is kept as margin and marked as CPU bandwidth for  “Idle” process. </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457200" y="274638"/>
            <a:ext cx="8229600" cy="11430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Hyper period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533400" y="1524000"/>
            <a:ext cx="8153400" cy="1754326"/>
          </a:xfrm>
          <a:prstGeom prst="rect">
            <a:avLst/>
          </a:prstGeom>
          <a:noFill/>
          <a:ln>
            <a:solidFill>
              <a:schemeClr val="accent1">
                <a:shade val="50000"/>
              </a:schemeClr>
            </a:solidFill>
          </a:ln>
        </p:spPr>
        <p:txBody>
          <a:bodyPr wrap="square" rtlCol="0">
            <a:spAutoFit/>
          </a:bodyPr>
          <a:lstStyle/>
          <a:p>
            <a:r>
              <a:rPr lang="en-US" dirty="0" smtClean="0"/>
              <a:t>Hyper period is another parameter that is used to aspect in the scheduling </a:t>
            </a:r>
            <a:r>
              <a:rPr lang="en-US" dirty="0" err="1" smtClean="0"/>
              <a:t>metrices</a:t>
            </a:r>
            <a:endParaRPr lang="en-US" dirty="0" smtClean="0"/>
          </a:p>
          <a:p>
            <a:endParaRPr lang="en-US" dirty="0" smtClean="0"/>
          </a:p>
          <a:p>
            <a:r>
              <a:rPr lang="en-US" dirty="0" smtClean="0"/>
              <a:t>How long is the time period we need to study to calculate the CPU </a:t>
            </a:r>
            <a:r>
              <a:rPr lang="en-US" dirty="0" err="1" smtClean="0"/>
              <a:t>utlization</a:t>
            </a:r>
            <a:r>
              <a:rPr lang="en-US" dirty="0" smtClean="0"/>
              <a:t> that is called the Hyper Period (Worst Case utilization). If look at the whole span of Hyper period it give us all the possible combinations of executions. So it helps us to evaluate a schedule</a:t>
            </a:r>
            <a:endParaRPr lang="en-US" dirty="0"/>
          </a:p>
        </p:txBody>
      </p:sp>
      <p:sp>
        <p:nvSpPr>
          <p:cNvPr id="4" name="TextBox 3"/>
          <p:cNvSpPr txBox="1"/>
          <p:nvPr/>
        </p:nvSpPr>
        <p:spPr>
          <a:xfrm>
            <a:off x="457200" y="3276600"/>
            <a:ext cx="8153400" cy="3139321"/>
          </a:xfrm>
          <a:prstGeom prst="rect">
            <a:avLst/>
          </a:prstGeom>
          <a:noFill/>
        </p:spPr>
        <p:txBody>
          <a:bodyPr wrap="square" rtlCol="0">
            <a:spAutoFit/>
          </a:bodyPr>
          <a:lstStyle/>
          <a:p>
            <a:r>
              <a:rPr lang="en-US" dirty="0" smtClean="0"/>
              <a:t>The concept of </a:t>
            </a:r>
            <a:r>
              <a:rPr lang="en-US" dirty="0" err="1" smtClean="0"/>
              <a:t>Hyperperiod</a:t>
            </a:r>
            <a:r>
              <a:rPr lang="en-US" dirty="0" smtClean="0"/>
              <a:t> applies to a scheduling system only  if there are three or more task, it is a relative term used to understand the scheduling of periodic tasks.</a:t>
            </a:r>
          </a:p>
          <a:p>
            <a:endParaRPr lang="en-US" dirty="0" smtClean="0"/>
          </a:p>
          <a:p>
            <a:r>
              <a:rPr lang="en-US" dirty="0" smtClean="0"/>
              <a:t>To calculation of </a:t>
            </a:r>
            <a:r>
              <a:rPr lang="en-US" dirty="0" err="1" smtClean="0"/>
              <a:t>Hyperperiod</a:t>
            </a:r>
            <a:r>
              <a:rPr lang="en-US" dirty="0" smtClean="0"/>
              <a:t> of three periodic task is very easy, just take their period and find the Lowest common multiple of the three periods</a:t>
            </a:r>
          </a:p>
          <a:p>
            <a:endParaRPr lang="en-US" dirty="0" smtClean="0"/>
          </a:p>
          <a:p>
            <a:r>
              <a:rPr lang="en-US" dirty="0" smtClean="0"/>
              <a:t>Let us say we have three periodic task with Period 2, 5, 10, the lowest common multiple of three numbers is  20. From an analytical perspective we need a “Graph paper” which can mark 20 units of time to represent one cycle of execution of all the task..</a:t>
            </a:r>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a:xfrm>
            <a:off x="457200" y="274638"/>
            <a:ext cx="8229600" cy="792162"/>
          </a:xfrm>
        </p:spPr>
        <p:txBody>
          <a:bodyPr/>
          <a:lstStyle/>
          <a:p>
            <a:r>
              <a:rPr lang="en-US" dirty="0" smtClean="0"/>
              <a:t>Example of Hyper period</a:t>
            </a:r>
            <a:endParaRPr lang="en-US" dirty="0"/>
          </a:p>
        </p:txBody>
      </p:sp>
      <p:graphicFrame>
        <p:nvGraphicFramePr>
          <p:cNvPr id="31" name="Table 30"/>
          <p:cNvGraphicFramePr>
            <a:graphicFrameLocks noGrp="1"/>
          </p:cNvGraphicFramePr>
          <p:nvPr/>
        </p:nvGraphicFramePr>
        <p:xfrm>
          <a:off x="381000" y="1463040"/>
          <a:ext cx="2667000" cy="3032760"/>
        </p:xfrm>
        <a:graphic>
          <a:graphicData uri="http://schemas.openxmlformats.org/drawingml/2006/table">
            <a:tbl>
              <a:tblPr firstRow="1" bandRow="1">
                <a:tableStyleId>{5C22544A-7EE6-4342-B048-85BDC9FD1C3A}</a:tableStyleId>
              </a:tblPr>
              <a:tblGrid>
                <a:gridCol w="762000"/>
                <a:gridCol w="1905000"/>
              </a:tblGrid>
              <a:tr h="370840">
                <a:tc>
                  <a:txBody>
                    <a:bodyPr/>
                    <a:lstStyle/>
                    <a:p>
                      <a:r>
                        <a:rPr lang="en-US" dirty="0" smtClean="0"/>
                        <a:t>Task</a:t>
                      </a:r>
                      <a:r>
                        <a:rPr lang="en-US" baseline="0" dirty="0" smtClean="0"/>
                        <a:t> Name</a:t>
                      </a:r>
                      <a:endParaRPr lang="en-US" dirty="0"/>
                    </a:p>
                  </a:txBody>
                  <a:tcPr/>
                </a:tc>
                <a:tc>
                  <a:txBody>
                    <a:bodyPr/>
                    <a:lstStyle/>
                    <a:p>
                      <a:r>
                        <a:rPr lang="en-US" dirty="0" smtClean="0"/>
                        <a:t>Period</a:t>
                      </a:r>
                      <a:endParaRPr lang="en-US" dirty="0"/>
                    </a:p>
                  </a:txBody>
                  <a:tcPr/>
                </a:tc>
              </a:tr>
              <a:tr h="370840">
                <a:tc>
                  <a:txBody>
                    <a:bodyPr/>
                    <a:lstStyle/>
                    <a:p>
                      <a:r>
                        <a:rPr lang="en-US" dirty="0" smtClean="0"/>
                        <a:t>P1</a:t>
                      </a:r>
                      <a:endParaRPr lang="en-US" dirty="0"/>
                    </a:p>
                  </a:txBody>
                  <a:tcPr/>
                </a:tc>
                <a:tc>
                  <a:txBody>
                    <a:bodyPr/>
                    <a:lstStyle/>
                    <a:p>
                      <a:r>
                        <a:rPr lang="en-US" dirty="0" smtClean="0"/>
                        <a:t>7 ms</a:t>
                      </a:r>
                      <a:endParaRPr lang="en-US" dirty="0"/>
                    </a:p>
                  </a:txBody>
                  <a:tcPr/>
                </a:tc>
              </a:tr>
              <a:tr h="370840">
                <a:tc>
                  <a:txBody>
                    <a:bodyPr/>
                    <a:lstStyle/>
                    <a:p>
                      <a:r>
                        <a:rPr lang="en-US" dirty="0" smtClean="0"/>
                        <a:t>P2</a:t>
                      </a:r>
                      <a:endParaRPr lang="en-US" dirty="0"/>
                    </a:p>
                  </a:txBody>
                  <a:tcPr/>
                </a:tc>
                <a:tc>
                  <a:txBody>
                    <a:bodyPr/>
                    <a:lstStyle/>
                    <a:p>
                      <a:r>
                        <a:rPr lang="en-US" dirty="0" smtClean="0"/>
                        <a:t>11ms</a:t>
                      </a:r>
                      <a:endParaRPr lang="en-US" dirty="0"/>
                    </a:p>
                  </a:txBody>
                  <a:tcPr/>
                </a:tc>
              </a:tr>
              <a:tr h="370840">
                <a:tc>
                  <a:txBody>
                    <a:bodyPr/>
                    <a:lstStyle/>
                    <a:p>
                      <a:r>
                        <a:rPr lang="en-US" dirty="0" smtClean="0"/>
                        <a:t>P3</a:t>
                      </a:r>
                      <a:endParaRPr lang="en-US" dirty="0"/>
                    </a:p>
                  </a:txBody>
                  <a:tcPr/>
                </a:tc>
                <a:tc>
                  <a:txBody>
                    <a:bodyPr/>
                    <a:lstStyle/>
                    <a:p>
                      <a:r>
                        <a:rPr lang="en-US" dirty="0" smtClean="0"/>
                        <a:t>15ms</a:t>
                      </a:r>
                      <a:endParaRPr lang="en-US" dirty="0"/>
                    </a:p>
                  </a:txBody>
                  <a:tcPr/>
                </a:tc>
              </a:tr>
              <a:tr h="370840">
                <a:tc>
                  <a:txBody>
                    <a:bodyPr/>
                    <a:lstStyle/>
                    <a:p>
                      <a:r>
                        <a:rPr lang="en-US" dirty="0" smtClean="0"/>
                        <a:t>LCM</a:t>
                      </a:r>
                      <a:endParaRPr lang="en-US" dirty="0"/>
                    </a:p>
                  </a:txBody>
                  <a:tcPr/>
                </a:tc>
                <a:tc>
                  <a:txBody>
                    <a:bodyPr/>
                    <a:lstStyle/>
                    <a:p>
                      <a:r>
                        <a:rPr lang="en-US" dirty="0" smtClean="0"/>
                        <a:t>7</a:t>
                      </a:r>
                      <a:r>
                        <a:rPr lang="en-US" baseline="0" dirty="0" smtClean="0"/>
                        <a:t> * 11* 15 = </a:t>
                      </a:r>
                      <a:r>
                        <a:rPr lang="en-US" b="1" baseline="0" dirty="0" smtClean="0"/>
                        <a:t>1155ms</a:t>
                      </a:r>
                      <a:endParaRPr lang="en-US" b="1" dirty="0"/>
                    </a:p>
                  </a:txBody>
                  <a:tcPr/>
                </a:tc>
              </a:tr>
              <a:tr h="370840">
                <a:tc>
                  <a:txBody>
                    <a:bodyPr/>
                    <a:lstStyle/>
                    <a:p>
                      <a:endParaRPr lang="en-US" dirty="0"/>
                    </a:p>
                  </a:txBody>
                  <a:tcPr/>
                </a:tc>
                <a:tc>
                  <a:txBody>
                    <a:bodyPr/>
                    <a:lstStyle/>
                    <a:p>
                      <a:r>
                        <a:rPr lang="en-US" b="1" dirty="0" smtClean="0"/>
                        <a:t>Hyper period  = 1155</a:t>
                      </a:r>
                      <a:r>
                        <a:rPr lang="en-US" b="1" baseline="0" dirty="0" smtClean="0"/>
                        <a:t> millisecond</a:t>
                      </a:r>
                      <a:endParaRPr lang="en-US" b="1" dirty="0"/>
                    </a:p>
                  </a:txBody>
                  <a:tcPr/>
                </a:tc>
              </a:tr>
            </a:tbl>
          </a:graphicData>
        </a:graphic>
      </p:graphicFrame>
      <p:graphicFrame>
        <p:nvGraphicFramePr>
          <p:cNvPr id="32" name="Table 31"/>
          <p:cNvGraphicFramePr>
            <a:graphicFrameLocks noGrp="1"/>
          </p:cNvGraphicFramePr>
          <p:nvPr/>
        </p:nvGraphicFramePr>
        <p:xfrm>
          <a:off x="5867400" y="1579880"/>
          <a:ext cx="2667000" cy="2763520"/>
        </p:xfrm>
        <a:graphic>
          <a:graphicData uri="http://schemas.openxmlformats.org/drawingml/2006/table">
            <a:tbl>
              <a:tblPr firstRow="1" bandRow="1">
                <a:tableStyleId>{5C22544A-7EE6-4342-B048-85BDC9FD1C3A}</a:tableStyleId>
              </a:tblPr>
              <a:tblGrid>
                <a:gridCol w="762000"/>
                <a:gridCol w="1905000"/>
              </a:tblGrid>
              <a:tr h="370840">
                <a:tc>
                  <a:txBody>
                    <a:bodyPr/>
                    <a:lstStyle/>
                    <a:p>
                      <a:r>
                        <a:rPr lang="en-US" dirty="0" smtClean="0"/>
                        <a:t>Task</a:t>
                      </a:r>
                      <a:r>
                        <a:rPr lang="en-US" baseline="0" dirty="0" smtClean="0"/>
                        <a:t> Name</a:t>
                      </a:r>
                      <a:endParaRPr lang="en-US" dirty="0"/>
                    </a:p>
                  </a:txBody>
                  <a:tcPr/>
                </a:tc>
                <a:tc>
                  <a:txBody>
                    <a:bodyPr/>
                    <a:lstStyle/>
                    <a:p>
                      <a:r>
                        <a:rPr lang="en-US" dirty="0" smtClean="0"/>
                        <a:t>Period</a:t>
                      </a:r>
                      <a:endParaRPr lang="en-US" dirty="0"/>
                    </a:p>
                  </a:txBody>
                  <a:tcPr/>
                </a:tc>
              </a:tr>
              <a:tr h="370840">
                <a:tc>
                  <a:txBody>
                    <a:bodyPr/>
                    <a:lstStyle/>
                    <a:p>
                      <a:r>
                        <a:rPr lang="en-US" dirty="0" smtClean="0"/>
                        <a:t>P1</a:t>
                      </a:r>
                      <a:endParaRPr lang="en-US" dirty="0"/>
                    </a:p>
                  </a:txBody>
                  <a:tcPr/>
                </a:tc>
                <a:tc>
                  <a:txBody>
                    <a:bodyPr/>
                    <a:lstStyle/>
                    <a:p>
                      <a:r>
                        <a:rPr lang="en-US" dirty="0" smtClean="0"/>
                        <a:t>8  ms</a:t>
                      </a:r>
                      <a:endParaRPr lang="en-US" dirty="0"/>
                    </a:p>
                  </a:txBody>
                  <a:tcPr/>
                </a:tc>
              </a:tr>
              <a:tr h="370840">
                <a:tc>
                  <a:txBody>
                    <a:bodyPr/>
                    <a:lstStyle/>
                    <a:p>
                      <a:r>
                        <a:rPr lang="en-US" dirty="0" smtClean="0"/>
                        <a:t>P2</a:t>
                      </a:r>
                      <a:endParaRPr lang="en-US" dirty="0"/>
                    </a:p>
                  </a:txBody>
                  <a:tcPr/>
                </a:tc>
                <a:tc>
                  <a:txBody>
                    <a:bodyPr/>
                    <a:lstStyle/>
                    <a:p>
                      <a:r>
                        <a:rPr lang="en-US" dirty="0" smtClean="0"/>
                        <a:t>12 ms</a:t>
                      </a:r>
                      <a:endParaRPr lang="en-US" dirty="0"/>
                    </a:p>
                  </a:txBody>
                  <a:tcPr/>
                </a:tc>
              </a:tr>
              <a:tr h="370840">
                <a:tc>
                  <a:txBody>
                    <a:bodyPr/>
                    <a:lstStyle/>
                    <a:p>
                      <a:r>
                        <a:rPr lang="en-US" dirty="0" smtClean="0"/>
                        <a:t>P3</a:t>
                      </a:r>
                      <a:endParaRPr lang="en-US" dirty="0"/>
                    </a:p>
                  </a:txBody>
                  <a:tcPr/>
                </a:tc>
                <a:tc>
                  <a:txBody>
                    <a:bodyPr/>
                    <a:lstStyle/>
                    <a:p>
                      <a:r>
                        <a:rPr lang="en-US" dirty="0" smtClean="0"/>
                        <a:t>16</a:t>
                      </a:r>
                      <a:r>
                        <a:rPr lang="en-US" baseline="0" dirty="0" smtClean="0"/>
                        <a:t> </a:t>
                      </a:r>
                      <a:r>
                        <a:rPr lang="en-US" dirty="0" smtClean="0"/>
                        <a:t>ms</a:t>
                      </a:r>
                      <a:endParaRPr lang="en-US" dirty="0"/>
                    </a:p>
                  </a:txBody>
                  <a:tcPr/>
                </a:tc>
              </a:tr>
              <a:tr h="370840">
                <a:tc>
                  <a:txBody>
                    <a:bodyPr/>
                    <a:lstStyle/>
                    <a:p>
                      <a:r>
                        <a:rPr lang="en-US" dirty="0" smtClean="0"/>
                        <a:t>LCM</a:t>
                      </a:r>
                      <a:endParaRPr lang="en-US" dirty="0"/>
                    </a:p>
                  </a:txBody>
                  <a:tcPr/>
                </a:tc>
                <a:tc>
                  <a:txBody>
                    <a:bodyPr/>
                    <a:lstStyle/>
                    <a:p>
                      <a:r>
                        <a:rPr lang="en-US" b="0" dirty="0" smtClean="0"/>
                        <a:t>96</a:t>
                      </a:r>
                      <a:r>
                        <a:rPr lang="en-US" b="0" baseline="0" dirty="0" smtClean="0"/>
                        <a:t> ms</a:t>
                      </a:r>
                      <a:endParaRPr lang="en-US" b="1" dirty="0"/>
                    </a:p>
                  </a:txBody>
                  <a:tcPr/>
                </a:tc>
              </a:tr>
              <a:tr h="370840">
                <a:tc>
                  <a:txBody>
                    <a:bodyPr/>
                    <a:lstStyle/>
                    <a:p>
                      <a:endParaRPr lang="en-US" dirty="0"/>
                    </a:p>
                  </a:txBody>
                  <a:tcPr/>
                </a:tc>
                <a:tc>
                  <a:txBody>
                    <a:bodyPr/>
                    <a:lstStyle/>
                    <a:p>
                      <a:r>
                        <a:rPr lang="en-US" b="1" dirty="0" smtClean="0"/>
                        <a:t>Hyper period  = 96</a:t>
                      </a:r>
                      <a:r>
                        <a:rPr lang="en-US" b="1" baseline="0" dirty="0" smtClean="0"/>
                        <a:t> millisecond</a:t>
                      </a:r>
                      <a:endParaRPr lang="en-US" b="1" dirty="0"/>
                    </a:p>
                  </a:txBody>
                  <a:tcPr/>
                </a:tc>
              </a:tr>
            </a:tbl>
          </a:graphicData>
        </a:graphic>
      </p:graphicFrame>
      <p:sp>
        <p:nvSpPr>
          <p:cNvPr id="33" name="Right Arrow 32"/>
          <p:cNvSpPr/>
          <p:nvPr/>
        </p:nvSpPr>
        <p:spPr>
          <a:xfrm>
            <a:off x="3200400" y="2743200"/>
            <a:ext cx="2362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00400" y="3505200"/>
            <a:ext cx="2371355" cy="923330"/>
          </a:xfrm>
          <a:prstGeom prst="rect">
            <a:avLst/>
          </a:prstGeom>
          <a:noFill/>
        </p:spPr>
        <p:txBody>
          <a:bodyPr wrap="none" rtlCol="0">
            <a:spAutoFit/>
          </a:bodyPr>
          <a:lstStyle/>
          <a:p>
            <a:r>
              <a:rPr lang="en-US" dirty="0" smtClean="0"/>
              <a:t>Change the priority</a:t>
            </a:r>
          </a:p>
          <a:p>
            <a:r>
              <a:rPr lang="en-US" dirty="0" smtClean="0"/>
              <a:t>a bit and see the </a:t>
            </a:r>
          </a:p>
          <a:p>
            <a:r>
              <a:rPr lang="en-US" dirty="0" smtClean="0"/>
              <a:t>Change in hyper period</a:t>
            </a:r>
            <a:endParaRPr lang="en-US" dirty="0"/>
          </a:p>
        </p:txBody>
      </p:sp>
      <p:sp>
        <p:nvSpPr>
          <p:cNvPr id="35" name="TextBox 34"/>
          <p:cNvSpPr txBox="1"/>
          <p:nvPr/>
        </p:nvSpPr>
        <p:spPr>
          <a:xfrm>
            <a:off x="457200" y="5029200"/>
            <a:ext cx="8153400" cy="923330"/>
          </a:xfrm>
          <a:prstGeom prst="rect">
            <a:avLst/>
          </a:prstGeom>
          <a:noFill/>
          <a:ln>
            <a:solidFill>
              <a:schemeClr val="accent1">
                <a:shade val="50000"/>
              </a:schemeClr>
            </a:solidFill>
          </a:ln>
        </p:spPr>
        <p:txBody>
          <a:bodyPr wrap="square" rtlCol="0">
            <a:spAutoFit/>
          </a:bodyPr>
          <a:lstStyle/>
          <a:p>
            <a:r>
              <a:rPr lang="en-US" dirty="0" smtClean="0"/>
              <a:t>Smaller the hyper period better is the </a:t>
            </a:r>
            <a:r>
              <a:rPr lang="en-US" dirty="0" err="1" smtClean="0"/>
              <a:t>schedulability</a:t>
            </a:r>
            <a:r>
              <a:rPr lang="en-US" dirty="0" smtClean="0"/>
              <a:t> of the tasks.</a:t>
            </a:r>
          </a:p>
          <a:p>
            <a:endParaRPr lang="en-US" dirty="0" smtClean="0"/>
          </a:p>
          <a:p>
            <a:r>
              <a:rPr lang="en-US" dirty="0" smtClean="0"/>
              <a:t>Hyper period can be used for estimating the processor feasibility at the analysis stage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Hyper period and CPU utilization</a:t>
            </a:r>
            <a:endParaRPr lang="en-US" dirty="0"/>
          </a:p>
        </p:txBody>
      </p:sp>
      <p:graphicFrame>
        <p:nvGraphicFramePr>
          <p:cNvPr id="3" name="Table 2"/>
          <p:cNvGraphicFramePr>
            <a:graphicFrameLocks noGrp="1"/>
          </p:cNvGraphicFramePr>
          <p:nvPr/>
        </p:nvGraphicFramePr>
        <p:xfrm>
          <a:off x="1143000" y="1828800"/>
          <a:ext cx="6096000" cy="1742440"/>
        </p:xfrm>
        <a:graphic>
          <a:graphicData uri="http://schemas.openxmlformats.org/drawingml/2006/table">
            <a:tbl>
              <a:tblPr firstRow="1" bandRow="1">
                <a:tableStyleId>{5C22544A-7EE6-4342-B048-85BDC9FD1C3A}</a:tableStyleId>
              </a:tblPr>
              <a:tblGrid>
                <a:gridCol w="990600"/>
                <a:gridCol w="2209800"/>
                <a:gridCol w="2895600"/>
              </a:tblGrid>
              <a:tr h="370840">
                <a:tc>
                  <a:txBody>
                    <a:bodyPr/>
                    <a:lstStyle/>
                    <a:p>
                      <a:r>
                        <a:rPr lang="en-US" dirty="0" smtClean="0"/>
                        <a:t>Process</a:t>
                      </a:r>
                      <a:endParaRPr lang="en-US" dirty="0"/>
                    </a:p>
                  </a:txBody>
                  <a:tcPr/>
                </a:tc>
                <a:tc>
                  <a:txBody>
                    <a:bodyPr/>
                    <a:lstStyle/>
                    <a:p>
                      <a:r>
                        <a:rPr lang="en-US" dirty="0" smtClean="0"/>
                        <a:t>Period</a:t>
                      </a:r>
                      <a:endParaRPr lang="en-US" dirty="0"/>
                    </a:p>
                  </a:txBody>
                  <a:tcPr/>
                </a:tc>
                <a:tc>
                  <a:txBody>
                    <a:bodyPr/>
                    <a:lstStyle/>
                    <a:p>
                      <a:r>
                        <a:rPr lang="en-US" dirty="0" smtClean="0"/>
                        <a:t>Execution</a:t>
                      </a:r>
                      <a:r>
                        <a:rPr lang="en-US" baseline="0" dirty="0" smtClean="0"/>
                        <a:t> time</a:t>
                      </a:r>
                      <a:endParaRPr lang="en-US" dirty="0"/>
                    </a:p>
                  </a:txBody>
                  <a:tcPr/>
                </a:tc>
              </a:tr>
              <a:tr h="370840">
                <a:tc>
                  <a:txBody>
                    <a:bodyPr/>
                    <a:lstStyle/>
                    <a:p>
                      <a:r>
                        <a:rPr lang="en-US" sz="2400" dirty="0" smtClean="0"/>
                        <a:t>P1</a:t>
                      </a:r>
                      <a:endParaRPr lang="en-US" sz="2400" dirty="0"/>
                    </a:p>
                  </a:txBody>
                  <a:tcPr/>
                </a:tc>
                <a:tc>
                  <a:txBody>
                    <a:bodyPr/>
                    <a:lstStyle/>
                    <a:p>
                      <a:r>
                        <a:rPr lang="en-US" sz="2400" dirty="0" smtClean="0"/>
                        <a:t>1 X 10</a:t>
                      </a:r>
                      <a:r>
                        <a:rPr lang="en-US" sz="2400" baseline="30000" dirty="0" smtClean="0"/>
                        <a:t>-3</a:t>
                      </a:r>
                      <a:endParaRPr lang="en-US" sz="2400" baseline="30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1 X 10</a:t>
                      </a:r>
                      <a:r>
                        <a:rPr lang="en-US" sz="2400" baseline="30000" dirty="0" smtClean="0"/>
                        <a:t>-4</a:t>
                      </a:r>
                    </a:p>
                  </a:txBody>
                  <a:tcPr/>
                </a:tc>
              </a:tr>
              <a:tr h="370840">
                <a:tc>
                  <a:txBody>
                    <a:bodyPr/>
                    <a:lstStyle/>
                    <a:p>
                      <a:r>
                        <a:rPr lang="en-US" sz="2400" dirty="0" smtClean="0"/>
                        <a:t>P2</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1 X 10</a:t>
                      </a:r>
                      <a:r>
                        <a:rPr lang="en-US" sz="2400" baseline="30000"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2 X 10</a:t>
                      </a:r>
                      <a:r>
                        <a:rPr lang="en-US" sz="2400" baseline="30000" dirty="0" smtClean="0"/>
                        <a:t>-4</a:t>
                      </a:r>
                    </a:p>
                  </a:txBody>
                  <a:tcPr/>
                </a:tc>
              </a:tr>
              <a:tr h="370840">
                <a:tc>
                  <a:txBody>
                    <a:bodyPr/>
                    <a:lstStyle/>
                    <a:p>
                      <a:r>
                        <a:rPr lang="en-US" sz="2400" dirty="0" smtClean="0"/>
                        <a:t>P3</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5 X 10</a:t>
                      </a:r>
                      <a:r>
                        <a:rPr lang="en-US" sz="2400" baseline="30000"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3 X 10</a:t>
                      </a:r>
                      <a:r>
                        <a:rPr lang="en-US" sz="2400" baseline="30000" dirty="0" smtClean="0"/>
                        <a:t>-4</a:t>
                      </a:r>
                    </a:p>
                  </a:txBody>
                  <a:tcPr/>
                </a:tc>
              </a:tr>
            </a:tbl>
          </a:graphicData>
        </a:graphic>
      </p:graphicFrame>
      <p:sp>
        <p:nvSpPr>
          <p:cNvPr id="5" name="TextBox 4"/>
          <p:cNvSpPr txBox="1"/>
          <p:nvPr/>
        </p:nvSpPr>
        <p:spPr>
          <a:xfrm>
            <a:off x="990600" y="1295400"/>
            <a:ext cx="6681381" cy="369332"/>
          </a:xfrm>
          <a:prstGeom prst="rect">
            <a:avLst/>
          </a:prstGeom>
          <a:noFill/>
        </p:spPr>
        <p:txBody>
          <a:bodyPr wrap="none" rtlCol="0">
            <a:spAutoFit/>
          </a:bodyPr>
          <a:lstStyle/>
          <a:p>
            <a:r>
              <a:rPr lang="en-US" dirty="0" smtClean="0"/>
              <a:t>Let us say we have three process/tasks with the following parameters</a:t>
            </a:r>
            <a:endParaRPr lang="en-US" dirty="0"/>
          </a:p>
        </p:txBody>
      </p:sp>
      <p:sp>
        <p:nvSpPr>
          <p:cNvPr id="6" name="TextBox 5"/>
          <p:cNvSpPr txBox="1"/>
          <p:nvPr/>
        </p:nvSpPr>
        <p:spPr>
          <a:xfrm>
            <a:off x="228600" y="3962400"/>
            <a:ext cx="8604407" cy="3139321"/>
          </a:xfrm>
          <a:prstGeom prst="rect">
            <a:avLst/>
          </a:prstGeom>
          <a:noFill/>
        </p:spPr>
        <p:txBody>
          <a:bodyPr wrap="none" rtlCol="0">
            <a:spAutoFit/>
          </a:bodyPr>
          <a:lstStyle/>
          <a:p>
            <a:r>
              <a:rPr lang="en-US" dirty="0" smtClean="0"/>
              <a:t>To calculate the utilization, we have to figure out how many times each process is</a:t>
            </a:r>
          </a:p>
          <a:p>
            <a:r>
              <a:rPr lang="en-US" dirty="0" smtClean="0"/>
              <a:t>executed in one </a:t>
            </a:r>
            <a:r>
              <a:rPr lang="en-US" dirty="0" err="1" smtClean="0"/>
              <a:t>hyperperiod</a:t>
            </a:r>
            <a:r>
              <a:rPr lang="en-US" dirty="0" smtClean="0"/>
              <a:t>: P1 and P2 are each executed five times while P3 is executed</a:t>
            </a:r>
          </a:p>
          <a:p>
            <a:r>
              <a:rPr lang="en-US" dirty="0" smtClean="0"/>
              <a:t>once.</a:t>
            </a:r>
          </a:p>
          <a:p>
            <a:endParaRPr lang="en-US" dirty="0" smtClean="0"/>
          </a:p>
          <a:p>
            <a:endParaRPr lang="en-US" dirty="0" smtClean="0"/>
          </a:p>
          <a:p>
            <a:r>
              <a:rPr lang="en-US" dirty="0" smtClean="0"/>
              <a:t>CPU Utilization = (5 X 10</a:t>
            </a:r>
            <a:r>
              <a:rPr lang="en-US" baseline="30000" dirty="0" smtClean="0"/>
              <a:t>-4   </a:t>
            </a:r>
            <a:r>
              <a:rPr lang="en-US" dirty="0" smtClean="0"/>
              <a:t>+ 5  X 10</a:t>
            </a:r>
            <a:r>
              <a:rPr lang="en-US" baseline="30000" dirty="0" smtClean="0"/>
              <a:t>-4     </a:t>
            </a:r>
            <a:r>
              <a:rPr lang="en-US" dirty="0" smtClean="0"/>
              <a:t>+ 1 X 10</a:t>
            </a:r>
            <a:r>
              <a:rPr lang="en-US" baseline="30000" dirty="0" smtClean="0"/>
              <a:t>-4</a:t>
            </a:r>
            <a:r>
              <a:rPr lang="en-US" dirty="0" smtClean="0"/>
              <a:t>)  / 5 X 10</a:t>
            </a:r>
            <a:r>
              <a:rPr lang="en-US" baseline="30000" dirty="0" smtClean="0"/>
              <a:t>-3</a:t>
            </a:r>
            <a:r>
              <a:rPr lang="en-US" dirty="0" smtClean="0"/>
              <a:t>     = 0.22</a:t>
            </a:r>
          </a:p>
          <a:p>
            <a:r>
              <a:rPr lang="en-US" dirty="0" smtClean="0"/>
              <a:t>Which is very much below 100</a:t>
            </a:r>
            <a:r>
              <a:rPr lang="en-US" smtClean="0"/>
              <a:t>% limit</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Rate Monotonic Scheduling</a:t>
            </a:r>
            <a:endParaRPr lang="en-US" dirty="0"/>
          </a:p>
        </p:txBody>
      </p:sp>
      <p:sp>
        <p:nvSpPr>
          <p:cNvPr id="3" name="TextBox 2"/>
          <p:cNvSpPr txBox="1"/>
          <p:nvPr/>
        </p:nvSpPr>
        <p:spPr>
          <a:xfrm>
            <a:off x="457200" y="1524000"/>
            <a:ext cx="8153400" cy="4893647"/>
          </a:xfrm>
          <a:prstGeom prst="rect">
            <a:avLst/>
          </a:prstGeom>
          <a:noFill/>
        </p:spPr>
        <p:txBody>
          <a:bodyPr wrap="square" rtlCol="0">
            <a:spAutoFit/>
          </a:bodyPr>
          <a:lstStyle/>
          <a:p>
            <a:r>
              <a:rPr lang="en-US" dirty="0" smtClean="0"/>
              <a:t>We discussed about two priority based scheduling algorithms. One is based on static priority and other is based on Dynamic priority</a:t>
            </a:r>
          </a:p>
          <a:p>
            <a:endParaRPr lang="en-US" dirty="0" smtClean="0"/>
          </a:p>
          <a:p>
            <a:r>
              <a:rPr lang="en-US" dirty="0" smtClean="0"/>
              <a:t>Rate Monotonic is a static priority scheduling method . It does not change the priority during execution</a:t>
            </a:r>
          </a:p>
          <a:p>
            <a:endParaRPr lang="en-US" dirty="0" smtClean="0"/>
          </a:p>
          <a:p>
            <a:r>
              <a:rPr lang="en-US" dirty="0" smtClean="0"/>
              <a:t>RMS model makes the following assumptions</a:t>
            </a:r>
          </a:p>
          <a:p>
            <a:endParaRPr lang="en-US" dirty="0" smtClean="0"/>
          </a:p>
          <a:p>
            <a:pPr>
              <a:buFont typeface="Arial" pitchFamily="34" charset="0"/>
              <a:buChar char="•"/>
            </a:pPr>
            <a:r>
              <a:rPr lang="en-US" sz="2400" dirty="0" smtClean="0"/>
              <a:t>Zero context   switching time</a:t>
            </a:r>
          </a:p>
          <a:p>
            <a:pPr>
              <a:buFont typeface="Arial" pitchFamily="34" charset="0"/>
              <a:buChar char="•"/>
            </a:pPr>
            <a:r>
              <a:rPr lang="en-US" sz="2400" dirty="0" smtClean="0"/>
              <a:t>Process executing time is constant, will not change with time</a:t>
            </a:r>
          </a:p>
          <a:p>
            <a:pPr>
              <a:buFont typeface="Arial" pitchFamily="34" charset="0"/>
              <a:buChar char="•"/>
            </a:pPr>
            <a:r>
              <a:rPr lang="en-US" sz="2400" dirty="0" smtClean="0"/>
              <a:t>Activation time is at the </a:t>
            </a:r>
            <a:r>
              <a:rPr lang="en-US" sz="2400" dirty="0" smtClean="0">
                <a:solidFill>
                  <a:srgbClr val="FF0000"/>
                </a:solidFill>
              </a:rPr>
              <a:t>beginning</a:t>
            </a:r>
            <a:r>
              <a:rPr lang="en-US" sz="2400" dirty="0" smtClean="0"/>
              <a:t> of the period</a:t>
            </a:r>
          </a:p>
          <a:p>
            <a:pPr>
              <a:buFont typeface="Arial" pitchFamily="34" charset="0"/>
              <a:buChar char="•"/>
            </a:pPr>
            <a:r>
              <a:rPr lang="en-US" sz="2400" dirty="0" smtClean="0"/>
              <a:t>Dead line is always at the </a:t>
            </a:r>
            <a:r>
              <a:rPr lang="en-US" sz="2400" dirty="0" smtClean="0">
                <a:solidFill>
                  <a:srgbClr val="FF0000"/>
                </a:solidFill>
              </a:rPr>
              <a:t>end</a:t>
            </a:r>
            <a:r>
              <a:rPr lang="en-US" sz="2400" dirty="0" smtClean="0"/>
              <a:t> of  of the period</a:t>
            </a:r>
          </a:p>
          <a:p>
            <a:pPr>
              <a:buFont typeface="Arial" pitchFamily="34" charset="0"/>
              <a:buChar char="•"/>
            </a:pPr>
            <a:r>
              <a:rPr lang="en-US" sz="2400" dirty="0" smtClean="0"/>
              <a:t>There are no  assumptions on  the relations ship between periods</a:t>
            </a:r>
          </a:p>
          <a:p>
            <a:pPr>
              <a:buFont typeface="Arial" pitchFamily="34" charset="0"/>
              <a:buChar char="•"/>
            </a:pPr>
            <a:r>
              <a:rPr lang="en-US" sz="2400" dirty="0" smtClean="0"/>
              <a:t>There is only one CPU available for execution</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Rate Monotonic Scheduling</a:t>
            </a:r>
            <a:endParaRPr lang="en-US" dirty="0"/>
          </a:p>
        </p:txBody>
      </p:sp>
      <p:sp>
        <p:nvSpPr>
          <p:cNvPr id="3" name="TextBox 2"/>
          <p:cNvSpPr txBox="1"/>
          <p:nvPr/>
        </p:nvSpPr>
        <p:spPr>
          <a:xfrm>
            <a:off x="370087" y="1600200"/>
            <a:ext cx="8469113" cy="2308324"/>
          </a:xfrm>
          <a:prstGeom prst="rect">
            <a:avLst/>
          </a:prstGeom>
          <a:noFill/>
          <a:ln>
            <a:solidFill>
              <a:schemeClr val="accent1"/>
            </a:solidFill>
          </a:ln>
        </p:spPr>
        <p:txBody>
          <a:bodyPr wrap="none" rtlCol="0">
            <a:spAutoFit/>
          </a:bodyPr>
          <a:lstStyle/>
          <a:p>
            <a:r>
              <a:rPr lang="en-US" sz="2400" dirty="0" smtClean="0"/>
              <a:t>RMA is that a relatively simple scheduling policy </a:t>
            </a:r>
            <a:endParaRPr lang="en-US" sz="2400" dirty="0" smtClean="0"/>
          </a:p>
          <a:p>
            <a:endParaRPr lang="en-US" sz="2400" dirty="0" smtClean="0"/>
          </a:p>
          <a:p>
            <a:r>
              <a:rPr lang="en-US" sz="2400" dirty="0" smtClean="0"/>
              <a:t>Priorities </a:t>
            </a:r>
            <a:r>
              <a:rPr lang="en-US" sz="2400" dirty="0" smtClean="0"/>
              <a:t>are assigned  </a:t>
            </a:r>
            <a:r>
              <a:rPr lang="en-US" sz="2400" dirty="0" smtClean="0"/>
              <a:t>such that the </a:t>
            </a:r>
            <a:r>
              <a:rPr lang="en-US" sz="2400" dirty="0" smtClean="0"/>
              <a:t>process with the shortest </a:t>
            </a:r>
            <a:endParaRPr lang="en-US" sz="2400" dirty="0" smtClean="0"/>
          </a:p>
          <a:p>
            <a:r>
              <a:rPr lang="en-US" sz="2400" dirty="0" smtClean="0"/>
              <a:t>period </a:t>
            </a:r>
            <a:r>
              <a:rPr lang="en-US" sz="2400" dirty="0" smtClean="0"/>
              <a:t>being </a:t>
            </a:r>
            <a:r>
              <a:rPr lang="en-US" sz="2400" dirty="0" smtClean="0"/>
              <a:t>assign  highest </a:t>
            </a:r>
            <a:r>
              <a:rPr lang="en-US" sz="2400" dirty="0" smtClean="0"/>
              <a:t>priority. </a:t>
            </a:r>
            <a:r>
              <a:rPr lang="en-US" sz="2400" dirty="0" smtClean="0"/>
              <a:t>This fixed-priority </a:t>
            </a:r>
            <a:r>
              <a:rPr lang="en-US" sz="2400" dirty="0" smtClean="0"/>
              <a:t>scheduling </a:t>
            </a:r>
            <a:endParaRPr lang="en-US" sz="2400" dirty="0" smtClean="0"/>
          </a:p>
          <a:p>
            <a:r>
              <a:rPr lang="en-US" sz="2400" dirty="0" smtClean="0"/>
              <a:t>policy </a:t>
            </a:r>
            <a:r>
              <a:rPr lang="en-US" sz="2400" dirty="0" smtClean="0"/>
              <a:t>is the optimum assignment  </a:t>
            </a:r>
            <a:r>
              <a:rPr lang="en-US" sz="2400" dirty="0" smtClean="0"/>
              <a:t>of </a:t>
            </a:r>
            <a:r>
              <a:rPr lang="en-US" sz="2400" dirty="0" smtClean="0"/>
              <a:t>static priorities </a:t>
            </a:r>
            <a:r>
              <a:rPr lang="en-US" sz="2400" dirty="0" smtClean="0"/>
              <a:t>to processes</a:t>
            </a:r>
            <a:r>
              <a:rPr lang="en-US" sz="2400" dirty="0" smtClean="0"/>
              <a:t>, </a:t>
            </a:r>
            <a:endParaRPr lang="en-US" sz="2400" dirty="0" smtClean="0"/>
          </a:p>
          <a:p>
            <a:r>
              <a:rPr lang="en-US" sz="2400" dirty="0" smtClean="0"/>
              <a:t>in </a:t>
            </a:r>
            <a:r>
              <a:rPr lang="en-US" sz="2400" dirty="0" smtClean="0"/>
              <a:t>that it provides the </a:t>
            </a:r>
            <a:r>
              <a:rPr lang="en-US" sz="2400" dirty="0" smtClean="0"/>
              <a:t>highest CPU utilization</a:t>
            </a:r>
            <a:endParaRPr lang="en-US" sz="2400" dirty="0"/>
          </a:p>
        </p:txBody>
      </p:sp>
      <p:sp>
        <p:nvSpPr>
          <p:cNvPr id="4" name="TextBox 3"/>
          <p:cNvSpPr txBox="1"/>
          <p:nvPr/>
        </p:nvSpPr>
        <p:spPr>
          <a:xfrm>
            <a:off x="381000" y="4343400"/>
            <a:ext cx="8382000" cy="2031325"/>
          </a:xfrm>
          <a:prstGeom prst="rect">
            <a:avLst/>
          </a:prstGeom>
          <a:noFill/>
        </p:spPr>
        <p:txBody>
          <a:bodyPr wrap="square" rtlCol="0">
            <a:spAutoFit/>
          </a:bodyPr>
          <a:lstStyle/>
          <a:p>
            <a:pPr algn="just"/>
            <a:r>
              <a:rPr lang="en-US" dirty="0" smtClean="0"/>
              <a:t>Response time is defined as the time require to finish the process </a:t>
            </a:r>
            <a:r>
              <a:rPr lang="en-US" dirty="0" smtClean="0"/>
              <a:t> </a:t>
            </a:r>
            <a:r>
              <a:rPr lang="en-US" dirty="0" smtClean="0"/>
              <a:t>even when all the interference from other process is taken into account.</a:t>
            </a:r>
            <a:r>
              <a:rPr lang="en-US" dirty="0" smtClean="0"/>
              <a:t> The </a:t>
            </a:r>
            <a:r>
              <a:rPr lang="en-US" b="1" i="1" dirty="0" smtClean="0"/>
              <a:t>critical instant for a process is </a:t>
            </a:r>
            <a:r>
              <a:rPr lang="en-US" b="1" i="1" dirty="0" smtClean="0"/>
              <a:t>defined </a:t>
            </a:r>
            <a:r>
              <a:rPr lang="en-US" dirty="0" smtClean="0"/>
              <a:t>as </a:t>
            </a:r>
            <a:r>
              <a:rPr lang="en-US" dirty="0" smtClean="0"/>
              <a:t>the instant during execution at which the task has the largest response time. </a:t>
            </a:r>
            <a:r>
              <a:rPr lang="en-US" dirty="0" smtClean="0"/>
              <a:t>It is </a:t>
            </a:r>
            <a:r>
              <a:rPr lang="en-US" dirty="0" smtClean="0"/>
              <a:t>easy to prove that the critical instant for any process </a:t>
            </a:r>
            <a:r>
              <a:rPr lang="en-US" i="1" dirty="0" smtClean="0"/>
              <a:t>P, under the RMA model,</a:t>
            </a:r>
          </a:p>
          <a:p>
            <a:pPr algn="just"/>
            <a:r>
              <a:rPr lang="en-US" dirty="0" smtClean="0"/>
              <a:t>occurs when it is ready and all higher-priority processes are also </a:t>
            </a:r>
            <a:r>
              <a:rPr lang="en-US" dirty="0" smtClean="0"/>
              <a:t>ready.</a:t>
            </a:r>
            <a:r>
              <a:rPr lang="en-US" dirty="0" smtClean="0"/>
              <a:t> We can use critical-instant analysis to determine whether there is any feasible</a:t>
            </a:r>
          </a:p>
          <a:p>
            <a:pPr algn="just"/>
            <a:r>
              <a:rPr lang="en-US" dirty="0" smtClean="0"/>
              <a:t>schedule for the system.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RMS algorithm</a:t>
            </a:r>
            <a:endParaRPr lang="en-US" dirty="0"/>
          </a:p>
        </p:txBody>
      </p:sp>
      <p:sp>
        <p:nvSpPr>
          <p:cNvPr id="3" name="TextBox 2"/>
          <p:cNvSpPr txBox="1"/>
          <p:nvPr/>
        </p:nvSpPr>
        <p:spPr>
          <a:xfrm>
            <a:off x="609600" y="1143000"/>
            <a:ext cx="8077200" cy="5509200"/>
          </a:xfrm>
          <a:prstGeom prst="rect">
            <a:avLst/>
          </a:prstGeom>
          <a:noFill/>
        </p:spPr>
        <p:txBody>
          <a:bodyPr wrap="square" rtlCol="0">
            <a:spAutoFit/>
          </a:bodyPr>
          <a:lstStyle/>
          <a:p>
            <a:r>
              <a:rPr lang="en-US" sz="1600" dirty="0" smtClean="0">
                <a:solidFill>
                  <a:srgbClr val="FF0000"/>
                </a:solidFill>
              </a:rPr>
              <a:t>/* </a:t>
            </a:r>
            <a:r>
              <a:rPr lang="en-US" sz="1600" dirty="0" smtClean="0">
                <a:solidFill>
                  <a:srgbClr val="FF0000"/>
                </a:solidFill>
              </a:rPr>
              <a:t>-----------------------------------</a:t>
            </a:r>
          </a:p>
          <a:p>
            <a:r>
              <a:rPr lang="en-US" sz="1600" dirty="0" smtClean="0">
                <a:solidFill>
                  <a:srgbClr val="FF0000"/>
                </a:solidFill>
              </a:rPr>
              <a:t>processes</a:t>
            </a:r>
            <a:r>
              <a:rPr lang="en-US" sz="1600" dirty="0" smtClean="0">
                <a:solidFill>
                  <a:srgbClr val="FF0000"/>
                </a:solidFill>
              </a:rPr>
              <a:t>[] is an array of process activation records,</a:t>
            </a:r>
          </a:p>
          <a:p>
            <a:r>
              <a:rPr lang="en-US" sz="1600" dirty="0" smtClean="0">
                <a:solidFill>
                  <a:srgbClr val="FF0000"/>
                </a:solidFill>
              </a:rPr>
              <a:t>stored in order of </a:t>
            </a:r>
            <a:r>
              <a:rPr lang="en-US" sz="1600" dirty="0" smtClean="0">
                <a:solidFill>
                  <a:srgbClr val="FF0000"/>
                </a:solidFill>
              </a:rPr>
              <a:t>shortest </a:t>
            </a:r>
            <a:r>
              <a:rPr lang="en-US" sz="1600" dirty="0" err="1" smtClean="0">
                <a:solidFill>
                  <a:srgbClr val="FF0000"/>
                </a:solidFill>
              </a:rPr>
              <a:t>peroid</a:t>
            </a:r>
            <a:r>
              <a:rPr lang="en-US" sz="1600" dirty="0" smtClean="0">
                <a:solidFill>
                  <a:srgbClr val="FF0000"/>
                </a:solidFill>
              </a:rPr>
              <a:t> , </a:t>
            </a:r>
            <a:r>
              <a:rPr lang="en-US" sz="1600" dirty="0" smtClean="0">
                <a:solidFill>
                  <a:srgbClr val="FF0000"/>
                </a:solidFill>
              </a:rPr>
              <a:t>with processes[0] being</a:t>
            </a:r>
          </a:p>
          <a:p>
            <a:r>
              <a:rPr lang="en-US" sz="1600" dirty="0" smtClean="0">
                <a:solidFill>
                  <a:srgbClr val="FF0000"/>
                </a:solidFill>
              </a:rPr>
              <a:t>the highest-priority process </a:t>
            </a:r>
            <a:endParaRPr lang="en-US" sz="1600" dirty="0" smtClean="0">
              <a:solidFill>
                <a:srgbClr val="FF0000"/>
              </a:solidFill>
            </a:endParaRPr>
          </a:p>
          <a:p>
            <a:r>
              <a:rPr lang="en-US" sz="1600" dirty="0" smtClean="0">
                <a:solidFill>
                  <a:srgbClr val="FF0000"/>
                </a:solidFill>
              </a:rPr>
              <a:t>-----------------------------------------*/</a:t>
            </a:r>
            <a:endParaRPr lang="en-US" sz="1600" dirty="0" smtClean="0">
              <a:solidFill>
                <a:srgbClr val="FF0000"/>
              </a:solidFill>
            </a:endParaRPr>
          </a:p>
          <a:p>
            <a:r>
              <a:rPr lang="en-US" sz="1600" dirty="0" err="1" smtClean="0"/>
              <a:t>Activation_record</a:t>
            </a:r>
            <a:r>
              <a:rPr lang="en-US" sz="1600" dirty="0" smtClean="0"/>
              <a:t> processes[NPROCESSES];</a:t>
            </a:r>
          </a:p>
          <a:p>
            <a:r>
              <a:rPr lang="en-US" sz="1600" dirty="0" smtClean="0"/>
              <a:t>void RMA(</a:t>
            </a:r>
            <a:r>
              <a:rPr lang="en-US" sz="1600" dirty="0" err="1" smtClean="0"/>
              <a:t>int</a:t>
            </a:r>
            <a:r>
              <a:rPr lang="en-US" sz="1600" dirty="0" smtClean="0"/>
              <a:t> current) </a:t>
            </a:r>
            <a:endParaRPr lang="en-US" sz="1600" dirty="0" smtClean="0"/>
          </a:p>
          <a:p>
            <a:r>
              <a:rPr lang="en-US" sz="1600" dirty="0" smtClean="0"/>
              <a:t>{ </a:t>
            </a:r>
            <a:endParaRPr lang="en-US" sz="1600" dirty="0" smtClean="0"/>
          </a:p>
          <a:p>
            <a:r>
              <a:rPr lang="en-US" sz="1600" dirty="0" err="1" smtClean="0"/>
              <a:t>int</a:t>
            </a:r>
            <a:r>
              <a:rPr lang="en-US" sz="1600" dirty="0" smtClean="0"/>
              <a:t> </a:t>
            </a:r>
            <a:r>
              <a:rPr lang="en-US" sz="1600" dirty="0" err="1" smtClean="0"/>
              <a:t>i</a:t>
            </a:r>
            <a:r>
              <a:rPr lang="en-US" sz="1600" dirty="0" smtClean="0"/>
              <a:t>;</a:t>
            </a:r>
          </a:p>
          <a:p>
            <a:r>
              <a:rPr lang="en-US" sz="1600" dirty="0" smtClean="0">
                <a:solidFill>
                  <a:srgbClr val="FF0000"/>
                </a:solidFill>
              </a:rPr>
              <a:t>/* turn off current process (may be turned back on) */</a:t>
            </a:r>
          </a:p>
          <a:p>
            <a:r>
              <a:rPr lang="en-US" sz="1600" dirty="0" smtClean="0"/>
              <a:t>       processes[current</a:t>
            </a:r>
            <a:r>
              <a:rPr lang="en-US" sz="1600" dirty="0" smtClean="0"/>
              <a:t>].state  </a:t>
            </a:r>
            <a:r>
              <a:rPr lang="en-US" sz="1600" dirty="0" smtClean="0"/>
              <a:t>=  READY_STATE</a:t>
            </a:r>
            <a:r>
              <a:rPr lang="en-US" sz="1600" dirty="0" smtClean="0"/>
              <a:t>;</a:t>
            </a:r>
          </a:p>
          <a:p>
            <a:r>
              <a:rPr lang="en-US" sz="1600" dirty="0" smtClean="0">
                <a:solidFill>
                  <a:srgbClr val="FF0000"/>
                </a:solidFill>
              </a:rPr>
              <a:t>      /* </a:t>
            </a:r>
            <a:r>
              <a:rPr lang="en-US" sz="1600" dirty="0" smtClean="0">
                <a:solidFill>
                  <a:srgbClr val="FF0000"/>
                </a:solidFill>
              </a:rPr>
              <a:t>find process to start executing */</a:t>
            </a:r>
          </a:p>
          <a:p>
            <a:r>
              <a:rPr lang="en-US" sz="1600" dirty="0" smtClean="0"/>
              <a:t>      for </a:t>
            </a:r>
            <a:r>
              <a:rPr lang="en-US" sz="1600" dirty="0" smtClean="0"/>
              <a:t>(</a:t>
            </a:r>
            <a:r>
              <a:rPr lang="en-US" sz="1600" dirty="0" err="1" smtClean="0"/>
              <a:t>i</a:t>
            </a:r>
            <a:r>
              <a:rPr lang="en-US" sz="1600" dirty="0" smtClean="0"/>
              <a:t>  0; </a:t>
            </a:r>
            <a:r>
              <a:rPr lang="en-US" sz="1600" dirty="0" err="1" smtClean="0"/>
              <a:t>i</a:t>
            </a:r>
            <a:r>
              <a:rPr lang="en-US" sz="1600" dirty="0" smtClean="0"/>
              <a:t> &lt; NPROCESSES; </a:t>
            </a:r>
            <a:r>
              <a:rPr lang="en-US" sz="1600" dirty="0" err="1" smtClean="0"/>
              <a:t>i</a:t>
            </a:r>
            <a:r>
              <a:rPr lang="en-US" sz="1600" dirty="0" smtClean="0"/>
              <a:t>)</a:t>
            </a:r>
          </a:p>
          <a:p>
            <a:r>
              <a:rPr lang="en-US" sz="1600" dirty="0" smtClean="0"/>
              <a:t> </a:t>
            </a:r>
            <a:r>
              <a:rPr lang="en-US" sz="1600" dirty="0" smtClean="0"/>
              <a:t>     {</a:t>
            </a:r>
            <a:endParaRPr lang="en-US" sz="1600" dirty="0" smtClean="0"/>
          </a:p>
          <a:p>
            <a:r>
              <a:rPr lang="en-US" sz="1600" dirty="0" smtClean="0"/>
              <a:t>             if </a:t>
            </a:r>
            <a:r>
              <a:rPr lang="en-US" sz="1600" dirty="0" smtClean="0"/>
              <a:t>(processes[</a:t>
            </a:r>
            <a:r>
              <a:rPr lang="en-US" sz="1600" dirty="0" err="1" smtClean="0"/>
              <a:t>i</a:t>
            </a:r>
            <a:r>
              <a:rPr lang="en-US" sz="1600" dirty="0" smtClean="0"/>
              <a:t>].state  READY_STATE</a:t>
            </a:r>
            <a:r>
              <a:rPr lang="en-US" sz="1600" dirty="0" smtClean="0"/>
              <a:t>)</a:t>
            </a:r>
          </a:p>
          <a:p>
            <a:r>
              <a:rPr lang="en-US" sz="1600" dirty="0" smtClean="0"/>
              <a:t> </a:t>
            </a:r>
            <a:r>
              <a:rPr lang="en-US" sz="1600" dirty="0" smtClean="0"/>
              <a:t>            </a:t>
            </a:r>
            <a:r>
              <a:rPr lang="en-US" sz="1600" dirty="0" smtClean="0"/>
              <a:t>{</a:t>
            </a:r>
          </a:p>
          <a:p>
            <a:r>
              <a:rPr lang="en-US" sz="1600" dirty="0" smtClean="0">
                <a:solidFill>
                  <a:srgbClr val="FF0000"/>
                </a:solidFill>
              </a:rPr>
              <a:t>                  /* </a:t>
            </a:r>
            <a:r>
              <a:rPr lang="en-US" sz="1600" dirty="0" smtClean="0">
                <a:solidFill>
                  <a:srgbClr val="FF0000"/>
                </a:solidFill>
              </a:rPr>
              <a:t>make this the running process */</a:t>
            </a:r>
          </a:p>
          <a:p>
            <a:r>
              <a:rPr lang="en-US" sz="1600" dirty="0" smtClean="0"/>
              <a:t>                   processes[</a:t>
            </a:r>
            <a:r>
              <a:rPr lang="en-US" sz="1600" dirty="0" err="1" smtClean="0"/>
              <a:t>i</a:t>
            </a:r>
            <a:r>
              <a:rPr lang="en-US" sz="1600" dirty="0" smtClean="0"/>
              <a:t>].state  EXECUTING_STATE;</a:t>
            </a:r>
          </a:p>
          <a:p>
            <a:r>
              <a:rPr lang="en-US" sz="1600" dirty="0" smtClean="0"/>
              <a:t>                   break</a:t>
            </a:r>
            <a:r>
              <a:rPr lang="en-US" sz="1600" dirty="0" smtClean="0"/>
              <a:t>;</a:t>
            </a:r>
          </a:p>
          <a:p>
            <a:r>
              <a:rPr lang="en-US" sz="1600" dirty="0" smtClean="0"/>
              <a:t>              }</a:t>
            </a:r>
          </a:p>
          <a:p>
            <a:r>
              <a:rPr lang="en-US" sz="1600" dirty="0" smtClean="0"/>
              <a:t> </a:t>
            </a:r>
            <a:r>
              <a:rPr lang="en-US" sz="1600" dirty="0" smtClean="0"/>
              <a:t>    }</a:t>
            </a:r>
            <a:endParaRPr lang="en-US" sz="1600" dirty="0" smtClean="0"/>
          </a:p>
          <a:p>
            <a:r>
              <a:rPr lang="en-US" sz="1600" dirty="0" smtClean="0"/>
              <a:t>}</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normAutofit fontScale="90000"/>
          </a:bodyPr>
          <a:lstStyle/>
          <a:p>
            <a:r>
              <a:rPr lang="en-US" dirty="0" smtClean="0"/>
              <a:t>Rate Monotonic </a:t>
            </a:r>
            <a:r>
              <a:rPr lang="en-US" dirty="0" smtClean="0"/>
              <a:t>Scheduling</a:t>
            </a:r>
            <a:br>
              <a:rPr lang="en-US" dirty="0" smtClean="0"/>
            </a:br>
            <a:r>
              <a:rPr lang="en-US" dirty="0" smtClean="0"/>
              <a:t>case study</a:t>
            </a:r>
            <a:endParaRPr lang="en-US" dirty="0"/>
          </a:p>
        </p:txBody>
      </p:sp>
      <p:graphicFrame>
        <p:nvGraphicFramePr>
          <p:cNvPr id="3" name="Table 2"/>
          <p:cNvGraphicFramePr>
            <a:graphicFrameLocks noGrp="1"/>
          </p:cNvGraphicFramePr>
          <p:nvPr/>
        </p:nvGraphicFramePr>
        <p:xfrm>
          <a:off x="1066800" y="1752600"/>
          <a:ext cx="6705600" cy="3733799"/>
        </p:xfrm>
        <a:graphic>
          <a:graphicData uri="http://schemas.openxmlformats.org/drawingml/2006/table">
            <a:tbl>
              <a:tblPr firstRow="1" bandRow="1">
                <a:tableStyleId>{5C22544A-7EE6-4342-B048-85BDC9FD1C3A}</a:tableStyleId>
              </a:tblPr>
              <a:tblGrid>
                <a:gridCol w="1524000"/>
                <a:gridCol w="1676400"/>
                <a:gridCol w="3505200"/>
              </a:tblGrid>
              <a:tr h="1170470">
                <a:tc>
                  <a:txBody>
                    <a:bodyPr/>
                    <a:lstStyle/>
                    <a:p>
                      <a:pPr algn="ctr"/>
                      <a:r>
                        <a:rPr lang="en-US" sz="2800" dirty="0" smtClean="0"/>
                        <a:t>Process</a:t>
                      </a:r>
                      <a:r>
                        <a:rPr lang="en-US" sz="2800" baseline="0" dirty="0" smtClean="0"/>
                        <a:t> </a:t>
                      </a:r>
                    </a:p>
                    <a:p>
                      <a:pPr algn="ctr"/>
                      <a:r>
                        <a:rPr lang="en-US" sz="2800" baseline="0" dirty="0" smtClean="0"/>
                        <a:t>Name</a:t>
                      </a:r>
                      <a:endParaRPr lang="en-US" sz="2800" dirty="0"/>
                    </a:p>
                  </a:txBody>
                  <a:tcPr/>
                </a:tc>
                <a:tc>
                  <a:txBody>
                    <a:bodyPr/>
                    <a:lstStyle/>
                    <a:p>
                      <a:pPr algn="ctr"/>
                      <a:r>
                        <a:rPr lang="en-US" sz="2800" dirty="0" smtClean="0"/>
                        <a:t>Execution</a:t>
                      </a:r>
                    </a:p>
                    <a:p>
                      <a:pPr algn="ctr"/>
                      <a:r>
                        <a:rPr lang="en-US" sz="2800" dirty="0" smtClean="0"/>
                        <a:t>Time</a:t>
                      </a:r>
                      <a:endParaRPr lang="en-US" sz="2800" dirty="0"/>
                    </a:p>
                  </a:txBody>
                  <a:tcPr/>
                </a:tc>
                <a:tc>
                  <a:txBody>
                    <a:bodyPr/>
                    <a:lstStyle/>
                    <a:p>
                      <a:pPr algn="ctr"/>
                      <a:r>
                        <a:rPr lang="en-US" sz="2800" dirty="0" smtClean="0"/>
                        <a:t>Period</a:t>
                      </a:r>
                      <a:endParaRPr lang="en-US" sz="2800" dirty="0"/>
                    </a:p>
                  </a:txBody>
                  <a:tcPr/>
                </a:tc>
              </a:tr>
              <a:tr h="854443">
                <a:tc>
                  <a:txBody>
                    <a:bodyPr/>
                    <a:lstStyle/>
                    <a:p>
                      <a:pPr algn="ctr"/>
                      <a:r>
                        <a:rPr lang="en-US" sz="2800" dirty="0" smtClean="0"/>
                        <a:t>P1</a:t>
                      </a:r>
                      <a:endParaRPr lang="en-US" sz="2800" dirty="0"/>
                    </a:p>
                  </a:txBody>
                  <a:tcPr/>
                </a:tc>
                <a:tc>
                  <a:txBody>
                    <a:bodyPr/>
                    <a:lstStyle/>
                    <a:p>
                      <a:pPr algn="ctr"/>
                      <a:r>
                        <a:rPr lang="en-US" sz="2800" dirty="0" smtClean="0"/>
                        <a:t>3</a:t>
                      </a:r>
                      <a:endParaRPr lang="en-US" sz="2800" dirty="0"/>
                    </a:p>
                  </a:txBody>
                  <a:tcPr/>
                </a:tc>
                <a:tc>
                  <a:txBody>
                    <a:bodyPr/>
                    <a:lstStyle/>
                    <a:p>
                      <a:pPr algn="ctr"/>
                      <a:r>
                        <a:rPr lang="en-US" sz="2800" dirty="0" smtClean="0"/>
                        <a:t>20</a:t>
                      </a:r>
                      <a:endParaRPr lang="en-US" sz="2800" dirty="0"/>
                    </a:p>
                  </a:txBody>
                  <a:tcPr/>
                </a:tc>
              </a:tr>
              <a:tr h="854443">
                <a:tc>
                  <a:txBody>
                    <a:bodyPr/>
                    <a:lstStyle/>
                    <a:p>
                      <a:pPr algn="ctr"/>
                      <a:r>
                        <a:rPr lang="en-US" sz="2800" dirty="0" smtClean="0"/>
                        <a:t>P2</a:t>
                      </a:r>
                      <a:endParaRPr lang="en-US" sz="2800" dirty="0"/>
                    </a:p>
                  </a:txBody>
                  <a:tcPr/>
                </a:tc>
                <a:tc>
                  <a:txBody>
                    <a:bodyPr/>
                    <a:lstStyle/>
                    <a:p>
                      <a:pPr algn="ctr"/>
                      <a:r>
                        <a:rPr lang="en-US" sz="2800" dirty="0" smtClean="0"/>
                        <a:t>2</a:t>
                      </a:r>
                      <a:endParaRPr lang="en-US" sz="2800" dirty="0"/>
                    </a:p>
                  </a:txBody>
                  <a:tcPr/>
                </a:tc>
                <a:tc>
                  <a:txBody>
                    <a:bodyPr/>
                    <a:lstStyle/>
                    <a:p>
                      <a:pPr algn="ctr"/>
                      <a:r>
                        <a:rPr lang="en-US" sz="2800" dirty="0" smtClean="0"/>
                        <a:t>5</a:t>
                      </a:r>
                      <a:endParaRPr lang="en-US" sz="2800" dirty="0"/>
                    </a:p>
                  </a:txBody>
                  <a:tcPr/>
                </a:tc>
              </a:tr>
              <a:tr h="854443">
                <a:tc>
                  <a:txBody>
                    <a:bodyPr/>
                    <a:lstStyle/>
                    <a:p>
                      <a:pPr algn="ctr"/>
                      <a:r>
                        <a:rPr lang="en-US" sz="2800" dirty="0" smtClean="0"/>
                        <a:t>P3</a:t>
                      </a:r>
                      <a:endParaRPr lang="en-US" sz="2800" dirty="0"/>
                    </a:p>
                  </a:txBody>
                  <a:tcPr/>
                </a:tc>
                <a:tc>
                  <a:txBody>
                    <a:bodyPr/>
                    <a:lstStyle/>
                    <a:p>
                      <a:pPr algn="ctr"/>
                      <a:r>
                        <a:rPr lang="en-US" sz="2800" dirty="0" smtClean="0"/>
                        <a:t>3</a:t>
                      </a:r>
                      <a:endParaRPr lang="en-US" sz="2800" dirty="0"/>
                    </a:p>
                  </a:txBody>
                  <a:tcPr/>
                </a:tc>
                <a:tc>
                  <a:txBody>
                    <a:bodyPr/>
                    <a:lstStyle/>
                    <a:p>
                      <a:pPr algn="ctr"/>
                      <a:r>
                        <a:rPr lang="en-US" sz="2800" dirty="0" smtClean="0"/>
                        <a:t>10</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lstStyle/>
          <a:p>
            <a:r>
              <a:rPr lang="en-US" dirty="0" smtClean="0"/>
              <a:t>Rate Monotonic </a:t>
            </a:r>
            <a:r>
              <a:rPr lang="en-US" dirty="0" smtClean="0"/>
              <a:t>Priorities</a:t>
            </a:r>
            <a:endParaRPr lang="en-US" dirty="0"/>
          </a:p>
        </p:txBody>
      </p:sp>
      <p:sp>
        <p:nvSpPr>
          <p:cNvPr id="5" name="TextBox 4"/>
          <p:cNvSpPr txBox="1"/>
          <p:nvPr/>
        </p:nvSpPr>
        <p:spPr>
          <a:xfrm>
            <a:off x="533400" y="1752600"/>
            <a:ext cx="7924800" cy="3970318"/>
          </a:xfrm>
          <a:prstGeom prst="rect">
            <a:avLst/>
          </a:prstGeom>
          <a:noFill/>
          <a:ln>
            <a:solidFill>
              <a:schemeClr val="accent1"/>
            </a:solidFill>
          </a:ln>
        </p:spPr>
        <p:txBody>
          <a:bodyPr wrap="square" rtlCol="0">
            <a:spAutoFit/>
          </a:bodyPr>
          <a:lstStyle/>
          <a:p>
            <a:r>
              <a:rPr lang="en-US" sz="2800" dirty="0" smtClean="0"/>
              <a:t>Analysis of RM lead to the following facts</a:t>
            </a:r>
          </a:p>
          <a:p>
            <a:endParaRPr lang="en-US" sz="2800" dirty="0" smtClean="0"/>
          </a:p>
          <a:p>
            <a:pPr>
              <a:buFont typeface="Arial" pitchFamily="34" charset="0"/>
              <a:buChar char="•"/>
            </a:pPr>
            <a:r>
              <a:rPr lang="en-US" sz="2800" dirty="0" smtClean="0"/>
              <a:t>For a fixed priority assignments</a:t>
            </a:r>
          </a:p>
          <a:p>
            <a:pPr>
              <a:buFont typeface="Arial" pitchFamily="34" charset="0"/>
              <a:buChar char="•"/>
            </a:pPr>
            <a:r>
              <a:rPr lang="en-US" sz="2800" dirty="0" smtClean="0"/>
              <a:t>Shortest period get the highest priority</a:t>
            </a:r>
          </a:p>
          <a:p>
            <a:pPr>
              <a:buFont typeface="Arial" pitchFamily="34" charset="0"/>
              <a:buChar char="•"/>
            </a:pPr>
            <a:r>
              <a:rPr lang="en-US" sz="2800" dirty="0" smtClean="0"/>
              <a:t>Priority is inversely proportional to the period</a:t>
            </a:r>
          </a:p>
          <a:p>
            <a:pPr>
              <a:buFont typeface="Arial" pitchFamily="34" charset="0"/>
              <a:buChar char="•"/>
            </a:pPr>
            <a:r>
              <a:rPr lang="en-US" sz="2800" dirty="0" smtClean="0"/>
              <a:t>Breaks ties arbitrarily</a:t>
            </a:r>
          </a:p>
          <a:p>
            <a:pPr>
              <a:buFont typeface="Arial" pitchFamily="34" charset="0"/>
              <a:buChar char="•"/>
            </a:pPr>
            <a:r>
              <a:rPr lang="en-US" sz="2800" dirty="0" smtClean="0"/>
              <a:t>This approach depends only the period </a:t>
            </a:r>
          </a:p>
          <a:p>
            <a:pPr>
              <a:buFont typeface="Arial" pitchFamily="34" charset="0"/>
              <a:buChar char="•"/>
            </a:pPr>
            <a:r>
              <a:rPr lang="en-US" sz="2800" dirty="0" smtClean="0"/>
              <a:t>NO other fixed priority method works better than RMS</a:t>
            </a:r>
            <a:endParaRPr lang="en-U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CPU Utilization in RMS</a:t>
            </a:r>
            <a:endParaRPr lang="en-US" dirty="0"/>
          </a:p>
        </p:txBody>
      </p:sp>
      <p:sp>
        <p:nvSpPr>
          <p:cNvPr id="3" name="TextBox 2"/>
          <p:cNvSpPr txBox="1"/>
          <p:nvPr/>
        </p:nvSpPr>
        <p:spPr>
          <a:xfrm>
            <a:off x="381000" y="1447800"/>
            <a:ext cx="8229600" cy="4524315"/>
          </a:xfrm>
          <a:prstGeom prst="rect">
            <a:avLst/>
          </a:prstGeom>
          <a:noFill/>
        </p:spPr>
        <p:txBody>
          <a:bodyPr wrap="square" rtlCol="0">
            <a:spAutoFit/>
          </a:bodyPr>
          <a:lstStyle/>
          <a:p>
            <a:r>
              <a:rPr lang="en-US" sz="2400" dirty="0" smtClean="0"/>
              <a:t>For arbitrary dead line the critical instances does not always happen</a:t>
            </a:r>
          </a:p>
          <a:p>
            <a:endParaRPr lang="en-US" sz="2400" dirty="0" smtClean="0"/>
          </a:p>
          <a:p>
            <a:r>
              <a:rPr lang="en-US" sz="2400" dirty="0" smtClean="0"/>
              <a:t>Critical instance always happen when all the process are ready to run, that happens very rare not all the time. Schedule has to be designed to account for this worst case</a:t>
            </a:r>
          </a:p>
          <a:p>
            <a:endParaRPr lang="en-US" sz="2400" dirty="0" smtClean="0"/>
          </a:p>
          <a:p>
            <a:r>
              <a:rPr lang="en-US" sz="2400" dirty="0" smtClean="0"/>
              <a:t>One solution when such a case happens is to use the idle time of CPU</a:t>
            </a:r>
          </a:p>
          <a:p>
            <a:endParaRPr lang="en-US" sz="2400" dirty="0" smtClean="0"/>
          </a:p>
          <a:p>
            <a:r>
              <a:rPr lang="en-US" sz="2400" dirty="0" smtClean="0"/>
              <a:t>RMS does not guarantee 100% utilization of CPU however some combinations do</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normAutofit fontScale="90000"/>
          </a:bodyPr>
          <a:lstStyle/>
          <a:p>
            <a:r>
              <a:rPr lang="en-US" dirty="0" smtClean="0"/>
              <a:t>What is Scheduling policy/mechanism	</a:t>
            </a:r>
            <a:endParaRPr lang="en-US" dirty="0"/>
          </a:p>
        </p:txBody>
      </p:sp>
      <p:sp>
        <p:nvSpPr>
          <p:cNvPr id="3" name="TextBox 2"/>
          <p:cNvSpPr txBox="1"/>
          <p:nvPr/>
        </p:nvSpPr>
        <p:spPr>
          <a:xfrm>
            <a:off x="304800" y="1752600"/>
            <a:ext cx="8610600" cy="3785652"/>
          </a:xfrm>
          <a:prstGeom prst="rect">
            <a:avLst/>
          </a:prstGeom>
          <a:noFill/>
        </p:spPr>
        <p:txBody>
          <a:bodyPr wrap="square" rtlCol="0">
            <a:spAutoFit/>
          </a:bodyPr>
          <a:lstStyle/>
          <a:p>
            <a:r>
              <a:rPr lang="en-US" sz="2400" dirty="0" smtClean="0"/>
              <a:t>A scheduling policy  is a rule that selects  the next running process</a:t>
            </a:r>
          </a:p>
          <a:p>
            <a:endParaRPr lang="en-US" sz="2400" dirty="0" smtClean="0"/>
          </a:p>
          <a:p>
            <a:r>
              <a:rPr lang="en-US" sz="2400" dirty="0" smtClean="0"/>
              <a:t>In a general purpose OS, it tries to balance the access to CPU, for all process hence a round robin kind of method suites well in case of general purpose OS</a:t>
            </a:r>
          </a:p>
          <a:p>
            <a:endParaRPr lang="en-US" sz="2400" dirty="0" smtClean="0"/>
          </a:p>
          <a:p>
            <a:r>
              <a:rPr lang="en-US" sz="2400" dirty="0" smtClean="0"/>
              <a:t>However in RTOS,  the OS has to have control over the time  so that each task completes the execution and produces the results with a specific time period. Hence the  scheduling policy that is used in General purpose OS cannot be applied to RTOS directly</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Asymptotic analysis of RMS</a:t>
            </a:r>
            <a:endParaRPr lang="en-US" dirty="0"/>
          </a:p>
        </p:txBody>
      </p:sp>
      <p:sp>
        <p:nvSpPr>
          <p:cNvPr id="3" name="TextBox 2"/>
          <p:cNvSpPr txBox="1"/>
          <p:nvPr/>
        </p:nvSpPr>
        <p:spPr>
          <a:xfrm>
            <a:off x="457200" y="1524000"/>
            <a:ext cx="8305800" cy="4093428"/>
          </a:xfrm>
          <a:prstGeom prst="rect">
            <a:avLst/>
          </a:prstGeom>
          <a:noFill/>
        </p:spPr>
        <p:txBody>
          <a:bodyPr wrap="square" rtlCol="0">
            <a:spAutoFit/>
          </a:bodyPr>
          <a:lstStyle/>
          <a:p>
            <a:r>
              <a:rPr lang="en-US" sz="2000" dirty="0" smtClean="0"/>
              <a:t>Asymptotic  analysis allow us to  analyze an algorithm behavior or running time by analyzing its input size.</a:t>
            </a:r>
          </a:p>
          <a:p>
            <a:endParaRPr lang="en-US" sz="2000" dirty="0" smtClean="0"/>
          </a:p>
          <a:p>
            <a:endParaRPr lang="en-US" sz="2000" dirty="0" smtClean="0"/>
          </a:p>
          <a:p>
            <a:r>
              <a:rPr lang="en-US" sz="2000" dirty="0" smtClean="0"/>
              <a:t>CPU Utilization =  Sum (Sigma) of the ratios of all process  (Computation time/period)</a:t>
            </a:r>
          </a:p>
          <a:p>
            <a:endParaRPr lang="en-US" sz="2000" dirty="0" smtClean="0"/>
          </a:p>
          <a:p>
            <a:r>
              <a:rPr lang="en-US" sz="2000" dirty="0" smtClean="0"/>
              <a:t>As we increase the number of processes to infinity with no restriction on period we can mathematically prove that the CPU utilization is 69% (max)</a:t>
            </a:r>
          </a:p>
          <a:p>
            <a:endParaRPr lang="en-US" sz="2000" dirty="0" smtClean="0"/>
          </a:p>
          <a:p>
            <a:r>
              <a:rPr lang="en-US" sz="2000" dirty="0" smtClean="0"/>
              <a:t>This asymptotic analysis proves that RMS does not give 100% CPU Utilization</a:t>
            </a:r>
          </a:p>
          <a:p>
            <a:endParaRPr lang="en-US" sz="2000" dirty="0" smtClean="0"/>
          </a:p>
          <a:p>
            <a:r>
              <a:rPr lang="en-US" sz="2000" dirty="0" smtClean="0"/>
              <a:t>However it guarantees meeting 100% dead lines </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Earliest-Deadline-First Scheduling</a:t>
            </a:r>
            <a:endParaRPr lang="en-US" dirty="0"/>
          </a:p>
        </p:txBody>
      </p:sp>
      <p:sp>
        <p:nvSpPr>
          <p:cNvPr id="3" name="TextBox 2"/>
          <p:cNvSpPr txBox="1"/>
          <p:nvPr/>
        </p:nvSpPr>
        <p:spPr>
          <a:xfrm>
            <a:off x="609600" y="1752600"/>
            <a:ext cx="8077200" cy="3970318"/>
          </a:xfrm>
          <a:prstGeom prst="rect">
            <a:avLst/>
          </a:prstGeom>
          <a:noFill/>
        </p:spPr>
        <p:txBody>
          <a:bodyPr wrap="square" rtlCol="0">
            <a:spAutoFit/>
          </a:bodyPr>
          <a:lstStyle/>
          <a:p>
            <a:r>
              <a:rPr lang="en-US" b="1" i="1" dirty="0" smtClean="0"/>
              <a:t>Earliest deadline first (EDF) is another well-known scheduling policy </a:t>
            </a:r>
            <a:endParaRPr lang="en-US" b="1" i="1" dirty="0" smtClean="0"/>
          </a:p>
          <a:p>
            <a:endParaRPr lang="en-US" b="1" i="1" dirty="0" smtClean="0"/>
          </a:p>
          <a:p>
            <a:r>
              <a:rPr lang="en-US" dirty="0" smtClean="0"/>
              <a:t>It </a:t>
            </a:r>
            <a:r>
              <a:rPr lang="en-US" dirty="0" smtClean="0"/>
              <a:t>is a dynamic priority scheme—it </a:t>
            </a:r>
            <a:r>
              <a:rPr lang="en-US" dirty="0" smtClean="0"/>
              <a:t>changes process </a:t>
            </a:r>
            <a:r>
              <a:rPr lang="en-US" dirty="0" smtClean="0"/>
              <a:t>priorities during execution based on initiation times. </a:t>
            </a:r>
          </a:p>
          <a:p>
            <a:endParaRPr lang="en-US" dirty="0" smtClean="0"/>
          </a:p>
          <a:p>
            <a:r>
              <a:rPr lang="en-US" dirty="0" smtClean="0"/>
              <a:t>It can achieve </a:t>
            </a:r>
            <a:r>
              <a:rPr lang="en-US" dirty="0" smtClean="0"/>
              <a:t>higher CPU utilizations than RMS</a:t>
            </a:r>
            <a:r>
              <a:rPr lang="en-US" dirty="0" smtClean="0"/>
              <a:t>.</a:t>
            </a:r>
          </a:p>
          <a:p>
            <a:endParaRPr lang="en-US" dirty="0" smtClean="0"/>
          </a:p>
          <a:p>
            <a:r>
              <a:rPr lang="en-US" dirty="0" smtClean="0"/>
              <a:t>It assigns priorities in order of deadline. </a:t>
            </a:r>
            <a:r>
              <a:rPr lang="en-US" dirty="0" smtClean="0"/>
              <a:t>The highest-priority </a:t>
            </a:r>
            <a:r>
              <a:rPr lang="en-US" dirty="0" smtClean="0"/>
              <a:t>process is the one whose deadline is nearest in </a:t>
            </a:r>
            <a:r>
              <a:rPr lang="en-US" dirty="0" smtClean="0"/>
              <a:t>time.</a:t>
            </a:r>
          </a:p>
          <a:p>
            <a:r>
              <a:rPr lang="en-US" dirty="0" smtClean="0"/>
              <a:t> </a:t>
            </a:r>
            <a:r>
              <a:rPr lang="en-US" dirty="0" smtClean="0"/>
              <a:t>the </a:t>
            </a:r>
            <a:r>
              <a:rPr lang="en-US" dirty="0" smtClean="0"/>
              <a:t>lowest priority  process </a:t>
            </a:r>
            <a:r>
              <a:rPr lang="en-US" dirty="0" smtClean="0"/>
              <a:t>is the one whose deadline is farthest away. </a:t>
            </a:r>
            <a:endParaRPr lang="en-US" dirty="0" smtClean="0"/>
          </a:p>
          <a:p>
            <a:endParaRPr lang="en-US" dirty="0" smtClean="0"/>
          </a:p>
          <a:p>
            <a:r>
              <a:rPr lang="en-US" dirty="0" smtClean="0"/>
              <a:t>P</a:t>
            </a:r>
            <a:r>
              <a:rPr lang="en-US" dirty="0" smtClean="0"/>
              <a:t>riorities must be </a:t>
            </a:r>
            <a:r>
              <a:rPr lang="en-US" dirty="0" smtClean="0"/>
              <a:t>recalculated at every completion of a process. </a:t>
            </a:r>
            <a:endParaRPr lang="en-US" dirty="0" smtClean="0"/>
          </a:p>
          <a:p>
            <a:r>
              <a:rPr lang="en-US" dirty="0" smtClean="0"/>
              <a:t>However</a:t>
            </a:r>
            <a:r>
              <a:rPr lang="en-US" dirty="0" smtClean="0"/>
              <a:t>, the final step of the </a:t>
            </a:r>
            <a:r>
              <a:rPr lang="en-US" dirty="0" smtClean="0"/>
              <a:t>OS  during </a:t>
            </a:r>
            <a:r>
              <a:rPr lang="en-US" dirty="0" smtClean="0"/>
              <a:t>the scheduling procedure is the same as for RMS—the highest-priority </a:t>
            </a:r>
            <a:r>
              <a:rPr lang="en-US" dirty="0" smtClean="0"/>
              <a:t>ready  process </a:t>
            </a:r>
            <a:r>
              <a:rPr lang="en-US" dirty="0" smtClean="0"/>
              <a:t>is chosen for </a:t>
            </a:r>
            <a:r>
              <a:rPr lang="en-US" dirty="0" smtClean="0"/>
              <a:t>execution</a:t>
            </a: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57200" y="274638"/>
            <a:ext cx="8229600" cy="868362"/>
          </a:xfrm>
        </p:spPr>
        <p:txBody>
          <a:bodyPr/>
          <a:lstStyle/>
          <a:p>
            <a:r>
              <a:rPr lang="en-US" dirty="0" smtClean="0"/>
              <a:t>EDF Algorithm</a:t>
            </a:r>
            <a:endParaRPr lang="en-US" dirty="0"/>
          </a:p>
        </p:txBody>
      </p:sp>
      <p:sp>
        <p:nvSpPr>
          <p:cNvPr id="3" name="TextBox 2"/>
          <p:cNvSpPr txBox="1"/>
          <p:nvPr/>
        </p:nvSpPr>
        <p:spPr>
          <a:xfrm>
            <a:off x="609600" y="1524000"/>
            <a:ext cx="7772400" cy="3970318"/>
          </a:xfrm>
          <a:prstGeom prst="rect">
            <a:avLst/>
          </a:prstGeom>
          <a:noFill/>
        </p:spPr>
        <p:txBody>
          <a:bodyPr wrap="square" rtlCol="0">
            <a:spAutoFit/>
          </a:bodyPr>
          <a:lstStyle/>
          <a:p>
            <a:r>
              <a:rPr lang="en-US" sz="2800" dirty="0" smtClean="0"/>
              <a:t>For each unit of time</a:t>
            </a:r>
          </a:p>
          <a:p>
            <a:r>
              <a:rPr lang="en-US" sz="2800" dirty="0" smtClean="0"/>
              <a:t>{</a:t>
            </a:r>
          </a:p>
          <a:p>
            <a:r>
              <a:rPr lang="en-US" sz="2800" dirty="0" smtClean="0"/>
              <a:t> </a:t>
            </a:r>
            <a:r>
              <a:rPr lang="en-US" sz="2800" dirty="0" smtClean="0"/>
              <a:t>  For every process </a:t>
            </a:r>
          </a:p>
          <a:p>
            <a:r>
              <a:rPr lang="en-US" sz="2800" dirty="0" smtClean="0"/>
              <a:t> </a:t>
            </a:r>
            <a:r>
              <a:rPr lang="en-US" sz="2800" dirty="0" smtClean="0"/>
              <a:t>   {</a:t>
            </a:r>
          </a:p>
          <a:p>
            <a:r>
              <a:rPr lang="en-US" sz="2800" dirty="0" smtClean="0"/>
              <a:t> </a:t>
            </a:r>
            <a:r>
              <a:rPr lang="en-US" sz="2800" dirty="0" smtClean="0"/>
              <a:t>       Find the processes which are ready to execute</a:t>
            </a:r>
          </a:p>
          <a:p>
            <a:r>
              <a:rPr lang="en-US" sz="2800" dirty="0" smtClean="0"/>
              <a:t> </a:t>
            </a:r>
            <a:r>
              <a:rPr lang="en-US" sz="2800" dirty="0" smtClean="0"/>
              <a:t>       Pick up the process whose dead line is closest</a:t>
            </a:r>
          </a:p>
          <a:p>
            <a:r>
              <a:rPr lang="en-US" sz="2800" dirty="0" smtClean="0"/>
              <a:t> </a:t>
            </a:r>
            <a:r>
              <a:rPr lang="en-US" sz="2800" dirty="0" smtClean="0"/>
              <a:t>       execute the process</a:t>
            </a:r>
          </a:p>
          <a:p>
            <a:r>
              <a:rPr lang="en-US" sz="2800" dirty="0" smtClean="0"/>
              <a:t> </a:t>
            </a:r>
            <a:r>
              <a:rPr lang="en-US" sz="2800" dirty="0" smtClean="0"/>
              <a:t>    }</a:t>
            </a:r>
          </a:p>
          <a:p>
            <a:r>
              <a:rPr lang="en-US" sz="2800" dirty="0" smtClean="0"/>
              <a:t>}</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Case study of EDF</a:t>
            </a:r>
            <a:endParaRPr lang="en-US" dirty="0"/>
          </a:p>
        </p:txBody>
      </p:sp>
      <p:graphicFrame>
        <p:nvGraphicFramePr>
          <p:cNvPr id="3" name="Table 2"/>
          <p:cNvGraphicFramePr>
            <a:graphicFrameLocks noGrp="1"/>
          </p:cNvGraphicFramePr>
          <p:nvPr/>
        </p:nvGraphicFramePr>
        <p:xfrm>
          <a:off x="761999" y="1627671"/>
          <a:ext cx="7162801" cy="3934929"/>
        </p:xfrm>
        <a:graphic>
          <a:graphicData uri="http://schemas.openxmlformats.org/drawingml/2006/table">
            <a:tbl>
              <a:tblPr firstRow="1" bandRow="1">
                <a:tableStyleId>{5C22544A-7EE6-4342-B048-85BDC9FD1C3A}</a:tableStyleId>
              </a:tblPr>
              <a:tblGrid>
                <a:gridCol w="1069075"/>
                <a:gridCol w="1175982"/>
                <a:gridCol w="2458872"/>
                <a:gridCol w="2458872"/>
              </a:tblGrid>
              <a:tr h="1170470">
                <a:tc>
                  <a:txBody>
                    <a:bodyPr/>
                    <a:lstStyle/>
                    <a:p>
                      <a:pPr algn="ctr"/>
                      <a:r>
                        <a:rPr lang="en-US" sz="2800" dirty="0" smtClean="0"/>
                        <a:t>Process</a:t>
                      </a:r>
                      <a:r>
                        <a:rPr lang="en-US" sz="2800" baseline="0" dirty="0" smtClean="0"/>
                        <a:t> </a:t>
                      </a:r>
                    </a:p>
                    <a:p>
                      <a:pPr algn="ctr"/>
                      <a:r>
                        <a:rPr lang="en-US" sz="2800" baseline="0" dirty="0" smtClean="0"/>
                        <a:t>Name</a:t>
                      </a:r>
                      <a:endParaRPr lang="en-US" sz="2800" dirty="0"/>
                    </a:p>
                  </a:txBody>
                  <a:tcPr/>
                </a:tc>
                <a:tc>
                  <a:txBody>
                    <a:bodyPr/>
                    <a:lstStyle/>
                    <a:p>
                      <a:pPr algn="ctr"/>
                      <a:r>
                        <a:rPr lang="en-US" sz="2800" dirty="0" smtClean="0"/>
                        <a:t>Execution</a:t>
                      </a:r>
                    </a:p>
                    <a:p>
                      <a:pPr algn="ctr"/>
                      <a:r>
                        <a:rPr lang="en-US" sz="2800" dirty="0" smtClean="0"/>
                        <a:t>Time</a:t>
                      </a:r>
                      <a:endParaRPr lang="en-US" sz="2800" dirty="0"/>
                    </a:p>
                  </a:txBody>
                  <a:tcPr/>
                </a:tc>
                <a:tc>
                  <a:txBody>
                    <a:bodyPr/>
                    <a:lstStyle/>
                    <a:p>
                      <a:pPr algn="ctr"/>
                      <a:r>
                        <a:rPr lang="en-US" sz="2800" dirty="0" smtClean="0"/>
                        <a:t>Dead line</a:t>
                      </a:r>
                      <a:endParaRPr lang="en-US" sz="2800" dirty="0"/>
                    </a:p>
                  </a:txBody>
                  <a:tcPr/>
                </a:tc>
                <a:tc>
                  <a:txBody>
                    <a:bodyPr/>
                    <a:lstStyle/>
                    <a:p>
                      <a:pPr algn="ctr"/>
                      <a:r>
                        <a:rPr lang="en-US" sz="2800" dirty="0" smtClean="0"/>
                        <a:t>Period</a:t>
                      </a:r>
                      <a:endParaRPr lang="en-US" sz="2800" dirty="0"/>
                    </a:p>
                  </a:txBody>
                  <a:tcPr/>
                </a:tc>
              </a:tr>
              <a:tr h="854443">
                <a:tc>
                  <a:txBody>
                    <a:bodyPr/>
                    <a:lstStyle/>
                    <a:p>
                      <a:pPr algn="ctr"/>
                      <a:r>
                        <a:rPr lang="en-US" sz="2800" dirty="0" smtClean="0"/>
                        <a:t>P1</a:t>
                      </a:r>
                      <a:endParaRPr lang="en-US" sz="2800" dirty="0"/>
                    </a:p>
                  </a:txBody>
                  <a:tcPr/>
                </a:tc>
                <a:tc>
                  <a:txBody>
                    <a:bodyPr/>
                    <a:lstStyle/>
                    <a:p>
                      <a:pPr algn="ctr"/>
                      <a:r>
                        <a:rPr lang="en-US" sz="2800" dirty="0" smtClean="0"/>
                        <a:t>3</a:t>
                      </a:r>
                      <a:endParaRPr lang="en-US" sz="2800" dirty="0"/>
                    </a:p>
                  </a:txBody>
                  <a:tcPr/>
                </a:tc>
                <a:tc>
                  <a:txBody>
                    <a:bodyPr/>
                    <a:lstStyle/>
                    <a:p>
                      <a:pPr algn="ctr"/>
                      <a:r>
                        <a:rPr lang="en-US" sz="2800" dirty="0" smtClean="0"/>
                        <a:t>7</a:t>
                      </a:r>
                      <a:endParaRPr lang="en-US" sz="2800" dirty="0"/>
                    </a:p>
                  </a:txBody>
                  <a:tcPr/>
                </a:tc>
                <a:tc>
                  <a:txBody>
                    <a:bodyPr/>
                    <a:lstStyle/>
                    <a:p>
                      <a:pPr algn="ctr"/>
                      <a:r>
                        <a:rPr lang="en-US" sz="2800" dirty="0" smtClean="0"/>
                        <a:t>20</a:t>
                      </a:r>
                      <a:endParaRPr lang="en-US" sz="2800" dirty="0"/>
                    </a:p>
                  </a:txBody>
                  <a:tcPr/>
                </a:tc>
              </a:tr>
              <a:tr h="854443">
                <a:tc>
                  <a:txBody>
                    <a:bodyPr/>
                    <a:lstStyle/>
                    <a:p>
                      <a:pPr algn="ctr"/>
                      <a:r>
                        <a:rPr lang="en-US" sz="2800" dirty="0" smtClean="0"/>
                        <a:t>P2</a:t>
                      </a:r>
                      <a:endParaRPr lang="en-US" sz="2800" dirty="0"/>
                    </a:p>
                  </a:txBody>
                  <a:tcPr/>
                </a:tc>
                <a:tc>
                  <a:txBody>
                    <a:bodyPr/>
                    <a:lstStyle/>
                    <a:p>
                      <a:pPr algn="ctr"/>
                      <a:r>
                        <a:rPr lang="en-US" sz="2800" dirty="0" smtClean="0"/>
                        <a:t>2</a:t>
                      </a:r>
                      <a:endParaRPr lang="en-US" sz="2800" dirty="0"/>
                    </a:p>
                  </a:txBody>
                  <a:tcPr/>
                </a:tc>
                <a:tc>
                  <a:txBody>
                    <a:bodyPr/>
                    <a:lstStyle/>
                    <a:p>
                      <a:pPr algn="ctr"/>
                      <a:r>
                        <a:rPr lang="en-US" sz="2800" dirty="0" smtClean="0"/>
                        <a:t>4</a:t>
                      </a:r>
                      <a:endParaRPr lang="en-US" sz="2800" dirty="0"/>
                    </a:p>
                  </a:txBody>
                  <a:tcPr/>
                </a:tc>
                <a:tc>
                  <a:txBody>
                    <a:bodyPr/>
                    <a:lstStyle/>
                    <a:p>
                      <a:pPr algn="ctr"/>
                      <a:r>
                        <a:rPr lang="en-US" sz="2800" dirty="0" smtClean="0"/>
                        <a:t>5</a:t>
                      </a:r>
                      <a:endParaRPr lang="en-US" sz="2800" dirty="0"/>
                    </a:p>
                  </a:txBody>
                  <a:tcPr/>
                </a:tc>
              </a:tr>
              <a:tr h="854443">
                <a:tc>
                  <a:txBody>
                    <a:bodyPr/>
                    <a:lstStyle/>
                    <a:p>
                      <a:pPr algn="ctr"/>
                      <a:r>
                        <a:rPr lang="en-US" sz="2800" dirty="0" smtClean="0"/>
                        <a:t>P3</a:t>
                      </a:r>
                      <a:endParaRPr lang="en-US" sz="2800" dirty="0"/>
                    </a:p>
                  </a:txBody>
                  <a:tcPr/>
                </a:tc>
                <a:tc>
                  <a:txBody>
                    <a:bodyPr/>
                    <a:lstStyle/>
                    <a:p>
                      <a:pPr algn="ctr"/>
                      <a:r>
                        <a:rPr lang="en-US" sz="2800" dirty="0" smtClean="0"/>
                        <a:t>3</a:t>
                      </a:r>
                      <a:endParaRPr lang="en-US" sz="2800" dirty="0"/>
                    </a:p>
                  </a:txBody>
                  <a:tcPr/>
                </a:tc>
                <a:tc>
                  <a:txBody>
                    <a:bodyPr/>
                    <a:lstStyle/>
                    <a:p>
                      <a:pPr algn="ctr"/>
                      <a:r>
                        <a:rPr lang="en-US" sz="2800" dirty="0" smtClean="0"/>
                        <a:t>8</a:t>
                      </a:r>
                      <a:endParaRPr lang="en-US" sz="2800" dirty="0"/>
                    </a:p>
                  </a:txBody>
                  <a:tcPr/>
                </a:tc>
                <a:tc>
                  <a:txBody>
                    <a:bodyPr/>
                    <a:lstStyle/>
                    <a:p>
                      <a:pPr algn="ctr"/>
                      <a:r>
                        <a:rPr lang="en-US" sz="2800" dirty="0" smtClean="0"/>
                        <a:t>10</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4"/>
          <p:cNvSpPr>
            <a:spLocks noGrp="1"/>
          </p:cNvSpPr>
          <p:nvPr>
            <p:ph type="title"/>
          </p:nvPr>
        </p:nvSpPr>
        <p:spPr>
          <a:xfrm>
            <a:off x="457200" y="274638"/>
            <a:ext cx="8229600" cy="1143000"/>
          </a:xfrm>
        </p:spPr>
        <p:txBody>
          <a:bodyPr>
            <a:normAutofit/>
          </a:bodyPr>
          <a:lstStyle/>
          <a:p>
            <a:r>
              <a:rPr lang="en-US" dirty="0" smtClean="0"/>
              <a:t>EDF </a:t>
            </a:r>
            <a:r>
              <a:rPr lang="en-US" dirty="0" err="1" smtClean="0"/>
              <a:t>vs</a:t>
            </a:r>
            <a:r>
              <a:rPr lang="en-US" dirty="0" smtClean="0"/>
              <a:t> RM which is better</a:t>
            </a:r>
            <a:endParaRPr lang="en-US" dirty="0"/>
          </a:p>
        </p:txBody>
      </p:sp>
      <p:sp>
        <p:nvSpPr>
          <p:cNvPr id="4" name="TextBox 3"/>
          <p:cNvSpPr txBox="1"/>
          <p:nvPr/>
        </p:nvSpPr>
        <p:spPr>
          <a:xfrm>
            <a:off x="228600" y="1828800"/>
            <a:ext cx="8676734" cy="4093428"/>
          </a:xfrm>
          <a:prstGeom prst="rect">
            <a:avLst/>
          </a:prstGeom>
          <a:noFill/>
        </p:spPr>
        <p:txBody>
          <a:bodyPr wrap="none" rtlCol="0">
            <a:spAutoFit/>
          </a:bodyPr>
          <a:lstStyle/>
          <a:p>
            <a:r>
              <a:rPr lang="en-US" sz="2000" dirty="0" smtClean="0"/>
              <a:t>EDF  can </a:t>
            </a:r>
            <a:r>
              <a:rPr lang="en-US" sz="2000" dirty="0" smtClean="0"/>
              <a:t>extract higher utilization out of the CPU, but it may be difficult </a:t>
            </a:r>
            <a:r>
              <a:rPr lang="en-US" sz="2000" dirty="0" smtClean="0"/>
              <a:t>to</a:t>
            </a:r>
          </a:p>
          <a:p>
            <a:r>
              <a:rPr lang="en-US" sz="2000" dirty="0" smtClean="0"/>
              <a:t> </a:t>
            </a:r>
            <a:r>
              <a:rPr lang="en-US" sz="2000" dirty="0" smtClean="0"/>
              <a:t>diagnose </a:t>
            </a:r>
            <a:r>
              <a:rPr lang="en-US" sz="2000" dirty="0" smtClean="0"/>
              <a:t>the possibility </a:t>
            </a:r>
            <a:r>
              <a:rPr lang="en-US" sz="2000" dirty="0" smtClean="0"/>
              <a:t>of an imminent overload. Because the scheduler </a:t>
            </a:r>
            <a:endParaRPr lang="en-US" sz="2000" dirty="0" smtClean="0"/>
          </a:p>
          <a:p>
            <a:r>
              <a:rPr lang="en-US" sz="2000" dirty="0" smtClean="0"/>
              <a:t>does </a:t>
            </a:r>
            <a:r>
              <a:rPr lang="en-US" sz="2000" dirty="0" smtClean="0"/>
              <a:t>take some </a:t>
            </a:r>
            <a:r>
              <a:rPr lang="en-US" sz="2000" dirty="0" smtClean="0"/>
              <a:t>overhead to </a:t>
            </a:r>
            <a:r>
              <a:rPr lang="en-US" sz="2000" dirty="0" smtClean="0"/>
              <a:t>make scheduling </a:t>
            </a:r>
            <a:r>
              <a:rPr lang="en-US" sz="2000" dirty="0" smtClean="0"/>
              <a:t>decisions, a </a:t>
            </a:r>
            <a:r>
              <a:rPr lang="en-US" sz="2000" dirty="0" smtClean="0"/>
              <a:t>factor that is ignored in </a:t>
            </a:r>
            <a:endParaRPr lang="en-US" sz="2000" dirty="0" smtClean="0"/>
          </a:p>
          <a:p>
            <a:r>
              <a:rPr lang="en-US" sz="2000" dirty="0" smtClean="0"/>
              <a:t>the </a:t>
            </a:r>
            <a:r>
              <a:rPr lang="en-US" sz="2000" dirty="0" smtClean="0"/>
              <a:t>analysis </a:t>
            </a:r>
            <a:r>
              <a:rPr lang="en-US" sz="2000" dirty="0" smtClean="0"/>
              <a:t>of both </a:t>
            </a:r>
            <a:r>
              <a:rPr lang="en-US" sz="2000" dirty="0" smtClean="0"/>
              <a:t>EDF and </a:t>
            </a:r>
            <a:r>
              <a:rPr lang="en-US" sz="2000" dirty="0" err="1" smtClean="0"/>
              <a:t>RMS,running</a:t>
            </a:r>
            <a:r>
              <a:rPr lang="en-US" sz="2000" dirty="0" smtClean="0"/>
              <a:t> a scheduler at very </a:t>
            </a:r>
            <a:r>
              <a:rPr lang="en-US" sz="2000" dirty="0" smtClean="0"/>
              <a:t>high</a:t>
            </a:r>
          </a:p>
          <a:p>
            <a:r>
              <a:rPr lang="en-US" sz="2000" dirty="0" smtClean="0"/>
              <a:t>utilizations </a:t>
            </a:r>
            <a:r>
              <a:rPr lang="en-US" sz="2000" dirty="0" smtClean="0"/>
              <a:t>is somewhat problematic</a:t>
            </a:r>
            <a:r>
              <a:rPr lang="en-US" sz="2000" dirty="0" smtClean="0"/>
              <a:t>.</a:t>
            </a:r>
          </a:p>
          <a:p>
            <a:endParaRPr lang="en-US" sz="2000" dirty="0" smtClean="0"/>
          </a:p>
          <a:p>
            <a:endParaRPr lang="en-US" sz="2000" dirty="0" smtClean="0"/>
          </a:p>
          <a:p>
            <a:r>
              <a:rPr lang="en-US" sz="2000" dirty="0" smtClean="0"/>
              <a:t>RMS achieves lower CPU utilization but is easier to ensure that all </a:t>
            </a:r>
            <a:r>
              <a:rPr lang="en-US" sz="2000" dirty="0" smtClean="0"/>
              <a:t>deadlines</a:t>
            </a:r>
          </a:p>
          <a:p>
            <a:endParaRPr lang="en-US" sz="2000" dirty="0" smtClean="0"/>
          </a:p>
          <a:p>
            <a:r>
              <a:rPr lang="en-US" sz="2000" dirty="0" smtClean="0"/>
              <a:t>In some applications, it may be acceptable for some processes to</a:t>
            </a:r>
          </a:p>
          <a:p>
            <a:r>
              <a:rPr lang="en-US" sz="2000" dirty="0" smtClean="0"/>
              <a:t>occasionally miss deadlines. For example, a set-top box for video decoding is not</a:t>
            </a:r>
          </a:p>
          <a:p>
            <a:r>
              <a:rPr lang="en-US" sz="2000" dirty="0" smtClean="0"/>
              <a:t>a safety-critical application, and the occasional display artifacts caused by missing</a:t>
            </a:r>
          </a:p>
          <a:p>
            <a:r>
              <a:rPr lang="en-US" sz="2000" dirty="0" smtClean="0"/>
              <a:t>deadlines may be acceptable</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4"/>
          <p:cNvSpPr>
            <a:spLocks noGrp="1"/>
          </p:cNvSpPr>
          <p:nvPr>
            <p:ph type="title"/>
          </p:nvPr>
        </p:nvSpPr>
        <p:spPr>
          <a:xfrm>
            <a:off x="457200" y="274638"/>
            <a:ext cx="8229600" cy="1143000"/>
          </a:xfrm>
        </p:spPr>
        <p:txBody>
          <a:bodyPr>
            <a:normAutofit fontScale="90000"/>
          </a:bodyPr>
          <a:lstStyle/>
          <a:p>
            <a:r>
              <a:rPr lang="en-US" dirty="0" smtClean="0"/>
              <a:t>What if your set of processes is un-schedulable ?</a:t>
            </a:r>
            <a:endParaRPr lang="en-US" dirty="0"/>
          </a:p>
        </p:txBody>
      </p:sp>
      <p:sp>
        <p:nvSpPr>
          <p:cNvPr id="3" name="TextBox 2"/>
          <p:cNvSpPr txBox="1"/>
          <p:nvPr/>
        </p:nvSpPr>
        <p:spPr>
          <a:xfrm>
            <a:off x="457200" y="1752600"/>
            <a:ext cx="8229600" cy="4154984"/>
          </a:xfrm>
          <a:prstGeom prst="rect">
            <a:avLst/>
          </a:prstGeom>
          <a:noFill/>
        </p:spPr>
        <p:txBody>
          <a:bodyPr wrap="square" rtlCol="0">
            <a:spAutoFit/>
          </a:bodyPr>
          <a:lstStyle/>
          <a:p>
            <a:r>
              <a:rPr lang="en-US" sz="2400" i="1" dirty="0" smtClean="0"/>
              <a:t>Get a faster CPU. That will reduce execution times without changing </a:t>
            </a:r>
            <a:r>
              <a:rPr lang="en-US" sz="2400" i="1" dirty="0" smtClean="0"/>
              <a:t>the  </a:t>
            </a:r>
            <a:r>
              <a:rPr lang="en-US" sz="2400" dirty="0" smtClean="0"/>
              <a:t>periods</a:t>
            </a:r>
            <a:r>
              <a:rPr lang="en-US" sz="2400" dirty="0" smtClean="0"/>
              <a:t>, giving you lower utilization. This will require you to redesign </a:t>
            </a:r>
            <a:r>
              <a:rPr lang="en-US" sz="2400" dirty="0" smtClean="0"/>
              <a:t>the hardware</a:t>
            </a:r>
            <a:r>
              <a:rPr lang="en-US" sz="2400" dirty="0" smtClean="0"/>
              <a:t>, but this is often feasible because you are rarely using the </a:t>
            </a:r>
            <a:r>
              <a:rPr lang="en-US" sz="2400" dirty="0" smtClean="0"/>
              <a:t>fastest  CPU </a:t>
            </a:r>
            <a:r>
              <a:rPr lang="en-US" sz="2400" dirty="0" smtClean="0"/>
              <a:t>available</a:t>
            </a:r>
            <a:r>
              <a:rPr lang="en-US" sz="2400" dirty="0" smtClean="0"/>
              <a:t>.</a:t>
            </a:r>
          </a:p>
          <a:p>
            <a:endParaRPr lang="en-US" sz="2400" dirty="0" smtClean="0"/>
          </a:p>
          <a:p>
            <a:r>
              <a:rPr lang="en-US" sz="2400" i="1" dirty="0" smtClean="0"/>
              <a:t>Redesign </a:t>
            </a:r>
            <a:r>
              <a:rPr lang="en-US" sz="2400" i="1" dirty="0" smtClean="0"/>
              <a:t>the processes to take less execution time. This requires </a:t>
            </a:r>
            <a:r>
              <a:rPr lang="en-US" sz="2400" i="1" dirty="0" smtClean="0"/>
              <a:t>knowledge  </a:t>
            </a:r>
            <a:r>
              <a:rPr lang="en-US" sz="2400" dirty="0" smtClean="0"/>
              <a:t>of </a:t>
            </a:r>
            <a:r>
              <a:rPr lang="en-US" sz="2400" dirty="0" smtClean="0"/>
              <a:t>the code and may or may not be possible</a:t>
            </a:r>
            <a:r>
              <a:rPr lang="en-US" sz="2400" dirty="0" smtClean="0"/>
              <a:t>.</a:t>
            </a:r>
          </a:p>
          <a:p>
            <a:endParaRPr lang="en-US" sz="2400" dirty="0" smtClean="0"/>
          </a:p>
          <a:p>
            <a:r>
              <a:rPr lang="en-US" sz="2400" i="1" dirty="0" smtClean="0"/>
              <a:t>Rewrite </a:t>
            </a:r>
            <a:r>
              <a:rPr lang="en-US" sz="2400" i="1" dirty="0" smtClean="0"/>
              <a:t>the specification to change the deadlines. This is unlikely to </a:t>
            </a:r>
            <a:r>
              <a:rPr lang="en-US" sz="2400" i="1" dirty="0" smtClean="0"/>
              <a:t>be </a:t>
            </a:r>
            <a:r>
              <a:rPr lang="en-US" sz="2400" dirty="0" smtClean="0"/>
              <a:t>feasible</a:t>
            </a:r>
            <a:r>
              <a:rPr lang="en-US" sz="2400" dirty="0" smtClean="0"/>
              <a:t>, but may be in a few cases where some of the deadlines were </a:t>
            </a:r>
            <a:r>
              <a:rPr lang="en-US" sz="2400" dirty="0" smtClean="0"/>
              <a:t>initially made </a:t>
            </a:r>
            <a:r>
              <a:rPr lang="en-US" sz="2400" dirty="0" smtClean="0"/>
              <a:t>tighter than necessary.</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44562"/>
          </a:xfrm>
        </p:spPr>
        <p:txBody>
          <a:bodyPr/>
          <a:lstStyle/>
          <a:p>
            <a:r>
              <a:rPr lang="en-US" dirty="0" smtClean="0"/>
              <a:t>Assumptions behind modeling</a:t>
            </a:r>
            <a:endParaRPr lang="en-US" dirty="0"/>
          </a:p>
        </p:txBody>
      </p:sp>
      <p:sp>
        <p:nvSpPr>
          <p:cNvPr id="3" name="TextBox 2"/>
          <p:cNvSpPr txBox="1"/>
          <p:nvPr/>
        </p:nvSpPr>
        <p:spPr>
          <a:xfrm>
            <a:off x="457200" y="1828800"/>
            <a:ext cx="8077200" cy="3847207"/>
          </a:xfrm>
          <a:prstGeom prst="rect">
            <a:avLst/>
          </a:prstGeom>
          <a:noFill/>
          <a:ln>
            <a:solidFill>
              <a:schemeClr val="accent1"/>
            </a:solidFill>
          </a:ln>
        </p:spPr>
        <p:txBody>
          <a:bodyPr wrap="square" rtlCol="0">
            <a:spAutoFit/>
          </a:bodyPr>
          <a:lstStyle/>
          <a:p>
            <a:r>
              <a:rPr lang="en-US" sz="2400" dirty="0" smtClean="0"/>
              <a:t>Each </a:t>
            </a:r>
            <a:r>
              <a:rPr lang="en-US" sz="2400" dirty="0" smtClean="0"/>
              <a:t>process is totally </a:t>
            </a:r>
            <a:r>
              <a:rPr lang="en-US" sz="2400" dirty="0" smtClean="0"/>
              <a:t>self  contained,  </a:t>
            </a:r>
            <a:r>
              <a:rPr lang="en-US" sz="2400" dirty="0" smtClean="0"/>
              <a:t>that is not always the </a:t>
            </a:r>
            <a:r>
              <a:rPr lang="en-US" sz="2400" dirty="0" smtClean="0"/>
              <a:t>case</a:t>
            </a:r>
          </a:p>
          <a:p>
            <a:endParaRPr lang="en-US" sz="2400" dirty="0" smtClean="0"/>
          </a:p>
          <a:p>
            <a:r>
              <a:rPr lang="en-US" sz="2800" b="1" dirty="0" smtClean="0"/>
              <a:t>Example</a:t>
            </a:r>
          </a:p>
          <a:p>
            <a:r>
              <a:rPr lang="en-US" sz="2400" dirty="0" smtClean="0"/>
              <a:t>a </a:t>
            </a:r>
            <a:r>
              <a:rPr lang="en-US" sz="2400" dirty="0" smtClean="0"/>
              <a:t>process may </a:t>
            </a:r>
            <a:r>
              <a:rPr lang="en-US" sz="2400" dirty="0" smtClean="0"/>
              <a:t>need  a </a:t>
            </a:r>
            <a:r>
              <a:rPr lang="en-US" sz="2400" dirty="0" smtClean="0"/>
              <a:t>system resource</a:t>
            </a:r>
            <a:r>
              <a:rPr lang="en-US" sz="2400" dirty="0" smtClean="0"/>
              <a:t>, such </a:t>
            </a:r>
            <a:r>
              <a:rPr lang="en-US" sz="2400" dirty="0" smtClean="0"/>
              <a:t>as an I/O device or the bus</a:t>
            </a:r>
            <a:r>
              <a:rPr lang="en-US" sz="2400" dirty="0" smtClean="0"/>
              <a:t>, to </a:t>
            </a:r>
            <a:r>
              <a:rPr lang="en-US" sz="2400" dirty="0" smtClean="0"/>
              <a:t>complete </a:t>
            </a:r>
            <a:r>
              <a:rPr lang="en-US" sz="2400" dirty="0" smtClean="0"/>
              <a:t>its work</a:t>
            </a:r>
            <a:r>
              <a:rPr lang="en-US" sz="2400" dirty="0" smtClean="0"/>
              <a:t>. </a:t>
            </a:r>
            <a:r>
              <a:rPr lang="en-US" sz="2400" dirty="0" smtClean="0"/>
              <a:t>Scheduling the </a:t>
            </a:r>
            <a:r>
              <a:rPr lang="en-US" sz="2400" dirty="0" smtClean="0"/>
              <a:t>processes without considering the resources those processes require can </a:t>
            </a:r>
            <a:r>
              <a:rPr lang="en-US" sz="2400" dirty="0" smtClean="0"/>
              <a:t>cause </a:t>
            </a:r>
            <a:r>
              <a:rPr lang="en-US" sz="2400" b="1" i="1" dirty="0" smtClean="0"/>
              <a:t>priority </a:t>
            </a:r>
            <a:r>
              <a:rPr lang="en-US" sz="2400" b="1" i="1" dirty="0" smtClean="0"/>
              <a:t>inversion, in which a low-priority process blocks execution of a </a:t>
            </a:r>
            <a:r>
              <a:rPr lang="en-US" sz="2400" b="1" i="1" dirty="0" smtClean="0"/>
              <a:t>higher priority </a:t>
            </a:r>
            <a:r>
              <a:rPr lang="en-US" sz="2400" dirty="0" smtClean="0"/>
              <a:t>process </a:t>
            </a:r>
            <a:r>
              <a:rPr lang="en-US" sz="2400" dirty="0" smtClean="0"/>
              <a:t>by keeping hold of its resource.</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Priority Inversion</a:t>
            </a:r>
            <a:endParaRPr lang="en-US" dirty="0"/>
          </a:p>
        </p:txBody>
      </p:sp>
      <p:sp>
        <p:nvSpPr>
          <p:cNvPr id="3" name="TextBox 2"/>
          <p:cNvSpPr txBox="1"/>
          <p:nvPr/>
        </p:nvSpPr>
        <p:spPr>
          <a:xfrm>
            <a:off x="304800" y="1447800"/>
            <a:ext cx="8382000" cy="4832092"/>
          </a:xfrm>
          <a:prstGeom prst="rect">
            <a:avLst/>
          </a:prstGeom>
          <a:noFill/>
        </p:spPr>
        <p:txBody>
          <a:bodyPr wrap="square" rtlCol="0">
            <a:spAutoFit/>
          </a:bodyPr>
          <a:lstStyle/>
          <a:p>
            <a:pPr algn="just"/>
            <a:r>
              <a:rPr lang="en-US" sz="2800" b="1" i="1" dirty="0" smtClean="0"/>
              <a:t>Priority inversion</a:t>
            </a:r>
          </a:p>
          <a:p>
            <a:pPr algn="just"/>
            <a:r>
              <a:rPr lang="en-US" sz="2800" dirty="0" smtClean="0"/>
              <a:t>Consider a system with two processes: the higher-priority P1 and the lower-priority P2. </a:t>
            </a:r>
            <a:r>
              <a:rPr lang="en-US" sz="2800" dirty="0" smtClean="0"/>
              <a:t>Each  uses </a:t>
            </a:r>
            <a:r>
              <a:rPr lang="en-US" sz="2800" dirty="0" smtClean="0"/>
              <a:t>the microprocessor bus to communicate to peripherals. When P2 executes, it </a:t>
            </a:r>
            <a:r>
              <a:rPr lang="en-US" sz="2800" dirty="0" smtClean="0"/>
              <a:t>requests the </a:t>
            </a:r>
            <a:r>
              <a:rPr lang="en-US" sz="2800" dirty="0" smtClean="0"/>
              <a:t>bus from the operating system and receives it. If P1 becomes ready while P2 is using </a:t>
            </a:r>
            <a:r>
              <a:rPr lang="en-US" sz="2800" dirty="0" smtClean="0"/>
              <a:t>the  bus</a:t>
            </a:r>
            <a:r>
              <a:rPr lang="en-US" sz="2800" dirty="0" smtClean="0"/>
              <a:t>, the OS will preempt P2 for P1, leaving P2 with control of the bus. When P1 requests </a:t>
            </a:r>
            <a:r>
              <a:rPr lang="en-US" sz="2800" dirty="0" smtClean="0"/>
              <a:t>the  bus</a:t>
            </a:r>
            <a:r>
              <a:rPr lang="en-US" sz="2800" dirty="0" smtClean="0"/>
              <a:t>, it will be denied the bus, since P2 already owns it. Unless P1 has a way to take the </a:t>
            </a:r>
            <a:r>
              <a:rPr lang="en-US" sz="2800" dirty="0" smtClean="0"/>
              <a:t>bus  from </a:t>
            </a:r>
            <a:r>
              <a:rPr lang="en-US" sz="2800" dirty="0" smtClean="0"/>
              <a:t>P2, the two processes may deadlock.</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p:cNvSpPr>
          <p:nvPr>
            <p:ph type="title"/>
          </p:nvPr>
        </p:nvSpPr>
        <p:spPr>
          <a:xfrm>
            <a:off x="457200" y="274638"/>
            <a:ext cx="8229600" cy="1143000"/>
          </a:xfrm>
        </p:spPr>
        <p:txBody>
          <a:bodyPr/>
          <a:lstStyle/>
          <a:p>
            <a:r>
              <a:rPr lang="en-US" dirty="0" smtClean="0"/>
              <a:t>Priority Inversion</a:t>
            </a:r>
            <a:endParaRPr lang="en-US" dirty="0"/>
          </a:p>
        </p:txBody>
      </p:sp>
      <p:sp>
        <p:nvSpPr>
          <p:cNvPr id="3" name="TextBox 2"/>
          <p:cNvSpPr txBox="1"/>
          <p:nvPr/>
        </p:nvSpPr>
        <p:spPr>
          <a:xfrm>
            <a:off x="228600" y="1483816"/>
            <a:ext cx="8534400" cy="4154984"/>
          </a:xfrm>
          <a:prstGeom prst="rect">
            <a:avLst/>
          </a:prstGeom>
          <a:noFill/>
        </p:spPr>
        <p:txBody>
          <a:bodyPr wrap="square" rtlCol="0">
            <a:spAutoFit/>
          </a:bodyPr>
          <a:lstStyle/>
          <a:p>
            <a:pPr algn="just"/>
            <a:r>
              <a:rPr lang="en-US" sz="2400" dirty="0" smtClean="0"/>
              <a:t>The most common method for dealing with priority inversion is to promote </a:t>
            </a:r>
            <a:r>
              <a:rPr lang="en-US" sz="2400" dirty="0" smtClean="0"/>
              <a:t>the priority </a:t>
            </a:r>
            <a:r>
              <a:rPr lang="en-US" sz="2400" dirty="0" smtClean="0"/>
              <a:t>of any </a:t>
            </a:r>
            <a:r>
              <a:rPr lang="en-US" sz="2400" dirty="0" smtClean="0"/>
              <a:t>process </a:t>
            </a:r>
            <a:r>
              <a:rPr lang="en-US" sz="2400" dirty="0" smtClean="0"/>
              <a:t>when it requests a resource from the OS</a:t>
            </a:r>
            <a:r>
              <a:rPr lang="en-US" sz="2400" dirty="0" smtClean="0"/>
              <a:t>. The </a:t>
            </a:r>
            <a:r>
              <a:rPr lang="en-US" sz="2400" dirty="0" smtClean="0"/>
              <a:t>priority of </a:t>
            </a:r>
            <a:r>
              <a:rPr lang="en-US" sz="2400" dirty="0" smtClean="0"/>
              <a:t>the  process </a:t>
            </a:r>
            <a:r>
              <a:rPr lang="en-US" sz="2400" dirty="0" smtClean="0"/>
              <a:t>temporarily becomes higher than that of any other process that may </a:t>
            </a:r>
            <a:r>
              <a:rPr lang="en-US" sz="2400" dirty="0" smtClean="0"/>
              <a:t>use </a:t>
            </a:r>
            <a:r>
              <a:rPr lang="en-US" sz="2400" dirty="0" smtClean="0"/>
              <a:t>the resource. This ensures that the process will continue executing once it has </a:t>
            </a:r>
            <a:r>
              <a:rPr lang="en-US" sz="2400" dirty="0" smtClean="0"/>
              <a:t>the resource </a:t>
            </a:r>
            <a:r>
              <a:rPr lang="en-US" sz="2400" dirty="0" smtClean="0"/>
              <a:t>so that it can finish its work with the resource, return it to the OS, </a:t>
            </a:r>
            <a:r>
              <a:rPr lang="en-US" sz="2400" dirty="0" smtClean="0"/>
              <a:t>and allow </a:t>
            </a:r>
            <a:r>
              <a:rPr lang="en-US" sz="2400" dirty="0" smtClean="0"/>
              <a:t>other processes to use it. Once the process is finished with the resource, </a:t>
            </a:r>
            <a:r>
              <a:rPr lang="en-US" sz="2400" dirty="0" smtClean="0"/>
              <a:t>its priority </a:t>
            </a:r>
            <a:r>
              <a:rPr lang="en-US" sz="2400" dirty="0" smtClean="0"/>
              <a:t>is demoted to its normal value. Several methods have been developed </a:t>
            </a:r>
            <a:r>
              <a:rPr lang="en-US" sz="2400" dirty="0" smtClean="0"/>
              <a:t>to manage </a:t>
            </a:r>
            <a:r>
              <a:rPr lang="en-US" sz="2400" dirty="0" smtClean="0"/>
              <a:t>the priority swapping process  </a:t>
            </a:r>
            <a:r>
              <a:rPr lang="en-US" sz="2400" dirty="0" smtClean="0"/>
              <a:t>Rate-monotonic </a:t>
            </a:r>
            <a:r>
              <a:rPr lang="en-US" sz="2400" dirty="0" smtClean="0"/>
              <a:t>scheduling assumes that there are no data </a:t>
            </a:r>
            <a:r>
              <a:rPr lang="en-US" sz="2400" dirty="0" smtClean="0"/>
              <a:t>dependencies  between </a:t>
            </a:r>
            <a:r>
              <a:rPr lang="en-US" sz="2400" dirty="0" smtClean="0"/>
              <a:t>processes.</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i="1" dirty="0" smtClean="0"/>
              <a:t>Data dependencies and scheduling</a:t>
            </a:r>
            <a:endParaRPr lang="en-US" dirty="0"/>
          </a:p>
        </p:txBody>
      </p:sp>
      <p:sp>
        <p:nvSpPr>
          <p:cNvPr id="3" name="TextBox 2"/>
          <p:cNvSpPr txBox="1"/>
          <p:nvPr/>
        </p:nvSpPr>
        <p:spPr>
          <a:xfrm>
            <a:off x="457200" y="2057400"/>
            <a:ext cx="8001000" cy="369332"/>
          </a:xfrm>
          <a:prstGeom prst="rect">
            <a:avLst/>
          </a:prstGeom>
          <a:noFill/>
        </p:spPr>
        <p:txBody>
          <a:bodyPr wrap="square" rtlCol="0">
            <a:spAutoFit/>
          </a:bodyPr>
          <a:lstStyle/>
          <a:p>
            <a:r>
              <a:rPr lang="en-US" dirty="0" smtClean="0"/>
              <a:t>Data dependencies imply that certain combinations of processes can never occur</a:t>
            </a:r>
            <a:r>
              <a:rPr lang="en-US" dirty="0" smtClean="0"/>
              <a:t>.</a:t>
            </a:r>
          </a:p>
        </p:txBody>
      </p:sp>
      <p:sp>
        <p:nvSpPr>
          <p:cNvPr id="4" name="Oval 3"/>
          <p:cNvSpPr/>
          <p:nvPr/>
        </p:nvSpPr>
        <p:spPr>
          <a:xfrm>
            <a:off x="914400" y="28194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6" name="Oval 5"/>
          <p:cNvSpPr/>
          <p:nvPr/>
        </p:nvSpPr>
        <p:spPr>
          <a:xfrm>
            <a:off x="914400" y="41910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7" name="Oval 6"/>
          <p:cNvSpPr/>
          <p:nvPr/>
        </p:nvSpPr>
        <p:spPr>
          <a:xfrm>
            <a:off x="2438400" y="28194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cxnSp>
        <p:nvCxnSpPr>
          <p:cNvPr id="9" name="Straight Arrow Connector 8"/>
          <p:cNvCxnSpPr>
            <a:stCxn id="4" idx="4"/>
            <a:endCxn id="6" idx="0"/>
          </p:cNvCxnSpPr>
          <p:nvPr/>
        </p:nvCxnSpPr>
        <p:spPr>
          <a:xfrm>
            <a:off x="1371600" y="3733800"/>
            <a:ext cx="0" cy="457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6858000" y="2514600"/>
          <a:ext cx="1885951" cy="1478280"/>
        </p:xfrm>
        <a:graphic>
          <a:graphicData uri="http://schemas.openxmlformats.org/drawingml/2006/table">
            <a:tbl>
              <a:tblPr firstRow="1" bandRow="1">
                <a:tableStyleId>{5C22544A-7EE6-4342-B048-85BDC9FD1C3A}</a:tableStyleId>
              </a:tblPr>
              <a:tblGrid>
                <a:gridCol w="785813"/>
                <a:gridCol w="1100138"/>
              </a:tblGrid>
              <a:tr h="294640">
                <a:tc>
                  <a:txBody>
                    <a:bodyPr/>
                    <a:lstStyle/>
                    <a:p>
                      <a:r>
                        <a:rPr lang="en-US" dirty="0" smtClean="0"/>
                        <a:t>P1</a:t>
                      </a:r>
                      <a:endParaRPr lang="en-US" dirty="0"/>
                    </a:p>
                  </a:txBody>
                  <a:tcPr/>
                </a:tc>
                <a:tc>
                  <a:txBody>
                    <a:bodyPr/>
                    <a:lstStyle/>
                    <a:p>
                      <a:r>
                        <a:rPr lang="en-US" dirty="0" smtClean="0"/>
                        <a:t>CPU Time</a:t>
                      </a:r>
                      <a:endParaRPr lang="en-US" dirty="0"/>
                    </a:p>
                  </a:txBody>
                  <a:tcPr/>
                </a:tc>
              </a:tr>
              <a:tr h="370840">
                <a:tc>
                  <a:txBody>
                    <a:bodyPr/>
                    <a:lstStyle/>
                    <a:p>
                      <a:r>
                        <a:rPr lang="en-US" dirty="0" smtClean="0"/>
                        <a:t>P1</a:t>
                      </a:r>
                      <a:endParaRPr lang="en-US" dirty="0"/>
                    </a:p>
                  </a:txBody>
                  <a:tcPr/>
                </a:tc>
                <a:tc>
                  <a:txBody>
                    <a:bodyPr/>
                    <a:lstStyle/>
                    <a:p>
                      <a:r>
                        <a:rPr lang="en-US" dirty="0" smtClean="0"/>
                        <a:t>2</a:t>
                      </a:r>
                      <a:endParaRPr lang="en-US" dirty="0"/>
                    </a:p>
                  </a:txBody>
                  <a:tcPr/>
                </a:tc>
              </a:tr>
              <a:tr h="370840">
                <a:tc>
                  <a:txBody>
                    <a:bodyPr/>
                    <a:lstStyle/>
                    <a:p>
                      <a:r>
                        <a:rPr lang="en-US" dirty="0" smtClean="0"/>
                        <a:t>P2</a:t>
                      </a:r>
                      <a:endParaRPr lang="en-US" dirty="0"/>
                    </a:p>
                  </a:txBody>
                  <a:tcPr/>
                </a:tc>
                <a:tc>
                  <a:txBody>
                    <a:bodyPr/>
                    <a:lstStyle/>
                    <a:p>
                      <a:r>
                        <a:rPr lang="en-US" dirty="0" smtClean="0"/>
                        <a:t>1</a:t>
                      </a:r>
                      <a:endParaRPr lang="en-US" dirty="0"/>
                    </a:p>
                  </a:txBody>
                  <a:tcPr/>
                </a:tc>
              </a:tr>
              <a:tr h="370840">
                <a:tc>
                  <a:txBody>
                    <a:bodyPr/>
                    <a:lstStyle/>
                    <a:p>
                      <a:r>
                        <a:rPr lang="en-US" dirty="0" smtClean="0"/>
                        <a:t>P3</a:t>
                      </a:r>
                      <a:endParaRPr lang="en-US" dirty="0"/>
                    </a:p>
                  </a:txBody>
                  <a:tcPr/>
                </a:tc>
                <a:tc>
                  <a:txBody>
                    <a:bodyPr/>
                    <a:lstStyle/>
                    <a:p>
                      <a:r>
                        <a:rPr lang="en-US" dirty="0" smtClean="0"/>
                        <a:t>4</a:t>
                      </a:r>
                      <a:endParaRPr lang="en-US" dirty="0"/>
                    </a:p>
                  </a:txBody>
                  <a:tcPr/>
                </a:tc>
              </a:tr>
            </a:tbl>
          </a:graphicData>
        </a:graphic>
      </p:graphicFrame>
      <p:sp>
        <p:nvSpPr>
          <p:cNvPr id="11" name="Rectangle 10"/>
          <p:cNvSpPr/>
          <p:nvPr/>
        </p:nvSpPr>
        <p:spPr>
          <a:xfrm>
            <a:off x="3429000" y="4090987"/>
            <a:ext cx="4495800" cy="2462213"/>
          </a:xfrm>
          <a:prstGeom prst="rect">
            <a:avLst/>
          </a:prstGeom>
        </p:spPr>
        <p:txBody>
          <a:bodyPr wrap="square">
            <a:spAutoFit/>
          </a:bodyPr>
          <a:lstStyle/>
          <a:p>
            <a:r>
              <a:rPr lang="en-US" sz="1400" dirty="0" smtClean="0"/>
              <a:t>We know that P1 and P2 cannot execute at the same time, since P1 must finish </a:t>
            </a:r>
            <a:r>
              <a:rPr lang="en-US" sz="1400" dirty="0" smtClean="0"/>
              <a:t>before P2 </a:t>
            </a:r>
            <a:r>
              <a:rPr lang="en-US" sz="1400" dirty="0" smtClean="0"/>
              <a:t>can begin. Furthermore, we also know that because P3 has a higher priority, it will not</a:t>
            </a:r>
          </a:p>
          <a:p>
            <a:r>
              <a:rPr lang="en-US" sz="1400" dirty="0" smtClean="0"/>
              <a:t>preempt both P1 and P2 in a single iteration. If </a:t>
            </a:r>
            <a:r>
              <a:rPr lang="en-US" sz="1400" dirty="0" smtClean="0"/>
              <a:t>P3 preempts </a:t>
            </a:r>
            <a:r>
              <a:rPr lang="en-US" sz="1400" dirty="0" smtClean="0"/>
              <a:t>P1, then P3 will complete </a:t>
            </a:r>
            <a:r>
              <a:rPr lang="en-US" sz="1400" dirty="0" smtClean="0"/>
              <a:t>before P2 </a:t>
            </a:r>
            <a:r>
              <a:rPr lang="en-US" sz="1400" dirty="0" smtClean="0"/>
              <a:t>begins; if P3 preempts P2, then it will not interfere with P1 in that iteration. Because </a:t>
            </a:r>
            <a:r>
              <a:rPr lang="en-US" sz="1400" dirty="0" smtClean="0"/>
              <a:t>we know </a:t>
            </a:r>
            <a:r>
              <a:rPr lang="en-US" sz="1400" dirty="0" smtClean="0"/>
              <a:t>that some combinations of </a:t>
            </a:r>
            <a:r>
              <a:rPr lang="en-US" sz="1400" dirty="0" smtClean="0"/>
              <a:t>process   </a:t>
            </a:r>
            <a:r>
              <a:rPr lang="en-US" sz="1400" dirty="0" smtClean="0"/>
              <a:t>cannot be ready at the same time, we know that</a:t>
            </a:r>
          </a:p>
          <a:p>
            <a:r>
              <a:rPr lang="en-US" sz="1400" dirty="0" smtClean="0"/>
              <a:t>our worst-case CPU requirements are less than would be required if all processes could be</a:t>
            </a:r>
          </a:p>
          <a:p>
            <a:r>
              <a:rPr lang="en-US" sz="1400" dirty="0" smtClean="0"/>
              <a:t>ready simultaneously.</a:t>
            </a:r>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5"/>
          <p:cNvSpPr>
            <a:spLocks noGrp="1"/>
          </p:cNvSpPr>
          <p:nvPr>
            <p:ph type="title"/>
          </p:nvPr>
        </p:nvSpPr>
        <p:spPr>
          <a:xfrm>
            <a:off x="457200" y="274638"/>
            <a:ext cx="8229600" cy="1143000"/>
          </a:xfrm>
        </p:spPr>
        <p:txBody>
          <a:bodyPr/>
          <a:lstStyle/>
          <a:p>
            <a:r>
              <a:rPr lang="en-US" dirty="0" smtClean="0"/>
              <a:t>Real Time Scheduling Methods</a:t>
            </a:r>
            <a:endParaRPr lang="en-US" dirty="0"/>
          </a:p>
        </p:txBody>
      </p:sp>
      <p:sp>
        <p:nvSpPr>
          <p:cNvPr id="8" name="TextBox 7"/>
          <p:cNvSpPr txBox="1"/>
          <p:nvPr/>
        </p:nvSpPr>
        <p:spPr>
          <a:xfrm>
            <a:off x="533400" y="2133600"/>
            <a:ext cx="8153400" cy="3477875"/>
          </a:xfrm>
          <a:prstGeom prst="rect">
            <a:avLst/>
          </a:prstGeom>
          <a:noFill/>
          <a:ln>
            <a:solidFill>
              <a:schemeClr val="accent1"/>
            </a:solidFill>
          </a:ln>
        </p:spPr>
        <p:txBody>
          <a:bodyPr wrap="square" rtlCol="0">
            <a:spAutoFit/>
          </a:bodyPr>
          <a:lstStyle/>
          <a:p>
            <a:pPr>
              <a:buFont typeface="Arial" pitchFamily="34" charset="0"/>
              <a:buChar char="•"/>
            </a:pPr>
            <a:r>
              <a:rPr lang="en-US" sz="4400" dirty="0" smtClean="0"/>
              <a:t>Clock Driven Approach</a:t>
            </a:r>
          </a:p>
          <a:p>
            <a:pPr>
              <a:buFont typeface="Arial" pitchFamily="34" charset="0"/>
              <a:buChar char="•"/>
            </a:pPr>
            <a:endParaRPr lang="en-US" sz="4400" dirty="0" smtClean="0"/>
          </a:p>
          <a:p>
            <a:pPr>
              <a:buFont typeface="Arial" pitchFamily="34" charset="0"/>
              <a:buChar char="•"/>
            </a:pPr>
            <a:r>
              <a:rPr lang="en-US" sz="4400" dirty="0" smtClean="0"/>
              <a:t>Weighted Round Robin Approach</a:t>
            </a:r>
          </a:p>
          <a:p>
            <a:endParaRPr lang="en-US" sz="4400" dirty="0" smtClean="0"/>
          </a:p>
          <a:p>
            <a:pPr>
              <a:buFont typeface="Arial" pitchFamily="34" charset="0"/>
              <a:buChar char="•"/>
            </a:pPr>
            <a:r>
              <a:rPr lang="en-US" sz="4400" dirty="0" smtClean="0"/>
              <a:t>Priority Driven approach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533400" y="2438400"/>
            <a:ext cx="8229600" cy="1143000"/>
          </a:xfrm>
        </p:spPr>
        <p:txBody>
          <a:bodyPr/>
          <a:lstStyle/>
          <a:p>
            <a:r>
              <a:rPr lang="en-US" dirty="0" smtClean="0"/>
              <a:t>Interrupt handling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600200"/>
            <a:ext cx="8305800" cy="2862322"/>
          </a:xfrm>
          <a:prstGeom prst="rect">
            <a:avLst/>
          </a:prstGeom>
          <a:noFill/>
        </p:spPr>
        <p:txBody>
          <a:bodyPr wrap="square" rtlCol="0">
            <a:spAutoFit/>
          </a:bodyPr>
          <a:lstStyle/>
          <a:p>
            <a:pPr>
              <a:buFont typeface="Wingdings" pitchFamily="2" charset="2"/>
              <a:buChar char="ü"/>
            </a:pPr>
            <a:r>
              <a:rPr lang="en-US" sz="2000" dirty="0" smtClean="0"/>
              <a:t> Clock Driven Scheduling periodic tasks</a:t>
            </a:r>
          </a:p>
          <a:p>
            <a:pPr>
              <a:buFont typeface="Wingdings" pitchFamily="2" charset="2"/>
              <a:buChar char="ü"/>
            </a:pPr>
            <a:r>
              <a:rPr lang="en-US" sz="2000" dirty="0" smtClean="0"/>
              <a:t> Clock Driven Scheduling of periodic +  </a:t>
            </a:r>
            <a:r>
              <a:rPr lang="en-US" sz="2000" dirty="0" err="1" smtClean="0"/>
              <a:t>aperiodic</a:t>
            </a:r>
            <a:r>
              <a:rPr lang="en-US" sz="2000" dirty="0" smtClean="0"/>
              <a:t>  task</a:t>
            </a:r>
          </a:p>
          <a:p>
            <a:pPr>
              <a:buFont typeface="Wingdings" pitchFamily="2" charset="2"/>
              <a:buChar char="ü"/>
            </a:pPr>
            <a:r>
              <a:rPr lang="en-US" sz="2000" dirty="0" smtClean="0"/>
              <a:t> Clock Driven Scheduling of periodic + </a:t>
            </a:r>
            <a:r>
              <a:rPr lang="en-US" sz="2000" dirty="0" err="1" smtClean="0"/>
              <a:t>aperiodic</a:t>
            </a:r>
            <a:r>
              <a:rPr lang="en-US" sz="2000" dirty="0" smtClean="0"/>
              <a:t> task + Sporadic Tasks</a:t>
            </a:r>
          </a:p>
          <a:p>
            <a:endParaRPr lang="en-US" sz="2000" dirty="0" smtClean="0"/>
          </a:p>
          <a:p>
            <a:pPr>
              <a:buFont typeface="Wingdings" pitchFamily="2" charset="2"/>
              <a:buChar char="Ø"/>
            </a:pPr>
            <a:r>
              <a:rPr lang="en-US" sz="2000" dirty="0" smtClean="0"/>
              <a:t>Priority  Driven Scheduling periodic tasks</a:t>
            </a:r>
          </a:p>
          <a:p>
            <a:pPr>
              <a:buFont typeface="Wingdings" pitchFamily="2" charset="2"/>
              <a:buChar char="Ø"/>
            </a:pPr>
            <a:r>
              <a:rPr lang="en-US" sz="2000" dirty="0" smtClean="0"/>
              <a:t> Priority Driven Scheduling of periodic +  </a:t>
            </a:r>
            <a:r>
              <a:rPr lang="en-US" sz="2000" dirty="0" err="1" smtClean="0"/>
              <a:t>aperiodic</a:t>
            </a:r>
            <a:r>
              <a:rPr lang="en-US" sz="2000" dirty="0" smtClean="0"/>
              <a:t>  task</a:t>
            </a:r>
          </a:p>
          <a:p>
            <a:pPr>
              <a:buFont typeface="Wingdings" pitchFamily="2" charset="2"/>
              <a:buChar char="Ø"/>
            </a:pPr>
            <a:r>
              <a:rPr lang="en-US" sz="2000" dirty="0" smtClean="0"/>
              <a:t> Priority Driven Scheduling of periodic + </a:t>
            </a:r>
            <a:r>
              <a:rPr lang="en-US" sz="2000" dirty="0" err="1" smtClean="0"/>
              <a:t>aperiodic</a:t>
            </a:r>
            <a:r>
              <a:rPr lang="en-US" sz="2000" dirty="0" smtClean="0"/>
              <a:t> task + Sporadic Tasks</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 of process/task in RTOS</a:t>
            </a:r>
            <a:endParaRPr lang="en-US" dirty="0"/>
          </a:p>
        </p:txBody>
      </p:sp>
      <p:sp>
        <p:nvSpPr>
          <p:cNvPr id="3" name="Rounded Rectangle 2"/>
          <p:cNvSpPr/>
          <p:nvPr/>
        </p:nvSpPr>
        <p:spPr>
          <a:xfrm>
            <a:off x="2971800" y="2133600"/>
            <a:ext cx="3124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Executing</a:t>
            </a:r>
            <a:endParaRPr lang="en-US" dirty="0"/>
          </a:p>
        </p:txBody>
      </p:sp>
      <p:sp>
        <p:nvSpPr>
          <p:cNvPr id="4" name="Rounded Rectangle 3"/>
          <p:cNvSpPr/>
          <p:nvPr/>
        </p:nvSpPr>
        <p:spPr>
          <a:xfrm>
            <a:off x="762000" y="5105400"/>
            <a:ext cx="2667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Ready to execute</a:t>
            </a:r>
            <a:endParaRPr lang="en-US" dirty="0"/>
          </a:p>
        </p:txBody>
      </p:sp>
      <p:sp>
        <p:nvSpPr>
          <p:cNvPr id="5" name="Rounded Rectangle 4"/>
          <p:cNvSpPr/>
          <p:nvPr/>
        </p:nvSpPr>
        <p:spPr>
          <a:xfrm>
            <a:off x="6096000" y="5105400"/>
            <a:ext cx="2667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cxnSp>
        <p:nvCxnSpPr>
          <p:cNvPr id="8" name="Straight Arrow Connector 7"/>
          <p:cNvCxnSpPr/>
          <p:nvPr/>
        </p:nvCxnSpPr>
        <p:spPr>
          <a:xfrm flipV="1">
            <a:off x="990600" y="2971800"/>
            <a:ext cx="1981200" cy="20574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209800" y="3200400"/>
            <a:ext cx="1676400" cy="1905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96000" y="2971800"/>
            <a:ext cx="2057400" cy="2133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029200" y="3200400"/>
            <a:ext cx="1676400" cy="1905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29000" y="5334000"/>
            <a:ext cx="26670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429000" y="6096000"/>
            <a:ext cx="26670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67000" y="4267200"/>
            <a:ext cx="1221488" cy="369332"/>
          </a:xfrm>
          <a:prstGeom prst="rect">
            <a:avLst/>
          </a:prstGeom>
          <a:noFill/>
        </p:spPr>
        <p:txBody>
          <a:bodyPr wrap="none" rtlCol="0">
            <a:spAutoFit/>
          </a:bodyPr>
          <a:lstStyle/>
          <a:p>
            <a:r>
              <a:rPr lang="en-US" dirty="0" err="1" smtClean="0"/>
              <a:t>Preemeted</a:t>
            </a:r>
            <a:endParaRPr lang="en-US" dirty="0"/>
          </a:p>
        </p:txBody>
      </p:sp>
      <p:sp>
        <p:nvSpPr>
          <p:cNvPr id="30" name="TextBox 29"/>
          <p:cNvSpPr txBox="1"/>
          <p:nvPr/>
        </p:nvSpPr>
        <p:spPr>
          <a:xfrm>
            <a:off x="609600" y="4114800"/>
            <a:ext cx="971741" cy="369332"/>
          </a:xfrm>
          <a:prstGeom prst="rect">
            <a:avLst/>
          </a:prstGeom>
          <a:noFill/>
        </p:spPr>
        <p:txBody>
          <a:bodyPr wrap="none" rtlCol="0">
            <a:spAutoFit/>
          </a:bodyPr>
          <a:lstStyle/>
          <a:p>
            <a:r>
              <a:rPr lang="en-US" dirty="0" smtClean="0"/>
              <a:t>Got CPU</a:t>
            </a:r>
            <a:endParaRPr lang="en-US" dirty="0"/>
          </a:p>
        </p:txBody>
      </p:sp>
      <p:sp>
        <p:nvSpPr>
          <p:cNvPr id="31" name="TextBox 30"/>
          <p:cNvSpPr txBox="1"/>
          <p:nvPr/>
        </p:nvSpPr>
        <p:spPr>
          <a:xfrm>
            <a:off x="6781800" y="3352800"/>
            <a:ext cx="1264962" cy="369332"/>
          </a:xfrm>
          <a:prstGeom prst="rect">
            <a:avLst/>
          </a:prstGeom>
          <a:noFill/>
        </p:spPr>
        <p:txBody>
          <a:bodyPr wrap="none" rtlCol="0">
            <a:spAutoFit/>
          </a:bodyPr>
          <a:lstStyle/>
          <a:p>
            <a:r>
              <a:rPr lang="en-US" dirty="0" smtClean="0"/>
              <a:t>Needs Data</a:t>
            </a:r>
            <a:endParaRPr lang="en-US" dirty="0"/>
          </a:p>
        </p:txBody>
      </p:sp>
      <p:sp>
        <p:nvSpPr>
          <p:cNvPr id="32" name="TextBox 31"/>
          <p:cNvSpPr txBox="1"/>
          <p:nvPr/>
        </p:nvSpPr>
        <p:spPr>
          <a:xfrm>
            <a:off x="4724400" y="3810000"/>
            <a:ext cx="989630" cy="369332"/>
          </a:xfrm>
          <a:prstGeom prst="rect">
            <a:avLst/>
          </a:prstGeom>
          <a:noFill/>
        </p:spPr>
        <p:txBody>
          <a:bodyPr wrap="none" rtlCol="0">
            <a:spAutoFit/>
          </a:bodyPr>
          <a:lstStyle/>
          <a:p>
            <a:r>
              <a:rPr lang="en-US" dirty="0" smtClean="0"/>
              <a:t>Get data</a:t>
            </a:r>
            <a:endParaRPr lang="en-US" dirty="0"/>
          </a:p>
        </p:txBody>
      </p:sp>
      <p:sp>
        <p:nvSpPr>
          <p:cNvPr id="33" name="TextBox 32"/>
          <p:cNvSpPr txBox="1"/>
          <p:nvPr/>
        </p:nvSpPr>
        <p:spPr>
          <a:xfrm>
            <a:off x="4267200" y="6107668"/>
            <a:ext cx="1264962" cy="369332"/>
          </a:xfrm>
          <a:prstGeom prst="rect">
            <a:avLst/>
          </a:prstGeom>
          <a:noFill/>
        </p:spPr>
        <p:txBody>
          <a:bodyPr wrap="none" rtlCol="0">
            <a:spAutoFit/>
          </a:bodyPr>
          <a:lstStyle/>
          <a:p>
            <a:r>
              <a:rPr lang="en-US" dirty="0" smtClean="0"/>
              <a:t>Needs Data</a:t>
            </a:r>
            <a:endParaRPr lang="en-US" dirty="0"/>
          </a:p>
        </p:txBody>
      </p:sp>
      <p:sp>
        <p:nvSpPr>
          <p:cNvPr id="34" name="TextBox 33"/>
          <p:cNvSpPr txBox="1"/>
          <p:nvPr/>
        </p:nvSpPr>
        <p:spPr>
          <a:xfrm>
            <a:off x="4267200" y="4953000"/>
            <a:ext cx="989630" cy="369332"/>
          </a:xfrm>
          <a:prstGeom prst="rect">
            <a:avLst/>
          </a:prstGeom>
          <a:noFill/>
        </p:spPr>
        <p:txBody>
          <a:bodyPr wrap="none" rtlCol="0">
            <a:spAutoFit/>
          </a:bodyPr>
          <a:lstStyle/>
          <a:p>
            <a:r>
              <a:rPr lang="en-US" dirty="0" smtClean="0"/>
              <a:t>Get data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p:txBody>
          <a:bodyPr/>
          <a:lstStyle/>
          <a:p>
            <a:r>
              <a:rPr lang="en-US" dirty="0" smtClean="0"/>
              <a:t>Priority Driven Scheduling</a:t>
            </a:r>
            <a:endParaRPr lang="en-US" dirty="0"/>
          </a:p>
        </p:txBody>
      </p:sp>
      <p:sp>
        <p:nvSpPr>
          <p:cNvPr id="3" name="TextBox 2"/>
          <p:cNvSpPr txBox="1"/>
          <p:nvPr/>
        </p:nvSpPr>
        <p:spPr>
          <a:xfrm>
            <a:off x="228600" y="1371600"/>
            <a:ext cx="8610600" cy="1981200"/>
          </a:xfrm>
          <a:prstGeom prst="rect">
            <a:avLst/>
          </a:prstGeom>
          <a:noFill/>
        </p:spPr>
        <p:txBody>
          <a:bodyPr wrap="square" rtlCol="0">
            <a:spAutoFit/>
          </a:bodyPr>
          <a:lstStyle/>
          <a:p>
            <a:r>
              <a:rPr lang="en-US" sz="2400" dirty="0" smtClean="0"/>
              <a:t>In Priority Driven Scheduling,  the CPU picks up the process with this highest priority</a:t>
            </a:r>
          </a:p>
          <a:p>
            <a:endParaRPr lang="en-US" sz="2400" dirty="0" smtClean="0"/>
          </a:p>
          <a:p>
            <a:r>
              <a:rPr lang="en-US" sz="2400" dirty="0" smtClean="0"/>
              <a:t>For this the CPU scans all the process in the  “Tray”  and selects the highest priority </a:t>
            </a:r>
            <a:endParaRPr lang="en-US" sz="2400" dirty="0"/>
          </a:p>
        </p:txBody>
      </p:sp>
      <p:pic>
        <p:nvPicPr>
          <p:cNvPr id="1026" name="Picture 2" descr="C:\Users\user\AppData\Local\Microsoft\Windows\Temporary Internet Files\Content.IE5\B75KVNV4\Cpu[1].jpg"/>
          <p:cNvPicPr>
            <a:picLocks noChangeAspect="1" noChangeArrowheads="1"/>
          </p:cNvPicPr>
          <p:nvPr/>
        </p:nvPicPr>
        <p:blipFill>
          <a:blip r:embed="rId2" cstate="print"/>
          <a:srcRect/>
          <a:stretch>
            <a:fillRect/>
          </a:stretch>
        </p:blipFill>
        <p:spPr bwMode="auto">
          <a:xfrm>
            <a:off x="152400" y="4495800"/>
            <a:ext cx="1669716" cy="914400"/>
          </a:xfrm>
          <a:prstGeom prst="rect">
            <a:avLst/>
          </a:prstGeom>
          <a:noFill/>
        </p:spPr>
      </p:pic>
      <p:sp>
        <p:nvSpPr>
          <p:cNvPr id="5" name="Oval 4"/>
          <p:cNvSpPr/>
          <p:nvPr/>
        </p:nvSpPr>
        <p:spPr>
          <a:xfrm>
            <a:off x="2895600" y="3276600"/>
            <a:ext cx="5638800" cy="3429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886200" y="45720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 </a:t>
            </a:r>
          </a:p>
          <a:p>
            <a:pPr algn="ctr"/>
            <a:r>
              <a:rPr lang="en-US" dirty="0" smtClean="0"/>
              <a:t>Priority-1</a:t>
            </a:r>
          </a:p>
          <a:p>
            <a:pPr algn="ctr"/>
            <a:r>
              <a:rPr lang="en-US" dirty="0" smtClean="0"/>
              <a:t>Exe time=10</a:t>
            </a:r>
            <a:endParaRPr lang="en-US" dirty="0"/>
          </a:p>
        </p:txBody>
      </p:sp>
      <p:sp>
        <p:nvSpPr>
          <p:cNvPr id="7" name="Rounded Rectangle 6"/>
          <p:cNvSpPr/>
          <p:nvPr/>
        </p:nvSpPr>
        <p:spPr>
          <a:xfrm>
            <a:off x="5486400" y="55626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p>
          <a:p>
            <a:pPr algn="ctr"/>
            <a:r>
              <a:rPr lang="en-US" dirty="0" smtClean="0"/>
              <a:t>Priority-2</a:t>
            </a:r>
          </a:p>
          <a:p>
            <a:pPr algn="ctr"/>
            <a:r>
              <a:rPr lang="en-US" dirty="0" smtClean="0"/>
              <a:t>Exe time=30</a:t>
            </a:r>
            <a:endParaRPr lang="en-US" dirty="0"/>
          </a:p>
        </p:txBody>
      </p:sp>
      <p:sp>
        <p:nvSpPr>
          <p:cNvPr id="8" name="Rounded Rectangle 7"/>
          <p:cNvSpPr/>
          <p:nvPr/>
        </p:nvSpPr>
        <p:spPr>
          <a:xfrm>
            <a:off x="5715000" y="3581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p>
          <a:p>
            <a:pPr algn="ctr"/>
            <a:r>
              <a:rPr lang="en-US" dirty="0" smtClean="0"/>
              <a:t>Priority-3</a:t>
            </a:r>
          </a:p>
          <a:p>
            <a:pPr algn="ctr"/>
            <a:r>
              <a:rPr lang="en-US" dirty="0" smtClean="0"/>
              <a:t>Exe time=20</a:t>
            </a:r>
            <a:endParaRPr lang="en-US" dirty="0"/>
          </a:p>
        </p:txBody>
      </p:sp>
      <p:cxnSp>
        <p:nvCxnSpPr>
          <p:cNvPr id="10" name="Straight Arrow Connector 9"/>
          <p:cNvCxnSpPr>
            <a:stCxn id="1026" idx="3"/>
            <a:endCxn id="6" idx="1"/>
          </p:cNvCxnSpPr>
          <p:nvPr/>
        </p:nvCxnSpPr>
        <p:spPr>
          <a:xfrm>
            <a:off x="1822116" y="4953000"/>
            <a:ext cx="2064084" cy="76200"/>
          </a:xfrm>
          <a:prstGeom prst="straightConnector1">
            <a:avLst/>
          </a:prstGeom>
          <a:ln>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28800" y="3810000"/>
            <a:ext cx="3886200" cy="914400"/>
          </a:xfrm>
          <a:prstGeom prst="straightConnector1">
            <a:avLst/>
          </a:prstGeom>
          <a:ln>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28800" y="5257800"/>
            <a:ext cx="3657600" cy="914400"/>
          </a:xfrm>
          <a:prstGeom prst="straightConnector1">
            <a:avLst/>
          </a:prstGeom>
          <a:ln>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46038"/>
            <a:ext cx="8229600" cy="944562"/>
          </a:xfrm>
        </p:spPr>
        <p:txBody>
          <a:bodyPr/>
          <a:lstStyle/>
          <a:p>
            <a:r>
              <a:rPr lang="en-US" dirty="0" smtClean="0"/>
              <a:t>How does scheduling takes place</a:t>
            </a:r>
            <a:endParaRPr lang="en-US" dirty="0"/>
          </a:p>
        </p:txBody>
      </p:sp>
      <p:graphicFrame>
        <p:nvGraphicFramePr>
          <p:cNvPr id="3" name="Table 2"/>
          <p:cNvGraphicFramePr>
            <a:graphicFrameLocks noGrp="1"/>
          </p:cNvGraphicFramePr>
          <p:nvPr/>
        </p:nvGraphicFramePr>
        <p:xfrm>
          <a:off x="228600" y="1066800"/>
          <a:ext cx="2819400" cy="2133600"/>
        </p:xfrm>
        <a:graphic>
          <a:graphicData uri="http://schemas.openxmlformats.org/drawingml/2006/table">
            <a:tbl>
              <a:tblPr firstRow="1" bandRow="1">
                <a:tableStyleId>{5C22544A-7EE6-4342-B048-85BDC9FD1C3A}</a:tableStyleId>
              </a:tblPr>
              <a:tblGrid>
                <a:gridCol w="704850"/>
                <a:gridCol w="704850"/>
                <a:gridCol w="704850"/>
                <a:gridCol w="704850"/>
              </a:tblGrid>
              <a:tr h="850740">
                <a:tc>
                  <a:txBody>
                    <a:bodyPr/>
                    <a:lstStyle/>
                    <a:p>
                      <a:r>
                        <a:rPr lang="en-US" sz="1200" dirty="0" smtClean="0"/>
                        <a:t>Process</a:t>
                      </a:r>
                      <a:endParaRPr lang="en-US" sz="1200" dirty="0"/>
                    </a:p>
                  </a:txBody>
                  <a:tcPr/>
                </a:tc>
                <a:tc>
                  <a:txBody>
                    <a:bodyPr/>
                    <a:lstStyle/>
                    <a:p>
                      <a:r>
                        <a:rPr lang="en-US" sz="1200" dirty="0" smtClean="0"/>
                        <a:t>Priority</a:t>
                      </a:r>
                      <a:endParaRPr lang="en-US" sz="1200" dirty="0"/>
                    </a:p>
                  </a:txBody>
                  <a:tcPr/>
                </a:tc>
                <a:tc>
                  <a:txBody>
                    <a:bodyPr/>
                    <a:lstStyle/>
                    <a:p>
                      <a:r>
                        <a:rPr lang="en-US" sz="1200" dirty="0" smtClean="0"/>
                        <a:t>Execution</a:t>
                      </a:r>
                      <a:r>
                        <a:rPr lang="en-US" sz="1200" baseline="0" dirty="0" smtClean="0"/>
                        <a:t> time</a:t>
                      </a:r>
                      <a:endParaRPr lang="en-US" sz="1200" dirty="0"/>
                    </a:p>
                  </a:txBody>
                  <a:tcPr/>
                </a:tc>
                <a:tc>
                  <a:txBody>
                    <a:bodyPr/>
                    <a:lstStyle/>
                    <a:p>
                      <a:r>
                        <a:rPr lang="en-US" sz="1200" dirty="0" smtClean="0"/>
                        <a:t>Release</a:t>
                      </a:r>
                      <a:r>
                        <a:rPr lang="en-US" sz="1200" baseline="0" dirty="0" smtClean="0"/>
                        <a:t> Time</a:t>
                      </a:r>
                      <a:endParaRPr lang="en-US" sz="1200" dirty="0"/>
                    </a:p>
                  </a:txBody>
                  <a:tcPr/>
                </a:tc>
              </a:tr>
              <a:tr h="427620">
                <a:tc>
                  <a:txBody>
                    <a:bodyPr/>
                    <a:lstStyle/>
                    <a:p>
                      <a:pPr algn="ctr"/>
                      <a:r>
                        <a:rPr lang="en-US" sz="1800" dirty="0" smtClean="0"/>
                        <a:t>P1</a:t>
                      </a:r>
                      <a:endParaRPr lang="en-US" sz="1800" dirty="0"/>
                    </a:p>
                  </a:txBody>
                  <a:tcPr/>
                </a:tc>
                <a:tc>
                  <a:txBody>
                    <a:bodyPr/>
                    <a:lstStyle/>
                    <a:p>
                      <a:pPr algn="ctr"/>
                      <a:r>
                        <a:rPr lang="en-US" sz="1800" dirty="0" smtClean="0"/>
                        <a:t>1</a:t>
                      </a:r>
                      <a:endParaRPr lang="en-US" sz="1800" dirty="0"/>
                    </a:p>
                  </a:txBody>
                  <a:tcPr/>
                </a:tc>
                <a:tc>
                  <a:txBody>
                    <a:bodyPr/>
                    <a:lstStyle/>
                    <a:p>
                      <a:pPr algn="ctr"/>
                      <a:r>
                        <a:rPr lang="en-US" sz="1800" dirty="0" smtClean="0"/>
                        <a:t>10</a:t>
                      </a:r>
                      <a:endParaRPr lang="en-US" sz="1800" dirty="0"/>
                    </a:p>
                  </a:txBody>
                  <a:tcPr/>
                </a:tc>
                <a:tc>
                  <a:txBody>
                    <a:bodyPr/>
                    <a:lstStyle/>
                    <a:p>
                      <a:pPr algn="ctr"/>
                      <a:r>
                        <a:rPr lang="en-US" sz="1800" dirty="0" smtClean="0"/>
                        <a:t>T=0</a:t>
                      </a:r>
                      <a:endParaRPr lang="en-US" sz="1800" dirty="0"/>
                    </a:p>
                  </a:txBody>
                  <a:tcPr/>
                </a:tc>
              </a:tr>
              <a:tr h="427620">
                <a:tc>
                  <a:txBody>
                    <a:bodyPr/>
                    <a:lstStyle/>
                    <a:p>
                      <a:pPr algn="ctr"/>
                      <a:r>
                        <a:rPr lang="en-US" sz="1800" dirty="0" smtClean="0"/>
                        <a:t>P2</a:t>
                      </a:r>
                      <a:endParaRPr lang="en-US" sz="1800" dirty="0"/>
                    </a:p>
                  </a:txBody>
                  <a:tcPr/>
                </a:tc>
                <a:tc>
                  <a:txBody>
                    <a:bodyPr/>
                    <a:lstStyle/>
                    <a:p>
                      <a:pPr algn="ctr"/>
                      <a:r>
                        <a:rPr lang="en-US" sz="1800" dirty="0" smtClean="0"/>
                        <a:t>2</a:t>
                      </a:r>
                      <a:endParaRPr lang="en-US" sz="1800" dirty="0"/>
                    </a:p>
                  </a:txBody>
                  <a:tcPr/>
                </a:tc>
                <a:tc>
                  <a:txBody>
                    <a:bodyPr/>
                    <a:lstStyle/>
                    <a:p>
                      <a:pPr algn="ctr"/>
                      <a:r>
                        <a:rPr lang="en-US" sz="1800" dirty="0" smtClean="0"/>
                        <a:t>30</a:t>
                      </a:r>
                      <a:endParaRPr lang="en-US" sz="1800" dirty="0"/>
                    </a:p>
                  </a:txBody>
                  <a:tcPr/>
                </a:tc>
                <a:tc>
                  <a:txBody>
                    <a:bodyPr/>
                    <a:lstStyle/>
                    <a:p>
                      <a:pPr algn="ctr"/>
                      <a:r>
                        <a:rPr lang="en-US" sz="1800" dirty="0" smtClean="0"/>
                        <a:t>T=15</a:t>
                      </a:r>
                      <a:endParaRPr lang="en-US" sz="1800" dirty="0"/>
                    </a:p>
                  </a:txBody>
                  <a:tcPr/>
                </a:tc>
              </a:tr>
              <a:tr h="427620">
                <a:tc>
                  <a:txBody>
                    <a:bodyPr/>
                    <a:lstStyle/>
                    <a:p>
                      <a:pPr algn="ctr"/>
                      <a:r>
                        <a:rPr lang="en-US" sz="1800" dirty="0" smtClean="0"/>
                        <a:t>P3</a:t>
                      </a:r>
                      <a:endParaRPr lang="en-US" sz="1800" dirty="0"/>
                    </a:p>
                  </a:txBody>
                  <a:tcPr/>
                </a:tc>
                <a:tc>
                  <a:txBody>
                    <a:bodyPr/>
                    <a:lstStyle/>
                    <a:p>
                      <a:pPr algn="ctr"/>
                      <a:r>
                        <a:rPr lang="en-US" sz="1800" dirty="0" smtClean="0"/>
                        <a:t>3</a:t>
                      </a:r>
                      <a:endParaRPr lang="en-US" sz="1800" dirty="0"/>
                    </a:p>
                  </a:txBody>
                  <a:tcPr/>
                </a:tc>
                <a:tc>
                  <a:txBody>
                    <a:bodyPr/>
                    <a:lstStyle/>
                    <a:p>
                      <a:pPr algn="ctr"/>
                      <a:r>
                        <a:rPr lang="en-US" sz="1800" dirty="0" smtClean="0"/>
                        <a:t>20</a:t>
                      </a:r>
                      <a:endParaRPr lang="en-US" sz="1800" dirty="0"/>
                    </a:p>
                  </a:txBody>
                  <a:tcPr/>
                </a:tc>
                <a:tc>
                  <a:txBody>
                    <a:bodyPr/>
                    <a:lstStyle/>
                    <a:p>
                      <a:pPr algn="ctr"/>
                      <a:r>
                        <a:rPr lang="en-US" sz="1800" dirty="0" smtClean="0"/>
                        <a:t>T=18</a:t>
                      </a:r>
                      <a:endParaRPr lang="en-US" sz="1800" dirty="0"/>
                    </a:p>
                  </a:txBody>
                  <a:tcPr/>
                </a:tc>
              </a:tr>
            </a:tbl>
          </a:graphicData>
        </a:graphic>
      </p:graphicFrame>
      <p:graphicFrame>
        <p:nvGraphicFramePr>
          <p:cNvPr id="4" name="Table 3"/>
          <p:cNvGraphicFramePr>
            <a:graphicFrameLocks noGrp="1"/>
          </p:cNvGraphicFramePr>
          <p:nvPr/>
        </p:nvGraphicFramePr>
        <p:xfrm>
          <a:off x="3124200" y="1066800"/>
          <a:ext cx="5791200" cy="4399280"/>
        </p:xfrm>
        <a:graphic>
          <a:graphicData uri="http://schemas.openxmlformats.org/drawingml/2006/table">
            <a:tbl>
              <a:tblPr firstRow="1" bandRow="1">
                <a:tableStyleId>{5C22544A-7EE6-4342-B048-85BDC9FD1C3A}</a:tableStyleId>
              </a:tblPr>
              <a:tblGrid>
                <a:gridCol w="868680"/>
                <a:gridCol w="4922520"/>
              </a:tblGrid>
              <a:tr h="370840">
                <a:tc>
                  <a:txBody>
                    <a:bodyPr/>
                    <a:lstStyle/>
                    <a:p>
                      <a:r>
                        <a:rPr lang="en-US" dirty="0" smtClean="0"/>
                        <a:t>Time</a:t>
                      </a:r>
                      <a:endParaRPr lang="en-US" dirty="0"/>
                    </a:p>
                  </a:txBody>
                  <a:tcPr/>
                </a:tc>
                <a:tc>
                  <a:txBody>
                    <a:bodyPr/>
                    <a:lstStyle/>
                    <a:p>
                      <a:r>
                        <a:rPr lang="en-US" dirty="0" smtClean="0"/>
                        <a:t>What does</a:t>
                      </a:r>
                      <a:r>
                        <a:rPr lang="en-US" baseline="0" dirty="0" smtClean="0"/>
                        <a:t> CPU do at this time slot</a:t>
                      </a:r>
                      <a:endParaRPr lang="en-US" dirty="0"/>
                    </a:p>
                  </a:txBody>
                  <a:tcPr/>
                </a:tc>
              </a:tr>
              <a:tr h="370840">
                <a:tc>
                  <a:txBody>
                    <a:bodyPr/>
                    <a:lstStyle/>
                    <a:p>
                      <a:r>
                        <a:rPr lang="en-US" dirty="0" smtClean="0"/>
                        <a:t>t=0</a:t>
                      </a:r>
                      <a:endParaRPr lang="en-US" dirty="0"/>
                    </a:p>
                  </a:txBody>
                  <a:tcPr/>
                </a:tc>
                <a:tc>
                  <a:txBody>
                    <a:bodyPr/>
                    <a:lstStyle/>
                    <a:p>
                      <a:r>
                        <a:rPr lang="en-US" dirty="0" smtClean="0"/>
                        <a:t>P2 will</a:t>
                      </a:r>
                      <a:r>
                        <a:rPr lang="en-US" baseline="0" dirty="0" smtClean="0"/>
                        <a:t> run as it is the only task ready to run </a:t>
                      </a:r>
                      <a:endParaRPr lang="en-US" dirty="0"/>
                    </a:p>
                  </a:txBody>
                  <a:tcPr/>
                </a:tc>
              </a:tr>
              <a:tr h="370840">
                <a:tc>
                  <a:txBody>
                    <a:bodyPr/>
                    <a:lstStyle/>
                    <a:p>
                      <a:r>
                        <a:rPr lang="en-US" dirty="0" smtClean="0"/>
                        <a:t>t=15</a:t>
                      </a:r>
                      <a:endParaRPr lang="en-US" dirty="0"/>
                    </a:p>
                  </a:txBody>
                  <a:tcPr/>
                </a:tc>
                <a:tc>
                  <a:txBody>
                    <a:bodyPr/>
                    <a:lstStyle/>
                    <a:p>
                      <a:r>
                        <a:rPr lang="en-US" dirty="0" smtClean="0"/>
                        <a:t>P1 is ready</a:t>
                      </a:r>
                      <a:r>
                        <a:rPr lang="en-US" baseline="0" dirty="0" smtClean="0"/>
                        <a:t> to run and it highest priority so it preempts  P2 and run for 10 units of time</a:t>
                      </a:r>
                      <a:endParaRPr lang="en-US" dirty="0"/>
                    </a:p>
                  </a:txBody>
                  <a:tcPr/>
                </a:tc>
              </a:tr>
              <a:tr h="370840">
                <a:tc>
                  <a:txBody>
                    <a:bodyPr/>
                    <a:lstStyle/>
                    <a:p>
                      <a:r>
                        <a:rPr lang="en-US" dirty="0" smtClean="0"/>
                        <a:t>t=18</a:t>
                      </a:r>
                      <a:endParaRPr lang="en-US" dirty="0"/>
                    </a:p>
                  </a:txBody>
                  <a:tcPr/>
                </a:tc>
                <a:tc>
                  <a:txBody>
                    <a:bodyPr/>
                    <a:lstStyle/>
                    <a:p>
                      <a:r>
                        <a:rPr lang="en-US" dirty="0" smtClean="0"/>
                        <a:t>P3 becomes ready but it has the</a:t>
                      </a:r>
                      <a:r>
                        <a:rPr lang="en-US" baseline="0" dirty="0" smtClean="0"/>
                        <a:t> lowest priority so it cannot preempt P1 or P2. So P1 will continue,  till  t=25 at the same  timeP3 will be in waiting stage </a:t>
                      </a:r>
                      <a:endParaRPr lang="en-US" dirty="0"/>
                    </a:p>
                  </a:txBody>
                  <a:tcPr/>
                </a:tc>
              </a:tr>
              <a:tr h="370840">
                <a:tc>
                  <a:txBody>
                    <a:bodyPr/>
                    <a:lstStyle/>
                    <a:p>
                      <a:r>
                        <a:rPr lang="en-US" dirty="0" smtClean="0"/>
                        <a:t>t=25</a:t>
                      </a:r>
                      <a:endParaRPr lang="en-US" dirty="0"/>
                    </a:p>
                  </a:txBody>
                  <a:tcPr/>
                </a:tc>
                <a:tc>
                  <a:txBody>
                    <a:bodyPr/>
                    <a:lstStyle/>
                    <a:p>
                      <a:r>
                        <a:rPr lang="en-US" dirty="0" smtClean="0"/>
                        <a:t>We have two process waiting</a:t>
                      </a:r>
                      <a:r>
                        <a:rPr lang="en-US" baseline="0" dirty="0" smtClean="0"/>
                        <a:t> for CPU, P2 and P3, P2 has higher priority than P3 so CPU will execute P2 till  t=40,</a:t>
                      </a:r>
                      <a:endParaRPr lang="en-US" dirty="0"/>
                    </a:p>
                  </a:txBody>
                  <a:tcPr/>
                </a:tc>
              </a:tr>
              <a:tr h="370840">
                <a:tc>
                  <a:txBody>
                    <a:bodyPr/>
                    <a:lstStyle/>
                    <a:p>
                      <a:r>
                        <a:rPr lang="en-US" dirty="0" smtClean="0"/>
                        <a:t>t=40</a:t>
                      </a:r>
                      <a:endParaRPr lang="en-US" dirty="0"/>
                    </a:p>
                  </a:txBody>
                  <a:tcPr/>
                </a:tc>
                <a:tc>
                  <a:txBody>
                    <a:bodyPr/>
                    <a:lstStyle/>
                    <a:p>
                      <a:r>
                        <a:rPr lang="en-US" dirty="0" smtClean="0"/>
                        <a:t>At this stage P1 and</a:t>
                      </a:r>
                      <a:r>
                        <a:rPr lang="en-US" baseline="0" dirty="0" smtClean="0"/>
                        <a:t> P2 is completed and no other task in the “tray” so P2 will start executing and completes by t=60</a:t>
                      </a:r>
                      <a:endParaRPr lang="en-US" dirty="0"/>
                    </a:p>
                  </a:txBody>
                  <a:tcPr/>
                </a:tc>
              </a:tr>
            </a:tbl>
          </a:graphicData>
        </a:graphic>
      </p:graphicFrame>
      <p:cxnSp>
        <p:nvCxnSpPr>
          <p:cNvPr id="6" name="Straight Arrow Connector 5"/>
          <p:cNvCxnSpPr/>
          <p:nvPr/>
        </p:nvCxnSpPr>
        <p:spPr>
          <a:xfrm flipV="1">
            <a:off x="838200" y="4191000"/>
            <a:ext cx="0" cy="24384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33400" y="6248400"/>
            <a:ext cx="71628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752600" y="6248400"/>
            <a:ext cx="0" cy="228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67000" y="6248400"/>
            <a:ext cx="0" cy="228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81400" y="6248400"/>
            <a:ext cx="0" cy="228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19600" y="6248400"/>
            <a:ext cx="0" cy="228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6248400"/>
            <a:ext cx="0" cy="228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72200" y="6248400"/>
            <a:ext cx="0" cy="228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0400" y="6248400"/>
            <a:ext cx="0" cy="228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09800" y="6248400"/>
            <a:ext cx="0" cy="228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124200" y="6248400"/>
            <a:ext cx="0" cy="228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88144" y="6443246"/>
            <a:ext cx="393056" cy="338554"/>
          </a:xfrm>
          <a:prstGeom prst="rect">
            <a:avLst/>
          </a:prstGeom>
          <a:noFill/>
        </p:spPr>
        <p:txBody>
          <a:bodyPr wrap="none" rtlCol="0">
            <a:spAutoFit/>
          </a:bodyPr>
          <a:lstStyle/>
          <a:p>
            <a:r>
              <a:rPr lang="en-US" sz="1600" dirty="0" smtClean="0"/>
              <a:t>10</a:t>
            </a:r>
            <a:endParaRPr lang="en-US" sz="1600" dirty="0"/>
          </a:p>
        </p:txBody>
      </p:sp>
      <p:sp>
        <p:nvSpPr>
          <p:cNvPr id="21" name="TextBox 20"/>
          <p:cNvSpPr txBox="1"/>
          <p:nvPr/>
        </p:nvSpPr>
        <p:spPr>
          <a:xfrm>
            <a:off x="2438400" y="6477000"/>
            <a:ext cx="393056" cy="338554"/>
          </a:xfrm>
          <a:prstGeom prst="rect">
            <a:avLst/>
          </a:prstGeom>
          <a:noFill/>
        </p:spPr>
        <p:txBody>
          <a:bodyPr wrap="none" rtlCol="0">
            <a:spAutoFit/>
          </a:bodyPr>
          <a:lstStyle/>
          <a:p>
            <a:r>
              <a:rPr lang="en-US" sz="1600" dirty="0" smtClean="0"/>
              <a:t>20</a:t>
            </a:r>
            <a:endParaRPr lang="en-US" sz="1600" dirty="0"/>
          </a:p>
        </p:txBody>
      </p:sp>
      <p:sp>
        <p:nvSpPr>
          <p:cNvPr id="22" name="TextBox 21"/>
          <p:cNvSpPr txBox="1"/>
          <p:nvPr/>
        </p:nvSpPr>
        <p:spPr>
          <a:xfrm>
            <a:off x="3416944" y="6477000"/>
            <a:ext cx="393056" cy="338554"/>
          </a:xfrm>
          <a:prstGeom prst="rect">
            <a:avLst/>
          </a:prstGeom>
          <a:noFill/>
        </p:spPr>
        <p:txBody>
          <a:bodyPr wrap="none" rtlCol="0">
            <a:spAutoFit/>
          </a:bodyPr>
          <a:lstStyle/>
          <a:p>
            <a:r>
              <a:rPr lang="en-US" sz="1600" dirty="0" smtClean="0"/>
              <a:t>30</a:t>
            </a:r>
            <a:endParaRPr lang="en-US" sz="1600" dirty="0"/>
          </a:p>
        </p:txBody>
      </p:sp>
      <p:sp>
        <p:nvSpPr>
          <p:cNvPr id="23" name="TextBox 22"/>
          <p:cNvSpPr txBox="1"/>
          <p:nvPr/>
        </p:nvSpPr>
        <p:spPr>
          <a:xfrm>
            <a:off x="4255144" y="6477000"/>
            <a:ext cx="393056" cy="338554"/>
          </a:xfrm>
          <a:prstGeom prst="rect">
            <a:avLst/>
          </a:prstGeom>
          <a:noFill/>
        </p:spPr>
        <p:txBody>
          <a:bodyPr wrap="none" rtlCol="0">
            <a:spAutoFit/>
          </a:bodyPr>
          <a:lstStyle/>
          <a:p>
            <a:r>
              <a:rPr lang="en-US" sz="1600" dirty="0" smtClean="0"/>
              <a:t>40</a:t>
            </a:r>
            <a:endParaRPr lang="en-US" sz="1600" dirty="0"/>
          </a:p>
        </p:txBody>
      </p:sp>
      <p:sp>
        <p:nvSpPr>
          <p:cNvPr id="24" name="TextBox 23"/>
          <p:cNvSpPr txBox="1"/>
          <p:nvPr/>
        </p:nvSpPr>
        <p:spPr>
          <a:xfrm>
            <a:off x="5169544" y="6443246"/>
            <a:ext cx="393056" cy="338554"/>
          </a:xfrm>
          <a:prstGeom prst="rect">
            <a:avLst/>
          </a:prstGeom>
          <a:noFill/>
        </p:spPr>
        <p:txBody>
          <a:bodyPr wrap="none" rtlCol="0">
            <a:spAutoFit/>
          </a:bodyPr>
          <a:lstStyle/>
          <a:p>
            <a:r>
              <a:rPr lang="en-US" sz="1600" dirty="0" smtClean="0"/>
              <a:t>50</a:t>
            </a:r>
            <a:endParaRPr lang="en-US" sz="1600" dirty="0"/>
          </a:p>
        </p:txBody>
      </p:sp>
      <p:sp>
        <p:nvSpPr>
          <p:cNvPr id="25" name="TextBox 24"/>
          <p:cNvSpPr txBox="1"/>
          <p:nvPr/>
        </p:nvSpPr>
        <p:spPr>
          <a:xfrm>
            <a:off x="5970896" y="6484960"/>
            <a:ext cx="393056" cy="338554"/>
          </a:xfrm>
          <a:prstGeom prst="rect">
            <a:avLst/>
          </a:prstGeom>
          <a:noFill/>
        </p:spPr>
        <p:txBody>
          <a:bodyPr wrap="none" rtlCol="0">
            <a:spAutoFit/>
          </a:bodyPr>
          <a:lstStyle/>
          <a:p>
            <a:r>
              <a:rPr lang="en-US" sz="1600" dirty="0" smtClean="0"/>
              <a:t>60</a:t>
            </a:r>
            <a:endParaRPr lang="en-US" sz="1600" dirty="0"/>
          </a:p>
        </p:txBody>
      </p:sp>
      <p:sp>
        <p:nvSpPr>
          <p:cNvPr id="26" name="TextBox 25"/>
          <p:cNvSpPr txBox="1"/>
          <p:nvPr/>
        </p:nvSpPr>
        <p:spPr>
          <a:xfrm>
            <a:off x="6845944" y="6443246"/>
            <a:ext cx="393056" cy="338554"/>
          </a:xfrm>
          <a:prstGeom prst="rect">
            <a:avLst/>
          </a:prstGeom>
          <a:noFill/>
        </p:spPr>
        <p:txBody>
          <a:bodyPr wrap="none" rtlCol="0">
            <a:spAutoFit/>
          </a:bodyPr>
          <a:lstStyle/>
          <a:p>
            <a:r>
              <a:rPr lang="en-US" sz="1600" dirty="0" smtClean="0"/>
              <a:t>70</a:t>
            </a:r>
            <a:endParaRPr lang="en-US" sz="1600" dirty="0"/>
          </a:p>
        </p:txBody>
      </p:sp>
      <p:sp>
        <p:nvSpPr>
          <p:cNvPr id="27" name="TextBox 26"/>
          <p:cNvSpPr txBox="1"/>
          <p:nvPr/>
        </p:nvSpPr>
        <p:spPr>
          <a:xfrm>
            <a:off x="2045344" y="6455392"/>
            <a:ext cx="393056" cy="338554"/>
          </a:xfrm>
          <a:prstGeom prst="rect">
            <a:avLst/>
          </a:prstGeom>
          <a:noFill/>
        </p:spPr>
        <p:txBody>
          <a:bodyPr wrap="none" rtlCol="0">
            <a:spAutoFit/>
          </a:bodyPr>
          <a:lstStyle/>
          <a:p>
            <a:r>
              <a:rPr lang="en-US" sz="1600" dirty="0" smtClean="0"/>
              <a:t>15</a:t>
            </a:r>
            <a:endParaRPr lang="en-US" sz="1600" dirty="0"/>
          </a:p>
        </p:txBody>
      </p:sp>
      <p:sp>
        <p:nvSpPr>
          <p:cNvPr id="28" name="TextBox 27"/>
          <p:cNvSpPr txBox="1"/>
          <p:nvPr/>
        </p:nvSpPr>
        <p:spPr>
          <a:xfrm>
            <a:off x="2959744" y="6436056"/>
            <a:ext cx="393056" cy="338554"/>
          </a:xfrm>
          <a:prstGeom prst="rect">
            <a:avLst/>
          </a:prstGeom>
          <a:noFill/>
        </p:spPr>
        <p:txBody>
          <a:bodyPr wrap="none" rtlCol="0">
            <a:spAutoFit/>
          </a:bodyPr>
          <a:lstStyle/>
          <a:p>
            <a:r>
              <a:rPr lang="en-US" sz="1600" dirty="0" smtClean="0"/>
              <a:t>25</a:t>
            </a:r>
            <a:endParaRPr lang="en-US" sz="1600" dirty="0"/>
          </a:p>
        </p:txBody>
      </p:sp>
      <p:sp>
        <p:nvSpPr>
          <p:cNvPr id="30" name="Rounded Rectangle 29"/>
          <p:cNvSpPr/>
          <p:nvPr/>
        </p:nvSpPr>
        <p:spPr>
          <a:xfrm>
            <a:off x="838200" y="5715000"/>
            <a:ext cx="1371600" cy="304800"/>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31" name="Rounded Rectangle 30"/>
          <p:cNvSpPr/>
          <p:nvPr/>
        </p:nvSpPr>
        <p:spPr>
          <a:xfrm>
            <a:off x="2209800" y="5715000"/>
            <a:ext cx="990600" cy="304800"/>
          </a:xfrm>
          <a:prstGeom prst="round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32" name="Rounded Rectangle 31"/>
          <p:cNvSpPr/>
          <p:nvPr/>
        </p:nvSpPr>
        <p:spPr>
          <a:xfrm>
            <a:off x="3202672" y="5715000"/>
            <a:ext cx="1216928" cy="304800"/>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33" name="Rounded Rectangle 32"/>
          <p:cNvSpPr/>
          <p:nvPr/>
        </p:nvSpPr>
        <p:spPr>
          <a:xfrm>
            <a:off x="4419600" y="5715000"/>
            <a:ext cx="1752600" cy="30480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normAutofit fontScale="90000"/>
          </a:bodyPr>
          <a:lstStyle/>
          <a:p>
            <a:r>
              <a:rPr lang="en-US" dirty="0" smtClean="0"/>
              <a:t>How do RTOS set the priority of a Process/Task</a:t>
            </a:r>
            <a:endParaRPr lang="en-US" dirty="0"/>
          </a:p>
        </p:txBody>
      </p:sp>
      <p:sp>
        <p:nvSpPr>
          <p:cNvPr id="3" name="TextBox 2"/>
          <p:cNvSpPr txBox="1"/>
          <p:nvPr/>
        </p:nvSpPr>
        <p:spPr>
          <a:xfrm>
            <a:off x="381000" y="2057400"/>
            <a:ext cx="8534400" cy="4401205"/>
          </a:xfrm>
          <a:prstGeom prst="rect">
            <a:avLst/>
          </a:prstGeom>
          <a:noFill/>
        </p:spPr>
        <p:txBody>
          <a:bodyPr wrap="square" rtlCol="0">
            <a:spAutoFit/>
          </a:bodyPr>
          <a:lstStyle/>
          <a:p>
            <a:r>
              <a:rPr lang="en-US" sz="2800" dirty="0" smtClean="0"/>
              <a:t>We can set priorities in two ways either </a:t>
            </a:r>
          </a:p>
          <a:p>
            <a:pPr>
              <a:buFont typeface="Arial" pitchFamily="34" charset="0"/>
              <a:buChar char="•"/>
            </a:pPr>
            <a:r>
              <a:rPr lang="en-US" sz="2800" dirty="0" smtClean="0"/>
              <a:t>Static : Which is also known as fixed priority system where the system designer set the priority of each task and it does not change with execution, this is very easy to design but its CPU utilization is not up to the mark</a:t>
            </a:r>
          </a:p>
          <a:p>
            <a:pPr>
              <a:buFont typeface="Arial" pitchFamily="34" charset="0"/>
              <a:buChar char="•"/>
            </a:pPr>
            <a:endParaRPr lang="en-US" sz="2800" dirty="0" smtClean="0"/>
          </a:p>
          <a:p>
            <a:pPr>
              <a:buFont typeface="Arial" pitchFamily="34" charset="0"/>
              <a:buChar char="•"/>
            </a:pPr>
            <a:r>
              <a:rPr lang="en-US" sz="2800" dirty="0" smtClean="0"/>
              <a:t>Dynamic : In this approach the priorities of the process changes with execution, design of this system needs more complex analysis on scheduling. This approach makes better use of CPU (better CPU utilization)</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868362"/>
          </a:xfrm>
        </p:spPr>
        <p:txBody>
          <a:bodyPr/>
          <a:lstStyle/>
          <a:p>
            <a:r>
              <a:rPr lang="en-US" dirty="0" smtClean="0"/>
              <a:t>Definitions</a:t>
            </a:r>
            <a:endParaRPr lang="en-US" dirty="0"/>
          </a:p>
        </p:txBody>
      </p:sp>
      <p:cxnSp>
        <p:nvCxnSpPr>
          <p:cNvPr id="5" name="Straight Connector 4"/>
          <p:cNvCxnSpPr/>
          <p:nvPr/>
        </p:nvCxnSpPr>
        <p:spPr>
          <a:xfrm>
            <a:off x="1219200" y="2133600"/>
            <a:ext cx="6553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76400" y="2133600"/>
            <a:ext cx="0" cy="5334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133600"/>
            <a:ext cx="0" cy="5334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438400" y="1371600"/>
            <a:ext cx="4267200" cy="762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/Task for Encoding(compress)</a:t>
            </a:r>
            <a:endParaRPr lang="en-US" dirty="0"/>
          </a:p>
        </p:txBody>
      </p:sp>
      <p:cxnSp>
        <p:nvCxnSpPr>
          <p:cNvPr id="10" name="Straight Connector 9"/>
          <p:cNvCxnSpPr/>
          <p:nvPr/>
        </p:nvCxnSpPr>
        <p:spPr>
          <a:xfrm>
            <a:off x="2438400" y="2133600"/>
            <a:ext cx="0" cy="10668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705600" y="2133600"/>
            <a:ext cx="0" cy="10668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57600" y="2514600"/>
            <a:ext cx="1669368" cy="369332"/>
          </a:xfrm>
          <a:prstGeom prst="rect">
            <a:avLst/>
          </a:prstGeom>
          <a:noFill/>
        </p:spPr>
        <p:txBody>
          <a:bodyPr wrap="none" rtlCol="0">
            <a:spAutoFit/>
          </a:bodyPr>
          <a:lstStyle/>
          <a:p>
            <a:r>
              <a:rPr lang="en-US" dirty="0" smtClean="0"/>
              <a:t>Execution Time </a:t>
            </a:r>
            <a:endParaRPr lang="en-US" dirty="0"/>
          </a:p>
        </p:txBody>
      </p:sp>
      <p:cxnSp>
        <p:nvCxnSpPr>
          <p:cNvPr id="16" name="Straight Arrow Connector 15"/>
          <p:cNvCxnSpPr>
            <a:stCxn id="14" idx="3"/>
          </p:cNvCxnSpPr>
          <p:nvPr/>
        </p:nvCxnSpPr>
        <p:spPr>
          <a:xfrm flipV="1">
            <a:off x="5326968" y="2667000"/>
            <a:ext cx="1302432" cy="322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1"/>
          </p:cNvCxnSpPr>
          <p:nvPr/>
        </p:nvCxnSpPr>
        <p:spPr>
          <a:xfrm flipH="1" flipV="1">
            <a:off x="2514600" y="2667000"/>
            <a:ext cx="1143000" cy="322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16200000" flipH="1">
            <a:off x="990600" y="1295400"/>
            <a:ext cx="685800" cy="685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28600" y="838200"/>
            <a:ext cx="1828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Release time</a:t>
            </a:r>
            <a:endParaRPr lang="en-US" dirty="0"/>
          </a:p>
        </p:txBody>
      </p:sp>
      <p:sp>
        <p:nvSpPr>
          <p:cNvPr id="22" name="Oval 21"/>
          <p:cNvSpPr/>
          <p:nvPr/>
        </p:nvSpPr>
        <p:spPr>
          <a:xfrm>
            <a:off x="7315200" y="609600"/>
            <a:ext cx="1828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Dead line</a:t>
            </a:r>
            <a:endParaRPr lang="en-US" dirty="0"/>
          </a:p>
        </p:txBody>
      </p:sp>
      <p:cxnSp>
        <p:nvCxnSpPr>
          <p:cNvPr id="26" name="Shape 25"/>
          <p:cNvCxnSpPr>
            <a:stCxn id="22" idx="4"/>
          </p:cNvCxnSpPr>
          <p:nvPr/>
        </p:nvCxnSpPr>
        <p:spPr>
          <a:xfrm rot="5400000">
            <a:off x="7315200" y="1143000"/>
            <a:ext cx="914400" cy="914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9600" y="2667000"/>
            <a:ext cx="1571723" cy="430887"/>
          </a:xfrm>
          <a:prstGeom prst="rect">
            <a:avLst/>
          </a:prstGeom>
          <a:noFill/>
        </p:spPr>
        <p:txBody>
          <a:bodyPr wrap="square" rtlCol="0">
            <a:spAutoFit/>
          </a:bodyPr>
          <a:lstStyle/>
          <a:p>
            <a:r>
              <a:rPr lang="en-US" sz="1100" dirty="0" smtClean="0"/>
              <a:t>Audio Or video Sample ready</a:t>
            </a:r>
            <a:endParaRPr lang="en-US" sz="1100" dirty="0"/>
          </a:p>
        </p:txBody>
      </p:sp>
      <p:sp>
        <p:nvSpPr>
          <p:cNvPr id="29" name="TextBox 28"/>
          <p:cNvSpPr txBox="1"/>
          <p:nvPr/>
        </p:nvSpPr>
        <p:spPr>
          <a:xfrm>
            <a:off x="6858000" y="2743200"/>
            <a:ext cx="1688283" cy="261610"/>
          </a:xfrm>
          <a:prstGeom prst="rect">
            <a:avLst/>
          </a:prstGeom>
          <a:noFill/>
        </p:spPr>
        <p:txBody>
          <a:bodyPr wrap="none" rtlCol="0">
            <a:spAutoFit/>
          </a:bodyPr>
          <a:lstStyle/>
          <a:p>
            <a:r>
              <a:rPr lang="en-US" sz="1100" dirty="0" smtClean="0"/>
              <a:t>Sample has to be encoded</a:t>
            </a:r>
          </a:p>
        </p:txBody>
      </p:sp>
      <p:sp>
        <p:nvSpPr>
          <p:cNvPr id="30" name="TextBox 29"/>
          <p:cNvSpPr txBox="1"/>
          <p:nvPr/>
        </p:nvSpPr>
        <p:spPr>
          <a:xfrm>
            <a:off x="228600" y="3733800"/>
            <a:ext cx="6413359" cy="646331"/>
          </a:xfrm>
          <a:prstGeom prst="rect">
            <a:avLst/>
          </a:prstGeom>
          <a:noFill/>
        </p:spPr>
        <p:txBody>
          <a:bodyPr wrap="none" rtlCol="0">
            <a:spAutoFit/>
          </a:bodyPr>
          <a:lstStyle/>
          <a:p>
            <a:r>
              <a:rPr lang="en-US" b="1" dirty="0" smtClean="0"/>
              <a:t>What is a periodic Task ?</a:t>
            </a:r>
          </a:p>
          <a:p>
            <a:r>
              <a:rPr lang="en-US" b="1" dirty="0" smtClean="0"/>
              <a:t>A task which repeats its execution  at a fixed frequency or period. </a:t>
            </a:r>
            <a:endParaRPr lang="en-US" b="1" dirty="0"/>
          </a:p>
        </p:txBody>
      </p:sp>
      <p:cxnSp>
        <p:nvCxnSpPr>
          <p:cNvPr id="31" name="Straight Connector 30"/>
          <p:cNvCxnSpPr/>
          <p:nvPr/>
        </p:nvCxnSpPr>
        <p:spPr>
          <a:xfrm>
            <a:off x="1371600" y="6248400"/>
            <a:ext cx="6553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752600" y="5334000"/>
            <a:ext cx="914400" cy="9144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P(0)</a:t>
            </a:r>
            <a:endParaRPr lang="en-US" dirty="0"/>
          </a:p>
        </p:txBody>
      </p:sp>
      <p:sp>
        <p:nvSpPr>
          <p:cNvPr id="33" name="Rounded Rectangle 32"/>
          <p:cNvSpPr/>
          <p:nvPr/>
        </p:nvSpPr>
        <p:spPr>
          <a:xfrm>
            <a:off x="3186752" y="5334000"/>
            <a:ext cx="914400" cy="9144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34" name="Rounded Rectangle 33"/>
          <p:cNvSpPr/>
          <p:nvPr/>
        </p:nvSpPr>
        <p:spPr>
          <a:xfrm>
            <a:off x="4724400" y="5334000"/>
            <a:ext cx="914400" cy="9144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35" name="Rounded Rectangle 34"/>
          <p:cNvSpPr/>
          <p:nvPr/>
        </p:nvSpPr>
        <p:spPr>
          <a:xfrm>
            <a:off x="6158552" y="5334000"/>
            <a:ext cx="914400" cy="9144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cxnSp>
        <p:nvCxnSpPr>
          <p:cNvPr id="36" name="Straight Connector 35"/>
          <p:cNvCxnSpPr/>
          <p:nvPr/>
        </p:nvCxnSpPr>
        <p:spPr>
          <a:xfrm>
            <a:off x="1752600" y="4648200"/>
            <a:ext cx="0" cy="10668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65144" y="4599296"/>
            <a:ext cx="0" cy="10668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10752" y="4626592"/>
            <a:ext cx="0" cy="10668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123296" y="4648200"/>
            <a:ext cx="0" cy="10668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33600" y="4648200"/>
            <a:ext cx="588751" cy="276999"/>
          </a:xfrm>
          <a:prstGeom prst="rect">
            <a:avLst/>
          </a:prstGeom>
          <a:noFill/>
        </p:spPr>
        <p:txBody>
          <a:bodyPr wrap="none" rtlCol="0">
            <a:spAutoFit/>
          </a:bodyPr>
          <a:lstStyle/>
          <a:p>
            <a:r>
              <a:rPr lang="en-US" sz="1200" dirty="0" smtClean="0"/>
              <a:t>Period</a:t>
            </a:r>
            <a:endParaRPr lang="en-US" sz="1200" dirty="0"/>
          </a:p>
        </p:txBody>
      </p:sp>
      <p:cxnSp>
        <p:nvCxnSpPr>
          <p:cNvPr id="42" name="Straight Arrow Connector 41"/>
          <p:cNvCxnSpPr/>
          <p:nvPr/>
        </p:nvCxnSpPr>
        <p:spPr>
          <a:xfrm>
            <a:off x="2722351" y="4648200"/>
            <a:ext cx="401849" cy="139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1828800" y="4648200"/>
            <a:ext cx="304800" cy="139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581400" y="4828401"/>
            <a:ext cx="588751" cy="276999"/>
          </a:xfrm>
          <a:prstGeom prst="rect">
            <a:avLst/>
          </a:prstGeom>
          <a:noFill/>
        </p:spPr>
        <p:txBody>
          <a:bodyPr wrap="none" rtlCol="0">
            <a:spAutoFit/>
          </a:bodyPr>
          <a:lstStyle/>
          <a:p>
            <a:r>
              <a:rPr lang="en-US" sz="1200" dirty="0" smtClean="0"/>
              <a:t>Period</a:t>
            </a:r>
            <a:endParaRPr lang="en-US" sz="1200" dirty="0"/>
          </a:p>
        </p:txBody>
      </p:sp>
      <p:cxnSp>
        <p:nvCxnSpPr>
          <p:cNvPr id="46" name="Straight Arrow Connector 45"/>
          <p:cNvCxnSpPr>
            <a:stCxn id="45" idx="3"/>
          </p:cNvCxnSpPr>
          <p:nvPr/>
        </p:nvCxnSpPr>
        <p:spPr>
          <a:xfrm>
            <a:off x="4170151" y="4966901"/>
            <a:ext cx="401849" cy="139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1"/>
          </p:cNvCxnSpPr>
          <p:nvPr/>
        </p:nvCxnSpPr>
        <p:spPr>
          <a:xfrm flipH="1">
            <a:off x="3276600" y="4966901"/>
            <a:ext cx="304800" cy="139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105400" y="4572000"/>
            <a:ext cx="588751" cy="276999"/>
          </a:xfrm>
          <a:prstGeom prst="rect">
            <a:avLst/>
          </a:prstGeom>
          <a:noFill/>
        </p:spPr>
        <p:txBody>
          <a:bodyPr wrap="none" rtlCol="0">
            <a:spAutoFit/>
          </a:bodyPr>
          <a:lstStyle/>
          <a:p>
            <a:r>
              <a:rPr lang="en-US" sz="1200" dirty="0" smtClean="0"/>
              <a:t>Period</a:t>
            </a:r>
            <a:endParaRPr lang="en-US" sz="1200" dirty="0"/>
          </a:p>
        </p:txBody>
      </p:sp>
      <p:cxnSp>
        <p:nvCxnSpPr>
          <p:cNvPr id="49" name="Straight Arrow Connector 48"/>
          <p:cNvCxnSpPr>
            <a:stCxn id="48" idx="3"/>
          </p:cNvCxnSpPr>
          <p:nvPr/>
        </p:nvCxnSpPr>
        <p:spPr>
          <a:xfrm>
            <a:off x="5694151" y="4710500"/>
            <a:ext cx="401849" cy="139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1"/>
          </p:cNvCxnSpPr>
          <p:nvPr/>
        </p:nvCxnSpPr>
        <p:spPr>
          <a:xfrm flipH="1">
            <a:off x="4800600" y="4710500"/>
            <a:ext cx="304800" cy="139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086600" y="6488668"/>
            <a:ext cx="2057400" cy="369332"/>
          </a:xfrm>
          <a:prstGeom prst="rect">
            <a:avLst/>
          </a:prstGeom>
          <a:noFill/>
        </p:spPr>
        <p:txBody>
          <a:bodyPr wrap="square" rtlCol="0">
            <a:spAutoFit/>
          </a:bodyPr>
          <a:lstStyle/>
          <a:p>
            <a:r>
              <a:rPr lang="en-US" dirty="0" smtClean="0"/>
              <a:t>Rate = 1/Period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lstStyle/>
          <a:p>
            <a:r>
              <a:rPr lang="en-US" dirty="0" smtClean="0"/>
              <a:t>Scheduling Metrics</a:t>
            </a:r>
            <a:endParaRPr lang="en-US" dirty="0"/>
          </a:p>
        </p:txBody>
      </p:sp>
      <p:sp>
        <p:nvSpPr>
          <p:cNvPr id="3" name="TextBox 2"/>
          <p:cNvSpPr txBox="1"/>
          <p:nvPr/>
        </p:nvSpPr>
        <p:spPr>
          <a:xfrm>
            <a:off x="304800" y="1392734"/>
            <a:ext cx="8610600" cy="5262979"/>
          </a:xfrm>
          <a:prstGeom prst="rect">
            <a:avLst/>
          </a:prstGeom>
          <a:noFill/>
        </p:spPr>
        <p:txBody>
          <a:bodyPr wrap="square" rtlCol="0">
            <a:spAutoFit/>
          </a:bodyPr>
          <a:lstStyle/>
          <a:p>
            <a:r>
              <a:rPr lang="en-US" sz="2800" dirty="0" smtClean="0"/>
              <a:t>Ability to  satisfy  all dead lines</a:t>
            </a:r>
          </a:p>
          <a:p>
            <a:r>
              <a:rPr lang="en-US" sz="2800" dirty="0" smtClean="0"/>
              <a:t>Scheduling overhead: The time required  to make scheduling decision.</a:t>
            </a:r>
          </a:p>
          <a:p>
            <a:endParaRPr lang="en-US" sz="2800" dirty="0" smtClean="0"/>
          </a:p>
          <a:p>
            <a:r>
              <a:rPr lang="en-US" sz="2800" dirty="0" smtClean="0"/>
              <a:t>CPU Utilization – Is the percentage of time  spend of executing a task/process, or doing useful work. Scheduling overhead is usually ignored which calculating this.</a:t>
            </a:r>
          </a:p>
          <a:p>
            <a:endParaRPr lang="en-US" sz="2800" dirty="0" smtClean="0"/>
          </a:p>
          <a:p>
            <a:r>
              <a:rPr lang="en-US" sz="2800" dirty="0" smtClean="0"/>
              <a:t>To calculate the CPU utilization for a period between t1 and t2 the formula is</a:t>
            </a:r>
          </a:p>
          <a:p>
            <a:endParaRPr lang="en-US" sz="2800" dirty="0" smtClean="0"/>
          </a:p>
          <a:p>
            <a:r>
              <a:rPr lang="en-US" sz="2800" dirty="0" smtClean="0"/>
              <a:t>U = Time Spend of useful work/ (t2-t1)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4118</TotalTime>
  <Words>2534</Words>
  <Application>Microsoft Office PowerPoint</Application>
  <PresentationFormat>On-screen Show (4:3)</PresentationFormat>
  <Paragraphs>360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Real Time Scheduling   Concepts</vt:lpstr>
      <vt:lpstr>What is Scheduling policy/mechanism </vt:lpstr>
      <vt:lpstr>Real Time Scheduling Methods</vt:lpstr>
      <vt:lpstr>State of process/task in RTOS</vt:lpstr>
      <vt:lpstr>Priority Driven Scheduling</vt:lpstr>
      <vt:lpstr>How does scheduling takes place</vt:lpstr>
      <vt:lpstr>How do RTOS set the priority of a Process/Task</vt:lpstr>
      <vt:lpstr>Definitions</vt:lpstr>
      <vt:lpstr>Scheduling Metrics</vt:lpstr>
      <vt:lpstr>  CPU Utilizations  </vt:lpstr>
      <vt:lpstr>Slide 11</vt:lpstr>
      <vt:lpstr>Example of Hyper period</vt:lpstr>
      <vt:lpstr>Hyper period and CPU utilization</vt:lpstr>
      <vt:lpstr>Rate Monotonic Scheduling</vt:lpstr>
      <vt:lpstr>Rate Monotonic Scheduling</vt:lpstr>
      <vt:lpstr>RMS algorithm</vt:lpstr>
      <vt:lpstr>Rate Monotonic Scheduling case study</vt:lpstr>
      <vt:lpstr>Rate Monotonic Priorities</vt:lpstr>
      <vt:lpstr>CPU Utilization in RMS</vt:lpstr>
      <vt:lpstr>Asymptotic analysis of RMS</vt:lpstr>
      <vt:lpstr>Earliest-Deadline-First Scheduling</vt:lpstr>
      <vt:lpstr>EDF Algorithm</vt:lpstr>
      <vt:lpstr>Case study of EDF</vt:lpstr>
      <vt:lpstr>EDF vs RM which is better</vt:lpstr>
      <vt:lpstr>What if your set of processes is un-schedulable ?</vt:lpstr>
      <vt:lpstr>Assumptions behind modeling</vt:lpstr>
      <vt:lpstr>Priority Inversion</vt:lpstr>
      <vt:lpstr>Priority Inversion</vt:lpstr>
      <vt:lpstr>Data dependencies and scheduling</vt:lpstr>
      <vt:lpstr>Interrupt handling</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user</cp:lastModifiedBy>
  <cp:revision>379</cp:revision>
  <dcterms:created xsi:type="dcterms:W3CDTF">2017-01-18T10:03:27Z</dcterms:created>
  <dcterms:modified xsi:type="dcterms:W3CDTF">2017-02-13T05:52:28Z</dcterms:modified>
</cp:coreProperties>
</file>