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3" r:id="rId2"/>
    <p:sldId id="284" r:id="rId3"/>
    <p:sldId id="285" r:id="rId4"/>
    <p:sldId id="287" r:id="rId5"/>
    <p:sldId id="288" r:id="rId6"/>
    <p:sldId id="286" r:id="rId7"/>
    <p:sldId id="291" r:id="rId8"/>
    <p:sldId id="296" r:id="rId9"/>
    <p:sldId id="295" r:id="rId10"/>
    <p:sldId id="297" r:id="rId11"/>
    <p:sldId id="293" r:id="rId12"/>
    <p:sldId id="292" r:id="rId13"/>
    <p:sldId id="300" r:id="rId14"/>
    <p:sldId id="305" r:id="rId15"/>
    <p:sldId id="304" r:id="rId16"/>
    <p:sldId id="301" r:id="rId17"/>
    <p:sldId id="306" r:id="rId18"/>
    <p:sldId id="307" r:id="rId19"/>
    <p:sldId id="298" r:id="rId20"/>
    <p:sldId id="299" r:id="rId21"/>
    <p:sldId id="303" r:id="rId22"/>
    <p:sldId id="290" r:id="rId23"/>
    <p:sldId id="294" r:id="rId24"/>
    <p:sldId id="308" r:id="rId25"/>
    <p:sldId id="309" r:id="rId26"/>
    <p:sldId id="310" r:id="rId27"/>
    <p:sldId id="311" r:id="rId28"/>
    <p:sldId id="312" r:id="rId29"/>
    <p:sldId id="313" r:id="rId30"/>
    <p:sldId id="289" r:id="rId31"/>
    <p:sldId id="302" r:id="rId32"/>
    <p:sldId id="314" r:id="rId33"/>
    <p:sldId id="31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5631" autoAdjust="0"/>
    <p:restoredTop sz="84767" autoAdjust="0"/>
  </p:normalViewPr>
  <p:slideViewPr>
    <p:cSldViewPr>
      <p:cViewPr>
        <p:scale>
          <a:sx n="70" d="100"/>
          <a:sy n="70" d="100"/>
        </p:scale>
        <p:origin x="-55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2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CEA9B-715E-4B93-8B89-8788E1530A12}" type="datetimeFigureOut">
              <a:rPr lang="en-US" smtClean="0"/>
              <a:pPr/>
              <a:t>4/23/2017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43461-BD7B-48CC-A2F1-DF620CC468B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4/23/2017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4/23/2017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4/23/2017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4/23/2017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4/23/2017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4/23/2017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earchnetworking.techtarget.com/definition/local-area-network-LAN" TargetMode="External"/><Relationship Id="rId2" Type="http://schemas.openxmlformats.org/officeDocument/2006/relationships/hyperlink" Target="http://searchstorage.techtarget.com/definition/file-storage" TargetMode="External"/><Relationship Id="rId1" Type="http://schemas.openxmlformats.org/officeDocument/2006/relationships/slideLayout" Target="../slideLayouts/slideLayout6.xml"/><Relationship Id="rId6" Type="http://schemas.openxmlformats.org/officeDocument/2006/relationships/hyperlink" Target="http://searchnetworking.techtarget.com/definition/Ethernet" TargetMode="External"/><Relationship Id="rId5" Type="http://schemas.openxmlformats.org/officeDocument/2006/relationships/hyperlink" Target="http://searchstorage.techtarget.com/definition/storage" TargetMode="External"/><Relationship Id="rId4" Type="http://schemas.openxmlformats.org/officeDocument/2006/relationships/hyperlink" Target="http://searchnetworking.techtarget.com/definition/node"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earchservervirtualization.techtarget.com/definition/hypervisor"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download.oracle.com/otndocs/jcp/realtime-1.0.2-mrel-spec-oth-JSpec/"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www.oracle.com/technetwork/articles/java/nilsen-realtime-pt1-2264405.html" TargetMode="External"/><Relationship Id="rId2" Type="http://schemas.openxmlformats.org/officeDocument/2006/relationships/hyperlink" Target="http://www.ptc.com/developer-tools/perc"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earchvmware.techtarget.com/answer/How-does-a-Type-2-hypervisor-compare-to-a-Type-1-hypervisor" TargetMode="External"/><Relationship Id="rId2" Type="http://schemas.openxmlformats.org/officeDocument/2006/relationships/hyperlink" Target="http://searchservervirtualization.techtarget.com/answer/Distinguishing-a-host-hypervisor-from-a-nested-hypervisor"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earchvirtualstorage.techtarget.com/answer/What-are-the-pros-and-cons-of-using-the-VMware-free-hypervisor"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Machines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srcRect/>
          <a:stretch>
            <a:fillRect/>
          </a:stretch>
        </p:blipFill>
        <p:spPr bwMode="auto">
          <a:xfrm>
            <a:off x="2819400" y="0"/>
            <a:ext cx="6324601" cy="6858000"/>
          </a:xfrm>
          <a:prstGeom prst="rect">
            <a:avLst/>
          </a:prstGeom>
          <a:noFill/>
        </p:spPr>
      </p:pic>
      <p:sp>
        <p:nvSpPr>
          <p:cNvPr id="3" name="TextBox 2"/>
          <p:cNvSpPr txBox="1"/>
          <p:nvPr/>
        </p:nvSpPr>
        <p:spPr>
          <a:xfrm>
            <a:off x="457200" y="914400"/>
            <a:ext cx="2057400" cy="4524315"/>
          </a:xfrm>
          <a:prstGeom prst="rect">
            <a:avLst/>
          </a:prstGeom>
          <a:noFill/>
        </p:spPr>
        <p:txBody>
          <a:bodyPr wrap="square" rtlCol="0">
            <a:spAutoFit/>
          </a:bodyPr>
          <a:lstStyle/>
          <a:p>
            <a:pPr algn="just"/>
            <a:r>
              <a:rPr lang="en-US" sz="2400" i="1" dirty="0" smtClean="0"/>
              <a:t>Jim </a:t>
            </a:r>
            <a:r>
              <a:rPr lang="en-US" sz="2400" i="1" dirty="0" err="1" smtClean="0"/>
              <a:t>Rymarczyk</a:t>
            </a:r>
            <a:r>
              <a:rPr lang="en-US" sz="2400" i="1" dirty="0" smtClean="0"/>
              <a:t>, who joined IBM as a programmer in the 1960s just as the mainframe giant was invented virtualization.</a:t>
            </a:r>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Components of a Virtual Machine</a:t>
            </a:r>
            <a:endParaRPr lang="en-US" dirty="0"/>
          </a:p>
        </p:txBody>
      </p:sp>
      <p:sp>
        <p:nvSpPr>
          <p:cNvPr id="8" name="TextBox 7"/>
          <p:cNvSpPr txBox="1"/>
          <p:nvPr/>
        </p:nvSpPr>
        <p:spPr>
          <a:xfrm>
            <a:off x="457200" y="1219200"/>
            <a:ext cx="8153400" cy="4524315"/>
          </a:xfrm>
          <a:prstGeom prst="rect">
            <a:avLst/>
          </a:prstGeom>
          <a:noFill/>
          <a:ln>
            <a:solidFill>
              <a:srgbClr val="FF0000"/>
            </a:solidFill>
          </a:ln>
        </p:spPr>
        <p:txBody>
          <a:bodyPr wrap="square" rtlCol="0">
            <a:spAutoFit/>
          </a:bodyPr>
          <a:lstStyle/>
          <a:p>
            <a:r>
              <a:rPr lang="en-US" dirty="0" smtClean="0"/>
              <a:t>A virtual machine is a software computer that, like a physical computer, runs an operating system and applications.</a:t>
            </a:r>
          </a:p>
          <a:p>
            <a:r>
              <a:rPr lang="en-US" dirty="0" smtClean="0"/>
              <a:t/>
            </a:r>
            <a:br>
              <a:rPr lang="en-US" dirty="0" smtClean="0"/>
            </a:br>
            <a:r>
              <a:rPr lang="en-US" dirty="0" smtClean="0"/>
              <a:t>Just like a normal computer a VM contains all the components in Virtualized form</a:t>
            </a:r>
          </a:p>
          <a:p>
            <a:pPr>
              <a:buFont typeface="Arial" pitchFamily="34" charset="0"/>
              <a:buChar char="•"/>
            </a:pPr>
            <a:r>
              <a:rPr lang="en-US" dirty="0" smtClean="0"/>
              <a:t> Display, </a:t>
            </a:r>
          </a:p>
          <a:p>
            <a:pPr>
              <a:buFont typeface="Arial" pitchFamily="34" charset="0"/>
              <a:buChar char="•"/>
            </a:pPr>
            <a:r>
              <a:rPr lang="en-US" dirty="0" smtClean="0"/>
              <a:t> Hard disk  - know as virtual hard disk</a:t>
            </a:r>
          </a:p>
          <a:p>
            <a:pPr>
              <a:buFont typeface="Arial" pitchFamily="34" charset="0"/>
              <a:buChar char="•"/>
            </a:pPr>
            <a:r>
              <a:rPr lang="en-US" dirty="0" smtClean="0"/>
              <a:t> One or more processors,   - (</a:t>
            </a:r>
            <a:r>
              <a:rPr lang="en-US" dirty="0" err="1" smtClean="0"/>
              <a:t>vCPU</a:t>
            </a:r>
            <a:r>
              <a:rPr lang="en-US" dirty="0" smtClean="0"/>
              <a:t>)</a:t>
            </a:r>
          </a:p>
          <a:p>
            <a:pPr>
              <a:buFont typeface="Arial" pitchFamily="34" charset="0"/>
              <a:buChar char="•"/>
            </a:pPr>
            <a:r>
              <a:rPr lang="en-US" dirty="0" smtClean="0"/>
              <a:t>RAM / memory,   (</a:t>
            </a:r>
            <a:r>
              <a:rPr lang="en-US" dirty="0" err="1" smtClean="0"/>
              <a:t>vRAM</a:t>
            </a:r>
            <a:r>
              <a:rPr lang="en-US" dirty="0" smtClean="0"/>
              <a:t>)</a:t>
            </a:r>
          </a:p>
          <a:p>
            <a:pPr>
              <a:buFont typeface="Arial" pitchFamily="34" charset="0"/>
              <a:buChar char="•"/>
            </a:pPr>
            <a:r>
              <a:rPr lang="en-US" dirty="0" smtClean="0"/>
              <a:t>CD/DVD drive, </a:t>
            </a:r>
          </a:p>
          <a:p>
            <a:pPr>
              <a:buFont typeface="Arial" pitchFamily="34" charset="0"/>
              <a:buChar char="•"/>
            </a:pPr>
            <a:r>
              <a:rPr lang="en-US" dirty="0" smtClean="0"/>
              <a:t>Network adapter,  (Virtual network adapter)</a:t>
            </a:r>
          </a:p>
          <a:p>
            <a:pPr>
              <a:buFont typeface="Arial" pitchFamily="34" charset="0"/>
              <a:buChar char="•"/>
            </a:pPr>
            <a:r>
              <a:rPr lang="en-US" dirty="0" smtClean="0"/>
              <a:t>USB controller.   (USB Controller mapped to one the USB drive on server)</a:t>
            </a:r>
          </a:p>
          <a:p>
            <a:pPr>
              <a:buFont typeface="Arial" pitchFamily="34" charset="0"/>
              <a:buChar char="•"/>
            </a:pPr>
            <a:endParaRPr lang="en-US" dirty="0" smtClean="0"/>
          </a:p>
          <a:p>
            <a:pPr>
              <a:buFont typeface="Arial" pitchFamily="34" charset="0"/>
              <a:buChar char="•"/>
            </a:pPr>
            <a:r>
              <a:rPr lang="en-US" dirty="0" smtClean="0"/>
              <a:t> Operating System, Application and software tools.</a:t>
            </a:r>
          </a:p>
          <a:p>
            <a:endParaRPr lang="en-US" dirty="0" smtClean="0"/>
          </a:p>
          <a:p>
            <a:pPr>
              <a:buFont typeface="Arial" pitchFamily="34" charset="0"/>
              <a:buChar char="•"/>
            </a:pPr>
            <a:r>
              <a:rPr lang="en-US" dirty="0" smtClean="0"/>
              <a:t>Operating system cannot distinguish between a Virtual machine and a Physical machine, nor can applications or other computers on a network.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Virtual CPU</a:t>
            </a:r>
            <a:endParaRPr lang="en-US" dirty="0"/>
          </a:p>
        </p:txBody>
      </p:sp>
      <p:sp>
        <p:nvSpPr>
          <p:cNvPr id="3" name="TextBox 2"/>
          <p:cNvSpPr txBox="1"/>
          <p:nvPr/>
        </p:nvSpPr>
        <p:spPr>
          <a:xfrm>
            <a:off x="228600" y="1143000"/>
            <a:ext cx="8686800" cy="5355312"/>
          </a:xfrm>
          <a:prstGeom prst="rect">
            <a:avLst/>
          </a:prstGeom>
          <a:noFill/>
        </p:spPr>
        <p:txBody>
          <a:bodyPr wrap="square" rtlCol="0">
            <a:spAutoFit/>
          </a:bodyPr>
          <a:lstStyle/>
          <a:p>
            <a:r>
              <a:rPr lang="en-US" dirty="0" smtClean="0"/>
              <a:t>A </a:t>
            </a:r>
            <a:r>
              <a:rPr lang="en-US" dirty="0" err="1" smtClean="0"/>
              <a:t>vCPU</a:t>
            </a:r>
            <a:r>
              <a:rPr lang="en-US" dirty="0" smtClean="0"/>
              <a:t> stands for virtual central processing unit. One or more </a:t>
            </a:r>
            <a:r>
              <a:rPr lang="en-US" dirty="0" err="1" smtClean="0"/>
              <a:t>vCPUs</a:t>
            </a:r>
            <a:r>
              <a:rPr lang="en-US" dirty="0" smtClean="0"/>
              <a:t> are assigned to every Virtual Machine (VM) within a cloud environment. Each </a:t>
            </a:r>
            <a:r>
              <a:rPr lang="en-US" dirty="0" err="1" smtClean="0"/>
              <a:t>vCPU</a:t>
            </a:r>
            <a:r>
              <a:rPr lang="en-US" dirty="0" smtClean="0"/>
              <a:t> is seen as a single physical CPU core by the VM’s operating system.</a:t>
            </a:r>
          </a:p>
          <a:p>
            <a:r>
              <a:rPr lang="en-US" b="1" dirty="0" smtClean="0"/>
              <a:t>How many </a:t>
            </a:r>
            <a:r>
              <a:rPr lang="en-US" b="1" dirty="0" err="1" smtClean="0"/>
              <a:t>vCPU’s</a:t>
            </a:r>
            <a:r>
              <a:rPr lang="en-US" b="1" dirty="0" smtClean="0"/>
              <a:t> can I use on my Virtual Machine (VM)?</a:t>
            </a:r>
          </a:p>
          <a:p>
            <a:r>
              <a:rPr lang="en-US" dirty="0" smtClean="0"/>
              <a:t>The number of </a:t>
            </a:r>
            <a:r>
              <a:rPr lang="en-US" dirty="0" err="1" smtClean="0"/>
              <a:t>vCPUs</a:t>
            </a:r>
            <a:r>
              <a:rPr lang="en-US" dirty="0" smtClean="0"/>
              <a:t> assigned to your server depends on the amount of load the VM will be under.</a:t>
            </a:r>
          </a:p>
          <a:p>
            <a:endParaRPr lang="en-US" dirty="0" smtClean="0"/>
          </a:p>
          <a:p>
            <a:r>
              <a:rPr lang="en-US" b="1" dirty="0" smtClean="0"/>
              <a:t>What is the equivalent of 1vCPU in physical CPU terms?</a:t>
            </a:r>
          </a:p>
          <a:p>
            <a:r>
              <a:rPr lang="en-US" dirty="0" smtClean="0"/>
              <a:t>A general estimation is that 1 </a:t>
            </a:r>
            <a:r>
              <a:rPr lang="en-US" dirty="0" err="1" smtClean="0"/>
              <a:t>vCPU</a:t>
            </a:r>
            <a:r>
              <a:rPr lang="en-US" dirty="0" smtClean="0"/>
              <a:t> = 1 Physical CPU Core. However, this is not entirely correct, as the </a:t>
            </a:r>
            <a:r>
              <a:rPr lang="en-US" dirty="0" err="1" smtClean="0"/>
              <a:t>vCPU</a:t>
            </a:r>
            <a:r>
              <a:rPr lang="en-US" dirty="0" smtClean="0"/>
              <a:t> is made up of time slots across all available physical cores, so in general 1vCPU is actually more powerful than a single core, especially if the physical CPUs have 8 cores.</a:t>
            </a:r>
          </a:p>
          <a:p>
            <a:endParaRPr lang="en-US" dirty="0" smtClean="0"/>
          </a:p>
          <a:p>
            <a:pPr algn="just"/>
            <a:r>
              <a:rPr lang="en-US" dirty="0" smtClean="0"/>
              <a:t>VMware is designed to allow each VM to use a certain proportion of a core’s clock time using complex sharing algorithms in its “CPU Scheduler”. With an </a:t>
            </a:r>
            <a:r>
              <a:rPr lang="en-US" dirty="0" err="1" smtClean="0"/>
              <a:t>entreprise</a:t>
            </a:r>
            <a:r>
              <a:rPr lang="en-US" dirty="0" smtClean="0"/>
              <a:t>-grade cloud, if there is not enough CPU resources to go around (e.g. in the unlikely occurrence that the VMs are running </a:t>
            </a:r>
            <a:r>
              <a:rPr lang="en-US" dirty="0" err="1" smtClean="0"/>
              <a:t>vCPUs</a:t>
            </a:r>
            <a:r>
              <a:rPr lang="en-US" dirty="0" smtClean="0"/>
              <a:t> at 100%), the VMs can be automatically migrated using DRS and </a:t>
            </a:r>
            <a:r>
              <a:rPr lang="en-US" dirty="0" err="1" smtClean="0"/>
              <a:t>vMotion</a:t>
            </a:r>
            <a:r>
              <a:rPr lang="en-US" dirty="0" smtClean="0"/>
              <a:t> onto another host server which has spare CPU resources.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Virtual Storage (SAN/NAS)</a:t>
            </a:r>
            <a:endParaRPr lang="en-US" dirty="0"/>
          </a:p>
        </p:txBody>
      </p:sp>
      <p:sp>
        <p:nvSpPr>
          <p:cNvPr id="3" name="TextBox 2"/>
          <p:cNvSpPr txBox="1"/>
          <p:nvPr/>
        </p:nvSpPr>
        <p:spPr>
          <a:xfrm>
            <a:off x="228600" y="1258669"/>
            <a:ext cx="8610600" cy="646331"/>
          </a:xfrm>
          <a:prstGeom prst="rect">
            <a:avLst/>
          </a:prstGeom>
          <a:noFill/>
          <a:ln>
            <a:solidFill>
              <a:srgbClr val="FF0000"/>
            </a:solidFill>
          </a:ln>
        </p:spPr>
        <p:txBody>
          <a:bodyPr wrap="square" rtlCol="0">
            <a:spAutoFit/>
          </a:bodyPr>
          <a:lstStyle/>
          <a:p>
            <a:r>
              <a:rPr lang="en-US" dirty="0" smtClean="0"/>
              <a:t>Virtual storage is the pooling of physical storage from multiple network storage devices into what appears to be a single storage device that is managed from a central console</a:t>
            </a:r>
            <a:endParaRPr lang="en-US" dirty="0"/>
          </a:p>
        </p:txBody>
      </p:sp>
      <p:sp>
        <p:nvSpPr>
          <p:cNvPr id="4" name="TextBox 3"/>
          <p:cNvSpPr txBox="1"/>
          <p:nvPr/>
        </p:nvSpPr>
        <p:spPr>
          <a:xfrm>
            <a:off x="228600" y="2133600"/>
            <a:ext cx="8610600" cy="2308324"/>
          </a:xfrm>
          <a:prstGeom prst="rect">
            <a:avLst/>
          </a:prstGeom>
          <a:noFill/>
          <a:ln>
            <a:solidFill>
              <a:srgbClr val="FF0000"/>
            </a:solidFill>
          </a:ln>
        </p:spPr>
        <p:txBody>
          <a:bodyPr wrap="square" rtlCol="0">
            <a:spAutoFit/>
          </a:bodyPr>
          <a:lstStyle/>
          <a:p>
            <a:r>
              <a:rPr lang="en-US" dirty="0" smtClean="0"/>
              <a:t>There are two technologies use for creating Virtual storage using a pool of hard disks</a:t>
            </a:r>
          </a:p>
          <a:p>
            <a:endParaRPr lang="en-US" dirty="0" smtClean="0"/>
          </a:p>
          <a:p>
            <a:r>
              <a:rPr lang="en-US" b="1" dirty="0" smtClean="0"/>
              <a:t>Network Access Storage (NAS):</a:t>
            </a:r>
            <a:r>
              <a:rPr lang="en-US" dirty="0" smtClean="0"/>
              <a:t>Network-attached storage (NAS) is a type of dedicated </a:t>
            </a:r>
            <a:r>
              <a:rPr lang="en-US" u="sng" dirty="0" smtClean="0">
                <a:hlinkClick r:id="rId2"/>
              </a:rPr>
              <a:t>file storage</a:t>
            </a:r>
            <a:r>
              <a:rPr lang="en-US" dirty="0" smtClean="0"/>
              <a:t> device that provides local-area network </a:t>
            </a:r>
            <a:r>
              <a:rPr lang="en-US" u="sng" dirty="0" smtClean="0">
                <a:hlinkClick r:id="rId3"/>
              </a:rPr>
              <a:t>local area network</a:t>
            </a:r>
            <a:r>
              <a:rPr lang="en-US" dirty="0" smtClean="0"/>
              <a:t> (LAN) </a:t>
            </a:r>
            <a:r>
              <a:rPr lang="en-US" u="sng" dirty="0" smtClean="0">
                <a:hlinkClick r:id="rId4"/>
              </a:rPr>
              <a:t>nodes</a:t>
            </a:r>
            <a:r>
              <a:rPr lang="en-US" dirty="0" smtClean="0"/>
              <a:t> with file-based shared </a:t>
            </a:r>
            <a:r>
              <a:rPr lang="en-US" u="sng" dirty="0" smtClean="0">
                <a:hlinkClick r:id="rId5"/>
              </a:rPr>
              <a:t>storage</a:t>
            </a:r>
            <a:r>
              <a:rPr lang="en-US" dirty="0" smtClean="0"/>
              <a:t> through a standard </a:t>
            </a:r>
            <a:r>
              <a:rPr lang="en-US" u="sng" dirty="0" smtClean="0">
                <a:hlinkClick r:id="rId6"/>
              </a:rPr>
              <a:t>Ethernet</a:t>
            </a:r>
            <a:r>
              <a:rPr lang="en-US" dirty="0" smtClean="0"/>
              <a:t> connection. </a:t>
            </a:r>
          </a:p>
          <a:p>
            <a:endParaRPr lang="en-US" dirty="0" smtClean="0"/>
          </a:p>
          <a:p>
            <a:r>
              <a:rPr lang="en-US" b="1" dirty="0" smtClean="0"/>
              <a:t>Storage Area Network (SAN): </a:t>
            </a:r>
            <a:r>
              <a:rPr lang="en-US" dirty="0" smtClean="0"/>
              <a:t>A Storage Area Network (SAN) is a specialized, high-speed network that provides block-level network access to storage.</a:t>
            </a:r>
          </a:p>
        </p:txBody>
      </p:sp>
      <p:sp>
        <p:nvSpPr>
          <p:cNvPr id="6" name="TextBox 5"/>
          <p:cNvSpPr txBox="1"/>
          <p:nvPr/>
        </p:nvSpPr>
        <p:spPr>
          <a:xfrm>
            <a:off x="228600" y="4992469"/>
            <a:ext cx="8610600" cy="646331"/>
          </a:xfrm>
          <a:prstGeom prst="rect">
            <a:avLst/>
          </a:prstGeom>
          <a:noFill/>
          <a:ln>
            <a:solidFill>
              <a:srgbClr val="FF0000"/>
            </a:solidFill>
          </a:ln>
        </p:spPr>
        <p:txBody>
          <a:bodyPr wrap="square" rtlCol="0">
            <a:spAutoFit/>
          </a:bodyPr>
          <a:lstStyle/>
          <a:p>
            <a:r>
              <a:rPr lang="en-US" dirty="0" smtClean="0"/>
              <a:t>When you set up a Virtual machine on a Laptop or Desktop, it is not mandatory to NAS or SAN always, we can use the regular hard disk as the storage of VM.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Network Access Storage (NAS):</a:t>
            </a:r>
            <a:endParaRPr lang="en-US" dirty="0"/>
          </a:p>
        </p:txBody>
      </p:sp>
      <p:sp>
        <p:nvSpPr>
          <p:cNvPr id="1026" name="AutoShape 2" descr="Figure 1-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381000" y="1143000"/>
            <a:ext cx="8458200" cy="923330"/>
          </a:xfrm>
          <a:prstGeom prst="rect">
            <a:avLst/>
          </a:prstGeom>
          <a:noFill/>
          <a:ln>
            <a:solidFill>
              <a:schemeClr val="accent1"/>
            </a:solidFill>
          </a:ln>
        </p:spPr>
        <p:txBody>
          <a:bodyPr wrap="square" rtlCol="0">
            <a:spAutoFit/>
          </a:bodyPr>
          <a:lstStyle/>
          <a:p>
            <a:r>
              <a:rPr lang="en-US" dirty="0" smtClean="0"/>
              <a:t>A NAS device is  a computer with an IP address, which  do not have a keyboard or display. All  configuration and management is  done with a browser-based utility program. Each NAS is connected to a  LAN as an independent network node.</a:t>
            </a:r>
          </a:p>
        </p:txBody>
      </p:sp>
      <p:pic>
        <p:nvPicPr>
          <p:cNvPr id="1028" name="Picture 4" descr="Image result for network access storage"/>
          <p:cNvPicPr>
            <a:picLocks noChangeAspect="1" noChangeArrowheads="1"/>
          </p:cNvPicPr>
          <p:nvPr/>
        </p:nvPicPr>
        <p:blipFill>
          <a:blip r:embed="rId2"/>
          <a:srcRect/>
          <a:stretch>
            <a:fillRect/>
          </a:stretch>
        </p:blipFill>
        <p:spPr bwMode="auto">
          <a:xfrm>
            <a:off x="1752600" y="2362200"/>
            <a:ext cx="5715000" cy="4248151"/>
          </a:xfrm>
          <a:prstGeom prst="rect">
            <a:avLst/>
          </a:prstGeom>
          <a:noFill/>
          <a:ln>
            <a:solidFill>
              <a:srgbClr val="FF0000"/>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b="1" dirty="0" smtClean="0"/>
              <a:t>Storage Area Network (SAN)</a:t>
            </a:r>
            <a:endParaRPr lang="en-US" dirty="0"/>
          </a:p>
        </p:txBody>
      </p:sp>
      <p:sp>
        <p:nvSpPr>
          <p:cNvPr id="3" name="TextBox 2"/>
          <p:cNvSpPr txBox="1"/>
          <p:nvPr/>
        </p:nvSpPr>
        <p:spPr>
          <a:xfrm>
            <a:off x="304800" y="795278"/>
            <a:ext cx="8305800" cy="2862322"/>
          </a:xfrm>
          <a:prstGeom prst="rect">
            <a:avLst/>
          </a:prstGeom>
          <a:noFill/>
          <a:ln>
            <a:solidFill>
              <a:schemeClr val="accent1"/>
            </a:solidFill>
          </a:ln>
        </p:spPr>
        <p:txBody>
          <a:bodyPr wrap="square" rtlCol="0">
            <a:spAutoFit/>
          </a:bodyPr>
          <a:lstStyle/>
          <a:p>
            <a:r>
              <a:rPr lang="en-US" dirty="0" smtClean="0"/>
              <a:t>A Storage Area Network (SAN) is a specialized, high-speed network that provides block-level network access to storage. SANs are typically composed of hosts, switches, storage elements, and storage devices that are interconnected using a variety of technologies, topologies, and protocols. SANs may also span multiple sites.</a:t>
            </a:r>
          </a:p>
          <a:p>
            <a:r>
              <a:rPr lang="en-US" b="1" dirty="0" smtClean="0"/>
              <a:t>SANs are often used to:</a:t>
            </a:r>
          </a:p>
          <a:p>
            <a:r>
              <a:rPr lang="en-US" dirty="0" smtClean="0"/>
              <a:t>Improve application availability (e.g., multiple data paths)</a:t>
            </a:r>
          </a:p>
          <a:p>
            <a:r>
              <a:rPr lang="en-US" dirty="0" smtClean="0"/>
              <a:t>Enhance application performance (e.g., off-load storage functions, segregate networks, etc.)</a:t>
            </a:r>
          </a:p>
          <a:p>
            <a:r>
              <a:rPr lang="en-US" dirty="0" smtClean="0"/>
              <a:t>Increase storage utilization and effectiveness (e.g., consolidate storage resources, provide tiered storage, etc.), and improve data protection and security.</a:t>
            </a:r>
          </a:p>
        </p:txBody>
      </p:sp>
      <p:sp>
        <p:nvSpPr>
          <p:cNvPr id="2050" name="AutoShape 2" descr="Figure 1-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Figure 1-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Figure 1-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Image result for S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8" name="Picture 10" descr="Image result for SAN"/>
          <p:cNvPicPr>
            <a:picLocks noChangeAspect="1" noChangeArrowheads="1"/>
          </p:cNvPicPr>
          <p:nvPr/>
        </p:nvPicPr>
        <p:blipFill>
          <a:blip r:embed="rId2"/>
          <a:srcRect/>
          <a:stretch>
            <a:fillRect/>
          </a:stretch>
        </p:blipFill>
        <p:spPr bwMode="auto">
          <a:xfrm>
            <a:off x="2590800" y="3810000"/>
            <a:ext cx="3581400" cy="2900726"/>
          </a:xfrm>
          <a:prstGeom prst="rect">
            <a:avLst/>
          </a:prstGeom>
          <a:noFill/>
          <a:ln>
            <a:solidFill>
              <a:srgbClr val="FF0000"/>
            </a:solid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Virtual Network Adapter</a:t>
            </a:r>
            <a:endParaRPr lang="en-US" dirty="0"/>
          </a:p>
        </p:txBody>
      </p:sp>
      <p:sp>
        <p:nvSpPr>
          <p:cNvPr id="4" name="TextBox 3"/>
          <p:cNvSpPr txBox="1"/>
          <p:nvPr/>
        </p:nvSpPr>
        <p:spPr>
          <a:xfrm>
            <a:off x="152400" y="1219200"/>
            <a:ext cx="8825301" cy="1200329"/>
          </a:xfrm>
          <a:prstGeom prst="rect">
            <a:avLst/>
          </a:prstGeom>
          <a:noFill/>
        </p:spPr>
        <p:txBody>
          <a:bodyPr wrap="none" rtlCol="0">
            <a:spAutoFit/>
          </a:bodyPr>
          <a:lstStyle/>
          <a:p>
            <a:r>
              <a:rPr lang="en-US" dirty="0" smtClean="0"/>
              <a:t>A virtual network adapter is a piece of software (instead of a physical network adapter) that </a:t>
            </a:r>
          </a:p>
          <a:p>
            <a:r>
              <a:rPr lang="en-US" dirty="0" smtClean="0"/>
              <a:t>allows  a computer to connect to a network. A virtual network adapter can also be used to </a:t>
            </a:r>
          </a:p>
          <a:p>
            <a:r>
              <a:rPr lang="en-US" dirty="0" smtClean="0"/>
              <a:t>connect all the computers on a local area network (LAN) to a larger network such as the</a:t>
            </a:r>
          </a:p>
          <a:p>
            <a:r>
              <a:rPr lang="en-US" dirty="0" smtClean="0"/>
              <a:t> Internet  or a collection of LANs.</a:t>
            </a:r>
            <a:endParaRPr lang="en-US" dirty="0"/>
          </a:p>
        </p:txBody>
      </p:sp>
      <p:pic>
        <p:nvPicPr>
          <p:cNvPr id="6" name="Picture 2" descr="Image result for Virtual Network Adapter"/>
          <p:cNvPicPr>
            <a:picLocks noChangeAspect="1" noChangeArrowheads="1"/>
          </p:cNvPicPr>
          <p:nvPr/>
        </p:nvPicPr>
        <p:blipFill>
          <a:blip r:embed="rId2"/>
          <a:srcRect/>
          <a:stretch>
            <a:fillRect/>
          </a:stretch>
        </p:blipFill>
        <p:spPr bwMode="auto">
          <a:xfrm>
            <a:off x="1752600" y="2533650"/>
            <a:ext cx="5457825" cy="4095750"/>
          </a:xfrm>
          <a:prstGeom prst="rect">
            <a:avLst/>
          </a:prstGeom>
          <a:noFill/>
          <a:ln>
            <a:solidFill>
              <a:srgbClr val="FF0000"/>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Disaster Recovery</a:t>
            </a:r>
            <a:endParaRPr lang="en-US" dirty="0"/>
          </a:p>
        </p:txBody>
      </p:sp>
      <p:sp>
        <p:nvSpPr>
          <p:cNvPr id="3" name="TextBox 2"/>
          <p:cNvSpPr txBox="1"/>
          <p:nvPr/>
        </p:nvSpPr>
        <p:spPr>
          <a:xfrm>
            <a:off x="228600" y="1143000"/>
            <a:ext cx="8763000" cy="4524315"/>
          </a:xfrm>
          <a:prstGeom prst="rect">
            <a:avLst/>
          </a:prstGeom>
          <a:noFill/>
        </p:spPr>
        <p:txBody>
          <a:bodyPr wrap="square" rtlCol="0">
            <a:spAutoFit/>
          </a:bodyPr>
          <a:lstStyle/>
          <a:p>
            <a:r>
              <a:rPr lang="en-US" dirty="0" smtClean="0"/>
              <a:t>The technology fundamentally changes the way back-end system resources are accessed and utilized. With regard to DR, a virtualized environment lets users rapidly take snapshots of their servers, desktops and other components and store them on a storage area network (SAN) or other storage media. </a:t>
            </a:r>
          </a:p>
          <a:p>
            <a:endParaRPr lang="en-US" dirty="0" smtClean="0"/>
          </a:p>
          <a:p>
            <a:r>
              <a:rPr lang="en-US" dirty="0" smtClean="0"/>
              <a:t>These snapshots are part of the virtual environment, which can then be restored to another data center location that has been equipped with virtualization technology. In some cases, environments can be replicated so that no restore is necessary.</a:t>
            </a:r>
          </a:p>
          <a:p>
            <a:endParaRPr lang="en-US" dirty="0" smtClean="0"/>
          </a:p>
          <a:p>
            <a:r>
              <a:rPr lang="en-US" b="1" dirty="0" smtClean="0"/>
              <a:t>Hardware independence :</a:t>
            </a:r>
            <a:r>
              <a:rPr lang="en-US" dirty="0" smtClean="0"/>
              <a:t>Virtualization allows companies to transform physical servers into virtual machines, which reduces dependency on multiple physical resources. </a:t>
            </a:r>
          </a:p>
          <a:p>
            <a:endParaRPr lang="en-US" dirty="0" smtClean="0"/>
          </a:p>
          <a:p>
            <a:r>
              <a:rPr lang="en-US" b="1" dirty="0" smtClean="0"/>
              <a:t>Increase server portability.</a:t>
            </a:r>
            <a:r>
              <a:rPr lang="en-US" dirty="0" smtClean="0"/>
              <a:t> Virtual servers are much more portable than physical ones because they essentially become a set of files that companies can copy to tape, DVD, etc. and restore like any other file. In the event of a disaster, files can be loaded onto any server running a compatible hypervisor.</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800"/>
            <a:ext cx="8534400" cy="3970318"/>
          </a:xfrm>
          <a:prstGeom prst="rect">
            <a:avLst/>
          </a:prstGeom>
          <a:noFill/>
        </p:spPr>
        <p:txBody>
          <a:bodyPr wrap="square" rtlCol="0">
            <a:spAutoFit/>
          </a:bodyPr>
          <a:lstStyle/>
          <a:p>
            <a:pPr algn="just"/>
            <a:r>
              <a:rPr lang="en-US" b="1" dirty="0" smtClean="0"/>
              <a:t>Nearly eliminate planned down time:</a:t>
            </a:r>
            <a:r>
              <a:rPr lang="en-US" dirty="0" smtClean="0"/>
              <a:t> Planned down time, including hardware maintenance, software updates, etc., typically constitutes 80 to 90 percent of all down time. Virtualization allows users to significantly reduce or eliminate this downtime.</a:t>
            </a:r>
          </a:p>
          <a:p>
            <a:pPr algn="just"/>
            <a:r>
              <a:rPr lang="en-US" dirty="0" smtClean="0"/>
              <a:t>While maintenance is performed on one physical server, employees/users/students can continue to work on their virtual servers that are running elsewhere in the resource pool</a:t>
            </a:r>
          </a:p>
          <a:p>
            <a:pPr algn="just"/>
            <a:endParaRPr lang="en-US" dirty="0" smtClean="0"/>
          </a:p>
          <a:p>
            <a:pPr algn="just"/>
            <a:r>
              <a:rPr lang="en-US" b="1" dirty="0" smtClean="0"/>
              <a:t>Test rapidly and keep it current:</a:t>
            </a:r>
            <a:r>
              <a:rPr lang="en-US" dirty="0" smtClean="0"/>
              <a:t> Virtualization allows users to take snapshots of their production environments and store them on a storage area network (SAN) or other device/media.</a:t>
            </a:r>
          </a:p>
          <a:p>
            <a:pPr algn="just"/>
            <a:endParaRPr lang="en-US" dirty="0" smtClean="0"/>
          </a:p>
          <a:p>
            <a:pPr algn="just"/>
            <a:r>
              <a:rPr lang="en-US" b="1" dirty="0" smtClean="0"/>
              <a:t>Create virtual desktops: </a:t>
            </a:r>
            <a:r>
              <a:rPr lang="en-US" dirty="0" smtClean="0"/>
              <a:t>By</a:t>
            </a:r>
            <a:r>
              <a:rPr lang="en-US" b="1" dirty="0" smtClean="0"/>
              <a:t> </a:t>
            </a:r>
            <a:r>
              <a:rPr lang="en-US" dirty="0" smtClean="0"/>
              <a:t>Configuring an appropriate remote connection to a recovery site, companies can manage virtual desktops from a central data center, and employees can load and access their desktops, as well as the recovery site, from any physical machine.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vMotion</a:t>
            </a:r>
            <a:endParaRPr lang="en-US" dirty="0"/>
          </a:p>
        </p:txBody>
      </p:sp>
      <p:sp>
        <p:nvSpPr>
          <p:cNvPr id="4" name="TextBox 3"/>
          <p:cNvSpPr txBox="1"/>
          <p:nvPr/>
        </p:nvSpPr>
        <p:spPr>
          <a:xfrm>
            <a:off x="381000" y="1143000"/>
            <a:ext cx="8305800" cy="923330"/>
          </a:xfrm>
          <a:prstGeom prst="rect">
            <a:avLst/>
          </a:prstGeom>
          <a:noFill/>
          <a:ln>
            <a:solidFill>
              <a:schemeClr val="accent1"/>
            </a:solidFill>
          </a:ln>
        </p:spPr>
        <p:txBody>
          <a:bodyPr wrap="square" rtlCol="0">
            <a:spAutoFit/>
          </a:bodyPr>
          <a:lstStyle/>
          <a:p>
            <a:r>
              <a:rPr lang="en-US" dirty="0" err="1" smtClean="0"/>
              <a:t>vMotion</a:t>
            </a:r>
            <a:r>
              <a:rPr lang="en-US" dirty="0" smtClean="0"/>
              <a:t> is a term introduced by </a:t>
            </a:r>
            <a:r>
              <a:rPr lang="en-US" dirty="0" err="1" smtClean="0"/>
              <a:t>VMWare</a:t>
            </a:r>
            <a:r>
              <a:rPr lang="en-US" dirty="0" smtClean="0"/>
              <a:t>, which means Live migration of a virtual machine from one physical server to another </a:t>
            </a:r>
          </a:p>
          <a:p>
            <a:endParaRPr lang="en-US" dirty="0" smtClean="0"/>
          </a:p>
        </p:txBody>
      </p:sp>
      <p:pic>
        <p:nvPicPr>
          <p:cNvPr id="5" name="Picture 2"/>
          <p:cNvPicPr>
            <a:picLocks noChangeAspect="1" noChangeArrowheads="1"/>
          </p:cNvPicPr>
          <p:nvPr/>
        </p:nvPicPr>
        <p:blipFill>
          <a:blip r:embed="rId2"/>
          <a:srcRect/>
          <a:stretch>
            <a:fillRect/>
          </a:stretch>
        </p:blipFill>
        <p:spPr bwMode="auto">
          <a:xfrm>
            <a:off x="457200" y="2895600"/>
            <a:ext cx="8420100" cy="3324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What is a Virtual Machine</a:t>
            </a:r>
            <a:endParaRPr lang="en-US" dirty="0"/>
          </a:p>
        </p:txBody>
      </p:sp>
      <p:sp>
        <p:nvSpPr>
          <p:cNvPr id="3" name="TextBox 2"/>
          <p:cNvSpPr txBox="1"/>
          <p:nvPr/>
        </p:nvSpPr>
        <p:spPr>
          <a:xfrm>
            <a:off x="228600" y="1295400"/>
            <a:ext cx="8610600" cy="5016758"/>
          </a:xfrm>
          <a:prstGeom prst="rect">
            <a:avLst/>
          </a:prstGeom>
          <a:noFill/>
        </p:spPr>
        <p:txBody>
          <a:bodyPr wrap="square" rtlCol="0">
            <a:spAutoFit/>
          </a:bodyPr>
          <a:lstStyle/>
          <a:p>
            <a:pPr algn="just"/>
            <a:r>
              <a:rPr lang="en-US" sz="2000" dirty="0" smtClean="0"/>
              <a:t>A virtual machine is a software computer that, like a physical computer, runs an operating system and applications. The virtual machine is comprised of a set of specification and configuration files and is backed by </a:t>
            </a:r>
            <a:r>
              <a:rPr lang="en-US" sz="2000" b="1" dirty="0" smtClean="0"/>
              <a:t>the physical </a:t>
            </a:r>
            <a:r>
              <a:rPr lang="en-US" sz="2000" b="1" i="1" dirty="0" smtClean="0"/>
              <a:t>resources</a:t>
            </a:r>
            <a:r>
              <a:rPr lang="en-US" sz="2000" b="1" dirty="0" smtClean="0"/>
              <a:t> </a:t>
            </a:r>
            <a:r>
              <a:rPr lang="en-US" sz="2000" dirty="0" smtClean="0"/>
              <a:t>of a host. </a:t>
            </a:r>
          </a:p>
          <a:p>
            <a:pPr algn="just"/>
            <a:endParaRPr lang="en-US" sz="2000" dirty="0" smtClean="0"/>
          </a:p>
          <a:p>
            <a:pPr algn="just"/>
            <a:r>
              <a:rPr lang="en-US" sz="2000" dirty="0" smtClean="0"/>
              <a:t>Every virtual machine has virtual devices that provide the same functionality as physical hardware and have additional benefits in terms of portability, manageability, and security.</a:t>
            </a:r>
          </a:p>
          <a:p>
            <a:pPr algn="just"/>
            <a:endParaRPr lang="en-US" sz="2000" dirty="0" smtClean="0"/>
          </a:p>
          <a:p>
            <a:pPr algn="just"/>
            <a:r>
              <a:rPr lang="en-US" sz="2000" dirty="0" smtClean="0"/>
              <a:t>Specialized software, called a </a:t>
            </a:r>
            <a:r>
              <a:rPr lang="en-US" sz="2000" b="1" u="sng" dirty="0" smtClean="0">
                <a:hlinkClick r:id="rId2"/>
              </a:rPr>
              <a:t>hypervisor</a:t>
            </a:r>
            <a:r>
              <a:rPr lang="en-US" sz="2000" dirty="0" smtClean="0"/>
              <a:t>, emulates a laptop’s  or server's </a:t>
            </a:r>
            <a:r>
              <a:rPr lang="en-US" sz="2000" u="sng" dirty="0" smtClean="0"/>
              <a:t> </a:t>
            </a:r>
            <a:r>
              <a:rPr lang="en-US" sz="2000" dirty="0" smtClean="0"/>
              <a:t>   memory, hard disk , network and other hardware resources completely, enabling virtual machines to share the resources. The hypervisor can emulate multiple virtual hardware platforms that are isolated from each other, allowing virtual machines to run Linux and Windows Server operating systems on the same underlying physical host. Virtualization limits costs by reducing the need for physical hardware systems.</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962400"/>
            <a:ext cx="8686800" cy="369332"/>
          </a:xfrm>
          <a:prstGeom prst="rect">
            <a:avLst/>
          </a:prstGeom>
          <a:noFill/>
        </p:spPr>
        <p:txBody>
          <a:bodyPr wrap="square" rtlCol="0">
            <a:spAutoFit/>
          </a:bodyPr>
          <a:lstStyle/>
          <a:p>
            <a:endParaRPr lang="en-US" dirty="0"/>
          </a:p>
        </p:txBody>
      </p:sp>
      <p:sp>
        <p:nvSpPr>
          <p:cNvPr id="4" name="TextBox 3"/>
          <p:cNvSpPr txBox="1"/>
          <p:nvPr/>
        </p:nvSpPr>
        <p:spPr>
          <a:xfrm>
            <a:off x="228600" y="914400"/>
            <a:ext cx="8534400" cy="4524315"/>
          </a:xfrm>
          <a:prstGeom prst="rect">
            <a:avLst/>
          </a:prstGeom>
          <a:noFill/>
        </p:spPr>
        <p:txBody>
          <a:bodyPr wrap="square" rtlCol="0">
            <a:spAutoFit/>
          </a:bodyPr>
          <a:lstStyle/>
          <a:p>
            <a:r>
              <a:rPr lang="en-US" dirty="0" smtClean="0"/>
              <a:t>Live migration of a virtual machine from one </a:t>
            </a:r>
            <a:r>
              <a:rPr lang="en-US" b="1" u="sng" dirty="0" smtClean="0"/>
              <a:t>physical server </a:t>
            </a:r>
            <a:r>
              <a:rPr lang="en-US" dirty="0" smtClean="0"/>
              <a:t>to another is done with by three underlying technologies. </a:t>
            </a:r>
          </a:p>
          <a:p>
            <a:endParaRPr lang="en-US" dirty="0" smtClean="0"/>
          </a:p>
          <a:p>
            <a:pPr>
              <a:buFont typeface="Arial" pitchFamily="34" charset="0"/>
              <a:buChar char="•"/>
            </a:pPr>
            <a:r>
              <a:rPr lang="en-US" dirty="0" smtClean="0"/>
              <a:t>First, the entire state of a virtual machine is encapsulated by a set of files stored on shared storage such as </a:t>
            </a:r>
            <a:r>
              <a:rPr lang="en-US" dirty="0" err="1" smtClean="0"/>
              <a:t>Fibre</a:t>
            </a:r>
            <a:r>
              <a:rPr lang="en-US" dirty="0" smtClean="0"/>
              <a:t> Channel or </a:t>
            </a:r>
            <a:r>
              <a:rPr lang="en-US" dirty="0" err="1" smtClean="0"/>
              <a:t>iSCSI</a:t>
            </a:r>
            <a:r>
              <a:rPr lang="en-US" dirty="0" smtClean="0"/>
              <a:t> Storage Area Network (SAN) or Network Attached Storage (NAS). </a:t>
            </a:r>
          </a:p>
          <a:p>
            <a:pPr>
              <a:buFont typeface="Arial" pitchFamily="34" charset="0"/>
              <a:buChar char="•"/>
            </a:pPr>
            <a:endParaRPr lang="en-US" dirty="0" smtClean="0"/>
          </a:p>
          <a:p>
            <a:pPr>
              <a:buFont typeface="Arial" pitchFamily="34" charset="0"/>
              <a:buChar char="•"/>
            </a:pPr>
            <a:r>
              <a:rPr lang="en-US" dirty="0" smtClean="0"/>
              <a:t>VMware’s clustered Virtual Machine File System (VMFS) allows multiple installations of ESX Server to access the same virtual machine files concurrently. Second, the active memory and precise execution state of the virtual machine is rapidly transferred over a high speed network,</a:t>
            </a:r>
          </a:p>
          <a:p>
            <a:pPr>
              <a:buFont typeface="Arial" pitchFamily="34" charset="0"/>
              <a:buChar char="•"/>
            </a:pPr>
            <a:endParaRPr lang="en-US" dirty="0" smtClean="0"/>
          </a:p>
          <a:p>
            <a:pPr>
              <a:buFont typeface="Arial" pitchFamily="34" charset="0"/>
              <a:buChar char="•"/>
            </a:pPr>
            <a:r>
              <a:rPr lang="en-US" dirty="0" smtClean="0"/>
              <a:t>Third, the networks being used by the virtual machine are also virtualized by the underlying ESX Server, ensuring that even after the migration, the virtual machine network identity and network connections are preserved. </a:t>
            </a:r>
            <a:r>
              <a:rPr lang="en-US" dirty="0" err="1" smtClean="0"/>
              <a:t>VMotion</a:t>
            </a:r>
            <a:r>
              <a:rPr lang="en-US" dirty="0" smtClean="0"/>
              <a:t> manages the virtual MAC address as part of the process.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143000"/>
          </a:xfrm>
        </p:spPr>
        <p:txBody>
          <a:bodyPr>
            <a:normAutofit fontScale="90000"/>
          </a:bodyPr>
          <a:lstStyle/>
          <a:p>
            <a:r>
              <a:rPr lang="en-US" dirty="0" smtClean="0"/>
              <a:t>Virtual Machine for Real time applications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Cisco Conferencing server</a:t>
            </a:r>
            <a:endParaRPr lang="en-US" dirty="0"/>
          </a:p>
        </p:txBody>
      </p:sp>
      <p:sp>
        <p:nvSpPr>
          <p:cNvPr id="3" name="TextBox 2"/>
          <p:cNvSpPr txBox="1"/>
          <p:nvPr/>
        </p:nvSpPr>
        <p:spPr>
          <a:xfrm>
            <a:off x="228600" y="5638800"/>
            <a:ext cx="8305800" cy="646331"/>
          </a:xfrm>
          <a:prstGeom prst="rect">
            <a:avLst/>
          </a:prstGeom>
          <a:noFill/>
        </p:spPr>
        <p:txBody>
          <a:bodyPr wrap="square" rtlCol="0">
            <a:spAutoFit/>
          </a:bodyPr>
          <a:lstStyle/>
          <a:p>
            <a:r>
              <a:rPr lang="en-US" dirty="0" smtClean="0"/>
              <a:t>http://www.cisco.com/c/dam/en/us/td/docs/voice_ip_comm/uc_system/virtualization/virtualization-cisco-meeting-server.html</a:t>
            </a:r>
            <a:endParaRPr lang="en-US" dirty="0"/>
          </a:p>
        </p:txBody>
      </p:sp>
      <p:graphicFrame>
        <p:nvGraphicFramePr>
          <p:cNvPr id="4" name="Table 3"/>
          <p:cNvGraphicFramePr>
            <a:graphicFrameLocks noGrp="1"/>
          </p:cNvGraphicFramePr>
          <p:nvPr/>
        </p:nvGraphicFramePr>
        <p:xfrm>
          <a:off x="1219200" y="3200400"/>
          <a:ext cx="6096000" cy="1752600"/>
        </p:xfrm>
        <a:graphic>
          <a:graphicData uri="http://schemas.openxmlformats.org/drawingml/2006/table">
            <a:tbl>
              <a:tblPr/>
              <a:tblGrid>
                <a:gridCol w="3048000"/>
                <a:gridCol w="3048000"/>
              </a:tblGrid>
              <a:tr h="0">
                <a:tc>
                  <a:txBody>
                    <a:bodyPr/>
                    <a:lstStyle/>
                    <a:p>
                      <a:pPr marL="38100" marR="38100" indent="0" algn="l" fontAlgn="base">
                        <a:spcBef>
                          <a:spcPts val="300"/>
                        </a:spcBef>
                        <a:spcAft>
                          <a:spcPts val="300"/>
                        </a:spcAft>
                      </a:pPr>
                      <a:r>
                        <a:rPr lang="en-US" b="1" i="0" u="none" strike="noStrike" dirty="0">
                          <a:solidFill>
                            <a:srgbClr val="525252"/>
                          </a:solidFill>
                          <a:latin typeface="Arial"/>
                        </a:rPr>
                        <a:t> </a:t>
                      </a:r>
                      <a:r>
                        <a:rPr lang="en-US" b="1" i="0" u="none" strike="noStrike" dirty="0" smtClean="0">
                          <a:solidFill>
                            <a:srgbClr val="525252"/>
                          </a:solidFill>
                          <a:latin typeface="Arial"/>
                        </a:rPr>
                        <a:t>Nature</a:t>
                      </a:r>
                      <a:r>
                        <a:rPr lang="en-US" b="1" i="0" u="none" strike="noStrike" baseline="0" dirty="0" smtClean="0">
                          <a:solidFill>
                            <a:srgbClr val="525252"/>
                          </a:solidFill>
                          <a:latin typeface="Arial"/>
                        </a:rPr>
                        <a:t> of Calls</a:t>
                      </a:r>
                      <a:endParaRPr lang="en-US" b="1" i="0" u="none" strike="noStrike" dirty="0">
                        <a:solidFill>
                          <a:srgbClr val="525252"/>
                        </a:solidFill>
                        <a:latin typeface="Arial"/>
                      </a:endParaRPr>
                    </a:p>
                  </a:txBody>
                  <a:tcPr marL="47625" marR="47625" marT="47625" marB="47625">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marL="38100" marR="38100" indent="0" algn="l" fontAlgn="base">
                        <a:spcBef>
                          <a:spcPts val="300"/>
                        </a:spcBef>
                        <a:spcAft>
                          <a:spcPts val="300"/>
                        </a:spcAft>
                      </a:pPr>
                      <a:r>
                        <a:rPr lang="en-US" b="1" i="0" u="none" strike="noStrike" dirty="0">
                          <a:solidFill>
                            <a:srgbClr val="525252"/>
                          </a:solidFill>
                          <a:latin typeface="Arial"/>
                        </a:rPr>
                        <a:t>Cisco Meeting Server 1000</a:t>
                      </a:r>
                      <a:r>
                        <a:rPr lang="en-US" b="1" i="0" u="none" strike="noStrike" baseline="30000" dirty="0">
                          <a:solidFill>
                            <a:srgbClr val="525252"/>
                          </a:solidFill>
                          <a:latin typeface="Arial"/>
                        </a:rPr>
                        <a:t>*</a:t>
                      </a:r>
                      <a:endParaRPr lang="en-US" b="1" i="0" u="none" strike="noStrike" dirty="0">
                        <a:solidFill>
                          <a:srgbClr val="525252"/>
                        </a:solidFill>
                        <a:latin typeface="Arial"/>
                      </a:endParaRPr>
                    </a:p>
                  </a:txBody>
                  <a:tcPr marL="47625" marR="47625" marT="47625" marB="47625">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r>
              <a:tr h="0">
                <a:tc>
                  <a:txBody>
                    <a:bodyPr/>
                    <a:lstStyle/>
                    <a:p>
                      <a:pPr marL="38100" marR="38100" indent="0" algn="l" fontAlgn="base">
                        <a:spcBef>
                          <a:spcPts val="300"/>
                        </a:spcBef>
                        <a:spcAft>
                          <a:spcPts val="300"/>
                        </a:spcAft>
                      </a:pPr>
                      <a:r>
                        <a:rPr lang="en-US" b="0" i="0" u="none" strike="noStrike" dirty="0">
                          <a:solidFill>
                            <a:srgbClr val="525252"/>
                          </a:solidFill>
                          <a:latin typeface="Arial"/>
                        </a:rPr>
                        <a:t>HD Calls</a:t>
                      </a:r>
                    </a:p>
                  </a:txBody>
                  <a:tcPr marL="47625" marR="47625" marT="47625" marB="47625">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marL="38100" marR="38100" indent="0" algn="l" fontAlgn="base">
                        <a:spcBef>
                          <a:spcPts val="300"/>
                        </a:spcBef>
                        <a:spcAft>
                          <a:spcPts val="300"/>
                        </a:spcAft>
                      </a:pPr>
                      <a:r>
                        <a:rPr lang="en-US" b="0" i="0" u="none" strike="noStrike" dirty="0">
                          <a:solidFill>
                            <a:srgbClr val="525252"/>
                          </a:solidFill>
                          <a:latin typeface="Arial"/>
                        </a:rPr>
                        <a:t>96</a:t>
                      </a:r>
                    </a:p>
                  </a:txBody>
                  <a:tcPr marL="47625" marR="47625" marT="47625" marB="47625">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r>
              <a:tr h="0">
                <a:tc>
                  <a:txBody>
                    <a:bodyPr/>
                    <a:lstStyle/>
                    <a:p>
                      <a:pPr marL="38100" marR="38100" indent="0" algn="l" fontAlgn="base">
                        <a:spcBef>
                          <a:spcPts val="300"/>
                        </a:spcBef>
                        <a:spcAft>
                          <a:spcPts val="300"/>
                        </a:spcAft>
                      </a:pPr>
                      <a:r>
                        <a:rPr lang="en-US" b="0" i="0" u="none" strike="noStrike" dirty="0">
                          <a:solidFill>
                            <a:srgbClr val="525252"/>
                          </a:solidFill>
                          <a:latin typeface="Arial"/>
                        </a:rPr>
                        <a:t>SD Calls</a:t>
                      </a:r>
                    </a:p>
                  </a:txBody>
                  <a:tcPr marL="47625" marR="47625" marT="47625" marB="47625">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marL="38100" marR="38100" indent="0" algn="l" fontAlgn="base">
                        <a:spcBef>
                          <a:spcPts val="300"/>
                        </a:spcBef>
                        <a:spcAft>
                          <a:spcPts val="300"/>
                        </a:spcAft>
                      </a:pPr>
                      <a:r>
                        <a:rPr lang="en-US" b="0" i="0" u="none" strike="noStrike" dirty="0">
                          <a:solidFill>
                            <a:srgbClr val="525252"/>
                          </a:solidFill>
                          <a:latin typeface="Arial"/>
                        </a:rPr>
                        <a:t>192</a:t>
                      </a:r>
                    </a:p>
                  </a:txBody>
                  <a:tcPr marL="47625" marR="47625" marT="47625" marB="47625">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r>
              <a:tr h="0">
                <a:tc>
                  <a:txBody>
                    <a:bodyPr/>
                    <a:lstStyle/>
                    <a:p>
                      <a:pPr marL="38100" marR="38100" indent="0" algn="l" fontAlgn="base">
                        <a:spcBef>
                          <a:spcPts val="300"/>
                        </a:spcBef>
                        <a:spcAft>
                          <a:spcPts val="300"/>
                        </a:spcAft>
                      </a:pPr>
                      <a:r>
                        <a:rPr lang="en-US" b="0" i="0" u="none" strike="noStrike" dirty="0">
                          <a:solidFill>
                            <a:srgbClr val="525252"/>
                          </a:solidFill>
                          <a:latin typeface="Arial"/>
                        </a:rPr>
                        <a:t>Audio calls</a:t>
                      </a:r>
                    </a:p>
                  </a:txBody>
                  <a:tcPr marL="47625" marR="47625" marT="47625" marB="47625">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marL="38100" marR="38100" indent="0" algn="l" fontAlgn="base">
                        <a:spcBef>
                          <a:spcPts val="300"/>
                        </a:spcBef>
                        <a:spcAft>
                          <a:spcPts val="300"/>
                        </a:spcAft>
                      </a:pPr>
                      <a:r>
                        <a:rPr lang="en-US" b="0" i="0" u="none" strike="noStrike" dirty="0">
                          <a:solidFill>
                            <a:srgbClr val="525252"/>
                          </a:solidFill>
                          <a:latin typeface="Arial"/>
                        </a:rPr>
                        <a:t>3000</a:t>
                      </a:r>
                    </a:p>
                  </a:txBody>
                  <a:tcPr marL="47625" marR="47625" marT="47625" marB="47625">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228600" y="1295400"/>
            <a:ext cx="8534400" cy="1477328"/>
          </a:xfrm>
          <a:prstGeom prst="rect">
            <a:avLst/>
          </a:prstGeom>
          <a:noFill/>
          <a:ln>
            <a:solidFill>
              <a:srgbClr val="FF0000"/>
            </a:solidFill>
          </a:ln>
        </p:spPr>
        <p:txBody>
          <a:bodyPr wrap="square" rtlCol="0">
            <a:spAutoFit/>
          </a:bodyPr>
          <a:lstStyle/>
          <a:p>
            <a:r>
              <a:rPr lang="en-US" dirty="0" smtClean="0"/>
              <a:t>Cisco </a:t>
            </a:r>
            <a:r>
              <a:rPr lang="en-US" dirty="0" err="1" smtClean="0"/>
              <a:t>Telepresence</a:t>
            </a:r>
            <a:r>
              <a:rPr lang="en-US" dirty="0" smtClean="0"/>
              <a:t> Server is software that is installed  servers within a company network using which users can do audio/video conference, and do </a:t>
            </a:r>
            <a:r>
              <a:rPr lang="en-US" dirty="0" smtClean="0"/>
              <a:t>content </a:t>
            </a:r>
            <a:r>
              <a:rPr lang="en-US" dirty="0" smtClean="0"/>
              <a:t>sharing in Real Time </a:t>
            </a:r>
            <a:r>
              <a:rPr lang="en-US" dirty="0" smtClean="0"/>
              <a:t>from any </a:t>
            </a:r>
            <a:r>
              <a:rPr lang="en-US" dirty="0" smtClean="0"/>
              <a:t>mobile</a:t>
            </a:r>
            <a:r>
              <a:rPr lang="en-US" dirty="0" smtClean="0"/>
              <a:t>, desktop, or room system, anywhere. People can meet the way they want—in </a:t>
            </a:r>
            <a:r>
              <a:rPr lang="en-US" dirty="0" smtClean="0"/>
              <a:t>–one-to-one </a:t>
            </a:r>
            <a:r>
              <a:rPr lang="en-US" dirty="0" smtClean="0"/>
              <a:t>discussions; in personal, always-on meeting rooms; or in scheduled meetings</a:t>
            </a:r>
            <a:r>
              <a:rPr lang="en-US" dirty="0" smtClean="0"/>
              <a:t>. </a:t>
            </a:r>
            <a:r>
              <a:rPr lang="en-US" dirty="0" err="1" smtClean="0"/>
              <a:t>Telepresence</a:t>
            </a:r>
            <a:r>
              <a:rPr lang="en-US" dirty="0" smtClean="0"/>
              <a:t> Servers uses, SIP for call establishment and RTP for media.</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Cisco Conferencing server</a:t>
            </a:r>
            <a:br>
              <a:rPr lang="en-US" sz="3600" dirty="0" smtClean="0"/>
            </a:br>
            <a:r>
              <a:rPr lang="en-US" sz="3600" dirty="0" smtClean="0"/>
              <a:t>VM Requirements</a:t>
            </a:r>
            <a:endParaRPr lang="en-US" sz="3600" dirty="0"/>
          </a:p>
        </p:txBody>
      </p:sp>
      <p:graphicFrame>
        <p:nvGraphicFramePr>
          <p:cNvPr id="3" name="Table 2"/>
          <p:cNvGraphicFramePr>
            <a:graphicFrameLocks noGrp="1"/>
          </p:cNvGraphicFramePr>
          <p:nvPr/>
        </p:nvGraphicFramePr>
        <p:xfrm>
          <a:off x="762000" y="2209800"/>
          <a:ext cx="7772400" cy="3931920"/>
        </p:xfrm>
        <a:graphic>
          <a:graphicData uri="http://schemas.openxmlformats.org/drawingml/2006/table">
            <a:tbl>
              <a:tblPr firstRow="1" bandRow="1">
                <a:tableStyleId>{5C22544A-7EE6-4342-B048-85BDC9FD1C3A}</a:tableStyleId>
              </a:tblPr>
              <a:tblGrid>
                <a:gridCol w="2215134"/>
                <a:gridCol w="1417440"/>
                <a:gridCol w="1472665"/>
                <a:gridCol w="1374487"/>
                <a:gridCol w="1292674"/>
              </a:tblGrid>
              <a:tr h="533400">
                <a:tc rowSpan="2">
                  <a:txBody>
                    <a:bodyPr/>
                    <a:lstStyle/>
                    <a:p>
                      <a:r>
                        <a:rPr lang="en-US" dirty="0" smtClean="0"/>
                        <a:t>Component</a:t>
                      </a:r>
                      <a:endParaRPr lang="en-US" dirty="0"/>
                    </a:p>
                  </a:txBody>
                  <a:tcPr/>
                </a:tc>
                <a:tc gridSpan="4">
                  <a:txBody>
                    <a:bodyPr/>
                    <a:lstStyle/>
                    <a:p>
                      <a:pPr algn="ctr"/>
                      <a:r>
                        <a:rPr lang="en-US" sz="1800" b="1" i="0" kern="1200" dirty="0" smtClean="0">
                          <a:solidFill>
                            <a:schemeClr val="lt1"/>
                          </a:solidFill>
                          <a:latin typeface="+mn-lt"/>
                          <a:ea typeface="+mn-ea"/>
                          <a:cs typeface="+mn-cs"/>
                        </a:rPr>
                        <a:t>VM Configuration Requirements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33400">
                <a:tc vMerge="1">
                  <a:txBody>
                    <a:bodyPr/>
                    <a:lstStyle/>
                    <a:p>
                      <a:endParaRPr lang="en-US" dirty="0"/>
                    </a:p>
                  </a:txBody>
                  <a:tcPr/>
                </a:tc>
                <a:tc>
                  <a:txBody>
                    <a:bodyPr/>
                    <a:lstStyle/>
                    <a:p>
                      <a:pPr algn="ctr"/>
                      <a:r>
                        <a:rPr lang="en-US" dirty="0" err="1" smtClean="0"/>
                        <a:t>vCPU</a:t>
                      </a:r>
                      <a:endParaRPr lang="en-US" dirty="0"/>
                    </a:p>
                  </a:txBody>
                  <a:tcPr/>
                </a:tc>
                <a:tc>
                  <a:txBody>
                    <a:bodyPr/>
                    <a:lstStyle/>
                    <a:p>
                      <a:pPr algn="ctr"/>
                      <a:r>
                        <a:rPr lang="en-US" dirty="0" err="1" smtClean="0"/>
                        <a:t>vRAM</a:t>
                      </a:r>
                      <a:endParaRPr lang="en-US" dirty="0"/>
                    </a:p>
                  </a:txBody>
                  <a:tcPr/>
                </a:tc>
                <a:tc>
                  <a:txBody>
                    <a:bodyPr/>
                    <a:lstStyle/>
                    <a:p>
                      <a:pPr algn="ctr"/>
                      <a:r>
                        <a:rPr lang="en-US" dirty="0" err="1" smtClean="0"/>
                        <a:t>vDISK</a:t>
                      </a:r>
                      <a:endParaRPr lang="en-US" dirty="0"/>
                    </a:p>
                  </a:txBody>
                  <a:tcPr/>
                </a:tc>
                <a:tc>
                  <a:txBody>
                    <a:bodyPr/>
                    <a:lstStyle/>
                    <a:p>
                      <a:pPr algn="ctr"/>
                      <a:r>
                        <a:rPr lang="en-US" dirty="0" err="1" smtClean="0"/>
                        <a:t>vNIC</a:t>
                      </a:r>
                      <a:endParaRPr lang="en-US" dirty="0"/>
                    </a:p>
                  </a:txBody>
                  <a:tcPr/>
                </a:tc>
              </a:tr>
              <a:tr h="533400">
                <a:tc>
                  <a:txBody>
                    <a:bodyPr/>
                    <a:lstStyle/>
                    <a:p>
                      <a:r>
                        <a:rPr lang="en-US" sz="1800" b="1" i="0" kern="1200" dirty="0" smtClean="0">
                          <a:solidFill>
                            <a:schemeClr val="dk1"/>
                          </a:solidFill>
                          <a:latin typeface="+mn-lt"/>
                          <a:ea typeface="+mn-ea"/>
                          <a:cs typeface="+mn-cs"/>
                        </a:rPr>
                        <a:t>Call Bridge VM </a:t>
                      </a:r>
                      <a:endParaRPr lang="en-US" dirty="0"/>
                    </a:p>
                  </a:txBody>
                  <a:tcPr/>
                </a:tc>
                <a:tc>
                  <a:txBody>
                    <a:bodyPr/>
                    <a:lstStyle/>
                    <a:p>
                      <a:r>
                        <a:rPr lang="it-IT" sz="1400" b="0" i="0" kern="1200" dirty="0" smtClean="0">
                          <a:solidFill>
                            <a:schemeClr val="dk1"/>
                          </a:solidFill>
                          <a:latin typeface="+mn-lt"/>
                          <a:ea typeface="+mn-ea"/>
                          <a:cs typeface="+mn-cs"/>
                        </a:rPr>
                        <a:t>4+</a:t>
                      </a:r>
                      <a:r>
                        <a:rPr lang="it-IT" sz="1400" dirty="0" smtClean="0"/>
                        <a:t/>
                      </a:r>
                      <a:br>
                        <a:rPr lang="it-IT" sz="1400" dirty="0" smtClean="0"/>
                      </a:br>
                      <a:r>
                        <a:rPr lang="it-IT" sz="1400" b="0" i="0" kern="1200" dirty="0" smtClean="0">
                          <a:solidFill>
                            <a:schemeClr val="dk1"/>
                          </a:solidFill>
                          <a:latin typeface="+mn-lt"/>
                          <a:ea typeface="+mn-ea"/>
                          <a:cs typeface="+mn-cs"/>
                        </a:rPr>
                        <a:t>(1 vCPU per 1.25 HD ports)</a:t>
                      </a:r>
                      <a:endParaRPr lang="en-US" sz="1400" dirty="0"/>
                    </a:p>
                  </a:txBody>
                  <a:tcPr/>
                </a:tc>
                <a:tc>
                  <a:txBody>
                    <a:bodyPr/>
                    <a:lstStyle/>
                    <a:p>
                      <a:r>
                        <a:rPr lang="en-US" sz="1400" b="0" i="0" kern="1200" dirty="0" smtClean="0">
                          <a:solidFill>
                            <a:schemeClr val="dk1"/>
                          </a:solidFill>
                          <a:latin typeface="+mn-lt"/>
                          <a:ea typeface="+mn-ea"/>
                          <a:cs typeface="+mn-cs"/>
                        </a:rPr>
                        <a:t>4+ GB</a:t>
                      </a:r>
                      <a:r>
                        <a:rPr lang="en-US" sz="1400" dirty="0" smtClean="0"/>
                        <a:t/>
                      </a:r>
                      <a:br>
                        <a:rPr lang="en-US" sz="1400" dirty="0" smtClean="0"/>
                      </a:br>
                      <a:r>
                        <a:rPr lang="en-US" sz="1400" b="0" i="0" kern="1200" dirty="0" smtClean="0">
                          <a:solidFill>
                            <a:schemeClr val="dk1"/>
                          </a:solidFill>
                          <a:latin typeface="+mn-lt"/>
                          <a:ea typeface="+mn-ea"/>
                          <a:cs typeface="+mn-cs"/>
                        </a:rPr>
                        <a:t>(1 per physical core)</a:t>
                      </a:r>
                      <a:endParaRPr lang="en-US" sz="1400" dirty="0"/>
                    </a:p>
                  </a:txBody>
                  <a:tcPr/>
                </a:tc>
                <a:tc>
                  <a:txBody>
                    <a:bodyPr/>
                    <a:lstStyle/>
                    <a:p>
                      <a:r>
                        <a:rPr lang="en-US" sz="1400" dirty="0" smtClean="0"/>
                        <a:t>1 X 100GB</a:t>
                      </a:r>
                      <a:endParaRPr lang="en-US" sz="1400" dirty="0"/>
                    </a:p>
                  </a:txBody>
                  <a:tcPr/>
                </a:tc>
                <a:tc>
                  <a:txBody>
                    <a:bodyPr/>
                    <a:lstStyle/>
                    <a:p>
                      <a:r>
                        <a:rPr lang="en-US" sz="1400" dirty="0" smtClean="0"/>
                        <a:t>1</a:t>
                      </a:r>
                      <a:endParaRPr lang="en-US" sz="1400" dirty="0"/>
                    </a:p>
                  </a:txBody>
                  <a:tcPr/>
                </a:tc>
              </a:tr>
              <a:tr h="533400">
                <a:tc>
                  <a:txBody>
                    <a:bodyPr/>
                    <a:lstStyle/>
                    <a:p>
                      <a:r>
                        <a:rPr lang="en-US" smtClean="0"/>
                        <a:t>Edge</a:t>
                      </a:r>
                      <a:r>
                        <a:rPr lang="en-US" baseline="0" smtClean="0"/>
                        <a:t> VM</a:t>
                      </a:r>
                      <a:endParaRPr lang="en-US"/>
                    </a:p>
                  </a:txBody>
                  <a:tcPr/>
                </a:tc>
                <a:tc>
                  <a:txBody>
                    <a:bodyPr/>
                    <a:lstStyle/>
                    <a:p>
                      <a:r>
                        <a:rPr lang="en-US" sz="1400" dirty="0" smtClean="0"/>
                        <a:t>4 to 8 </a:t>
                      </a:r>
                      <a:endParaRPr lang="en-US" sz="1400" dirty="0"/>
                    </a:p>
                  </a:txBody>
                  <a:tcPr/>
                </a:tc>
                <a:tc>
                  <a:txBody>
                    <a:bodyPr/>
                    <a:lstStyle/>
                    <a:p>
                      <a:r>
                        <a:rPr lang="en-US" sz="1400" dirty="0" smtClean="0"/>
                        <a:t>4 to  8GB</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 X 100GB</a:t>
                      </a:r>
                    </a:p>
                    <a:p>
                      <a:endParaRPr lang="en-US" sz="1400" dirty="0"/>
                    </a:p>
                  </a:txBody>
                  <a:tcPr/>
                </a:tc>
                <a:tc>
                  <a:txBody>
                    <a:bodyPr/>
                    <a:lstStyle/>
                    <a:p>
                      <a:r>
                        <a:rPr lang="en-US" sz="1400" dirty="0" smtClean="0"/>
                        <a:t>1</a:t>
                      </a:r>
                      <a:endParaRPr lang="en-US" sz="1400" dirty="0"/>
                    </a:p>
                  </a:txBody>
                  <a:tcPr/>
                </a:tc>
              </a:tr>
              <a:tr h="533400">
                <a:tc>
                  <a:txBody>
                    <a:bodyPr/>
                    <a:lstStyle/>
                    <a:p>
                      <a:r>
                        <a:rPr lang="en-US" dirty="0" smtClean="0"/>
                        <a:t>Database VM</a:t>
                      </a:r>
                      <a:endParaRPr lang="en-US" dirty="0"/>
                    </a:p>
                  </a:txBody>
                  <a:tcPr/>
                </a:tc>
                <a:tc>
                  <a:txBody>
                    <a:bodyPr/>
                    <a:lstStyle/>
                    <a:p>
                      <a:r>
                        <a:rPr lang="en-US" sz="1400" dirty="0" smtClean="0"/>
                        <a:t>8</a:t>
                      </a:r>
                      <a:endParaRPr lang="en-US" sz="1400" dirty="0"/>
                    </a:p>
                  </a:txBody>
                  <a:tcPr/>
                </a:tc>
                <a:tc>
                  <a:txBody>
                    <a:bodyPr/>
                    <a:lstStyle/>
                    <a:p>
                      <a:r>
                        <a:rPr lang="en-US" sz="1400" dirty="0" smtClean="0"/>
                        <a:t>8  GB</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 X 100GB</a:t>
                      </a:r>
                    </a:p>
                    <a:p>
                      <a:endParaRPr lang="en-US" sz="1400" dirty="0"/>
                    </a:p>
                  </a:txBody>
                  <a:tcPr/>
                </a:tc>
                <a:tc>
                  <a:txBody>
                    <a:bodyPr/>
                    <a:lstStyle/>
                    <a:p>
                      <a:r>
                        <a:rPr lang="en-US" sz="1400" dirty="0" smtClean="0"/>
                        <a:t>1</a:t>
                      </a:r>
                      <a:endParaRPr lang="en-US" sz="1400" dirty="0"/>
                    </a:p>
                  </a:txBody>
                  <a:tcPr/>
                </a:tc>
              </a:tr>
              <a:tr h="533400">
                <a:tc>
                  <a:txBody>
                    <a:bodyPr/>
                    <a:lstStyle/>
                    <a:p>
                      <a:r>
                        <a:rPr lang="en-US" dirty="0" smtClean="0"/>
                        <a:t>Recording VM</a:t>
                      </a:r>
                      <a:endParaRPr lang="en-US" dirty="0"/>
                    </a:p>
                  </a:txBody>
                  <a:tcPr/>
                </a:tc>
                <a:tc>
                  <a:txBody>
                    <a:bodyPr/>
                    <a:lstStyle/>
                    <a:p>
                      <a:r>
                        <a:rPr lang="en-US" sz="1400" b="0" i="0" kern="1200" dirty="0" smtClean="0">
                          <a:solidFill>
                            <a:schemeClr val="dk1"/>
                          </a:solidFill>
                          <a:latin typeface="+mn-lt"/>
                          <a:ea typeface="+mn-ea"/>
                          <a:cs typeface="+mn-cs"/>
                        </a:rPr>
                        <a:t>min 4, max 32</a:t>
                      </a:r>
                      <a:endParaRPr lang="en-US" sz="1400" dirty="0"/>
                    </a:p>
                  </a:txBody>
                  <a:tcPr/>
                </a:tc>
                <a:tc>
                  <a:txBody>
                    <a:bodyPr/>
                    <a:lstStyle/>
                    <a:p>
                      <a:r>
                        <a:rPr lang="en-US" sz="1400" b="0" i="0" kern="1200" dirty="0" smtClean="0">
                          <a:solidFill>
                            <a:schemeClr val="dk1"/>
                          </a:solidFill>
                          <a:latin typeface="+mn-lt"/>
                          <a:ea typeface="+mn-ea"/>
                          <a:cs typeface="+mn-cs"/>
                        </a:rPr>
                        <a:t>0.5GB per </a:t>
                      </a:r>
                      <a:r>
                        <a:rPr lang="en-US" sz="1400" b="0" i="0" kern="1200" dirty="0" err="1" smtClean="0">
                          <a:solidFill>
                            <a:schemeClr val="dk1"/>
                          </a:solidFill>
                          <a:latin typeface="+mn-lt"/>
                          <a:ea typeface="+mn-ea"/>
                          <a:cs typeface="+mn-cs"/>
                        </a:rPr>
                        <a:t>vcpu</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 X 100GB</a:t>
                      </a:r>
                    </a:p>
                    <a:p>
                      <a:endParaRPr lang="en-US" sz="1400" dirty="0"/>
                    </a:p>
                  </a:txBody>
                  <a:tcPr/>
                </a:tc>
                <a:tc>
                  <a:txBody>
                    <a:bodyPr/>
                    <a:lstStyle/>
                    <a:p>
                      <a:r>
                        <a:rPr lang="en-US" sz="1400" dirty="0" smtClean="0"/>
                        <a:t>1</a:t>
                      </a:r>
                      <a:endParaRPr lang="en-US" sz="1400" dirty="0"/>
                    </a:p>
                  </a:txBody>
                  <a:tcPr/>
                </a:tc>
              </a:tr>
              <a:tr h="533400">
                <a:tc>
                  <a:txBody>
                    <a:bodyPr/>
                    <a:lstStyle/>
                    <a:p>
                      <a:r>
                        <a:rPr lang="en-US" dirty="0" smtClean="0"/>
                        <a:t>Streaming VM</a:t>
                      </a:r>
                      <a:endParaRPr lang="en-US" dirty="0"/>
                    </a:p>
                  </a:txBody>
                  <a:tcPr/>
                </a:tc>
                <a:tc>
                  <a:txBody>
                    <a:bodyPr/>
                    <a:lstStyle/>
                    <a:p>
                      <a:r>
                        <a:rPr lang="en-US" sz="1400" b="0" i="0" kern="1200" dirty="0" smtClean="0">
                          <a:solidFill>
                            <a:schemeClr val="dk1"/>
                          </a:solidFill>
                          <a:latin typeface="+mn-lt"/>
                          <a:ea typeface="+mn-ea"/>
                          <a:cs typeface="+mn-cs"/>
                        </a:rPr>
                        <a:t>min 4, max 32</a:t>
                      </a:r>
                      <a:endParaRPr lang="en-US" sz="1400" dirty="0"/>
                    </a:p>
                  </a:txBody>
                  <a:tcPr/>
                </a:tc>
                <a:tc>
                  <a:txBody>
                    <a:bodyPr/>
                    <a:lstStyle/>
                    <a:p>
                      <a:r>
                        <a:rPr lang="en-US" sz="1400" smtClean="0"/>
                        <a:t>1GB per vCPU</a:t>
                      </a:r>
                      <a:endParaRPr lang="en-US" sz="14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 X 100GB</a:t>
                      </a:r>
                    </a:p>
                    <a:p>
                      <a:endParaRPr lang="en-US" sz="1400" dirty="0"/>
                    </a:p>
                  </a:txBody>
                  <a:tcPr/>
                </a:tc>
                <a:tc>
                  <a:txBody>
                    <a:bodyPr/>
                    <a:lstStyle/>
                    <a:p>
                      <a:r>
                        <a:rPr lang="en-US" sz="1400" dirty="0" smtClean="0"/>
                        <a:t>1</a:t>
                      </a:r>
                      <a:endParaRPr lang="en-US" sz="1400"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Real Time JAVA</a:t>
            </a:r>
            <a:endParaRPr lang="en-US" dirty="0"/>
          </a:p>
        </p:txBody>
      </p:sp>
      <p:sp>
        <p:nvSpPr>
          <p:cNvPr id="3" name="TextBox 2"/>
          <p:cNvSpPr txBox="1"/>
          <p:nvPr/>
        </p:nvSpPr>
        <p:spPr>
          <a:xfrm>
            <a:off x="457200" y="1219200"/>
            <a:ext cx="8229600" cy="5355312"/>
          </a:xfrm>
          <a:prstGeom prst="rect">
            <a:avLst/>
          </a:prstGeom>
          <a:noFill/>
        </p:spPr>
        <p:txBody>
          <a:bodyPr wrap="square" rtlCol="0">
            <a:spAutoFit/>
          </a:bodyPr>
          <a:lstStyle/>
          <a:p>
            <a:pPr algn="just"/>
            <a:r>
              <a:rPr lang="en-US" dirty="0" smtClean="0"/>
              <a:t>With the  development of Embedded systems and </a:t>
            </a:r>
            <a:r>
              <a:rPr lang="en-US" dirty="0" err="1" smtClean="0"/>
              <a:t>IoT</a:t>
            </a:r>
            <a:r>
              <a:rPr lang="en-US" dirty="0" smtClean="0"/>
              <a:t> there is lot of demand for machine independent programming, - </a:t>
            </a:r>
            <a:r>
              <a:rPr lang="en-US" b="1" u="sng" dirty="0" smtClean="0"/>
              <a:t>Write Once and run any where kind of computer programs.</a:t>
            </a:r>
            <a:r>
              <a:rPr lang="en-US" dirty="0" smtClean="0"/>
              <a:t> </a:t>
            </a:r>
          </a:p>
          <a:p>
            <a:pPr marL="400050" indent="-400050" algn="just">
              <a:buAutoNum type="romanLcParenBoth"/>
            </a:pPr>
            <a:r>
              <a:rPr lang="en-US" dirty="0" smtClean="0"/>
              <a:t>Portability of computers at binary level has become an a need, </a:t>
            </a:r>
          </a:p>
          <a:p>
            <a:pPr marL="400050" indent="-400050" algn="just">
              <a:buAutoNum type="romanLcParenBoth"/>
            </a:pPr>
            <a:r>
              <a:rPr lang="en-US" dirty="0" smtClean="0"/>
              <a:t>a quick development platform where the developer need not have to worry about Garbage collection, and pointers was another requirements . </a:t>
            </a:r>
          </a:p>
          <a:p>
            <a:pPr marL="400050" indent="-400050" algn="just"/>
            <a:endParaRPr lang="en-US" dirty="0" smtClean="0"/>
          </a:p>
          <a:p>
            <a:pPr algn="just"/>
            <a:r>
              <a:rPr lang="en-US" b="1" u="sng" dirty="0" smtClean="0"/>
              <a:t>JAVA meets this requirement. Programming in Java is safer and more reliable by avoiding common coding errors, such as dereferencing stale pointers and trampling memory. </a:t>
            </a:r>
          </a:p>
          <a:p>
            <a:pPr algn="just"/>
            <a:endParaRPr lang="en-US" dirty="0" smtClean="0"/>
          </a:p>
          <a:p>
            <a:pPr algn="just"/>
            <a:r>
              <a:rPr lang="en-US" dirty="0" smtClean="0"/>
              <a:t>One limitation of traditional JAVA is , it is not developed with real time computing in mind, however it was developed to cater to the needs to data processing, graphics and mobile app development which does not have precise timing requirements.</a:t>
            </a:r>
          </a:p>
          <a:p>
            <a:endParaRPr lang="en-US" dirty="0" smtClean="0"/>
          </a:p>
          <a:p>
            <a:r>
              <a:rPr lang="en-US" dirty="0" smtClean="0"/>
              <a:t>Such a need was identified long back and JAVA community has come out with specification for  a JAVA targeted for  Real Time environment. </a:t>
            </a:r>
          </a:p>
          <a:p>
            <a:endParaRPr lang="en-US" dirty="0" smtClean="0"/>
          </a:p>
          <a:p>
            <a:r>
              <a:rPr lang="en-US" dirty="0" smtClean="0"/>
              <a:t>https://jcp.org/en/jsr/detail?id=1</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Real Time JAVA</a:t>
            </a:r>
            <a:endParaRPr lang="en-US" dirty="0"/>
          </a:p>
        </p:txBody>
      </p:sp>
      <p:sp>
        <p:nvSpPr>
          <p:cNvPr id="4" name="TextBox 3"/>
          <p:cNvSpPr txBox="1"/>
          <p:nvPr/>
        </p:nvSpPr>
        <p:spPr>
          <a:xfrm>
            <a:off x="76200" y="914400"/>
            <a:ext cx="8991600" cy="1661993"/>
          </a:xfrm>
          <a:prstGeom prst="rect">
            <a:avLst/>
          </a:prstGeom>
          <a:noFill/>
        </p:spPr>
        <p:txBody>
          <a:bodyPr wrap="square" rtlCol="0">
            <a:spAutoFit/>
          </a:bodyPr>
          <a:lstStyle/>
          <a:p>
            <a:r>
              <a:rPr lang="en-US" dirty="0" smtClean="0"/>
              <a:t>Specs for Real Time JAVA can be found at </a:t>
            </a:r>
            <a:r>
              <a:rPr lang="en-US" sz="1200" dirty="0" smtClean="0">
                <a:hlinkClick r:id="rId2"/>
              </a:rPr>
              <a:t>http://download.oracle.com/otndocs/jcp/realtime-1.0.2-mrel-spec-oth-JSpec/</a:t>
            </a:r>
            <a:endParaRPr lang="en-US" sz="1200" dirty="0" smtClean="0"/>
          </a:p>
          <a:p>
            <a:endParaRPr lang="en-US" sz="1200" dirty="0" smtClean="0"/>
          </a:p>
          <a:p>
            <a:r>
              <a:rPr lang="en-US" dirty="0" smtClean="0"/>
              <a:t>Various implementation of Real JAVA compiler and run time environment has come out from companies to support this specification.</a:t>
            </a:r>
          </a:p>
          <a:p>
            <a:endParaRPr lang="en-US" dirty="0" smtClean="0"/>
          </a:p>
          <a:p>
            <a:r>
              <a:rPr lang="en-US" dirty="0" smtClean="0"/>
              <a:t>Real time JAVA Virtual Machine (Run Time environment) Supports</a:t>
            </a:r>
          </a:p>
        </p:txBody>
      </p:sp>
      <p:graphicFrame>
        <p:nvGraphicFramePr>
          <p:cNvPr id="5" name="Table 4"/>
          <p:cNvGraphicFramePr>
            <a:graphicFrameLocks noGrp="1"/>
          </p:cNvGraphicFramePr>
          <p:nvPr/>
        </p:nvGraphicFramePr>
        <p:xfrm>
          <a:off x="609600" y="2590800"/>
          <a:ext cx="7543801" cy="3909060"/>
        </p:xfrm>
        <a:graphic>
          <a:graphicData uri="http://schemas.openxmlformats.org/drawingml/2006/table">
            <a:tbl>
              <a:tblPr firstRow="1" bandRow="1">
                <a:tableStyleId>{5C22544A-7EE6-4342-B048-85BDC9FD1C3A}</a:tableStyleId>
              </a:tblPr>
              <a:tblGrid>
                <a:gridCol w="3300413"/>
                <a:gridCol w="4243388"/>
              </a:tblGrid>
              <a:tr h="370840">
                <a:tc>
                  <a:txBody>
                    <a:bodyPr/>
                    <a:lstStyle/>
                    <a:p>
                      <a:pPr algn="ctr"/>
                      <a:r>
                        <a:rPr lang="en-US" sz="1400" dirty="0" smtClean="0"/>
                        <a:t>Feature</a:t>
                      </a:r>
                      <a:endParaRPr lang="en-US" sz="1400" dirty="0"/>
                    </a:p>
                  </a:txBody>
                  <a:tcPr/>
                </a:tc>
                <a:tc>
                  <a:txBody>
                    <a:bodyPr/>
                    <a:lstStyle/>
                    <a:p>
                      <a:pPr algn="ctr"/>
                      <a:r>
                        <a:rPr lang="en-US" sz="1400" dirty="0" smtClean="0"/>
                        <a:t>Comments</a:t>
                      </a:r>
                      <a:endParaRPr lang="en-US" sz="1400" dirty="0"/>
                    </a:p>
                  </a:txBody>
                  <a:tcPr/>
                </a:tc>
              </a:tr>
              <a:tr h="370840">
                <a:tc>
                  <a:txBody>
                    <a:bodyPr/>
                    <a:lstStyle/>
                    <a:p>
                      <a:r>
                        <a:rPr lang="en-US" sz="1400" dirty="0" smtClean="0"/>
                        <a:t>Periodic Scheduling</a:t>
                      </a:r>
                      <a:endParaRPr lang="en-US" sz="1400" dirty="0"/>
                    </a:p>
                  </a:txBody>
                  <a:tcPr/>
                </a:tc>
                <a:tc>
                  <a:txBody>
                    <a:bodyPr/>
                    <a:lstStyle/>
                    <a:p>
                      <a:endParaRPr lang="en-US" sz="1400" dirty="0"/>
                    </a:p>
                  </a:txBody>
                  <a:tcPr/>
                </a:tc>
              </a:tr>
              <a:tr h="370840">
                <a:tc>
                  <a:txBody>
                    <a:bodyPr/>
                    <a:lstStyle/>
                    <a:p>
                      <a:r>
                        <a:rPr lang="en-US" sz="1400" dirty="0" smtClean="0"/>
                        <a:t>Priority</a:t>
                      </a:r>
                      <a:r>
                        <a:rPr lang="en-US" sz="1400" baseline="0" dirty="0" smtClean="0"/>
                        <a:t> Based scheduling</a:t>
                      </a:r>
                      <a:endParaRPr lang="en-US" sz="1400" dirty="0"/>
                    </a:p>
                  </a:txBody>
                  <a:tcPr/>
                </a:tc>
                <a:tc>
                  <a:txBody>
                    <a:bodyPr/>
                    <a:lstStyle/>
                    <a:p>
                      <a:endParaRPr lang="en-US" sz="1400" dirty="0"/>
                    </a:p>
                  </a:txBody>
                  <a:tcPr/>
                </a:tc>
              </a:tr>
              <a:tr h="370840">
                <a:tc>
                  <a:txBody>
                    <a:bodyPr/>
                    <a:lstStyle/>
                    <a:p>
                      <a:r>
                        <a:rPr lang="en-US" sz="1400" dirty="0" smtClean="0"/>
                        <a:t>Sporadic</a:t>
                      </a:r>
                      <a:r>
                        <a:rPr lang="en-US" sz="1400" baseline="0" dirty="0" smtClean="0"/>
                        <a:t> Task Scheduling</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Random</a:t>
                      </a:r>
                      <a:r>
                        <a:rPr lang="en-US" sz="1400" baseline="0" dirty="0" smtClean="0"/>
                        <a:t> task with a </a:t>
                      </a:r>
                      <a:r>
                        <a:rPr lang="en-US" sz="1400" dirty="0" smtClean="0"/>
                        <a:t>fixed dead line</a:t>
                      </a:r>
                    </a:p>
                  </a:txBody>
                  <a:tcPr/>
                </a:tc>
              </a:tr>
              <a:tr h="370840">
                <a:tc>
                  <a:txBody>
                    <a:bodyPr/>
                    <a:lstStyle/>
                    <a:p>
                      <a:r>
                        <a:rPr lang="en-US" sz="1400" dirty="0" err="1" smtClean="0"/>
                        <a:t>Aperiodic</a:t>
                      </a:r>
                      <a:r>
                        <a:rPr lang="en-US" sz="1400" dirty="0" smtClean="0"/>
                        <a:t> Task Scheduling</a:t>
                      </a:r>
                      <a:endParaRPr lang="en-US" sz="1400" dirty="0"/>
                    </a:p>
                  </a:txBody>
                  <a:tcPr/>
                </a:tc>
                <a:tc>
                  <a:txBody>
                    <a:bodyPr/>
                    <a:lstStyle/>
                    <a:p>
                      <a:r>
                        <a:rPr lang="en-US" sz="1400" dirty="0" smtClean="0"/>
                        <a:t>Random</a:t>
                      </a:r>
                      <a:r>
                        <a:rPr lang="en-US" sz="1400" baseline="0" dirty="0" smtClean="0"/>
                        <a:t> task </a:t>
                      </a:r>
                      <a:r>
                        <a:rPr lang="en-US" sz="1400" dirty="0" smtClean="0"/>
                        <a:t>No fixed dead line</a:t>
                      </a:r>
                      <a:endParaRPr lang="en-US" sz="1400" dirty="0"/>
                    </a:p>
                  </a:txBody>
                  <a:tcPr/>
                </a:tc>
              </a:tr>
              <a:tr h="370840">
                <a:tc>
                  <a:txBody>
                    <a:bodyPr/>
                    <a:lstStyle/>
                    <a:p>
                      <a:r>
                        <a:rPr lang="en-US" sz="1400" dirty="0" smtClean="0"/>
                        <a:t>Importance parameters</a:t>
                      </a:r>
                      <a:endParaRPr lang="en-US" sz="1400" dirty="0"/>
                    </a:p>
                  </a:txBody>
                  <a:tcPr/>
                </a:tc>
                <a:tc>
                  <a:txBody>
                    <a:bodyPr/>
                    <a:lstStyle/>
                    <a:p>
                      <a:r>
                        <a:rPr lang="en-US" sz="1050" dirty="0" smtClean="0"/>
                        <a:t>additional scheduling metric that may be used by some priority-based scheduling algorithms during overload conditions to differentiate execution order among threads of the same priority</a:t>
                      </a:r>
                      <a:endParaRPr lang="en-US" sz="1050" dirty="0"/>
                    </a:p>
                  </a:txBody>
                  <a:tcPr/>
                </a:tc>
              </a:tr>
              <a:tr h="370840">
                <a:tc>
                  <a:txBody>
                    <a:bodyPr/>
                    <a:lstStyle/>
                    <a:p>
                      <a:r>
                        <a:rPr lang="en-US" sz="1400" dirty="0" smtClean="0"/>
                        <a:t>Real</a:t>
                      </a:r>
                      <a:r>
                        <a:rPr lang="en-US" sz="1400" baseline="0" dirty="0" smtClean="0"/>
                        <a:t> Time Threads</a:t>
                      </a:r>
                      <a:endParaRPr lang="en-US" sz="1400" dirty="0"/>
                    </a:p>
                  </a:txBody>
                  <a:tcPr/>
                </a:tc>
                <a:tc>
                  <a:txBody>
                    <a:bodyPr/>
                    <a:lstStyle/>
                    <a:p>
                      <a:r>
                        <a:rPr lang="en-US" sz="1400" dirty="0" smtClean="0"/>
                        <a:t>Schedulable</a:t>
                      </a:r>
                      <a:r>
                        <a:rPr lang="en-US" sz="1400" baseline="0" dirty="0" smtClean="0"/>
                        <a:t> using the above techniques</a:t>
                      </a:r>
                      <a:endParaRPr lang="en-US" sz="1400" dirty="0"/>
                    </a:p>
                  </a:txBody>
                  <a:tcPr/>
                </a:tc>
              </a:tr>
              <a:tr h="370840">
                <a:tc>
                  <a:txBody>
                    <a:bodyPr/>
                    <a:lstStyle/>
                    <a:p>
                      <a:r>
                        <a:rPr lang="en-US" sz="1400" dirty="0" smtClean="0"/>
                        <a:t>Memory</a:t>
                      </a:r>
                      <a:r>
                        <a:rPr lang="en-US" sz="1400" baseline="0" dirty="0" smtClean="0"/>
                        <a:t> Management</a:t>
                      </a:r>
                      <a:endParaRPr lang="en-US" sz="1400" dirty="0"/>
                    </a:p>
                  </a:txBody>
                  <a:tcPr/>
                </a:tc>
                <a:tc>
                  <a:txBody>
                    <a:bodyPr/>
                    <a:lstStyle/>
                    <a:p>
                      <a:r>
                        <a:rPr lang="en-US" sz="1400" dirty="0" smtClean="0"/>
                        <a:t>Real Time Garbage collector</a:t>
                      </a:r>
                      <a:endParaRPr lang="en-US" sz="1400" dirty="0"/>
                    </a:p>
                  </a:txBody>
                  <a:tcPr/>
                </a:tc>
              </a:tr>
              <a:tr h="370840">
                <a:tc>
                  <a:txBody>
                    <a:bodyPr/>
                    <a:lstStyle/>
                    <a:p>
                      <a:r>
                        <a:rPr lang="en-US" sz="1400" dirty="0" smtClean="0"/>
                        <a:t>Process Synchronization </a:t>
                      </a:r>
                      <a:endParaRPr lang="en-US" sz="1400" dirty="0"/>
                    </a:p>
                  </a:txBody>
                  <a:tcPr/>
                </a:tc>
                <a:tc>
                  <a:txBody>
                    <a:bodyPr/>
                    <a:lstStyle/>
                    <a:p>
                      <a:endParaRPr lang="en-US" sz="1400" dirty="0"/>
                    </a:p>
                  </a:txBody>
                  <a:tcPr/>
                </a:tc>
              </a:tr>
              <a:tr h="370840">
                <a:tc>
                  <a:txBody>
                    <a:bodyPr/>
                    <a:lstStyle/>
                    <a:p>
                      <a:r>
                        <a:rPr lang="en-US" sz="1400" dirty="0" smtClean="0"/>
                        <a:t>Clocks and Timer</a:t>
                      </a:r>
                      <a:endParaRPr lang="en-US" sz="1400" dirty="0"/>
                    </a:p>
                  </a:txBody>
                  <a:tcPr/>
                </a:tc>
                <a:tc>
                  <a:txBody>
                    <a:bodyPr/>
                    <a:lstStyle/>
                    <a:p>
                      <a:r>
                        <a:rPr lang="en-US" sz="1400" dirty="0" smtClean="0"/>
                        <a:t>High resolution timers and clocks</a:t>
                      </a:r>
                      <a:endParaRPr lang="en-US" sz="1400"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smtClean="0"/>
              <a:t>Real-Time Java for Internet of Things (</a:t>
            </a:r>
            <a:r>
              <a:rPr lang="en-US" sz="3100" dirty="0" err="1" smtClean="0"/>
              <a:t>IoT</a:t>
            </a:r>
            <a:r>
              <a:rPr lang="en-US" sz="3100" dirty="0" smtClean="0"/>
              <a:t>), </a:t>
            </a:r>
            <a:r>
              <a:rPr lang="en-US" sz="3100" dirty="0" smtClean="0"/>
              <a:t/>
            </a:r>
            <a:br>
              <a:rPr lang="en-US" sz="3100" dirty="0" smtClean="0"/>
            </a:br>
            <a:r>
              <a:rPr lang="en-US" sz="3100" dirty="0" smtClean="0"/>
              <a:t>by  PTC</a:t>
            </a:r>
            <a:endParaRPr lang="en-US" dirty="0"/>
          </a:p>
        </p:txBody>
      </p:sp>
      <p:sp>
        <p:nvSpPr>
          <p:cNvPr id="4" name="TextBox 3"/>
          <p:cNvSpPr txBox="1"/>
          <p:nvPr/>
        </p:nvSpPr>
        <p:spPr>
          <a:xfrm>
            <a:off x="304800" y="1676400"/>
            <a:ext cx="8382000" cy="5078313"/>
          </a:xfrm>
          <a:prstGeom prst="rect">
            <a:avLst/>
          </a:prstGeom>
          <a:noFill/>
        </p:spPr>
        <p:txBody>
          <a:bodyPr wrap="square" rtlCol="0">
            <a:spAutoFit/>
          </a:bodyPr>
          <a:lstStyle/>
          <a:p>
            <a:r>
              <a:rPr lang="en-US" dirty="0" smtClean="0"/>
              <a:t>PTC </a:t>
            </a:r>
            <a:r>
              <a:rPr lang="en-US" dirty="0" err="1" smtClean="0"/>
              <a:t>Perc</a:t>
            </a:r>
            <a:r>
              <a:rPr lang="en-US" dirty="0" smtClean="0"/>
              <a:t> Ultra is a  </a:t>
            </a:r>
            <a:r>
              <a:rPr lang="en-US" dirty="0" smtClean="0"/>
              <a:t>Real Time JAVA virtual </a:t>
            </a:r>
            <a:r>
              <a:rPr lang="en-US" dirty="0" smtClean="0"/>
              <a:t>machine and tool </a:t>
            </a:r>
            <a:r>
              <a:rPr lang="en-US" dirty="0" smtClean="0"/>
              <a:t>set </a:t>
            </a:r>
            <a:r>
              <a:rPr lang="en-US" dirty="0" smtClean="0"/>
              <a:t>created for demanding embedded and </a:t>
            </a:r>
            <a:r>
              <a:rPr lang="en-US" dirty="0" smtClean="0"/>
              <a:t>real-time systems.</a:t>
            </a:r>
          </a:p>
          <a:p>
            <a:endParaRPr lang="en-US" dirty="0" smtClean="0"/>
          </a:p>
          <a:p>
            <a:pPr algn="just"/>
            <a:r>
              <a:rPr lang="en-US" dirty="0" smtClean="0"/>
              <a:t>The PTC </a:t>
            </a:r>
            <a:r>
              <a:rPr lang="en-US" dirty="0" err="1" smtClean="0"/>
              <a:t>Perc</a:t>
            </a:r>
            <a:r>
              <a:rPr lang="en-US" dirty="0" smtClean="0"/>
              <a:t> product line offers Ahead-of-Time (AOT) and Just-in-Time (JIT) compilation, remote debug support, deterministic garbage collection, standard graphics and extended commercial RTOS support</a:t>
            </a:r>
            <a:r>
              <a:rPr lang="en-US" dirty="0" smtClean="0"/>
              <a:t>.</a:t>
            </a:r>
          </a:p>
          <a:p>
            <a:pPr algn="just"/>
            <a:endParaRPr lang="en-US" dirty="0" smtClean="0"/>
          </a:p>
          <a:p>
            <a:pPr algn="just"/>
            <a:r>
              <a:rPr lang="en-US" b="1" dirty="0" smtClean="0"/>
              <a:t>The PTC </a:t>
            </a:r>
            <a:r>
              <a:rPr lang="en-US" b="1" dirty="0" err="1" smtClean="0"/>
              <a:t>Perc</a:t>
            </a:r>
            <a:r>
              <a:rPr lang="en-US" b="1" dirty="0" smtClean="0"/>
              <a:t> Ultra Virtual </a:t>
            </a:r>
            <a:r>
              <a:rPr lang="en-US" b="1" dirty="0" smtClean="0"/>
              <a:t>Machine supports</a:t>
            </a:r>
          </a:p>
          <a:p>
            <a:pPr lvl="1" algn="just">
              <a:buFont typeface="Arial" pitchFamily="34" charset="0"/>
              <a:buChar char="•"/>
            </a:pPr>
            <a:r>
              <a:rPr lang="en-US" dirty="0" smtClean="0"/>
              <a:t>Deterministic Garbage Collection </a:t>
            </a:r>
            <a:r>
              <a:rPr lang="en-US" dirty="0" smtClean="0"/>
              <a:t>Technology</a:t>
            </a:r>
          </a:p>
          <a:p>
            <a:pPr lvl="1" algn="just">
              <a:buFont typeface="Arial" pitchFamily="34" charset="0"/>
              <a:buChar char="•"/>
            </a:pPr>
            <a:r>
              <a:rPr lang="en-US" dirty="0" smtClean="0"/>
              <a:t>Virtual Machine solution for multi-core, multi-processor systems </a:t>
            </a:r>
            <a:r>
              <a:rPr lang="en-US" dirty="0" smtClean="0"/>
              <a:t> </a:t>
            </a:r>
          </a:p>
          <a:p>
            <a:pPr algn="just"/>
            <a:r>
              <a:rPr lang="en-US" b="1" dirty="0" smtClean="0"/>
              <a:t>SMP specific Features</a:t>
            </a:r>
          </a:p>
          <a:p>
            <a:pPr>
              <a:buFont typeface="Arial" pitchFamily="34" charset="0"/>
              <a:buChar char="•"/>
            </a:pPr>
            <a:r>
              <a:rPr lang="en-US" b="1" dirty="0" smtClean="0"/>
              <a:t>	</a:t>
            </a:r>
            <a:r>
              <a:rPr lang="en-US" dirty="0" smtClean="0"/>
              <a:t> Runs multiple Java threads concurrently across all available CPUs/Cores</a:t>
            </a:r>
          </a:p>
          <a:p>
            <a:pPr>
              <a:buFont typeface="Arial" pitchFamily="34" charset="0"/>
              <a:buChar char="•"/>
            </a:pPr>
            <a:r>
              <a:rPr lang="en-US" dirty="0" smtClean="0"/>
              <a:t>	Supports </a:t>
            </a:r>
            <a:r>
              <a:rPr lang="en-US" dirty="0" smtClean="0"/>
              <a:t>setting the affinity of </a:t>
            </a:r>
            <a:r>
              <a:rPr lang="en-US" dirty="0" smtClean="0"/>
              <a:t>CPUs/Cores</a:t>
            </a:r>
            <a:endParaRPr lang="en-US" dirty="0" smtClean="0"/>
          </a:p>
          <a:p>
            <a:pPr>
              <a:buFont typeface="Arial" pitchFamily="34" charset="0"/>
              <a:buChar char="•"/>
            </a:pPr>
            <a:r>
              <a:rPr lang="en-US" dirty="0" smtClean="0"/>
              <a:t>	New</a:t>
            </a:r>
            <a:r>
              <a:rPr lang="en-US" dirty="0" smtClean="0"/>
              <a:t>, multi-threaded Garbage Collector </a:t>
            </a:r>
          </a:p>
          <a:p>
            <a:pPr>
              <a:buFont typeface="Arial" pitchFamily="34" charset="0"/>
              <a:buChar char="•"/>
            </a:pPr>
            <a:r>
              <a:rPr lang="en-US" dirty="0" smtClean="0"/>
              <a:t>	GC </a:t>
            </a:r>
            <a:r>
              <a:rPr lang="en-US" dirty="0" smtClean="0"/>
              <a:t>is incremental, pre-</a:t>
            </a:r>
            <a:r>
              <a:rPr lang="en-US" dirty="0" err="1" smtClean="0"/>
              <a:t>emptible</a:t>
            </a:r>
            <a:r>
              <a:rPr lang="en-US" dirty="0" smtClean="0"/>
              <a:t> by higher priority Java threads</a:t>
            </a:r>
          </a:p>
          <a:p>
            <a:pPr>
              <a:buFont typeface="Arial" pitchFamily="34" charset="0"/>
              <a:buChar char="•"/>
            </a:pPr>
            <a:r>
              <a:rPr lang="en-US" dirty="0" smtClean="0"/>
              <a:t>	Real time response </a:t>
            </a:r>
            <a:r>
              <a:rPr lang="en-US" dirty="0" smtClean="0"/>
              <a:t>latency of &lt;1ms on x86 1.6GHz+</a:t>
            </a:r>
          </a:p>
          <a:p>
            <a:pPr>
              <a:buFont typeface="Arial" pitchFamily="34" charset="0"/>
              <a:buChar char="•"/>
            </a:pPr>
            <a:r>
              <a:rPr lang="en-US" dirty="0" smtClean="0"/>
              <a:t>	Support </a:t>
            </a:r>
            <a:r>
              <a:rPr lang="en-US" dirty="0" smtClean="0"/>
              <a:t>for Linux</a:t>
            </a:r>
            <a:r>
              <a:rPr lang="en-US" dirty="0" smtClean="0"/>
              <a:t>®/x86</a:t>
            </a:r>
            <a:r>
              <a:rPr lang="en-US" dirty="0" smtClean="0"/>
              <a:t>, Linux/PPC, and Linux/ARM SMP kernels and popular </a:t>
            </a:r>
            <a:endParaRPr lang="en-US" dirty="0" smtClean="0"/>
          </a:p>
          <a:p>
            <a:r>
              <a:rPr lang="en-US" dirty="0" smtClean="0"/>
              <a:t>                   multi-core </a:t>
            </a:r>
            <a:r>
              <a:rPr lang="en-US" dirty="0" smtClean="0"/>
              <a:t>capable </a:t>
            </a:r>
            <a:r>
              <a:rPr lang="en-US" dirty="0" smtClean="0"/>
              <a:t>RTOS</a:t>
            </a: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PERC with Java Standard Edition</a:t>
            </a:r>
            <a:endParaRPr lang="en-US" dirty="0"/>
          </a:p>
        </p:txBody>
      </p:sp>
      <p:pic>
        <p:nvPicPr>
          <p:cNvPr id="1026" name="Picture 2" descr="perc_java"/>
          <p:cNvPicPr>
            <a:picLocks noChangeAspect="1" noChangeArrowheads="1"/>
          </p:cNvPicPr>
          <p:nvPr/>
        </p:nvPicPr>
        <p:blipFill>
          <a:blip r:embed="rId2"/>
          <a:srcRect/>
          <a:stretch>
            <a:fillRect/>
          </a:stretch>
        </p:blipFill>
        <p:spPr bwMode="auto">
          <a:xfrm>
            <a:off x="1752600" y="1524000"/>
            <a:ext cx="5181600" cy="51816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PTC </a:t>
            </a:r>
            <a:r>
              <a:rPr lang="en-US" dirty="0" err="1" smtClean="0"/>
              <a:t>Perc</a:t>
            </a:r>
            <a:endParaRPr lang="en-US" dirty="0"/>
          </a:p>
        </p:txBody>
      </p:sp>
      <p:sp>
        <p:nvSpPr>
          <p:cNvPr id="3" name="TextBox 2"/>
          <p:cNvSpPr txBox="1"/>
          <p:nvPr/>
        </p:nvSpPr>
        <p:spPr>
          <a:xfrm>
            <a:off x="304800" y="1143000"/>
            <a:ext cx="8610600" cy="5632311"/>
          </a:xfrm>
          <a:prstGeom prst="rect">
            <a:avLst/>
          </a:prstGeom>
          <a:noFill/>
        </p:spPr>
        <p:txBody>
          <a:bodyPr wrap="square" rtlCol="0">
            <a:spAutoFit/>
          </a:bodyPr>
          <a:lstStyle/>
          <a:p>
            <a:pPr>
              <a:buFont typeface="Arial" pitchFamily="34" charset="0"/>
              <a:buChar char="•"/>
            </a:pPr>
            <a:r>
              <a:rPr lang="en-US" dirty="0" smtClean="0"/>
              <a:t>PTC </a:t>
            </a:r>
            <a:r>
              <a:rPr lang="en-US" dirty="0" err="1" smtClean="0"/>
              <a:t>Perc</a:t>
            </a:r>
            <a:r>
              <a:rPr lang="en-US" dirty="0" smtClean="0"/>
              <a:t> supports Just-in-Time (JIT) compilation of Java byte codes to native code but adds an Ahead-</a:t>
            </a:r>
            <a:r>
              <a:rPr lang="en-US" dirty="0" err="1" smtClean="0"/>
              <a:t>ofTime</a:t>
            </a:r>
            <a:r>
              <a:rPr lang="en-US" dirty="0" smtClean="0"/>
              <a:t> (AOT) compiler that allows developers to </a:t>
            </a:r>
            <a:r>
              <a:rPr lang="en-US" dirty="0" err="1" smtClean="0"/>
              <a:t>precompile</a:t>
            </a:r>
            <a:r>
              <a:rPr lang="en-US" dirty="0" smtClean="0"/>
              <a:t> their applications and Java libraries to native code and link them into the PTC </a:t>
            </a:r>
            <a:r>
              <a:rPr lang="en-US" dirty="0" err="1" smtClean="0"/>
              <a:t>Perc</a:t>
            </a:r>
            <a:r>
              <a:rPr lang="en-US" dirty="0" smtClean="0"/>
              <a:t> Virtual Machine just like a C/C++ </a:t>
            </a:r>
            <a:r>
              <a:rPr lang="en-US" dirty="0" err="1" smtClean="0"/>
              <a:t>toolchain</a:t>
            </a:r>
            <a:r>
              <a:rPr lang="en-US" dirty="0" smtClean="0"/>
              <a:t>. This avoids unpredictable </a:t>
            </a:r>
            <a:r>
              <a:rPr lang="en-US" dirty="0" smtClean="0"/>
              <a:t>Just In Time delays</a:t>
            </a:r>
          </a:p>
          <a:p>
            <a:pPr>
              <a:buFont typeface="Arial" pitchFamily="34" charset="0"/>
              <a:buChar char="•"/>
            </a:pPr>
            <a:endParaRPr lang="en-US" dirty="0" smtClean="0"/>
          </a:p>
          <a:p>
            <a:pPr>
              <a:buFont typeface="Arial" pitchFamily="34" charset="0"/>
              <a:buChar char="•"/>
            </a:pPr>
            <a:r>
              <a:rPr lang="en-US" dirty="0" smtClean="0"/>
              <a:t>PTC </a:t>
            </a:r>
            <a:r>
              <a:rPr lang="en-US" dirty="0" err="1" smtClean="0"/>
              <a:t>Perc</a:t>
            </a:r>
            <a:r>
              <a:rPr lang="en-US" dirty="0" smtClean="0"/>
              <a:t> uses a patented real-time garbage collection algorithm that allows high priority threads to interrupt GC activity at any time to perform time-critical tasks</a:t>
            </a:r>
            <a:r>
              <a:rPr lang="en-US" dirty="0" smtClean="0"/>
              <a:t>.</a:t>
            </a:r>
          </a:p>
          <a:p>
            <a:pPr>
              <a:buFont typeface="Arial" pitchFamily="34" charset="0"/>
              <a:buChar char="•"/>
            </a:pPr>
            <a:endParaRPr lang="en-US" dirty="0" smtClean="0"/>
          </a:p>
          <a:p>
            <a:pPr>
              <a:buFont typeface="Arial" pitchFamily="34" charset="0"/>
              <a:buChar char="•"/>
            </a:pPr>
            <a:r>
              <a:rPr lang="en-US" dirty="0" smtClean="0"/>
              <a:t>PTC </a:t>
            </a:r>
            <a:r>
              <a:rPr lang="en-US" dirty="0" err="1" smtClean="0"/>
              <a:t>Perc</a:t>
            </a:r>
            <a:r>
              <a:rPr lang="en-US" dirty="0" smtClean="0"/>
              <a:t> implements the Priority Inheritance Protocol when threads contend for shared locks, thereby preventing the priority inversions that can occur in traditional Java SE</a:t>
            </a:r>
            <a:r>
              <a:rPr lang="en-US" dirty="0" smtClean="0"/>
              <a:t>.</a:t>
            </a:r>
          </a:p>
          <a:p>
            <a:pPr>
              <a:buFont typeface="Arial" pitchFamily="34" charset="0"/>
              <a:buChar char="•"/>
            </a:pPr>
            <a:endParaRPr lang="en-US" dirty="0" smtClean="0"/>
          </a:p>
          <a:p>
            <a:pPr>
              <a:buFont typeface="Arial" pitchFamily="34" charset="0"/>
              <a:buChar char="•"/>
            </a:pPr>
            <a:r>
              <a:rPr lang="en-US" dirty="0" smtClean="0"/>
              <a:t>Additional Timing APIs in PTC </a:t>
            </a:r>
            <a:r>
              <a:rPr lang="en-US" dirty="0" err="1" smtClean="0"/>
              <a:t>Perc</a:t>
            </a:r>
            <a:r>
              <a:rPr lang="en-US" dirty="0" smtClean="0"/>
              <a:t> permit developers to schedule jitter-free periodic tasks, sleeps, or waits</a:t>
            </a:r>
            <a:r>
              <a:rPr lang="en-US" dirty="0" smtClean="0"/>
              <a:t>.</a:t>
            </a:r>
          </a:p>
          <a:p>
            <a:pPr>
              <a:buFont typeface="Arial" pitchFamily="34" charset="0"/>
              <a:buChar char="•"/>
            </a:pPr>
            <a:endParaRPr lang="en-US" dirty="0" smtClean="0"/>
          </a:p>
          <a:p>
            <a:pPr>
              <a:buFont typeface="Arial" pitchFamily="34" charset="0"/>
              <a:buChar char="•"/>
            </a:pPr>
            <a:r>
              <a:rPr lang="en-US" dirty="0" smtClean="0"/>
              <a:t>The PTC </a:t>
            </a:r>
            <a:r>
              <a:rPr lang="en-US" dirty="0" err="1" smtClean="0"/>
              <a:t>Perc</a:t>
            </a:r>
            <a:r>
              <a:rPr lang="en-US" dirty="0" smtClean="0"/>
              <a:t> VM lets the user set the priority and timing parameters of the garbage collector to control when it runs and how much CPU time it is allowed to consume in relation to Java threads. On SMP processors, multiple GC worker threads run concurrently with Java threads and the user can assign which cores are to be used for GC, thus reserving cores only for Java.</a:t>
            </a:r>
          </a:p>
          <a:p>
            <a:pPr>
              <a:buFont typeface="Arial" pitchFamily="34" charset="0"/>
              <a:buChar cha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PTC </a:t>
            </a:r>
            <a:r>
              <a:rPr lang="en-US" dirty="0" err="1" smtClean="0"/>
              <a:t>Perc</a:t>
            </a:r>
            <a:endParaRPr lang="en-US" dirty="0"/>
          </a:p>
        </p:txBody>
      </p:sp>
      <p:sp>
        <p:nvSpPr>
          <p:cNvPr id="3" name="TextBox 2"/>
          <p:cNvSpPr txBox="1"/>
          <p:nvPr/>
        </p:nvSpPr>
        <p:spPr>
          <a:xfrm>
            <a:off x="381000" y="1905000"/>
            <a:ext cx="8458200" cy="1754326"/>
          </a:xfrm>
          <a:prstGeom prst="rect">
            <a:avLst/>
          </a:prstGeom>
          <a:noFill/>
        </p:spPr>
        <p:txBody>
          <a:bodyPr wrap="square" rtlCol="0">
            <a:spAutoFit/>
          </a:bodyPr>
          <a:lstStyle/>
          <a:p>
            <a:pPr>
              <a:buFont typeface="Arial" pitchFamily="34" charset="0"/>
              <a:buChar char="•"/>
            </a:pPr>
            <a:r>
              <a:rPr lang="en-US" dirty="0" smtClean="0"/>
              <a:t>PTC </a:t>
            </a:r>
            <a:r>
              <a:rPr lang="en-US" dirty="0" err="1" smtClean="0"/>
              <a:t>Perc</a:t>
            </a:r>
            <a:r>
              <a:rPr lang="en-US" dirty="0" smtClean="0"/>
              <a:t> allows the user to set real-time scheduling policies in Linux to avoid preemption by other processes. The real-time priorities supersede all normal threads</a:t>
            </a:r>
            <a:r>
              <a:rPr lang="en-US" dirty="0" smtClean="0"/>
              <a:t>.</a:t>
            </a:r>
          </a:p>
          <a:p>
            <a:pPr>
              <a:buFont typeface="Arial" pitchFamily="34" charset="0"/>
              <a:buChar char="•"/>
            </a:pPr>
            <a:endParaRPr lang="en-US" dirty="0" smtClean="0"/>
          </a:p>
          <a:p>
            <a:pPr>
              <a:buFont typeface="Arial" pitchFamily="34" charset="0"/>
              <a:buChar char="•"/>
            </a:pPr>
            <a:r>
              <a:rPr lang="en-US" dirty="0" smtClean="0"/>
              <a:t> </a:t>
            </a:r>
            <a:r>
              <a:rPr lang="en-US" dirty="0" smtClean="0"/>
              <a:t>And the PTC </a:t>
            </a:r>
            <a:r>
              <a:rPr lang="en-US" dirty="0" err="1" smtClean="0"/>
              <a:t>Perc</a:t>
            </a:r>
            <a:r>
              <a:rPr lang="en-US" dirty="0" smtClean="0"/>
              <a:t> VM can be configured to lock all memory pages into physical RAM rather than wait for page faults to occur. These features and others make PTC </a:t>
            </a:r>
            <a:r>
              <a:rPr lang="en-US" dirty="0" err="1" smtClean="0"/>
              <a:t>Perc</a:t>
            </a:r>
            <a:r>
              <a:rPr lang="en-US" dirty="0" smtClean="0"/>
              <a:t> a robust, real-time Java solution.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rickytechpro.com/wp-content/uploads/2016/12/f2f9be1ac8c0f7e2009a6f106cdbd787-300x164.jpg"/>
          <p:cNvPicPr>
            <a:picLocks noChangeAspect="1" noChangeArrowheads="1"/>
          </p:cNvPicPr>
          <p:nvPr/>
        </p:nvPicPr>
        <p:blipFill>
          <a:blip r:embed="rId2"/>
          <a:srcRect/>
          <a:stretch>
            <a:fillRect/>
          </a:stretch>
        </p:blipFill>
        <p:spPr bwMode="auto">
          <a:xfrm>
            <a:off x="457200" y="228600"/>
            <a:ext cx="2230244" cy="1219200"/>
          </a:xfrm>
          <a:prstGeom prst="rect">
            <a:avLst/>
          </a:prstGeom>
          <a:noFill/>
        </p:spPr>
      </p:pic>
      <p:pic>
        <p:nvPicPr>
          <p:cNvPr id="1028" name="Picture 4" descr="Apple II"/>
          <p:cNvPicPr>
            <a:picLocks noChangeAspect="1" noChangeArrowheads="1"/>
          </p:cNvPicPr>
          <p:nvPr/>
        </p:nvPicPr>
        <p:blipFill>
          <a:blip r:embed="rId3"/>
          <a:srcRect/>
          <a:stretch>
            <a:fillRect/>
          </a:stretch>
        </p:blipFill>
        <p:spPr bwMode="auto">
          <a:xfrm>
            <a:off x="3429000" y="0"/>
            <a:ext cx="2443830" cy="1524000"/>
          </a:xfrm>
          <a:prstGeom prst="rect">
            <a:avLst/>
          </a:prstGeom>
          <a:noFill/>
        </p:spPr>
      </p:pic>
      <p:sp>
        <p:nvSpPr>
          <p:cNvPr id="1030" name="AutoShape 6" descr="Image result for multi user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2" name="AutoShape 8" descr="Image result for multi user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34" name="Picture 10" descr="Picture"/>
          <p:cNvPicPr>
            <a:picLocks noChangeAspect="1" noChangeArrowheads="1"/>
          </p:cNvPicPr>
          <p:nvPr/>
        </p:nvPicPr>
        <p:blipFill>
          <a:blip r:embed="rId4"/>
          <a:srcRect/>
          <a:stretch>
            <a:fillRect/>
          </a:stretch>
        </p:blipFill>
        <p:spPr bwMode="auto">
          <a:xfrm>
            <a:off x="6781800" y="0"/>
            <a:ext cx="2112682" cy="1600200"/>
          </a:xfrm>
          <a:prstGeom prst="rect">
            <a:avLst/>
          </a:prstGeom>
          <a:noFill/>
        </p:spPr>
      </p:pic>
      <p:pic>
        <p:nvPicPr>
          <p:cNvPr id="1037" name="Picture 13"/>
          <p:cNvPicPr>
            <a:picLocks noChangeAspect="1" noChangeArrowheads="1"/>
          </p:cNvPicPr>
          <p:nvPr/>
        </p:nvPicPr>
        <p:blipFill>
          <a:blip r:embed="rId5"/>
          <a:srcRect/>
          <a:stretch>
            <a:fillRect/>
          </a:stretch>
        </p:blipFill>
        <p:spPr bwMode="auto">
          <a:xfrm>
            <a:off x="6047210" y="3124200"/>
            <a:ext cx="3096790" cy="3200400"/>
          </a:xfrm>
          <a:prstGeom prst="rect">
            <a:avLst/>
          </a:prstGeom>
          <a:noFill/>
          <a:ln w="9525">
            <a:noFill/>
            <a:miter lim="800000"/>
            <a:headEnd/>
            <a:tailEnd/>
          </a:ln>
          <a:effectLst/>
        </p:spPr>
      </p:pic>
      <p:pic>
        <p:nvPicPr>
          <p:cNvPr id="1038" name="Picture 14"/>
          <p:cNvPicPr>
            <a:picLocks noChangeAspect="1" noChangeArrowheads="1"/>
          </p:cNvPicPr>
          <p:nvPr/>
        </p:nvPicPr>
        <p:blipFill>
          <a:blip r:embed="rId6"/>
          <a:srcRect/>
          <a:stretch>
            <a:fillRect/>
          </a:stretch>
        </p:blipFill>
        <p:spPr bwMode="auto">
          <a:xfrm>
            <a:off x="304800" y="2209800"/>
            <a:ext cx="4288735" cy="4197485"/>
          </a:xfrm>
          <a:prstGeom prst="rect">
            <a:avLst/>
          </a:prstGeom>
          <a:noFill/>
          <a:ln w="9525">
            <a:noFill/>
            <a:miter lim="800000"/>
            <a:headEnd/>
            <a:tailEnd/>
          </a:ln>
          <a:effectLst/>
        </p:spPr>
      </p:pic>
      <p:sp>
        <p:nvSpPr>
          <p:cNvPr id="24" name="Striped Right Arrow 23"/>
          <p:cNvSpPr/>
          <p:nvPr/>
        </p:nvSpPr>
        <p:spPr>
          <a:xfrm>
            <a:off x="2743200" y="838200"/>
            <a:ext cx="685800" cy="3048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triped Right Arrow 24"/>
          <p:cNvSpPr/>
          <p:nvPr/>
        </p:nvSpPr>
        <p:spPr>
          <a:xfrm>
            <a:off x="6019800" y="762000"/>
            <a:ext cx="685800" cy="3048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Arrow Connector 27"/>
          <p:cNvCxnSpPr>
            <a:stCxn id="1028" idx="2"/>
          </p:cNvCxnSpPr>
          <p:nvPr/>
        </p:nvCxnSpPr>
        <p:spPr>
          <a:xfrm rot="16200000" flipH="1">
            <a:off x="4992457" y="1182458"/>
            <a:ext cx="1295400" cy="19784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6972300" y="18669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Left Arrow 31"/>
          <p:cNvSpPr/>
          <p:nvPr/>
        </p:nvSpPr>
        <p:spPr>
          <a:xfrm>
            <a:off x="4572000" y="4495800"/>
            <a:ext cx="1371600" cy="685800"/>
          </a:xfrm>
          <a:prstGeom prst="lef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TextBox 2"/>
          <p:cNvSpPr txBox="1"/>
          <p:nvPr/>
        </p:nvSpPr>
        <p:spPr>
          <a:xfrm>
            <a:off x="304800" y="1905000"/>
            <a:ext cx="8382000" cy="2031325"/>
          </a:xfrm>
          <a:prstGeom prst="rect">
            <a:avLst/>
          </a:prstGeom>
          <a:noFill/>
        </p:spPr>
        <p:txBody>
          <a:bodyPr wrap="square" rtlCol="0">
            <a:spAutoFit/>
          </a:bodyPr>
          <a:lstStyle/>
          <a:p>
            <a:pPr marL="342900" indent="-342900">
              <a:buFont typeface="+mj-lt"/>
              <a:buAutoNum type="arabicPeriod"/>
            </a:pPr>
            <a:r>
              <a:rPr lang="en-US" dirty="0" smtClean="0">
                <a:hlinkClick r:id="rId2"/>
              </a:rPr>
              <a:t>http://www.ptc.com/developer-tools/perc</a:t>
            </a:r>
            <a:endParaRPr lang="en-US" dirty="0" smtClean="0"/>
          </a:p>
          <a:p>
            <a:pPr marL="342900" indent="-342900">
              <a:buFont typeface="+mj-lt"/>
              <a:buAutoNum type="arabicPeriod"/>
            </a:pPr>
            <a:r>
              <a:rPr lang="en-US" dirty="0" smtClean="0">
                <a:hlinkClick r:id="rId3"/>
              </a:rPr>
              <a:t>http://</a:t>
            </a:r>
            <a:r>
              <a:rPr lang="en-US" dirty="0" smtClean="0">
                <a:hlinkClick r:id="rId3"/>
              </a:rPr>
              <a:t>www.oracle.com/technetwork/articles/java/nilsen-realtime-pt1-2264405.html</a:t>
            </a:r>
            <a:endParaRPr lang="en-US" dirty="0" smtClean="0"/>
          </a:p>
          <a:p>
            <a:pPr marL="342900" indent="-342900">
              <a:buFont typeface="+mj-lt"/>
              <a:buAutoNum type="arabicPeriod"/>
            </a:pPr>
            <a:r>
              <a:rPr lang="en-US" dirty="0" smtClean="0"/>
              <a:t>http://download.oracle.com/otndocs/jcp/realtime-1.0.2-mrel-spec-oth-JSpec/</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a:off x="533400" y="3276600"/>
            <a:ext cx="5029200" cy="29718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Virtual Machines and cloud computing</a:t>
            </a:r>
            <a:endParaRPr lang="en-US" dirty="0"/>
          </a:p>
        </p:txBody>
      </p:sp>
      <p:sp>
        <p:nvSpPr>
          <p:cNvPr id="3" name="TextBox 2"/>
          <p:cNvSpPr txBox="1"/>
          <p:nvPr/>
        </p:nvSpPr>
        <p:spPr>
          <a:xfrm>
            <a:off x="304800" y="1295400"/>
            <a:ext cx="8382000" cy="2031325"/>
          </a:xfrm>
          <a:prstGeom prst="rect">
            <a:avLst/>
          </a:prstGeom>
          <a:noFill/>
        </p:spPr>
        <p:txBody>
          <a:bodyPr wrap="square" rtlCol="0">
            <a:spAutoFit/>
          </a:bodyPr>
          <a:lstStyle/>
          <a:p>
            <a:r>
              <a:rPr lang="en-US" dirty="0" smtClean="0"/>
              <a:t>A cloud is built up of numerous physical machines (the hardware). Each of these machines then run multiple virtual machines, which is what are presented to the end-users.</a:t>
            </a:r>
          </a:p>
          <a:p>
            <a:endParaRPr lang="en-US" dirty="0" smtClean="0"/>
          </a:p>
          <a:p>
            <a:r>
              <a:rPr lang="en-US" dirty="0" smtClean="0"/>
              <a:t>Virtual </a:t>
            </a:r>
            <a:r>
              <a:rPr lang="en-US" dirty="0" smtClean="0"/>
              <a:t>machines are only limited in the way that their specifications cannot exceed that of their host (the underlying physical machine).</a:t>
            </a:r>
          </a:p>
          <a:p>
            <a:endParaRPr lang="en-US" dirty="0"/>
          </a:p>
        </p:txBody>
      </p:sp>
      <p:pic>
        <p:nvPicPr>
          <p:cNvPr id="4" name="Picture 14"/>
          <p:cNvPicPr>
            <a:picLocks noChangeAspect="1" noChangeArrowheads="1"/>
          </p:cNvPicPr>
          <p:nvPr/>
        </p:nvPicPr>
        <p:blipFill>
          <a:blip r:embed="rId2" cstate="print"/>
          <a:srcRect/>
          <a:stretch>
            <a:fillRect/>
          </a:stretch>
        </p:blipFill>
        <p:spPr bwMode="auto">
          <a:xfrm>
            <a:off x="1371600" y="3886201"/>
            <a:ext cx="778566" cy="762000"/>
          </a:xfrm>
          <a:prstGeom prst="rect">
            <a:avLst/>
          </a:prstGeom>
          <a:noFill/>
          <a:ln w="9525">
            <a:noFill/>
            <a:miter lim="800000"/>
            <a:headEnd/>
            <a:tailEnd/>
          </a:ln>
          <a:effectLst/>
        </p:spPr>
      </p:pic>
      <p:pic>
        <p:nvPicPr>
          <p:cNvPr id="6" name="Picture 14"/>
          <p:cNvPicPr>
            <a:picLocks noChangeAspect="1" noChangeArrowheads="1"/>
          </p:cNvPicPr>
          <p:nvPr/>
        </p:nvPicPr>
        <p:blipFill>
          <a:blip r:embed="rId2" cstate="print"/>
          <a:srcRect/>
          <a:stretch>
            <a:fillRect/>
          </a:stretch>
        </p:blipFill>
        <p:spPr bwMode="auto">
          <a:xfrm>
            <a:off x="2971800" y="3962400"/>
            <a:ext cx="778566" cy="762000"/>
          </a:xfrm>
          <a:prstGeom prst="rect">
            <a:avLst/>
          </a:prstGeom>
          <a:noFill/>
          <a:ln w="9525">
            <a:noFill/>
            <a:miter lim="800000"/>
            <a:headEnd/>
            <a:tailEnd/>
          </a:ln>
          <a:effectLst/>
        </p:spPr>
      </p:pic>
      <p:pic>
        <p:nvPicPr>
          <p:cNvPr id="7" name="Picture 14"/>
          <p:cNvPicPr>
            <a:picLocks noChangeAspect="1" noChangeArrowheads="1"/>
          </p:cNvPicPr>
          <p:nvPr/>
        </p:nvPicPr>
        <p:blipFill>
          <a:blip r:embed="rId2" cstate="print"/>
          <a:srcRect/>
          <a:stretch>
            <a:fillRect/>
          </a:stretch>
        </p:blipFill>
        <p:spPr bwMode="auto">
          <a:xfrm>
            <a:off x="1676400" y="4724400"/>
            <a:ext cx="778566" cy="762000"/>
          </a:xfrm>
          <a:prstGeom prst="rect">
            <a:avLst/>
          </a:prstGeom>
          <a:noFill/>
          <a:ln w="9525">
            <a:noFill/>
            <a:miter lim="800000"/>
            <a:headEnd/>
            <a:tailEnd/>
          </a:ln>
          <a:effectLst/>
        </p:spPr>
      </p:pic>
      <p:pic>
        <p:nvPicPr>
          <p:cNvPr id="5121" name="Picture 1" descr="C:\Program Files (x86)\Microsoft Office\MEDIA\CAGCAT10\j0195384.wmf"/>
          <p:cNvPicPr>
            <a:picLocks noChangeAspect="1" noChangeArrowheads="1"/>
          </p:cNvPicPr>
          <p:nvPr/>
        </p:nvPicPr>
        <p:blipFill>
          <a:blip r:embed="rId3"/>
          <a:srcRect/>
          <a:stretch>
            <a:fillRect/>
          </a:stretch>
        </p:blipFill>
        <p:spPr bwMode="auto">
          <a:xfrm>
            <a:off x="5791200" y="3200400"/>
            <a:ext cx="466882" cy="476790"/>
          </a:xfrm>
          <a:prstGeom prst="rect">
            <a:avLst/>
          </a:prstGeom>
          <a:noFill/>
        </p:spPr>
      </p:pic>
      <p:pic>
        <p:nvPicPr>
          <p:cNvPr id="5122" name="Picture 2" descr="C:\Users\girish\AppData\Local\Microsoft\Windows\Temporary Internet Files\Content.IE5\1BFSDAHM\student_on_computer[1].jpg"/>
          <p:cNvPicPr>
            <a:picLocks noChangeAspect="1" noChangeArrowheads="1"/>
          </p:cNvPicPr>
          <p:nvPr/>
        </p:nvPicPr>
        <p:blipFill>
          <a:blip r:embed="rId4"/>
          <a:srcRect/>
          <a:stretch>
            <a:fillRect/>
          </a:stretch>
        </p:blipFill>
        <p:spPr bwMode="auto">
          <a:xfrm>
            <a:off x="5562600" y="5334000"/>
            <a:ext cx="887412" cy="1015853"/>
          </a:xfrm>
          <a:prstGeom prst="rect">
            <a:avLst/>
          </a:prstGeom>
          <a:noFill/>
        </p:spPr>
      </p:pic>
      <p:pic>
        <p:nvPicPr>
          <p:cNvPr id="10" name="Picture 1" descr="C:\Program Files (x86)\Microsoft Office\MEDIA\CAGCAT10\j0195384.wmf"/>
          <p:cNvPicPr>
            <a:picLocks noChangeAspect="1" noChangeArrowheads="1"/>
          </p:cNvPicPr>
          <p:nvPr/>
        </p:nvPicPr>
        <p:blipFill>
          <a:blip r:embed="rId3"/>
          <a:srcRect/>
          <a:stretch>
            <a:fillRect/>
          </a:stretch>
        </p:blipFill>
        <p:spPr bwMode="auto">
          <a:xfrm>
            <a:off x="6400800" y="4191000"/>
            <a:ext cx="466882" cy="476790"/>
          </a:xfrm>
          <a:prstGeom prst="rect">
            <a:avLst/>
          </a:prstGeom>
          <a:noFill/>
        </p:spPr>
      </p:pic>
      <p:cxnSp>
        <p:nvCxnSpPr>
          <p:cNvPr id="12" name="Straight Arrow Connector 11"/>
          <p:cNvCxnSpPr/>
          <p:nvPr/>
        </p:nvCxnSpPr>
        <p:spPr>
          <a:xfrm rot="10800000" flipV="1">
            <a:off x="3962400" y="3505200"/>
            <a:ext cx="1676400" cy="533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4191000" y="4419600"/>
            <a:ext cx="2133600" cy="457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3810000" y="5181600"/>
            <a:ext cx="1828800" cy="838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Real time applications on Cloud</a:t>
            </a:r>
            <a:endParaRPr lang="en-US" dirty="0"/>
          </a:p>
        </p:txBody>
      </p:sp>
      <p:sp>
        <p:nvSpPr>
          <p:cNvPr id="3" name="TextBox 2"/>
          <p:cNvSpPr txBox="1"/>
          <p:nvPr/>
        </p:nvSpPr>
        <p:spPr>
          <a:xfrm>
            <a:off x="457200" y="1600200"/>
            <a:ext cx="8153400" cy="2862322"/>
          </a:xfrm>
          <a:prstGeom prst="rect">
            <a:avLst/>
          </a:prstGeom>
          <a:noFill/>
        </p:spPr>
        <p:txBody>
          <a:bodyPr wrap="square" rtlCol="0">
            <a:spAutoFit/>
          </a:bodyPr>
          <a:lstStyle/>
          <a:p>
            <a:r>
              <a:rPr lang="en-US" dirty="0" smtClean="0"/>
              <a:t>Today’s public cloud is not yet ready for deliver the real time performance  which is comparable to an embedded system, - This is just due to various factors like network delay and other factors of cloud.</a:t>
            </a:r>
          </a:p>
          <a:p>
            <a:endParaRPr lang="en-US" dirty="0" smtClean="0"/>
          </a:p>
          <a:p>
            <a:r>
              <a:rPr lang="en-US" dirty="0" smtClean="0"/>
              <a:t>However today’s cloud based system can provide close or near to real time experience were dead line is of the order of seconds not milliseconds</a:t>
            </a:r>
          </a:p>
          <a:p>
            <a:endParaRPr lang="en-US" dirty="0" smtClean="0"/>
          </a:p>
          <a:p>
            <a:pPr>
              <a:buFont typeface="Arial" pitchFamily="34" charset="0"/>
              <a:buChar char="•"/>
            </a:pPr>
            <a:r>
              <a:rPr lang="en-US" dirty="0" smtClean="0"/>
              <a:t>Google maps which display the position of your car in real time is a good example</a:t>
            </a:r>
          </a:p>
          <a:p>
            <a:pPr>
              <a:buFont typeface="Arial" pitchFamily="34" charset="0"/>
              <a:buChar char="•"/>
            </a:pPr>
            <a:r>
              <a:rPr lang="en-US" dirty="0" smtClean="0"/>
              <a:t> </a:t>
            </a:r>
            <a:r>
              <a:rPr lang="en-US" dirty="0" smtClean="0"/>
              <a:t>Many of the Video streaming sites  are based on cloud computing</a:t>
            </a:r>
          </a:p>
          <a:p>
            <a:pPr>
              <a:buFont typeface="Arial" pitchFamily="34" charset="0"/>
              <a:buChar char="•"/>
            </a:pPr>
            <a:r>
              <a:rPr lang="en-US" dirty="0" smtClean="0"/>
              <a:t> </a:t>
            </a:r>
            <a:r>
              <a:rPr lang="en-US" dirty="0" smtClean="0"/>
              <a:t> Search engines</a:t>
            </a:r>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Real Time System</a:t>
            </a:r>
            <a:endParaRPr lang="en-US" dirty="0"/>
          </a:p>
        </p:txBody>
      </p:sp>
      <p:sp>
        <p:nvSpPr>
          <p:cNvPr id="3" name="TextBox 2"/>
          <p:cNvSpPr txBox="1"/>
          <p:nvPr/>
        </p:nvSpPr>
        <p:spPr>
          <a:xfrm>
            <a:off x="304800" y="2209800"/>
            <a:ext cx="8534400" cy="3077766"/>
          </a:xfrm>
          <a:prstGeom prst="rect">
            <a:avLst/>
          </a:prstGeom>
          <a:noFill/>
        </p:spPr>
        <p:txBody>
          <a:bodyPr wrap="square" rtlCol="0">
            <a:spAutoFit/>
          </a:bodyPr>
          <a:lstStyle/>
          <a:p>
            <a:pPr>
              <a:buFont typeface="Wingdings" pitchFamily="2" charset="2"/>
              <a:buChar char="Ø"/>
            </a:pPr>
            <a:r>
              <a:rPr lang="en-US" sz="2000" b="1" dirty="0" smtClean="0">
                <a:solidFill>
                  <a:srgbClr val="FF0000"/>
                </a:solidFill>
              </a:rPr>
              <a:t>Embedded Real time system   </a:t>
            </a:r>
            <a:r>
              <a:rPr lang="en-US" sz="1600" dirty="0" smtClean="0"/>
              <a:t>(Mainly for Hard Real time for mission critical applications)</a:t>
            </a:r>
          </a:p>
          <a:p>
            <a:endParaRPr lang="en-US" dirty="0" smtClean="0"/>
          </a:p>
          <a:p>
            <a:pPr>
              <a:buFont typeface="Wingdings" pitchFamily="2" charset="2"/>
              <a:buChar char="Ø"/>
            </a:pPr>
            <a:r>
              <a:rPr lang="en-US" sz="2000" dirty="0" smtClean="0"/>
              <a:t>Host based Real time Systems </a:t>
            </a:r>
            <a:r>
              <a:rPr lang="en-US" sz="1600" dirty="0" smtClean="0"/>
              <a:t>(For both Hard and soft real time – But not mission critical)</a:t>
            </a:r>
          </a:p>
          <a:p>
            <a:endParaRPr lang="en-US" dirty="0" smtClean="0"/>
          </a:p>
          <a:p>
            <a:pPr>
              <a:buFont typeface="Wingdings" pitchFamily="2" charset="2"/>
              <a:buChar char="Ø"/>
            </a:pPr>
            <a:r>
              <a:rPr lang="en-US" sz="2000" dirty="0" smtClean="0"/>
              <a:t>Web Based Real time System  </a:t>
            </a:r>
            <a:r>
              <a:rPr lang="en-US" sz="1600" dirty="0" smtClean="0"/>
              <a:t>- (WEB RTC for web based real time apps)</a:t>
            </a:r>
          </a:p>
          <a:p>
            <a:endParaRPr lang="en-US" dirty="0" smtClean="0"/>
          </a:p>
          <a:p>
            <a:pPr>
              <a:buFont typeface="Wingdings" pitchFamily="2" charset="2"/>
              <a:buChar char="Ø"/>
            </a:pPr>
            <a:r>
              <a:rPr lang="en-US" sz="2000" dirty="0" smtClean="0"/>
              <a:t>Cloud Based Real time system – </a:t>
            </a:r>
            <a:r>
              <a:rPr lang="en-US" dirty="0" smtClean="0"/>
              <a:t>Soft real time system which needs scalability</a:t>
            </a:r>
          </a:p>
          <a:p>
            <a:pPr>
              <a:buFont typeface="Wingdings" pitchFamily="2" charset="2"/>
              <a:buChar char="Ø"/>
            </a:pPr>
            <a:endParaRPr lang="en-US" sz="2000" dirty="0" smtClean="0"/>
          </a:p>
          <a:p>
            <a:pPr>
              <a:buFont typeface="Wingdings" pitchFamily="2" charset="2"/>
              <a:buChar char="Ø"/>
            </a:pPr>
            <a:r>
              <a:rPr lang="en-US" sz="2000" dirty="0" smtClean="0"/>
              <a:t>Machine independent Real time system based on JAVA – (</a:t>
            </a:r>
            <a:r>
              <a:rPr lang="en-US" sz="1600" dirty="0" smtClean="0"/>
              <a:t>For </a:t>
            </a:r>
            <a:r>
              <a:rPr lang="en-US" sz="1600" dirty="0" err="1" smtClean="0"/>
              <a:t>IoT</a:t>
            </a:r>
            <a:r>
              <a:rPr lang="en-US" sz="1600" dirty="0" smtClean="0"/>
              <a:t> applications which needs timing accuracy of the order of </a:t>
            </a:r>
            <a:r>
              <a:rPr lang="en-US" sz="1600" dirty="0" err="1" smtClean="0"/>
              <a:t>millisecs</a:t>
            </a:r>
            <a:r>
              <a:rPr lang="en-US" sz="1600" dirty="0" smtClean="0"/>
              <a:t>)</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descr="\begin{figure}\centerline{\psfig{figure=figures/vmm.eps,width=2.8in}}\end{fig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12" name="AutoShape 4" descr="\begin{figure}\centerline{\psfig{figure=figures/vmm.eps,width=2.8in}}\end{fig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14" name="AutoShape 6" descr="Image result for virtual mach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7415" name="Picture 7"/>
          <p:cNvPicPr>
            <a:picLocks noChangeAspect="1" noChangeArrowheads="1"/>
          </p:cNvPicPr>
          <p:nvPr/>
        </p:nvPicPr>
        <p:blipFill>
          <a:blip r:embed="rId2"/>
          <a:srcRect/>
          <a:stretch>
            <a:fillRect/>
          </a:stretch>
        </p:blipFill>
        <p:spPr bwMode="auto">
          <a:xfrm>
            <a:off x="609600" y="762000"/>
            <a:ext cx="7966397" cy="5105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Virtual Machines</a:t>
            </a:r>
            <a:endParaRPr lang="en-US" dirty="0"/>
          </a:p>
        </p:txBody>
      </p:sp>
      <p:sp>
        <p:nvSpPr>
          <p:cNvPr id="3" name="TextBox 2"/>
          <p:cNvSpPr txBox="1"/>
          <p:nvPr/>
        </p:nvSpPr>
        <p:spPr>
          <a:xfrm>
            <a:off x="381000" y="990600"/>
            <a:ext cx="8458200" cy="4801314"/>
          </a:xfrm>
          <a:prstGeom prst="rect">
            <a:avLst/>
          </a:prstGeom>
          <a:noFill/>
        </p:spPr>
        <p:txBody>
          <a:bodyPr wrap="square" rtlCol="0">
            <a:spAutoFit/>
          </a:bodyPr>
          <a:lstStyle/>
          <a:p>
            <a:pPr algn="just"/>
            <a:r>
              <a:rPr lang="en-US" dirty="0" smtClean="0"/>
              <a:t>The concept of the virtual machine was invented by IBM as a method of time-sharing extremely expensive  hardware . A `</a:t>
            </a:r>
            <a:r>
              <a:rPr lang="en-US" b="1" dirty="0" smtClean="0"/>
              <a:t>virtual machine</a:t>
            </a:r>
            <a:r>
              <a:rPr lang="en-US" dirty="0" smtClean="0"/>
              <a:t>'' is a fully protected and isolated copy of the underlying physical machine's hardware. </a:t>
            </a:r>
          </a:p>
          <a:p>
            <a:endParaRPr lang="en-US" dirty="0" smtClean="0"/>
          </a:p>
          <a:p>
            <a:pPr algn="just"/>
            <a:r>
              <a:rPr lang="en-US" dirty="0" smtClean="0"/>
              <a:t>Each virtual machine user is given the </a:t>
            </a:r>
            <a:r>
              <a:rPr lang="en-US" b="1" dirty="0" smtClean="0"/>
              <a:t>illusion </a:t>
            </a:r>
            <a:r>
              <a:rPr lang="en-US" dirty="0" smtClean="0"/>
              <a:t>of having a dedicated physical machine. Software developers can also write and test programs without fear of crashing the physical machine and affecting the other users.</a:t>
            </a:r>
          </a:p>
          <a:p>
            <a:pPr algn="just"/>
            <a:endParaRPr lang="en-US" dirty="0" smtClean="0"/>
          </a:p>
          <a:p>
            <a:pPr algn="just"/>
            <a:r>
              <a:rPr lang="en-US" dirty="0" smtClean="0"/>
              <a:t>The result of a complete machine virtualization is the creation of a set of virtual computers that runs on a physical computer. Different operating systems, or separate instances of the same operating system, can run in each virtual machine. The operating systems that run in virtual machines are termed </a:t>
            </a:r>
            <a:r>
              <a:rPr lang="en-US" i="1" dirty="0" smtClean="0"/>
              <a:t>guest</a:t>
            </a:r>
            <a:r>
              <a:rPr lang="en-US" dirty="0" smtClean="0"/>
              <a:t> operating systems. </a:t>
            </a:r>
          </a:p>
          <a:p>
            <a:pPr algn="just"/>
            <a:endParaRPr lang="en-US" dirty="0" smtClean="0"/>
          </a:p>
          <a:p>
            <a:pPr algn="just"/>
            <a:r>
              <a:rPr lang="en-US" dirty="0" smtClean="0"/>
              <a:t>Virtual machines can also be easily migrated and replicated across machines to aid in service provisioning. Virtual machines can contain identical virtual hardware, even on hosts with different native hardware, making virtual machines freely portable between different physical machines.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28600"/>
            <a:ext cx="82296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Why Virtualization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152400" y="1066800"/>
            <a:ext cx="8763000" cy="3416320"/>
          </a:xfrm>
          <a:prstGeom prst="rect">
            <a:avLst/>
          </a:prstGeom>
          <a:noFill/>
          <a:ln>
            <a:solidFill>
              <a:schemeClr val="accent1"/>
            </a:solidFill>
          </a:ln>
        </p:spPr>
        <p:txBody>
          <a:bodyPr wrap="square" rtlCol="0">
            <a:spAutoFit/>
          </a:bodyPr>
          <a:lstStyle/>
          <a:p>
            <a:r>
              <a:rPr lang="en-US" sz="2400" dirty="0" smtClean="0"/>
              <a:t>Conventional system software manages hardware resources directly </a:t>
            </a:r>
          </a:p>
          <a:p>
            <a:endParaRPr lang="en-US" sz="2400" dirty="0" smtClean="0"/>
          </a:p>
          <a:p>
            <a:pPr>
              <a:buFont typeface="Arial" pitchFamily="34" charset="0"/>
              <a:buChar char="•"/>
            </a:pPr>
            <a:r>
              <a:rPr lang="en-US" sz="2400" dirty="0" smtClean="0"/>
              <a:t>OS  manages the memory, CPU and I/O devices</a:t>
            </a:r>
          </a:p>
          <a:p>
            <a:pPr>
              <a:buFont typeface="Arial" pitchFamily="34" charset="0"/>
              <a:buChar char="•"/>
            </a:pPr>
            <a:r>
              <a:rPr lang="en-US" sz="2400" dirty="0" smtClean="0"/>
              <a:t>Sharing of resource such as CPU, Memory,  storage etc are only through OS  </a:t>
            </a:r>
          </a:p>
          <a:p>
            <a:pPr>
              <a:buFont typeface="Arial" pitchFamily="34" charset="0"/>
              <a:buChar char="•"/>
            </a:pPr>
            <a:r>
              <a:rPr lang="en-US" sz="2400" dirty="0" smtClean="0"/>
              <a:t>This means all users should use the same copy of OS</a:t>
            </a:r>
          </a:p>
          <a:p>
            <a:pPr>
              <a:buFont typeface="Arial" pitchFamily="34" charset="0"/>
              <a:buChar char="•"/>
            </a:pPr>
            <a:r>
              <a:rPr lang="en-US" sz="2400" dirty="0" smtClean="0"/>
              <a:t>All users are vulnerable to attack from other users sharing the resource  as the OS may have security gaps</a:t>
            </a:r>
          </a:p>
          <a:p>
            <a:endParaRPr lang="en-US" sz="2400" dirty="0" smtClean="0"/>
          </a:p>
        </p:txBody>
      </p:sp>
      <p:sp>
        <p:nvSpPr>
          <p:cNvPr id="5" name="TextBox 4"/>
          <p:cNvSpPr txBox="1"/>
          <p:nvPr/>
        </p:nvSpPr>
        <p:spPr>
          <a:xfrm>
            <a:off x="914400" y="5029200"/>
            <a:ext cx="6858000" cy="461665"/>
          </a:xfrm>
          <a:prstGeom prst="rect">
            <a:avLst/>
          </a:prstGeom>
          <a:noFill/>
          <a:ln>
            <a:solidFill>
              <a:srgbClr val="FF0000"/>
            </a:solidFill>
          </a:ln>
        </p:spPr>
        <p:txBody>
          <a:bodyPr wrap="square" rtlCol="0">
            <a:spAutoFit/>
          </a:bodyPr>
          <a:lstStyle/>
          <a:p>
            <a:pPr algn="ctr"/>
            <a:r>
              <a:rPr lang="en-US" sz="2400" dirty="0" smtClean="0"/>
              <a:t>All these problems are solved using Virtualization</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What is Hypervisor</a:t>
            </a:r>
            <a:endParaRPr lang="en-US" dirty="0"/>
          </a:p>
        </p:txBody>
      </p:sp>
      <p:sp>
        <p:nvSpPr>
          <p:cNvPr id="3" name="TextBox 2"/>
          <p:cNvSpPr txBox="1"/>
          <p:nvPr/>
        </p:nvSpPr>
        <p:spPr>
          <a:xfrm>
            <a:off x="228600" y="3205877"/>
            <a:ext cx="8610600" cy="2585323"/>
          </a:xfrm>
          <a:prstGeom prst="rect">
            <a:avLst/>
          </a:prstGeom>
          <a:noFill/>
          <a:ln>
            <a:solidFill>
              <a:schemeClr val="accent1"/>
            </a:solidFill>
          </a:ln>
        </p:spPr>
        <p:txBody>
          <a:bodyPr wrap="square" rtlCol="0">
            <a:spAutoFit/>
          </a:bodyPr>
          <a:lstStyle/>
          <a:p>
            <a:pPr algn="just"/>
            <a:r>
              <a:rPr lang="en-US" b="1" dirty="0" smtClean="0">
                <a:latin typeface="Bookman Old Style" pitchFamily="18" charset="0"/>
              </a:rPr>
              <a:t>This abstraction allows :</a:t>
            </a:r>
          </a:p>
          <a:p>
            <a:pPr algn="just"/>
            <a:endParaRPr lang="en-US" b="1" dirty="0" smtClean="0">
              <a:latin typeface="Bookman Old Style" pitchFamily="18" charset="0"/>
            </a:endParaRPr>
          </a:p>
          <a:p>
            <a:pPr algn="just"/>
            <a:r>
              <a:rPr lang="en-US" dirty="0" smtClean="0">
                <a:latin typeface="Bookman Old Style" pitchFamily="18" charset="0"/>
              </a:rPr>
              <a:t>The underlying machine hardware to independently operate one or more virtual machines as guests. </a:t>
            </a:r>
          </a:p>
          <a:p>
            <a:pPr algn="just"/>
            <a:endParaRPr lang="en-US" dirty="0" smtClean="0">
              <a:latin typeface="Bookman Old Style" pitchFamily="18" charset="0"/>
            </a:endParaRPr>
          </a:p>
          <a:p>
            <a:pPr algn="just"/>
            <a:r>
              <a:rPr lang="en-US" dirty="0" smtClean="0">
                <a:latin typeface="Bookman Old Style" pitchFamily="18" charset="0"/>
              </a:rPr>
              <a:t>Multiple guest VMs to effectively share the system's physical compute resources, such as processor cycles, memory space, network bandwidth and so on. A hypervisor is sometimes also called a virtual machine monitor.</a:t>
            </a:r>
            <a:endParaRPr lang="en-US" dirty="0">
              <a:latin typeface="Bookman Old Style" pitchFamily="18" charset="0"/>
            </a:endParaRPr>
          </a:p>
        </p:txBody>
      </p:sp>
      <p:sp>
        <p:nvSpPr>
          <p:cNvPr id="4" name="TextBox 3"/>
          <p:cNvSpPr txBox="1"/>
          <p:nvPr/>
        </p:nvSpPr>
        <p:spPr>
          <a:xfrm>
            <a:off x="228600" y="1219200"/>
            <a:ext cx="8610600" cy="1477328"/>
          </a:xfrm>
          <a:prstGeom prst="rect">
            <a:avLst/>
          </a:prstGeom>
          <a:noFill/>
          <a:ln>
            <a:solidFill>
              <a:schemeClr val="accent1"/>
            </a:solidFill>
          </a:ln>
        </p:spPr>
        <p:txBody>
          <a:bodyPr wrap="square" rtlCol="0">
            <a:spAutoFit/>
          </a:bodyPr>
          <a:lstStyle/>
          <a:p>
            <a:pPr algn="just"/>
            <a:r>
              <a:rPr lang="en-US" b="1" dirty="0" smtClean="0">
                <a:latin typeface="Bookman Old Style" pitchFamily="18" charset="0"/>
              </a:rPr>
              <a:t>A hypervisor is a piece of software  </a:t>
            </a:r>
          </a:p>
          <a:p>
            <a:pPr algn="just"/>
            <a:endParaRPr lang="en-US" dirty="0" smtClean="0">
              <a:latin typeface="Bookman Old Style" pitchFamily="18" charset="0"/>
            </a:endParaRPr>
          </a:p>
          <a:p>
            <a:pPr algn="just"/>
            <a:r>
              <a:rPr lang="en-US" dirty="0" smtClean="0">
                <a:latin typeface="Bookman Old Style" pitchFamily="18" charset="0"/>
              </a:rPr>
              <a:t>which abstracts or isolates , operating systems and applications from the underlying computer hardware.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Types of Hypervisor</a:t>
            </a:r>
            <a:endParaRPr lang="en-US" dirty="0"/>
          </a:p>
        </p:txBody>
      </p:sp>
      <p:sp>
        <p:nvSpPr>
          <p:cNvPr id="3" name="TextBox 2"/>
          <p:cNvSpPr txBox="1"/>
          <p:nvPr/>
        </p:nvSpPr>
        <p:spPr>
          <a:xfrm>
            <a:off x="228600" y="1143000"/>
            <a:ext cx="8686800" cy="1938992"/>
          </a:xfrm>
          <a:prstGeom prst="rect">
            <a:avLst/>
          </a:prstGeom>
          <a:noFill/>
        </p:spPr>
        <p:txBody>
          <a:bodyPr wrap="square" rtlCol="0">
            <a:spAutoFit/>
          </a:bodyPr>
          <a:lstStyle/>
          <a:p>
            <a:r>
              <a:rPr lang="en-US" sz="2000" dirty="0" smtClean="0"/>
              <a:t>Type 1 hypervisors </a:t>
            </a:r>
            <a:r>
              <a:rPr lang="en-US" sz="2000" u="sng" dirty="0" smtClean="0">
                <a:hlinkClick r:id="rId2"/>
              </a:rPr>
              <a:t>run directly on the system hardware</a:t>
            </a:r>
            <a:r>
              <a:rPr lang="en-US" sz="2000" dirty="0" smtClean="0"/>
              <a:t>. They are often referred to as a "native" or "bare metal" or "embedded" hypervisors in vendor literature.</a:t>
            </a:r>
          </a:p>
          <a:p>
            <a:endParaRPr lang="en-US" sz="2000" dirty="0" smtClean="0"/>
          </a:p>
          <a:p>
            <a:r>
              <a:rPr lang="en-US" sz="2000" dirty="0" smtClean="0"/>
              <a:t>Type 2 hypervisors run on a host operating system. When the virtualization movement first began to take off, Type 2 hypervisors were </a:t>
            </a:r>
            <a:r>
              <a:rPr lang="en-US" sz="2000" u="sng" dirty="0" smtClean="0">
                <a:hlinkClick r:id="rId3"/>
              </a:rPr>
              <a:t>most popular</a:t>
            </a:r>
            <a:r>
              <a:rPr lang="en-US" sz="2000" dirty="0" smtClean="0"/>
              <a:t>. Administrators could buy the software and install it on a server they already had.</a:t>
            </a:r>
            <a:endParaRPr lang="en-US" sz="2000" dirty="0"/>
          </a:p>
        </p:txBody>
      </p:sp>
      <p:sp>
        <p:nvSpPr>
          <p:cNvPr id="4" name="Rounded Rectangle 3"/>
          <p:cNvSpPr/>
          <p:nvPr/>
        </p:nvSpPr>
        <p:spPr>
          <a:xfrm>
            <a:off x="277504" y="5791200"/>
            <a:ext cx="3456296" cy="525440"/>
          </a:xfrm>
          <a:prstGeom prst="roundRect">
            <a:avLst/>
          </a:prstGeom>
          <a:solidFill>
            <a:schemeClr val="bg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5" name="Rounded Rectangle 4"/>
          <p:cNvSpPr/>
          <p:nvPr/>
        </p:nvSpPr>
        <p:spPr>
          <a:xfrm>
            <a:off x="307072" y="5230504"/>
            <a:ext cx="3426728" cy="560696"/>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Bare metal  Hypervisor</a:t>
            </a:r>
            <a:endParaRPr lang="en-US" dirty="0">
              <a:solidFill>
                <a:schemeClr val="tx1">
                  <a:lumMod val="95000"/>
                  <a:lumOff val="5000"/>
                </a:schemeClr>
              </a:solidFill>
            </a:endParaRPr>
          </a:p>
        </p:txBody>
      </p:sp>
      <p:sp>
        <p:nvSpPr>
          <p:cNvPr id="6" name="Rounded Rectangle 5"/>
          <p:cNvSpPr/>
          <p:nvPr/>
        </p:nvSpPr>
        <p:spPr>
          <a:xfrm>
            <a:off x="304800" y="4585648"/>
            <a:ext cx="1524000" cy="60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VM-1</a:t>
            </a:r>
            <a:endParaRPr lang="en-US" dirty="0"/>
          </a:p>
        </p:txBody>
      </p:sp>
      <p:sp>
        <p:nvSpPr>
          <p:cNvPr id="7" name="Rounded Rectangle 6"/>
          <p:cNvSpPr/>
          <p:nvPr/>
        </p:nvSpPr>
        <p:spPr>
          <a:xfrm>
            <a:off x="307072" y="3962400"/>
            <a:ext cx="1521728" cy="60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US" dirty="0"/>
          </a:p>
        </p:txBody>
      </p:sp>
      <p:sp>
        <p:nvSpPr>
          <p:cNvPr id="8" name="Rounded Rectangle 7"/>
          <p:cNvSpPr/>
          <p:nvPr/>
        </p:nvSpPr>
        <p:spPr>
          <a:xfrm>
            <a:off x="304800" y="3276600"/>
            <a:ext cx="1524000" cy="60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sp>
        <p:nvSpPr>
          <p:cNvPr id="9" name="Rounded Rectangle 8"/>
          <p:cNvSpPr/>
          <p:nvPr/>
        </p:nvSpPr>
        <p:spPr>
          <a:xfrm>
            <a:off x="2133600" y="4572000"/>
            <a:ext cx="1524000" cy="60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VM2</a:t>
            </a:r>
            <a:endParaRPr lang="en-US" dirty="0"/>
          </a:p>
        </p:txBody>
      </p:sp>
      <p:sp>
        <p:nvSpPr>
          <p:cNvPr id="10" name="Rounded Rectangle 9"/>
          <p:cNvSpPr/>
          <p:nvPr/>
        </p:nvSpPr>
        <p:spPr>
          <a:xfrm>
            <a:off x="2135872" y="3948752"/>
            <a:ext cx="1521728" cy="60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a:t>
            </a:r>
            <a:endParaRPr lang="en-US" dirty="0"/>
          </a:p>
        </p:txBody>
      </p:sp>
      <p:sp>
        <p:nvSpPr>
          <p:cNvPr id="11" name="Rounded Rectangle 10"/>
          <p:cNvSpPr/>
          <p:nvPr/>
        </p:nvSpPr>
        <p:spPr>
          <a:xfrm>
            <a:off x="2133600" y="3303896"/>
            <a:ext cx="1524000" cy="60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sp>
        <p:nvSpPr>
          <p:cNvPr id="12" name="Rounded Rectangle 11"/>
          <p:cNvSpPr/>
          <p:nvPr/>
        </p:nvSpPr>
        <p:spPr>
          <a:xfrm>
            <a:off x="4876800" y="6330288"/>
            <a:ext cx="3810000" cy="533400"/>
          </a:xfrm>
          <a:prstGeom prst="roundRect">
            <a:avLst/>
          </a:prstGeom>
          <a:solidFill>
            <a:schemeClr val="bg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13" name="Rounded Rectangle 12"/>
          <p:cNvSpPr/>
          <p:nvPr/>
        </p:nvSpPr>
        <p:spPr>
          <a:xfrm>
            <a:off x="4876800" y="5181600"/>
            <a:ext cx="3706504" cy="609600"/>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Type-2  Hypervisor</a:t>
            </a:r>
            <a:endParaRPr lang="en-US" dirty="0"/>
          </a:p>
        </p:txBody>
      </p:sp>
      <p:sp>
        <p:nvSpPr>
          <p:cNvPr id="14" name="Rounded Rectangle 13"/>
          <p:cNvSpPr/>
          <p:nvPr/>
        </p:nvSpPr>
        <p:spPr>
          <a:xfrm>
            <a:off x="4905224" y="4544704"/>
            <a:ext cx="1524000" cy="60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VM-1</a:t>
            </a:r>
            <a:endParaRPr lang="en-US" dirty="0"/>
          </a:p>
        </p:txBody>
      </p:sp>
      <p:sp>
        <p:nvSpPr>
          <p:cNvPr id="15" name="Rounded Rectangle 14"/>
          <p:cNvSpPr/>
          <p:nvPr/>
        </p:nvSpPr>
        <p:spPr>
          <a:xfrm>
            <a:off x="4907496" y="3921456"/>
            <a:ext cx="1521728" cy="60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US" dirty="0"/>
          </a:p>
        </p:txBody>
      </p:sp>
      <p:sp>
        <p:nvSpPr>
          <p:cNvPr id="16" name="Rounded Rectangle 15"/>
          <p:cNvSpPr/>
          <p:nvPr/>
        </p:nvSpPr>
        <p:spPr>
          <a:xfrm>
            <a:off x="4905224" y="3276600"/>
            <a:ext cx="1524000" cy="60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sp>
        <p:nvSpPr>
          <p:cNvPr id="17" name="Rounded Rectangle 16"/>
          <p:cNvSpPr/>
          <p:nvPr/>
        </p:nvSpPr>
        <p:spPr>
          <a:xfrm>
            <a:off x="7010400" y="4544704"/>
            <a:ext cx="1524000" cy="60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VM2</a:t>
            </a:r>
            <a:endParaRPr lang="en-US" dirty="0"/>
          </a:p>
        </p:txBody>
      </p:sp>
      <p:sp>
        <p:nvSpPr>
          <p:cNvPr id="18" name="Rounded Rectangle 17"/>
          <p:cNvSpPr/>
          <p:nvPr/>
        </p:nvSpPr>
        <p:spPr>
          <a:xfrm>
            <a:off x="7012672" y="3921456"/>
            <a:ext cx="1521728" cy="60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a:t>
            </a:r>
            <a:endParaRPr lang="en-US" dirty="0"/>
          </a:p>
        </p:txBody>
      </p:sp>
      <p:sp>
        <p:nvSpPr>
          <p:cNvPr id="19" name="Rounded Rectangle 18"/>
          <p:cNvSpPr/>
          <p:nvPr/>
        </p:nvSpPr>
        <p:spPr>
          <a:xfrm>
            <a:off x="7010400" y="3262952"/>
            <a:ext cx="1524000" cy="60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sp>
        <p:nvSpPr>
          <p:cNvPr id="20" name="Rounded Rectangle 19"/>
          <p:cNvSpPr/>
          <p:nvPr/>
        </p:nvSpPr>
        <p:spPr>
          <a:xfrm>
            <a:off x="4876800" y="5791200"/>
            <a:ext cx="3802040" cy="525440"/>
          </a:xfrm>
          <a:prstGeom prst="round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Operating System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Hypervisors widely used in Industry</a:t>
            </a:r>
            <a:endParaRPr lang="en-US" dirty="0"/>
          </a:p>
        </p:txBody>
      </p:sp>
      <p:graphicFrame>
        <p:nvGraphicFramePr>
          <p:cNvPr id="4" name="Table 3"/>
          <p:cNvGraphicFramePr>
            <a:graphicFrameLocks noGrp="1"/>
          </p:cNvGraphicFramePr>
          <p:nvPr/>
        </p:nvGraphicFramePr>
        <p:xfrm>
          <a:off x="457200" y="1066800"/>
          <a:ext cx="8229599" cy="5577840"/>
        </p:xfrm>
        <a:graphic>
          <a:graphicData uri="http://schemas.openxmlformats.org/drawingml/2006/table">
            <a:tbl>
              <a:tblPr firstRow="1" bandRow="1">
                <a:tableStyleId>{5C22544A-7EE6-4342-B048-85BDC9FD1C3A}</a:tableStyleId>
              </a:tblPr>
              <a:tblGrid>
                <a:gridCol w="561109"/>
                <a:gridCol w="2805545"/>
                <a:gridCol w="4862945"/>
              </a:tblGrid>
              <a:tr h="584200">
                <a:tc>
                  <a:txBody>
                    <a:bodyPr/>
                    <a:lstStyle/>
                    <a:p>
                      <a:pPr algn="ctr"/>
                      <a:r>
                        <a:rPr lang="en-US" dirty="0" smtClean="0"/>
                        <a:t>No</a:t>
                      </a:r>
                      <a:endParaRPr lang="en-US" dirty="0"/>
                    </a:p>
                  </a:txBody>
                  <a:tcPr/>
                </a:tc>
                <a:tc>
                  <a:txBody>
                    <a:bodyPr/>
                    <a:lstStyle/>
                    <a:p>
                      <a:pPr algn="ctr"/>
                      <a:r>
                        <a:rPr lang="en-US" dirty="0" smtClean="0"/>
                        <a:t>Hypervisor</a:t>
                      </a:r>
                      <a:endParaRPr lang="en-US" dirty="0"/>
                    </a:p>
                  </a:txBody>
                  <a:tcPr/>
                </a:tc>
                <a:tc>
                  <a:txBody>
                    <a:bodyPr/>
                    <a:lstStyle/>
                    <a:p>
                      <a:pPr algn="ctr"/>
                      <a:r>
                        <a:rPr lang="en-US" dirty="0" smtClean="0"/>
                        <a:t>Comments</a:t>
                      </a:r>
                      <a:endParaRPr lang="en-US" dirty="0"/>
                    </a:p>
                  </a:txBody>
                  <a:tcPr/>
                </a:tc>
              </a:tr>
              <a:tr h="584200">
                <a:tc>
                  <a:txBody>
                    <a:bodyPr/>
                    <a:lstStyle/>
                    <a:p>
                      <a:pPr algn="ctr"/>
                      <a:r>
                        <a:rPr lang="en-US" dirty="0" smtClean="0"/>
                        <a:t>1</a:t>
                      </a:r>
                      <a:endParaRPr lang="en-US" dirty="0"/>
                    </a:p>
                  </a:txBody>
                  <a:tcPr/>
                </a:tc>
                <a:tc>
                  <a:txBody>
                    <a:bodyPr/>
                    <a:lstStyle/>
                    <a:p>
                      <a:r>
                        <a:rPr lang="en-US" sz="1800" b="1" i="0" kern="1200" dirty="0" smtClean="0">
                          <a:solidFill>
                            <a:schemeClr val="dk1"/>
                          </a:solidFill>
                          <a:latin typeface="+mn-lt"/>
                          <a:ea typeface="+mn-ea"/>
                          <a:cs typeface="+mn-cs"/>
                        </a:rPr>
                        <a:t>VMware Workstation</a:t>
                      </a:r>
                      <a:endParaRPr lang="en-US" dirty="0"/>
                    </a:p>
                  </a:txBody>
                  <a:tcPr/>
                </a:tc>
                <a:tc>
                  <a:txBody>
                    <a:bodyPr/>
                    <a:lstStyle/>
                    <a:p>
                      <a:r>
                        <a:rPr lang="en-US" sz="1200" b="0" i="0" kern="1200" dirty="0" smtClean="0">
                          <a:solidFill>
                            <a:schemeClr val="dk1"/>
                          </a:solidFill>
                          <a:latin typeface="+mn-lt"/>
                          <a:ea typeface="+mn-ea"/>
                          <a:cs typeface="+mn-cs"/>
                        </a:rPr>
                        <a:t>robust hypervisor with some advanced features, such as record-and-replay and VM snapshot support. VMware Workstation retails for $189</a:t>
                      </a:r>
                      <a:endParaRPr lang="en-US" sz="1200" dirty="0"/>
                    </a:p>
                  </a:txBody>
                  <a:tcPr/>
                </a:tc>
              </a:tr>
              <a:tr h="584200">
                <a:tc>
                  <a:txBody>
                    <a:bodyPr/>
                    <a:lstStyle/>
                    <a:p>
                      <a:pPr algn="ctr"/>
                      <a:r>
                        <a:rPr lang="en-US" dirty="0" smtClean="0"/>
                        <a:t>2</a:t>
                      </a:r>
                      <a:endParaRPr lang="en-US" dirty="0"/>
                    </a:p>
                  </a:txBody>
                  <a:tcPr/>
                </a:tc>
                <a:tc>
                  <a:txBody>
                    <a:bodyPr/>
                    <a:lstStyle/>
                    <a:p>
                      <a:r>
                        <a:rPr lang="en-US" sz="1800" b="1" i="0" kern="1200" dirty="0" smtClean="0">
                          <a:solidFill>
                            <a:schemeClr val="dk1"/>
                          </a:solidFill>
                          <a:latin typeface="+mn-lt"/>
                          <a:ea typeface="+mn-ea"/>
                          <a:cs typeface="+mn-cs"/>
                        </a:rPr>
                        <a:t>VMware Player</a:t>
                      </a:r>
                      <a:endParaRPr lang="en-US" b="1" dirty="0"/>
                    </a:p>
                  </a:txBody>
                  <a:tcPr/>
                </a:tc>
                <a:tc>
                  <a:txBody>
                    <a:bodyPr/>
                    <a:lstStyle/>
                    <a:p>
                      <a:r>
                        <a:rPr lang="en-US" sz="1200" b="0" i="0" kern="1200" dirty="0" smtClean="0">
                          <a:solidFill>
                            <a:schemeClr val="dk1"/>
                          </a:solidFill>
                          <a:latin typeface="+mn-lt"/>
                          <a:ea typeface="+mn-ea"/>
                          <a:cs typeface="+mn-cs"/>
                        </a:rPr>
                        <a:t>is a </a:t>
                      </a:r>
                      <a:r>
                        <a:rPr lang="en-US" sz="1200" b="0" i="0" u="sng" kern="1200" dirty="0" smtClean="0">
                          <a:solidFill>
                            <a:schemeClr val="dk1"/>
                          </a:solidFill>
                          <a:latin typeface="+mn-lt"/>
                          <a:ea typeface="+mn-ea"/>
                          <a:cs typeface="+mn-cs"/>
                          <a:hlinkClick r:id="rId2"/>
                        </a:rPr>
                        <a:t>free virtualization hypervisor</a:t>
                      </a:r>
                      <a:r>
                        <a:rPr lang="en-US" sz="1200" b="0" i="0" kern="1200" dirty="0" smtClean="0">
                          <a:solidFill>
                            <a:schemeClr val="dk1"/>
                          </a:solidFill>
                          <a:latin typeface="+mn-lt"/>
                          <a:ea typeface="+mn-ea"/>
                          <a:cs typeface="+mn-cs"/>
                        </a:rPr>
                        <a:t>. This hypervisor technology can only run a single virtual machine (VM) and does not allow you to create VMs.</a:t>
                      </a:r>
                      <a:endParaRPr lang="en-US" sz="1200" dirty="0"/>
                    </a:p>
                  </a:txBody>
                  <a:tcPr/>
                </a:tc>
              </a:tr>
              <a:tr h="584200">
                <a:tc>
                  <a:txBody>
                    <a:bodyPr/>
                    <a:lstStyle/>
                    <a:p>
                      <a:pPr algn="ctr"/>
                      <a:r>
                        <a:rPr lang="en-US" dirty="0" smtClean="0"/>
                        <a:t>3</a:t>
                      </a:r>
                      <a:endParaRPr lang="en-US" dirty="0"/>
                    </a:p>
                  </a:txBody>
                  <a:tcPr/>
                </a:tc>
                <a:tc>
                  <a:txBody>
                    <a:bodyPr/>
                    <a:lstStyle/>
                    <a:p>
                      <a:r>
                        <a:rPr lang="en-US" sz="1800" b="1" i="0" kern="1200" dirty="0" smtClean="0">
                          <a:solidFill>
                            <a:schemeClr val="dk1"/>
                          </a:solidFill>
                          <a:latin typeface="+mn-lt"/>
                          <a:ea typeface="+mn-ea"/>
                          <a:cs typeface="+mn-cs"/>
                        </a:rPr>
                        <a:t>VMware Server</a:t>
                      </a:r>
                      <a:br>
                        <a:rPr lang="en-US" sz="1800" b="1" i="0" kern="1200" dirty="0" smtClean="0">
                          <a:solidFill>
                            <a:schemeClr val="dk1"/>
                          </a:solidFill>
                          <a:latin typeface="+mn-lt"/>
                          <a:ea typeface="+mn-ea"/>
                          <a:cs typeface="+mn-cs"/>
                        </a:rPr>
                      </a:br>
                      <a:endParaRPr lang="en-US" dirty="0"/>
                    </a:p>
                  </a:txBody>
                  <a:tcPr/>
                </a:tc>
                <a:tc>
                  <a:txBody>
                    <a:bodyPr/>
                    <a:lstStyle/>
                    <a:p>
                      <a:r>
                        <a:rPr lang="en-US" sz="1050" b="0" i="0" kern="1200" dirty="0" smtClean="0">
                          <a:solidFill>
                            <a:schemeClr val="dk1"/>
                          </a:solidFill>
                          <a:latin typeface="+mn-lt"/>
                          <a:ea typeface="+mn-ea"/>
                          <a:cs typeface="+mn-cs"/>
                        </a:rPr>
                        <a:t>A free, hosted virtualization hypervisor that’s very similar to VMware Workstation. However, VMware Server lacks some of the features</a:t>
                      </a:r>
                      <a:endParaRPr lang="en-US" sz="1050" dirty="0"/>
                    </a:p>
                  </a:txBody>
                  <a:tcPr/>
                </a:tc>
              </a:tr>
              <a:tr h="584200">
                <a:tc>
                  <a:txBody>
                    <a:bodyPr/>
                    <a:lstStyle/>
                    <a:p>
                      <a:pPr algn="ctr"/>
                      <a:r>
                        <a:rPr lang="en-US" dirty="0" smtClean="0"/>
                        <a:t>4</a:t>
                      </a:r>
                      <a:endParaRPr lang="en-US" dirty="0"/>
                    </a:p>
                  </a:txBody>
                  <a:tcPr/>
                </a:tc>
                <a:tc>
                  <a:txBody>
                    <a:bodyPr/>
                    <a:lstStyle/>
                    <a:p>
                      <a:r>
                        <a:rPr lang="en-US" sz="1800" b="1" i="0" kern="1200" dirty="0" smtClean="0">
                          <a:solidFill>
                            <a:schemeClr val="dk1"/>
                          </a:solidFill>
                          <a:latin typeface="+mn-lt"/>
                          <a:ea typeface="+mn-ea"/>
                          <a:cs typeface="+mn-cs"/>
                        </a:rPr>
                        <a:t>Microsoft Virtual PC</a:t>
                      </a:r>
                      <a:br>
                        <a:rPr lang="en-US" sz="1800" b="1" i="0" kern="1200" dirty="0" smtClean="0">
                          <a:solidFill>
                            <a:schemeClr val="dk1"/>
                          </a:solidFill>
                          <a:latin typeface="+mn-lt"/>
                          <a:ea typeface="+mn-ea"/>
                          <a:cs typeface="+mn-cs"/>
                        </a:rPr>
                      </a:br>
                      <a:endParaRPr lang="en-US" dirty="0"/>
                    </a:p>
                  </a:txBody>
                  <a:tcPr/>
                </a:tc>
                <a:tc>
                  <a:txBody>
                    <a:bodyPr/>
                    <a:lstStyle/>
                    <a:p>
                      <a:r>
                        <a:rPr lang="en-US" sz="1050" b="0" i="0" kern="1200" dirty="0" smtClean="0">
                          <a:solidFill>
                            <a:schemeClr val="dk1"/>
                          </a:solidFill>
                          <a:latin typeface="+mn-lt"/>
                          <a:ea typeface="+mn-ea"/>
                          <a:cs typeface="+mn-cs"/>
                        </a:rPr>
                        <a:t>The latest version of this hypervisor technology, Windows Virtual PC, only runs on Windows 7 and only supports running Windows operating systems on it. A common use case for Virtual PC is running legacy apps on a Windows 7 </a:t>
                      </a:r>
                      <a:endParaRPr lang="en-US" sz="1050" dirty="0"/>
                    </a:p>
                  </a:txBody>
                  <a:tcPr/>
                </a:tc>
              </a:tr>
              <a:tr h="584200">
                <a:tc>
                  <a:txBody>
                    <a:bodyPr/>
                    <a:lstStyle/>
                    <a:p>
                      <a:pPr algn="ctr"/>
                      <a:r>
                        <a:rPr lang="en-US" dirty="0" smtClean="0"/>
                        <a:t>5</a:t>
                      </a:r>
                      <a:endParaRPr lang="en-US" dirty="0"/>
                    </a:p>
                  </a:txBody>
                  <a:tcPr>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100000" b="100000"/>
                      </a:path>
                      <a:tileRect t="-100000" r="-100000"/>
                    </a:gradFill>
                  </a:tcPr>
                </a:tc>
                <a:tc>
                  <a:txBody>
                    <a:bodyPr/>
                    <a:lstStyle/>
                    <a:p>
                      <a:r>
                        <a:rPr lang="en-US" sz="1800" b="1" i="0" kern="1200" dirty="0" smtClean="0">
                          <a:solidFill>
                            <a:schemeClr val="dk1"/>
                          </a:solidFill>
                          <a:latin typeface="+mn-lt"/>
                          <a:ea typeface="+mn-ea"/>
                          <a:cs typeface="+mn-cs"/>
                        </a:rPr>
                        <a:t>Oracle VM Virtual Box</a:t>
                      </a:r>
                      <a:endParaRPr lang="en-US" dirty="0"/>
                    </a:p>
                  </a:txBody>
                  <a:tcPr>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100000" b="100000"/>
                      </a:path>
                      <a:tileRect t="-100000" r="-100000"/>
                    </a:gradFill>
                  </a:tcPr>
                </a:tc>
                <a:tc>
                  <a:txBody>
                    <a:bodyPr/>
                    <a:lstStyle/>
                    <a:p>
                      <a:r>
                        <a:rPr lang="en-US" sz="1100" b="0" i="0" kern="1200" dirty="0" smtClean="0">
                          <a:solidFill>
                            <a:schemeClr val="dk1"/>
                          </a:solidFill>
                          <a:latin typeface="+mn-lt"/>
                          <a:ea typeface="+mn-ea"/>
                          <a:cs typeface="+mn-cs"/>
                        </a:rPr>
                        <a:t>A mature virtualization hypervisor that’s suitable for many needs and use cases. Virtual Box hypervisor technology provides reasonable performance and features if you want to </a:t>
                      </a:r>
                      <a:r>
                        <a:rPr lang="en-US" sz="1100" b="0" i="0" kern="1200" dirty="0" err="1" smtClean="0">
                          <a:solidFill>
                            <a:schemeClr val="dk1"/>
                          </a:solidFill>
                          <a:latin typeface="+mn-lt"/>
                          <a:ea typeface="+mn-ea"/>
                          <a:cs typeface="+mn-cs"/>
                        </a:rPr>
                        <a:t>virtualize</a:t>
                      </a:r>
                      <a:r>
                        <a:rPr lang="en-US" sz="1100" b="0" i="0" kern="1200" dirty="0" smtClean="0">
                          <a:solidFill>
                            <a:schemeClr val="dk1"/>
                          </a:solidFill>
                          <a:latin typeface="+mn-lt"/>
                          <a:ea typeface="+mn-ea"/>
                          <a:cs typeface="+mn-cs"/>
                        </a:rPr>
                        <a:t> on a budget. Despite being a free, hosted product with a very small footprint, Virtual Box shares many features with VMware </a:t>
                      </a:r>
                      <a:r>
                        <a:rPr lang="en-US" sz="1100" b="0" i="0" kern="1200" dirty="0" err="1" smtClean="0">
                          <a:solidFill>
                            <a:schemeClr val="dk1"/>
                          </a:solidFill>
                          <a:latin typeface="+mn-lt"/>
                          <a:ea typeface="+mn-ea"/>
                          <a:cs typeface="+mn-cs"/>
                        </a:rPr>
                        <a:t>vSphere</a:t>
                      </a:r>
                      <a:r>
                        <a:rPr lang="en-US" sz="1100" b="0" i="0" kern="1200" dirty="0" smtClean="0">
                          <a:solidFill>
                            <a:schemeClr val="dk1"/>
                          </a:solidFill>
                          <a:latin typeface="+mn-lt"/>
                          <a:ea typeface="+mn-ea"/>
                          <a:cs typeface="+mn-cs"/>
                        </a:rPr>
                        <a:t> and Microsoft Hyper-V. </a:t>
                      </a:r>
                      <a:endParaRPr lang="en-US" sz="1100" dirty="0"/>
                    </a:p>
                  </a:txBody>
                  <a:tcPr>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100000" b="100000"/>
                      </a:path>
                      <a:tileRect t="-100000" r="-100000"/>
                    </a:gradFill>
                  </a:tcPr>
                </a:tc>
              </a:tr>
              <a:tr h="584200">
                <a:tc>
                  <a:txBody>
                    <a:bodyPr/>
                    <a:lstStyle/>
                    <a:p>
                      <a:pPr algn="ctr"/>
                      <a:r>
                        <a:rPr lang="en-US" dirty="0" smtClean="0"/>
                        <a:t>6</a:t>
                      </a:r>
                      <a:endParaRPr lang="en-US" dirty="0"/>
                    </a:p>
                  </a:txBody>
                  <a:tcPr/>
                </a:tc>
                <a:tc>
                  <a:txBody>
                    <a:bodyPr/>
                    <a:lstStyle/>
                    <a:p>
                      <a:r>
                        <a:rPr lang="en-US" sz="1800" b="1" i="0" kern="1200" dirty="0" smtClean="0">
                          <a:solidFill>
                            <a:schemeClr val="dk1"/>
                          </a:solidFill>
                          <a:latin typeface="+mn-lt"/>
                          <a:ea typeface="+mn-ea"/>
                          <a:cs typeface="+mn-cs"/>
                        </a:rPr>
                        <a:t>Red Hat Enterprise Virtualization</a:t>
                      </a:r>
                      <a:r>
                        <a:rPr lang="en-US" dirty="0" smtClean="0"/>
                        <a:t/>
                      </a:r>
                      <a:br>
                        <a:rPr lang="en-US" dirty="0" smtClean="0"/>
                      </a:br>
                      <a:endParaRPr lang="en-US" dirty="0"/>
                    </a:p>
                  </a:txBody>
                  <a:tcPr/>
                </a:tc>
                <a:tc>
                  <a:txBody>
                    <a:bodyPr/>
                    <a:lstStyle/>
                    <a:p>
                      <a:r>
                        <a:rPr lang="en-US" sz="1200" b="0" i="0" kern="1200" dirty="0" smtClean="0">
                          <a:solidFill>
                            <a:schemeClr val="dk1"/>
                          </a:solidFill>
                          <a:latin typeface="+mn-lt"/>
                          <a:ea typeface="+mn-ea"/>
                          <a:cs typeface="+mn-cs"/>
                        </a:rPr>
                        <a:t>Red Hat’s Kernel-based Virtual Machine (KVM) has qualities of both a hosted and a bare-metal virtualization hypervisor. KVM turns the Linux kernel itself into a hypervisor so VMs have direct access to the physical hardware.</a:t>
                      </a:r>
                      <a:endParaRPr lang="en-US" sz="900" dirty="0"/>
                    </a:p>
                  </a:txBody>
                  <a:tcPr/>
                </a:tc>
              </a:tr>
              <a:tr h="584200">
                <a:tc>
                  <a:txBody>
                    <a:bodyPr/>
                    <a:lstStyle/>
                    <a:p>
                      <a:pPr algn="ctr"/>
                      <a:r>
                        <a:rPr lang="en-US" dirty="0" smtClean="0"/>
                        <a:t>7</a:t>
                      </a:r>
                      <a:endParaRPr lang="en-US" dirty="0"/>
                    </a:p>
                  </a:txBody>
                  <a:tcPr/>
                </a:tc>
                <a:tc>
                  <a:txBody>
                    <a:bodyPr/>
                    <a:lstStyle/>
                    <a:p>
                      <a:r>
                        <a:rPr lang="en-US" b="1" dirty="0" smtClean="0"/>
                        <a:t>Citrix</a:t>
                      </a:r>
                      <a:endParaRPr lang="en-US" b="1" dirty="0"/>
                    </a:p>
                  </a:txBody>
                  <a:tcPr/>
                </a:tc>
                <a:tc>
                  <a:txBody>
                    <a:bodyPr/>
                    <a:lstStyle/>
                    <a:p>
                      <a:r>
                        <a:rPr lang="en-US" sz="1100" b="0" i="0" kern="1200" dirty="0" err="1" smtClean="0">
                          <a:solidFill>
                            <a:schemeClr val="dk1"/>
                          </a:solidFill>
                          <a:latin typeface="+mn-lt"/>
                          <a:ea typeface="+mn-ea"/>
                          <a:cs typeface="+mn-cs"/>
                        </a:rPr>
                        <a:t>XenServer</a:t>
                      </a:r>
                      <a:r>
                        <a:rPr lang="en-US" sz="1100" b="0" i="0" kern="1200" dirty="0" smtClean="0">
                          <a:solidFill>
                            <a:schemeClr val="dk1"/>
                          </a:solidFill>
                          <a:latin typeface="+mn-lt"/>
                          <a:ea typeface="+mn-ea"/>
                          <a:cs typeface="+mn-cs"/>
                        </a:rPr>
                        <a:t> is a comprehensive server virtualization platform with enterprise-class features built in to easily handle different workload types, mixed operating systems and storage or networking configurations.</a:t>
                      </a:r>
                      <a:r>
                        <a:rPr lang="en-US" sz="1800" b="0" i="0" kern="1200" dirty="0" smtClean="0">
                          <a:solidFill>
                            <a:schemeClr val="dk1"/>
                          </a:solidFill>
                          <a:latin typeface="+mn-lt"/>
                          <a:ea typeface="+mn-ea"/>
                          <a:cs typeface="+mn-cs"/>
                        </a:rPr>
                        <a:t> </a:t>
                      </a:r>
                      <a:endParaRPr lang="en-US" sz="9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15267</TotalTime>
  <Words>2525</Words>
  <Application>Microsoft Office PowerPoint</Application>
  <PresentationFormat>On-screen Show (4:3)</PresentationFormat>
  <Paragraphs>283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Virtual Machines</vt:lpstr>
      <vt:lpstr>What is a Virtual Machine</vt:lpstr>
      <vt:lpstr>Slide 3</vt:lpstr>
      <vt:lpstr>Slide 4</vt:lpstr>
      <vt:lpstr>Virtual Machines</vt:lpstr>
      <vt:lpstr>Slide 6</vt:lpstr>
      <vt:lpstr>What is Hypervisor</vt:lpstr>
      <vt:lpstr>Types of Hypervisor</vt:lpstr>
      <vt:lpstr>Hypervisors widely used in Industry</vt:lpstr>
      <vt:lpstr>Slide 10</vt:lpstr>
      <vt:lpstr>Components of a Virtual Machine</vt:lpstr>
      <vt:lpstr>Virtual CPU</vt:lpstr>
      <vt:lpstr>Virtual Storage (SAN/NAS)</vt:lpstr>
      <vt:lpstr>Network Access Storage (NAS):</vt:lpstr>
      <vt:lpstr>Storage Area Network (SAN)</vt:lpstr>
      <vt:lpstr>Virtual Network Adapter</vt:lpstr>
      <vt:lpstr>Disaster Recovery</vt:lpstr>
      <vt:lpstr>Slide 18</vt:lpstr>
      <vt:lpstr>vMotion</vt:lpstr>
      <vt:lpstr>Slide 20</vt:lpstr>
      <vt:lpstr>Virtual Machine for Real time applications</vt:lpstr>
      <vt:lpstr>Cisco Conferencing server</vt:lpstr>
      <vt:lpstr>Cisco Conferencing server VM Requirements</vt:lpstr>
      <vt:lpstr>Real Time JAVA</vt:lpstr>
      <vt:lpstr>Real Time JAVA</vt:lpstr>
      <vt:lpstr>Real-Time Java for Internet of Things (IoT),  by  PTC</vt:lpstr>
      <vt:lpstr>Comparison of PERC with Java Standard Edition</vt:lpstr>
      <vt:lpstr>PTC Perc</vt:lpstr>
      <vt:lpstr>PTC Perc</vt:lpstr>
      <vt:lpstr>References</vt:lpstr>
      <vt:lpstr>Virtual Machines and cloud computing</vt:lpstr>
      <vt:lpstr>Real time applications on Cloud</vt:lpstr>
      <vt:lpstr>Future of Real Time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girish</cp:lastModifiedBy>
  <cp:revision>923</cp:revision>
  <dcterms:created xsi:type="dcterms:W3CDTF">2017-01-18T10:03:27Z</dcterms:created>
  <dcterms:modified xsi:type="dcterms:W3CDTF">2017-04-23T19:11:29Z</dcterms:modified>
</cp:coreProperties>
</file>