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3" r:id="rId2"/>
    <p:sldId id="284" r:id="rId3"/>
    <p:sldId id="285" r:id="rId4"/>
    <p:sldId id="286" r:id="rId5"/>
    <p:sldId id="270" r:id="rId6"/>
    <p:sldId id="269" r:id="rId7"/>
    <p:sldId id="271" r:id="rId8"/>
    <p:sldId id="272" r:id="rId9"/>
    <p:sldId id="273" r:id="rId10"/>
    <p:sldId id="274" r:id="rId11"/>
    <p:sldId id="275" r:id="rId12"/>
    <p:sldId id="276" r:id="rId13"/>
    <p:sldId id="278" r:id="rId14"/>
    <p:sldId id="287" r:id="rId15"/>
    <p:sldId id="288" r:id="rId16"/>
    <p:sldId id="289" r:id="rId17"/>
    <p:sldId id="290" r:id="rId18"/>
    <p:sldId id="291"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31" autoAdjust="0"/>
    <p:restoredTop sz="99437" autoAdjust="0"/>
  </p:normalViewPr>
  <p:slideViewPr>
    <p:cSldViewPr>
      <p:cViewPr>
        <p:scale>
          <a:sx n="70" d="100"/>
          <a:sy n="70" d="100"/>
        </p:scale>
        <p:origin x="-1884"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CEA9B-715E-4B93-8B89-8788E1530A12}" type="datetimeFigureOut">
              <a:rPr lang="en-US" smtClean="0"/>
              <a:pPr/>
              <a:t>4/16/2017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43461-BD7B-48CC-A2F1-DF620CC468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4/16/2017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4/16/2017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4/16/2017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4/16/2017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Dead Locks a Deep dive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How to read the Directed graph</a:t>
            </a:r>
            <a:endParaRPr lang="en-US" dirty="0"/>
          </a:p>
        </p:txBody>
      </p:sp>
      <p:sp>
        <p:nvSpPr>
          <p:cNvPr id="3" name="TextBox 2"/>
          <p:cNvSpPr txBox="1"/>
          <p:nvPr/>
        </p:nvSpPr>
        <p:spPr>
          <a:xfrm>
            <a:off x="533400" y="1143000"/>
            <a:ext cx="8001000" cy="5262979"/>
          </a:xfrm>
          <a:prstGeom prst="rect">
            <a:avLst/>
          </a:prstGeom>
          <a:noFill/>
        </p:spPr>
        <p:txBody>
          <a:bodyPr wrap="square" rtlCol="0">
            <a:spAutoFit/>
          </a:bodyPr>
          <a:lstStyle/>
          <a:p>
            <a:r>
              <a:rPr lang="en-US" sz="2400" dirty="0" smtClean="0"/>
              <a:t>If  the graph contains no  cycles, then no process in the system is deadlocked. If the graph does contain a cycle, then a deadlock may exist.</a:t>
            </a:r>
          </a:p>
          <a:p>
            <a:endParaRPr lang="en-US" sz="2400" dirty="0" smtClean="0"/>
          </a:p>
          <a:p>
            <a:r>
              <a:rPr lang="en-US" sz="2400" b="1" u="sng" dirty="0" smtClean="0"/>
              <a:t>If each resource type has exactly one instance</a:t>
            </a:r>
            <a:r>
              <a:rPr lang="en-US" sz="2400" dirty="0" smtClean="0"/>
              <a:t>, then a cycle implies that a deadlock has occurred. If the cycle involves only a set of resource types, each of which has only a single instance, then a deadlock has occurred. Each process</a:t>
            </a:r>
          </a:p>
          <a:p>
            <a:r>
              <a:rPr lang="en-US" sz="2400" dirty="0" smtClean="0"/>
              <a:t>involved in the cycle is deadlocked.</a:t>
            </a:r>
          </a:p>
          <a:p>
            <a:endParaRPr lang="en-US" sz="2400" dirty="0" smtClean="0"/>
          </a:p>
          <a:p>
            <a:r>
              <a:rPr lang="en-US" sz="2400" b="1" u="sng" dirty="0" smtClean="0"/>
              <a:t>If each resource type has several instances</a:t>
            </a:r>
            <a:r>
              <a:rPr lang="en-US" sz="2400" dirty="0" smtClean="0"/>
              <a:t>, then a cycle does not necessarily imply that a deadlock has occurred. In this case, a cycle in. the graph is a necessary but not a sufficient condition for the existence of deadlock.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52600" y="32004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3" name="Oval 2"/>
          <p:cNvSpPr/>
          <p:nvPr/>
        </p:nvSpPr>
        <p:spPr>
          <a:xfrm>
            <a:off x="6858000" y="1143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4" name="Oval 3"/>
          <p:cNvSpPr/>
          <p:nvPr/>
        </p:nvSpPr>
        <p:spPr>
          <a:xfrm>
            <a:off x="6934200" y="28194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6" name="Rounded Rectangle 5"/>
          <p:cNvSpPr/>
          <p:nvPr/>
        </p:nvSpPr>
        <p:spPr>
          <a:xfrm>
            <a:off x="3886200" y="1524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smtClean="0"/>
          </a:p>
          <a:p>
            <a:pPr algn="ctr"/>
            <a:endParaRPr lang="en-US" dirty="0"/>
          </a:p>
        </p:txBody>
      </p:sp>
      <p:sp>
        <p:nvSpPr>
          <p:cNvPr id="7" name="Rounded Rectangle 6"/>
          <p:cNvSpPr/>
          <p:nvPr/>
        </p:nvSpPr>
        <p:spPr>
          <a:xfrm>
            <a:off x="3962400" y="44196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smtClean="0"/>
          </a:p>
          <a:p>
            <a:pPr algn="ctr"/>
            <a:endParaRPr lang="en-US" dirty="0"/>
          </a:p>
        </p:txBody>
      </p:sp>
      <p:sp>
        <p:nvSpPr>
          <p:cNvPr id="8" name="16-Point Star 7"/>
          <p:cNvSpPr/>
          <p:nvPr/>
        </p:nvSpPr>
        <p:spPr>
          <a:xfrm>
            <a:off x="4267200" y="2133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16-Point Star 8"/>
          <p:cNvSpPr/>
          <p:nvPr/>
        </p:nvSpPr>
        <p:spPr>
          <a:xfrm>
            <a:off x="4261512" y="2438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4343400" y="53340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2361406" y="2590800"/>
            <a:ext cx="1524794" cy="7612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3" idx="2"/>
          </p:cNvCxnSpPr>
          <p:nvPr/>
        </p:nvCxnSpPr>
        <p:spPr>
          <a:xfrm flipV="1">
            <a:off x="4343400" y="1447800"/>
            <a:ext cx="2514600" cy="762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2"/>
          </p:cNvCxnSpPr>
          <p:nvPr/>
        </p:nvCxnSpPr>
        <p:spPr>
          <a:xfrm>
            <a:off x="4343400" y="2514600"/>
            <a:ext cx="2590800" cy="609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rot="10800000" flipV="1">
            <a:off x="4876800" y="3428206"/>
            <a:ext cx="2438400" cy="1600994"/>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2" idx="4"/>
          </p:cNvCxnSpPr>
          <p:nvPr/>
        </p:nvCxnSpPr>
        <p:spPr>
          <a:xfrm rot="10800000">
            <a:off x="2133600" y="3810000"/>
            <a:ext cx="2209800" cy="16002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8600" y="228600"/>
            <a:ext cx="8534400" cy="584775"/>
          </a:xfrm>
          <a:prstGeom prst="rect">
            <a:avLst/>
          </a:prstGeom>
          <a:noFill/>
        </p:spPr>
        <p:txBody>
          <a:bodyPr wrap="square" rtlCol="0">
            <a:spAutoFit/>
          </a:bodyPr>
          <a:lstStyle/>
          <a:p>
            <a:pPr algn="ctr"/>
            <a:r>
              <a:rPr lang="en-US" sz="3200" dirty="0" smtClean="0"/>
              <a:t>Situation -4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operating system handle deadlocks</a:t>
            </a:r>
            <a:endParaRPr lang="en-US" dirty="0"/>
          </a:p>
        </p:txBody>
      </p:sp>
      <p:sp>
        <p:nvSpPr>
          <p:cNvPr id="3" name="TextBox 2"/>
          <p:cNvSpPr txBox="1"/>
          <p:nvPr/>
        </p:nvSpPr>
        <p:spPr>
          <a:xfrm>
            <a:off x="381000" y="1752600"/>
            <a:ext cx="8382000" cy="3785652"/>
          </a:xfrm>
          <a:prstGeom prst="rect">
            <a:avLst/>
          </a:prstGeom>
          <a:noFill/>
        </p:spPr>
        <p:txBody>
          <a:bodyPr wrap="square" rtlCol="0">
            <a:spAutoFit/>
          </a:bodyPr>
          <a:lstStyle/>
          <a:p>
            <a:r>
              <a:rPr lang="en-US" sz="2400" dirty="0" smtClean="0"/>
              <a:t>Use a protocol to prevent or avoid deadlocks, ensuring that the System  will </a:t>
            </a:r>
            <a:r>
              <a:rPr lang="en-US" sz="2400" i="1" dirty="0" smtClean="0"/>
              <a:t>never enter a deadlocked state.</a:t>
            </a:r>
          </a:p>
          <a:p>
            <a:endParaRPr lang="en-US" sz="2400" i="1" dirty="0" smtClean="0"/>
          </a:p>
          <a:p>
            <a:r>
              <a:rPr lang="en-US" sz="2400" dirty="0" smtClean="0"/>
              <a:t>Allow the system to enter a deadlocked state, detect it, and recover.</a:t>
            </a:r>
          </a:p>
          <a:p>
            <a:endParaRPr lang="en-US" sz="2400" dirty="0" smtClean="0"/>
          </a:p>
          <a:p>
            <a:r>
              <a:rPr lang="en-US" sz="2400" dirty="0" smtClean="0"/>
              <a:t>Ignore the problem altogether and pretend that deadlocks never</a:t>
            </a:r>
          </a:p>
          <a:p>
            <a:r>
              <a:rPr lang="en-US" sz="2400" dirty="0" smtClean="0"/>
              <a:t>occur in the system  - This is what most of the OS do - it is then up to the application developer to write programs that  handle deadlocks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62000"/>
          </a:xfrm>
        </p:spPr>
        <p:txBody>
          <a:bodyPr/>
          <a:lstStyle/>
          <a:p>
            <a:r>
              <a:rPr lang="en-US" dirty="0" smtClean="0"/>
              <a:t>Dead Lock prevention</a:t>
            </a:r>
            <a:endParaRPr lang="en-US" dirty="0"/>
          </a:p>
        </p:txBody>
      </p:sp>
      <p:sp>
        <p:nvSpPr>
          <p:cNvPr id="3" name="TextBox 2"/>
          <p:cNvSpPr txBox="1"/>
          <p:nvPr/>
        </p:nvSpPr>
        <p:spPr>
          <a:xfrm>
            <a:off x="381000" y="914400"/>
            <a:ext cx="8229600" cy="5355312"/>
          </a:xfrm>
          <a:prstGeom prst="rect">
            <a:avLst/>
          </a:prstGeom>
          <a:noFill/>
          <a:ln>
            <a:solidFill>
              <a:schemeClr val="accent1"/>
            </a:solidFill>
          </a:ln>
        </p:spPr>
        <p:txBody>
          <a:bodyPr wrap="square" rtlCol="0">
            <a:spAutoFit/>
          </a:bodyPr>
          <a:lstStyle/>
          <a:p>
            <a:r>
              <a:rPr lang="en-US" b="1" dirty="0" smtClean="0"/>
              <a:t>Mutual Exclusion:</a:t>
            </a:r>
            <a:r>
              <a:rPr lang="en-US" dirty="0" smtClean="0"/>
              <a:t> The mutual-exclusion condition must hold for non-sharable resource.</a:t>
            </a:r>
          </a:p>
          <a:p>
            <a:endParaRPr lang="en-US" dirty="0" smtClean="0"/>
          </a:p>
          <a:p>
            <a:r>
              <a:rPr lang="en-US" b="1" dirty="0" smtClean="0"/>
              <a:t>Example</a:t>
            </a:r>
            <a:r>
              <a:rPr lang="en-US" dirty="0" smtClean="0"/>
              <a:t>: We should a resource like printer should not be shared by multiple process.</a:t>
            </a:r>
          </a:p>
          <a:p>
            <a:r>
              <a:rPr lang="en-US" dirty="0" smtClean="0"/>
              <a:t>There has to be a mechanism like print queue to  be implemented  when handling a resource like printer. So that no process or thread will wait for resource.</a:t>
            </a:r>
          </a:p>
          <a:p>
            <a:endParaRPr lang="en-US" dirty="0" smtClean="0"/>
          </a:p>
          <a:p>
            <a:r>
              <a:rPr lang="en-US" b="1" dirty="0" smtClean="0"/>
              <a:t>Hold and Wait: </a:t>
            </a:r>
            <a:r>
              <a:rPr lang="en-US" dirty="0" smtClean="0"/>
              <a:t>Developer should ensure that when a process/thread request any resource, it does not hold any other resource, so that we do not end up holding and waiting for a resource:</a:t>
            </a:r>
            <a:br>
              <a:rPr lang="en-US" dirty="0" smtClean="0"/>
            </a:br>
            <a:r>
              <a:rPr lang="en-US" dirty="0" err="1" smtClean="0"/>
              <a:t>Eg</a:t>
            </a:r>
            <a:r>
              <a:rPr lang="en-US" dirty="0" smtClean="0"/>
              <a:t>: (1) A process will  release all the resources that it is currently allocated/holding before it request for another.</a:t>
            </a:r>
          </a:p>
          <a:p>
            <a:r>
              <a:rPr lang="en-US" dirty="0" smtClean="0"/>
              <a:t>(2) each process will request all the resources it needs  before it begins execution. In  case it cannot get  all the needed resources, it will not proceed.</a:t>
            </a:r>
          </a:p>
          <a:p>
            <a:endParaRPr lang="en-US" b="1" dirty="0" smtClean="0"/>
          </a:p>
          <a:p>
            <a:r>
              <a:rPr lang="en-US" b="1" dirty="0" smtClean="0"/>
              <a:t>No Preemption: </a:t>
            </a:r>
            <a:r>
              <a:rPr lang="en-US" dirty="0" smtClean="0"/>
              <a:t>If a process is holding some resources and requests another resource that cannot be immediately allocated to it ,in normal condition the process has to wait, instead of waiting,  all resources the process is currently holding are forced to release.</a:t>
            </a:r>
            <a:endParaRPr lang="en-US"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17693"/>
            <a:ext cx="8153400" cy="6463308"/>
          </a:xfrm>
          <a:prstGeom prst="rect">
            <a:avLst/>
          </a:prstGeom>
          <a:noFill/>
        </p:spPr>
        <p:txBody>
          <a:bodyPr wrap="square" rtlCol="0">
            <a:spAutoFit/>
          </a:bodyPr>
          <a:lstStyle/>
          <a:p>
            <a:r>
              <a:rPr lang="en-US" b="1" dirty="0" smtClean="0"/>
              <a:t>Circular </a:t>
            </a:r>
            <a:r>
              <a:rPr lang="en-US" b="1" dirty="0" err="1" smtClean="0"/>
              <a:t>Wait:</a:t>
            </a:r>
            <a:r>
              <a:rPr lang="en-US" dirty="0" err="1" smtClean="0"/>
              <a:t>To</a:t>
            </a:r>
            <a:r>
              <a:rPr lang="en-US" dirty="0" smtClean="0"/>
              <a:t> avoid circular wait  we assign a ordering number to all resources, and we insist that  that each process requests resources in an  increasing order of enumeration.</a:t>
            </a:r>
          </a:p>
          <a:p>
            <a:endParaRPr lang="en-US" dirty="0" smtClean="0"/>
          </a:p>
          <a:p>
            <a:r>
              <a:rPr lang="en-US" dirty="0" smtClean="0"/>
              <a:t>Let us say we want to capture a photo using a camera and immediately print it. We will not try to grab the camera and printer at the same time. Instead assign a number say 2 to camera and 5 to Printer.  We can request the printer only after we grab the camera. So first request for camera and get it. If get the camera we will request for </a:t>
            </a:r>
            <a:r>
              <a:rPr lang="en-US" dirty="0" err="1" smtClean="0"/>
              <a:t>printer,otherwise</a:t>
            </a:r>
            <a:r>
              <a:rPr lang="en-US" dirty="0" smtClean="0"/>
              <a:t> not</a:t>
            </a:r>
          </a:p>
          <a:p>
            <a:endParaRPr lang="en-US" dirty="0" smtClean="0"/>
          </a:p>
          <a:p>
            <a:r>
              <a:rPr lang="en-US" dirty="0" smtClean="0"/>
              <a:t>let </a:t>
            </a:r>
            <a:r>
              <a:rPr lang="en-US" i="1" dirty="0" smtClean="0"/>
              <a:t>R = { R1, R2, ... , </a:t>
            </a:r>
            <a:r>
              <a:rPr lang="en-US" i="1" dirty="0" err="1" smtClean="0"/>
              <a:t>Rm</a:t>
            </a:r>
            <a:r>
              <a:rPr lang="en-US" i="1" dirty="0" smtClean="0"/>
              <a:t>} be the set of resource types. </a:t>
            </a:r>
            <a:r>
              <a:rPr lang="en-US" i="1" dirty="0" err="1" smtClean="0"/>
              <a:t>We</a:t>
            </a:r>
            <a:r>
              <a:rPr lang="en-US" dirty="0" err="1" smtClean="0"/>
              <a:t>assign</a:t>
            </a:r>
            <a:r>
              <a:rPr lang="en-US" dirty="0" smtClean="0"/>
              <a:t> to each resource type a unique integer number, which allows us to   compare two resources and to determine whether one precedes another in our ordering. </a:t>
            </a:r>
          </a:p>
          <a:p>
            <a:r>
              <a:rPr lang="en-US" dirty="0" smtClean="0"/>
              <a:t>we define a one-to-one function F: </a:t>
            </a:r>
            <a:r>
              <a:rPr lang="en-US" i="1" dirty="0" smtClean="0"/>
              <a:t>R</a:t>
            </a:r>
            <a:r>
              <a:rPr lang="en-US" i="1" dirty="0" smtClean="0">
                <a:sym typeface="Wingdings" pitchFamily="2" charset="2"/>
              </a:rPr>
              <a:t></a:t>
            </a:r>
            <a:r>
              <a:rPr lang="en-US" i="1" dirty="0" smtClean="0"/>
              <a:t> N, where N is the </a:t>
            </a:r>
            <a:r>
              <a:rPr lang="en-US" dirty="0" smtClean="0"/>
              <a:t>set of natural numbers.</a:t>
            </a:r>
          </a:p>
          <a:p>
            <a:r>
              <a:rPr lang="en-US" dirty="0" err="1" smtClean="0"/>
              <a:t>Aprocess</a:t>
            </a:r>
            <a:r>
              <a:rPr lang="en-US" dirty="0" smtClean="0"/>
              <a:t> can initially request any number of instances of a resource type</a:t>
            </a:r>
          </a:p>
          <a:p>
            <a:r>
              <a:rPr lang="en-US" dirty="0" smtClean="0"/>
              <a:t>say, </a:t>
            </a:r>
            <a:r>
              <a:rPr lang="en-US" i="1" dirty="0" err="1" smtClean="0"/>
              <a:t>Ri</a:t>
            </a:r>
            <a:r>
              <a:rPr lang="en-US" i="1" dirty="0" smtClean="0"/>
              <a:t>   After that, the process can request instances of resource type </a:t>
            </a:r>
            <a:r>
              <a:rPr lang="en-US" i="1" dirty="0" err="1" smtClean="0"/>
              <a:t>Rj</a:t>
            </a:r>
            <a:endParaRPr lang="en-US" i="1" dirty="0" smtClean="0"/>
          </a:p>
          <a:p>
            <a:r>
              <a:rPr lang="en-US" dirty="0" smtClean="0"/>
              <a:t>and only if F(</a:t>
            </a:r>
            <a:r>
              <a:rPr lang="en-US" dirty="0" err="1" smtClean="0"/>
              <a:t>Rj</a:t>
            </a:r>
            <a:r>
              <a:rPr lang="en-US" dirty="0" smtClean="0"/>
              <a:t>) &gt; F(</a:t>
            </a:r>
            <a:r>
              <a:rPr lang="en-US" dirty="0" err="1" smtClean="0"/>
              <a:t>Ri</a:t>
            </a:r>
            <a:r>
              <a:rPr lang="en-US" dirty="0" smtClean="0"/>
              <a:t>).</a:t>
            </a:r>
          </a:p>
          <a:p>
            <a:endParaRPr lang="en-US" dirty="0" smtClean="0"/>
          </a:p>
          <a:p>
            <a:r>
              <a:rPr lang="en-US" dirty="0" smtClean="0"/>
              <a:t>we can require that a process requesting an instance of resource type </a:t>
            </a:r>
            <a:r>
              <a:rPr lang="en-US" i="1" dirty="0" err="1" smtClean="0"/>
              <a:t>Rj</a:t>
            </a:r>
            <a:r>
              <a:rPr lang="en-US" i="1" dirty="0" smtClean="0"/>
              <a:t>  must have</a:t>
            </a:r>
          </a:p>
          <a:p>
            <a:r>
              <a:rPr lang="en-US" dirty="0" smtClean="0"/>
              <a:t>released any resources </a:t>
            </a:r>
            <a:r>
              <a:rPr lang="en-US" i="1" dirty="0" err="1" smtClean="0"/>
              <a:t>Ri</a:t>
            </a:r>
            <a:r>
              <a:rPr lang="en-US" i="1" dirty="0" smtClean="0"/>
              <a:t>; such that F(</a:t>
            </a:r>
            <a:r>
              <a:rPr lang="en-US" i="1" dirty="0" err="1" smtClean="0"/>
              <a:t>Rj</a:t>
            </a:r>
            <a:r>
              <a:rPr lang="en-US" i="1" dirty="0" smtClean="0"/>
              <a:t>) &gt; F(</a:t>
            </a:r>
            <a:r>
              <a:rPr lang="en-US" i="1" dirty="0" err="1" smtClean="0"/>
              <a:t>Ri</a:t>
            </a:r>
            <a:r>
              <a:rPr lang="en-US" i="1" dirty="0" smtClean="0"/>
              <a:t>)</a:t>
            </a:r>
          </a:p>
          <a:p>
            <a:endParaRPr lang="en-US" i="1" dirty="0" smtClean="0"/>
          </a:p>
          <a:p>
            <a:r>
              <a:rPr lang="en-US" i="1" dirty="0" smtClean="0"/>
              <a:t>Developing an ordering, or hierarchy, does not in itself prevent deadlock. It is up to application developers to write programs that follow the ordering.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Bankers Algorithm</a:t>
            </a:r>
            <a:endParaRPr lang="en-US" dirty="0"/>
          </a:p>
        </p:txBody>
      </p:sp>
      <p:sp>
        <p:nvSpPr>
          <p:cNvPr id="3" name="TextBox 2"/>
          <p:cNvSpPr txBox="1"/>
          <p:nvPr/>
        </p:nvSpPr>
        <p:spPr>
          <a:xfrm>
            <a:off x="304800" y="990600"/>
            <a:ext cx="8458200" cy="3416320"/>
          </a:xfrm>
          <a:prstGeom prst="rect">
            <a:avLst/>
          </a:prstGeom>
          <a:noFill/>
          <a:ln>
            <a:solidFill>
              <a:srgbClr val="FF0000"/>
            </a:solidFill>
          </a:ln>
        </p:spPr>
        <p:txBody>
          <a:bodyPr wrap="square" rtlCol="0">
            <a:spAutoFit/>
          </a:bodyPr>
          <a:lstStyle/>
          <a:p>
            <a:r>
              <a:rPr lang="en-US" dirty="0" smtClean="0"/>
              <a:t>1. Any new process which enters the system will the first declare the resources and  number of instances of each resource it require.</a:t>
            </a:r>
          </a:p>
          <a:p>
            <a:endParaRPr lang="en-US" dirty="0" smtClean="0"/>
          </a:p>
          <a:p>
            <a:r>
              <a:rPr lang="en-US" dirty="0" smtClean="0"/>
              <a:t>2. The algorithm will first check this number is within the total number of available resources. In any case if system cannot meet this number, the process has to wait</a:t>
            </a:r>
          </a:p>
          <a:p>
            <a:endParaRPr lang="en-US" dirty="0" smtClean="0"/>
          </a:p>
          <a:p>
            <a:r>
              <a:rPr lang="en-US" dirty="0" smtClean="0"/>
              <a:t>3. Next when the process request for a set of resource, the algorithm  will do a  check to, determine whether the allocation of these resources will not make system go into a unsafe mode, if the system will not get into a </a:t>
            </a:r>
            <a:r>
              <a:rPr lang="en-US" b="1" dirty="0" smtClean="0"/>
              <a:t>unsafe mode</a:t>
            </a:r>
            <a:r>
              <a:rPr lang="en-US" dirty="0" smtClean="0"/>
              <a:t>, the resource are allocated</a:t>
            </a:r>
          </a:p>
          <a:p>
            <a:endParaRPr lang="en-US" dirty="0" smtClean="0"/>
          </a:p>
          <a:p>
            <a:r>
              <a:rPr lang="en-US" dirty="0" smtClean="0"/>
              <a:t> 4. Otherwise, the process must wait until some other process releases</a:t>
            </a:r>
          </a:p>
          <a:p>
            <a:r>
              <a:rPr lang="en-US" dirty="0" smtClean="0"/>
              <a:t>enough resources.</a:t>
            </a:r>
            <a:endParaRPr lang="en-US" dirty="0"/>
          </a:p>
        </p:txBody>
      </p:sp>
      <p:sp>
        <p:nvSpPr>
          <p:cNvPr id="4" name="TextBox 3"/>
          <p:cNvSpPr txBox="1"/>
          <p:nvPr/>
        </p:nvSpPr>
        <p:spPr>
          <a:xfrm>
            <a:off x="304800" y="4953000"/>
            <a:ext cx="8534400" cy="1200329"/>
          </a:xfrm>
          <a:prstGeom prst="rect">
            <a:avLst/>
          </a:prstGeom>
          <a:noFill/>
          <a:ln>
            <a:solidFill>
              <a:srgbClr val="002060"/>
            </a:solidFill>
          </a:ln>
        </p:spPr>
        <p:txBody>
          <a:bodyPr wrap="square" rtlCol="0">
            <a:spAutoFit/>
          </a:bodyPr>
          <a:lstStyle/>
          <a:p>
            <a:r>
              <a:rPr lang="en-US" dirty="0" smtClean="0"/>
              <a:t>A  state is </a:t>
            </a:r>
            <a:r>
              <a:rPr lang="en-US" i="1" dirty="0" smtClean="0"/>
              <a:t>safe if the system can allocate resources to each process (up to its</a:t>
            </a:r>
          </a:p>
          <a:p>
            <a:r>
              <a:rPr lang="en-US" dirty="0" smtClean="0"/>
              <a:t>maximum) in some order and avoid  deadlock. A safe state is not a deadlocked state. Conversely, a deadlocked state is an unsafe state. Not all unsafe states are deadlocks, however .    An unsafe state </a:t>
            </a:r>
            <a:r>
              <a:rPr lang="en-US" i="1" dirty="0" smtClean="0"/>
              <a:t>may lead to a deadlock.</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609600"/>
          </a:xfrm>
          <a:prstGeom prst="rect">
            <a:avLst/>
          </a:prstGeom>
        </p:spPr>
        <p:txBody>
          <a:bodyPr>
            <a:normAutofit fontScale="8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Algorithm to check the state is safe or not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228600" y="609600"/>
            <a:ext cx="8458200" cy="6186309"/>
          </a:xfrm>
          <a:prstGeom prst="rect">
            <a:avLst/>
          </a:prstGeom>
          <a:noFill/>
          <a:ln>
            <a:solidFill>
              <a:srgbClr val="002060"/>
            </a:solidFill>
          </a:ln>
        </p:spPr>
        <p:txBody>
          <a:bodyPr wrap="square" rtlCol="0">
            <a:spAutoFit/>
          </a:bodyPr>
          <a:lstStyle/>
          <a:p>
            <a:r>
              <a:rPr lang="en-US" dirty="0" smtClean="0"/>
              <a:t>Let us assume we have  ‘</a:t>
            </a:r>
            <a:r>
              <a:rPr lang="en-US" i="1" dirty="0" smtClean="0"/>
              <a:t>n</a:t>
            </a:r>
            <a:r>
              <a:rPr lang="en-US" dirty="0" smtClean="0"/>
              <a:t>’ process in the system and  </a:t>
            </a:r>
            <a:r>
              <a:rPr lang="en-US" i="1" dirty="0" smtClean="0"/>
              <a:t>‘m’ </a:t>
            </a:r>
            <a:r>
              <a:rPr lang="en-US" dirty="0" smtClean="0"/>
              <a:t>resource type.</a:t>
            </a:r>
          </a:p>
          <a:p>
            <a:endParaRPr lang="en-US" i="1" dirty="0" smtClean="0"/>
          </a:p>
          <a:p>
            <a:r>
              <a:rPr lang="en-US" b="1" u="sng" dirty="0" smtClean="0"/>
              <a:t>This algorithm define  six   matrices :</a:t>
            </a:r>
          </a:p>
          <a:p>
            <a:endParaRPr lang="en-US" dirty="0" smtClean="0"/>
          </a:p>
          <a:p>
            <a:r>
              <a:rPr lang="en-US" b="1" i="1" dirty="0" smtClean="0"/>
              <a:t>Available</a:t>
            </a:r>
            <a:r>
              <a:rPr lang="en-US" i="1" dirty="0" smtClean="0"/>
              <a:t> </a:t>
            </a:r>
            <a:r>
              <a:rPr lang="en-US" dirty="0" smtClean="0"/>
              <a:t> : A single dimensional array of length </a:t>
            </a:r>
            <a:r>
              <a:rPr lang="en-US" b="1" i="1" dirty="0" smtClean="0"/>
              <a:t>‘m’  </a:t>
            </a:r>
            <a:r>
              <a:rPr lang="en-US" dirty="0" smtClean="0"/>
              <a:t>each element hold the number of </a:t>
            </a:r>
            <a:r>
              <a:rPr lang="en-US" b="1" dirty="0" smtClean="0"/>
              <a:t>available resource  </a:t>
            </a:r>
            <a:r>
              <a:rPr lang="en-US" dirty="0" smtClean="0"/>
              <a:t>or available instances of each type</a:t>
            </a:r>
          </a:p>
          <a:p>
            <a:endParaRPr lang="en-US" b="1" i="1" dirty="0" smtClean="0"/>
          </a:p>
          <a:p>
            <a:r>
              <a:rPr lang="en-US" b="1" i="1" dirty="0" smtClean="0"/>
              <a:t>Max :   </a:t>
            </a:r>
            <a:r>
              <a:rPr lang="en-US" dirty="0" smtClean="0"/>
              <a:t>A matrix of size </a:t>
            </a:r>
            <a:r>
              <a:rPr lang="en-US" b="1" i="1" dirty="0" smtClean="0"/>
              <a:t>‘m’ X ‘n’ : </a:t>
            </a:r>
            <a:r>
              <a:rPr lang="en-US" dirty="0" smtClean="0"/>
              <a:t>This matrix is a table which indicates what is the  </a:t>
            </a:r>
            <a:r>
              <a:rPr lang="en-US" b="1" dirty="0" smtClean="0"/>
              <a:t>max number of resources</a:t>
            </a:r>
            <a:r>
              <a:rPr lang="en-US" dirty="0" smtClean="0"/>
              <a:t>  of each type  which , every process needs </a:t>
            </a:r>
          </a:p>
          <a:p>
            <a:endParaRPr lang="en-US" b="1" i="1" dirty="0" smtClean="0"/>
          </a:p>
          <a:p>
            <a:r>
              <a:rPr lang="en-US" b="1" i="1" dirty="0" smtClean="0"/>
              <a:t>Allocation:   </a:t>
            </a:r>
            <a:r>
              <a:rPr lang="en-US" dirty="0" smtClean="0"/>
              <a:t>A matrix of size </a:t>
            </a:r>
            <a:r>
              <a:rPr lang="en-US" b="1" i="1" dirty="0" smtClean="0"/>
              <a:t>‘m’ X ‘n’ : </a:t>
            </a:r>
            <a:r>
              <a:rPr lang="en-US" dirty="0" smtClean="0"/>
              <a:t>This matrix is a table which indicates the number of resources of each type </a:t>
            </a:r>
            <a:r>
              <a:rPr lang="en-US" b="1" dirty="0" smtClean="0"/>
              <a:t>currently allocated </a:t>
            </a:r>
            <a:r>
              <a:rPr lang="en-US" dirty="0" smtClean="0"/>
              <a:t>to each process.</a:t>
            </a:r>
          </a:p>
          <a:p>
            <a:endParaRPr lang="en-US" b="1" i="1" dirty="0" smtClean="0"/>
          </a:p>
          <a:p>
            <a:r>
              <a:rPr lang="en-US" b="1" i="1" dirty="0" smtClean="0"/>
              <a:t>Need:   </a:t>
            </a:r>
            <a:r>
              <a:rPr lang="en-US" dirty="0" smtClean="0"/>
              <a:t>A matrix of size </a:t>
            </a:r>
            <a:r>
              <a:rPr lang="en-US" b="1" i="1" dirty="0" smtClean="0"/>
              <a:t>‘m’ X ‘n’ : </a:t>
            </a:r>
            <a:r>
              <a:rPr lang="en-US" dirty="0" smtClean="0"/>
              <a:t>This matrix is a table which indicates the number of resources of each type currently  needed  by each process.  In other words, this is the difference between </a:t>
            </a:r>
            <a:r>
              <a:rPr lang="en-US" b="1" i="1" dirty="0" smtClean="0"/>
              <a:t>‘Max’   and   ‘Allocation’  </a:t>
            </a:r>
            <a:r>
              <a:rPr lang="en-US" dirty="0" smtClean="0"/>
              <a:t>matrices.</a:t>
            </a:r>
          </a:p>
          <a:p>
            <a:endParaRPr lang="en-US" dirty="0" smtClean="0"/>
          </a:p>
          <a:p>
            <a:r>
              <a:rPr lang="en-US" b="1" i="1" dirty="0" smtClean="0"/>
              <a:t>Work:  </a:t>
            </a:r>
            <a:r>
              <a:rPr lang="en-US" dirty="0" smtClean="0"/>
              <a:t>This is  a single dimensional array  of  length </a:t>
            </a:r>
            <a:r>
              <a:rPr lang="en-US" b="1" i="1" dirty="0" smtClean="0"/>
              <a:t>‘m’   </a:t>
            </a:r>
            <a:r>
              <a:rPr lang="en-US" dirty="0" smtClean="0"/>
              <a:t>and copy all the data  in ‘</a:t>
            </a:r>
            <a:r>
              <a:rPr lang="en-US" b="1" i="1" u="sng" dirty="0" smtClean="0"/>
              <a:t>Available’ </a:t>
            </a:r>
            <a:r>
              <a:rPr lang="en-US" u="sng" dirty="0" smtClean="0"/>
              <a:t>  </a:t>
            </a:r>
            <a:r>
              <a:rPr lang="en-US" dirty="0" smtClean="0"/>
              <a:t>to Work.</a:t>
            </a:r>
            <a:r>
              <a:rPr lang="en-US" b="1" i="1" dirty="0" smtClean="0"/>
              <a:t> </a:t>
            </a:r>
          </a:p>
          <a:p>
            <a:endParaRPr lang="en-US" b="1" i="1" dirty="0" smtClean="0"/>
          </a:p>
          <a:p>
            <a:r>
              <a:rPr lang="en-US" b="1" i="1" dirty="0" smtClean="0"/>
              <a:t>Finish: </a:t>
            </a:r>
            <a:r>
              <a:rPr lang="en-US" dirty="0" smtClean="0"/>
              <a:t>is a single dimensional  array of  length </a:t>
            </a:r>
            <a:r>
              <a:rPr lang="en-US" b="1" i="1" dirty="0" smtClean="0"/>
              <a:t>‘n’   </a:t>
            </a:r>
            <a:r>
              <a:rPr lang="en-US" dirty="0" smtClean="0"/>
              <a:t>elements which contains only flags and they are initialized to false</a:t>
            </a:r>
            <a:endParaRPr lang="en-US" b="1" i="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17693"/>
            <a:ext cx="8458200" cy="6186309"/>
          </a:xfrm>
          <a:prstGeom prst="rect">
            <a:avLst/>
          </a:prstGeom>
          <a:noFill/>
        </p:spPr>
        <p:txBody>
          <a:bodyPr wrap="square" rtlCol="0">
            <a:spAutoFit/>
          </a:bodyPr>
          <a:lstStyle/>
          <a:p>
            <a:r>
              <a:rPr lang="en-US" i="1" dirty="0" smtClean="0"/>
              <a:t>Step-1</a:t>
            </a:r>
          </a:p>
          <a:p>
            <a:r>
              <a:rPr lang="en-US" i="1" dirty="0" smtClean="0"/>
              <a:t>Flag1 = TRUE;</a:t>
            </a:r>
          </a:p>
          <a:p>
            <a:r>
              <a:rPr lang="en-US" i="1" dirty="0" smtClean="0"/>
              <a:t>/* Scan through the array finish[] and see whether all elements are set to TRUE</a:t>
            </a:r>
          </a:p>
          <a:p>
            <a:r>
              <a:rPr lang="en-US" i="1" dirty="0" smtClean="0"/>
              <a:t>for </a:t>
            </a:r>
            <a:r>
              <a:rPr lang="en-US" i="1" dirty="0" err="1" smtClean="0"/>
              <a:t>i</a:t>
            </a:r>
            <a:r>
              <a:rPr lang="en-US" i="1" dirty="0" smtClean="0"/>
              <a:t>  = 0 to n-1 /* For every process */</a:t>
            </a:r>
          </a:p>
          <a:p>
            <a:r>
              <a:rPr lang="en-US" i="1" dirty="0" smtClean="0"/>
              <a:t>{</a:t>
            </a:r>
          </a:p>
          <a:p>
            <a:r>
              <a:rPr lang="en-US" i="1" dirty="0" smtClean="0"/>
              <a:t>     if  finish[</a:t>
            </a:r>
            <a:r>
              <a:rPr lang="en-US" i="1" dirty="0" err="1" smtClean="0"/>
              <a:t>i</a:t>
            </a:r>
            <a:r>
              <a:rPr lang="en-US" i="1" dirty="0" smtClean="0"/>
              <a:t>] == FALSE </a:t>
            </a:r>
          </a:p>
          <a:p>
            <a:r>
              <a:rPr lang="en-US" i="1" dirty="0" smtClean="0"/>
              <a:t>           flag1 = FALSE;</a:t>
            </a:r>
          </a:p>
          <a:p>
            <a:r>
              <a:rPr lang="en-US" i="1" dirty="0" smtClean="0"/>
              <a:t>}   </a:t>
            </a:r>
          </a:p>
          <a:p>
            <a:r>
              <a:rPr lang="en-US" i="1" dirty="0" smtClean="0"/>
              <a:t>Flag2 = TRUE ;</a:t>
            </a:r>
          </a:p>
          <a:p>
            <a:r>
              <a:rPr lang="en-US" i="1" dirty="0" smtClean="0"/>
              <a:t>For  process = 1 to n-1   /* for every process */</a:t>
            </a:r>
          </a:p>
          <a:p>
            <a:r>
              <a:rPr lang="en-US" i="1" dirty="0" smtClean="0"/>
              <a:t>{</a:t>
            </a:r>
          </a:p>
          <a:p>
            <a:r>
              <a:rPr lang="en-US" i="1" dirty="0" smtClean="0"/>
              <a:t>    for resource = 0 to m-1 /* For every resource */</a:t>
            </a:r>
          </a:p>
          <a:p>
            <a:r>
              <a:rPr lang="en-US" i="1" dirty="0" smtClean="0"/>
              <a:t>    {</a:t>
            </a:r>
          </a:p>
          <a:p>
            <a:r>
              <a:rPr lang="en-US" i="1" dirty="0" smtClean="0"/>
              <a:t>         if  Need[process,  resource] &gt;  work[process]</a:t>
            </a:r>
          </a:p>
          <a:p>
            <a:r>
              <a:rPr lang="en-US" i="1" dirty="0" smtClean="0"/>
              <a:t>                flag2= FALSE;</a:t>
            </a:r>
          </a:p>
          <a:p>
            <a:r>
              <a:rPr lang="en-US" i="1" dirty="0" smtClean="0"/>
              <a:t>     }   </a:t>
            </a:r>
          </a:p>
          <a:p>
            <a:r>
              <a:rPr lang="en-US" i="1" dirty="0" smtClean="0"/>
              <a:t>}</a:t>
            </a:r>
          </a:p>
          <a:p>
            <a:endParaRPr lang="en-US" i="1" dirty="0" smtClean="0"/>
          </a:p>
          <a:p>
            <a:r>
              <a:rPr lang="en-US" i="1" dirty="0" smtClean="0"/>
              <a:t>if (flag1 == TRUE)  AND (flag2 == TRUE)</a:t>
            </a:r>
          </a:p>
          <a:p>
            <a:r>
              <a:rPr lang="en-US" i="1" dirty="0" smtClean="0"/>
              <a:t>{</a:t>
            </a:r>
          </a:p>
          <a:p>
            <a:r>
              <a:rPr lang="en-US" i="1" dirty="0" smtClean="0"/>
              <a:t>      System is in safe state</a:t>
            </a:r>
          </a:p>
          <a:p>
            <a:r>
              <a:rPr lang="en-US" i="1"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05800" cy="3970318"/>
          </a:xfrm>
          <a:prstGeom prst="rect">
            <a:avLst/>
          </a:prstGeom>
          <a:noFill/>
        </p:spPr>
        <p:txBody>
          <a:bodyPr wrap="square" rtlCol="0">
            <a:spAutoFit/>
          </a:bodyPr>
          <a:lstStyle/>
          <a:p>
            <a:r>
              <a:rPr lang="en-US" dirty="0" smtClean="0"/>
              <a:t>else</a:t>
            </a:r>
          </a:p>
          <a:p>
            <a:r>
              <a:rPr lang="en-US" dirty="0" smtClean="0"/>
              <a:t>{</a:t>
            </a:r>
          </a:p>
          <a:p>
            <a:r>
              <a:rPr lang="en-US" dirty="0" smtClean="0"/>
              <a:t>      for resource = 0 to m</a:t>
            </a:r>
          </a:p>
          <a:p>
            <a:r>
              <a:rPr lang="en-US" dirty="0" smtClean="0"/>
              <a:t>      {</a:t>
            </a:r>
          </a:p>
          <a:p>
            <a:r>
              <a:rPr lang="en-US" dirty="0" smtClean="0"/>
              <a:t>          Work[resource] = Work[resource] + Allocation[process , resource]</a:t>
            </a:r>
          </a:p>
          <a:p>
            <a:r>
              <a:rPr lang="en-US" dirty="0" smtClean="0"/>
              <a:t>           Finish[resource] = TRUE; </a:t>
            </a:r>
          </a:p>
          <a:p>
            <a:r>
              <a:rPr lang="en-US" dirty="0" smtClean="0"/>
              <a:t>      }   </a:t>
            </a:r>
          </a:p>
          <a:p>
            <a:r>
              <a:rPr lang="en-US" dirty="0" smtClean="0"/>
              <a:t>      Go To step-1</a:t>
            </a:r>
          </a:p>
          <a:p>
            <a:r>
              <a:rPr lang="en-US" dirty="0" smtClean="0"/>
              <a:t>}</a:t>
            </a:r>
          </a:p>
          <a:p>
            <a:endParaRPr lang="en-US" dirty="0" smtClean="0"/>
          </a:p>
          <a:p>
            <a:endParaRPr lang="en-US" dirty="0" smtClean="0"/>
          </a:p>
          <a:p>
            <a:r>
              <a:rPr lang="en-US" dirty="0" err="1" smtClean="0"/>
              <a:t>Everytime</a:t>
            </a:r>
            <a:r>
              <a:rPr lang="en-US" dirty="0" smtClean="0"/>
              <a:t> When a request for allocate  resource to a process, the system will check whether the  allocation will put the system into  a  unsafe mode or not. If it can go into unsafe mode the process has to wait.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from deadlock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382000" cy="6186309"/>
          </a:xfrm>
          <a:prstGeom prst="rect">
            <a:avLst/>
          </a:prstGeom>
          <a:noFill/>
        </p:spPr>
        <p:txBody>
          <a:bodyPr wrap="square" rtlCol="0">
            <a:spAutoFit/>
          </a:bodyPr>
          <a:lstStyle/>
          <a:p>
            <a:r>
              <a:rPr lang="en-US" dirty="0" smtClean="0"/>
              <a:t>#define _GNU_SOURCE</a:t>
            </a:r>
          </a:p>
          <a:p>
            <a:r>
              <a:rPr lang="en-US" dirty="0" smtClean="0"/>
              <a:t>#include &lt;</a:t>
            </a:r>
            <a:r>
              <a:rPr lang="en-US" dirty="0" err="1" smtClean="0"/>
              <a:t>stdio.h</a:t>
            </a:r>
            <a:r>
              <a:rPr lang="en-US" dirty="0" smtClean="0"/>
              <a:t>&gt;</a:t>
            </a:r>
          </a:p>
          <a:p>
            <a:r>
              <a:rPr lang="en-US" dirty="0" smtClean="0"/>
              <a:t>#include &lt;</a:t>
            </a:r>
            <a:r>
              <a:rPr lang="en-US" dirty="0" err="1" smtClean="0"/>
              <a:t>pthread.h</a:t>
            </a:r>
            <a:r>
              <a:rPr lang="en-US" dirty="0" smtClean="0"/>
              <a:t>&gt;</a:t>
            </a:r>
          </a:p>
          <a:p>
            <a:r>
              <a:rPr lang="en-US" dirty="0" err="1" smtClean="0"/>
              <a:t>pthread_mutex_t</a:t>
            </a:r>
            <a:r>
              <a:rPr lang="en-US" dirty="0" smtClean="0"/>
              <a:t> </a:t>
            </a:r>
            <a:r>
              <a:rPr lang="en-US" dirty="0" err="1" smtClean="0"/>
              <a:t>first_mutex</a:t>
            </a:r>
            <a:r>
              <a:rPr lang="en-US" dirty="0" smtClean="0"/>
              <a:t>;</a:t>
            </a:r>
          </a:p>
          <a:p>
            <a:r>
              <a:rPr lang="en-US" dirty="0" err="1" smtClean="0"/>
              <a:t>pthread_mutex_t</a:t>
            </a:r>
            <a:r>
              <a:rPr lang="en-US" dirty="0" smtClean="0"/>
              <a:t> </a:t>
            </a:r>
            <a:r>
              <a:rPr lang="en-US" dirty="0" err="1" smtClean="0"/>
              <a:t>second_mutex</a:t>
            </a:r>
            <a:r>
              <a:rPr lang="en-US" dirty="0" smtClean="0"/>
              <a:t>;</a:t>
            </a:r>
          </a:p>
          <a:p>
            <a:r>
              <a:rPr lang="en-US" dirty="0" err="1" smtClean="0"/>
              <a:t>pthread_mutex_t</a:t>
            </a:r>
            <a:r>
              <a:rPr lang="en-US" dirty="0" smtClean="0"/>
              <a:t> </a:t>
            </a:r>
            <a:r>
              <a:rPr lang="en-US" dirty="0" err="1" smtClean="0"/>
              <a:t>exit_mutex</a:t>
            </a:r>
            <a:r>
              <a:rPr lang="en-US" dirty="0" smtClean="0"/>
              <a:t>;</a:t>
            </a:r>
          </a:p>
          <a:p>
            <a:r>
              <a:rPr lang="en-US" dirty="0" err="1" smtClean="0"/>
              <a:t>pthread_cond_t</a:t>
            </a:r>
            <a:r>
              <a:rPr lang="en-US" dirty="0" smtClean="0"/>
              <a:t>  </a:t>
            </a:r>
            <a:r>
              <a:rPr lang="en-US" dirty="0" err="1" smtClean="0"/>
              <a:t>cv</a:t>
            </a:r>
            <a:r>
              <a:rPr lang="en-US" dirty="0" smtClean="0"/>
              <a:t>;</a:t>
            </a:r>
          </a:p>
          <a:p>
            <a:r>
              <a:rPr lang="en-US" dirty="0" err="1" smtClean="0"/>
              <a:t>cpu_set_t</a:t>
            </a:r>
            <a:r>
              <a:rPr lang="en-US" dirty="0" smtClean="0"/>
              <a:t> </a:t>
            </a:r>
            <a:r>
              <a:rPr lang="en-US" dirty="0" err="1" smtClean="0"/>
              <a:t>cpuset</a:t>
            </a:r>
            <a:r>
              <a:rPr lang="en-US" dirty="0" smtClean="0"/>
              <a:t>;</a:t>
            </a:r>
          </a:p>
          <a:p>
            <a:r>
              <a:rPr lang="en-US" dirty="0" smtClean="0"/>
              <a:t>void *</a:t>
            </a:r>
            <a:r>
              <a:rPr lang="en-US" dirty="0" err="1" smtClean="0"/>
              <a:t>ThreadOne</a:t>
            </a:r>
            <a:r>
              <a:rPr lang="en-US" dirty="0" smtClean="0"/>
              <a:t>(void *</a:t>
            </a:r>
            <a:r>
              <a:rPr lang="en-US" dirty="0" err="1" smtClean="0"/>
              <a:t>param</a:t>
            </a:r>
            <a:r>
              <a:rPr lang="en-US" dirty="0" smtClean="0"/>
              <a:t>)</a:t>
            </a:r>
          </a:p>
          <a:p>
            <a:r>
              <a:rPr lang="en-US" dirty="0" smtClean="0"/>
              <a:t>{</a:t>
            </a:r>
          </a:p>
          <a:p>
            <a:r>
              <a:rPr lang="en-US" dirty="0" smtClean="0"/>
              <a:t>  </a:t>
            </a:r>
            <a:r>
              <a:rPr lang="en-US" dirty="0" err="1" smtClean="0"/>
              <a:t>printf</a:t>
            </a:r>
            <a:r>
              <a:rPr lang="en-US" dirty="0" smtClean="0"/>
              <a:t>("</a:t>
            </a:r>
            <a:r>
              <a:rPr lang="en-US" dirty="0" err="1" smtClean="0"/>
              <a:t>ThreadOne</a:t>
            </a:r>
            <a:r>
              <a:rPr lang="en-US" dirty="0" smtClean="0"/>
              <a:t>\n");</a:t>
            </a:r>
          </a:p>
          <a:p>
            <a:r>
              <a:rPr lang="en-US" dirty="0" smtClean="0"/>
              <a:t>  while(1)</a:t>
            </a:r>
          </a:p>
          <a:p>
            <a:r>
              <a:rPr lang="en-US" dirty="0" smtClean="0"/>
              <a:t>  {</a:t>
            </a:r>
          </a:p>
          <a:p>
            <a:r>
              <a:rPr lang="en-US" dirty="0" smtClean="0"/>
              <a:t>     </a:t>
            </a:r>
            <a:r>
              <a:rPr lang="en-US" dirty="0" err="1" smtClean="0"/>
              <a:t>pthread_mutex_lock</a:t>
            </a:r>
            <a:r>
              <a:rPr lang="en-US" dirty="0" smtClean="0"/>
              <a:t>(&amp;</a:t>
            </a:r>
            <a:r>
              <a:rPr lang="en-US" dirty="0" err="1" smtClean="0"/>
              <a:t>first_mutex</a:t>
            </a:r>
            <a:r>
              <a:rPr lang="en-US" dirty="0" smtClean="0"/>
              <a:t>);</a:t>
            </a:r>
          </a:p>
          <a:p>
            <a:r>
              <a:rPr lang="en-US" dirty="0" smtClean="0"/>
              <a:t>     </a:t>
            </a:r>
            <a:r>
              <a:rPr lang="en-US" dirty="0" err="1" smtClean="0"/>
              <a:t>pthread_mutex_lock</a:t>
            </a:r>
            <a:r>
              <a:rPr lang="en-US" dirty="0" smtClean="0"/>
              <a:t>(&amp;</a:t>
            </a:r>
            <a:r>
              <a:rPr lang="en-US" dirty="0" err="1" smtClean="0"/>
              <a:t>second_mutex</a:t>
            </a:r>
            <a:r>
              <a:rPr lang="en-US" dirty="0" smtClean="0"/>
              <a:t>);</a:t>
            </a:r>
          </a:p>
          <a:p>
            <a:endParaRPr lang="en-US" dirty="0" smtClean="0"/>
          </a:p>
          <a:p>
            <a:r>
              <a:rPr lang="en-US" dirty="0" smtClean="0"/>
              <a:t>     </a:t>
            </a:r>
            <a:r>
              <a:rPr lang="en-US" dirty="0" err="1" smtClean="0"/>
              <a:t>printf</a:t>
            </a:r>
            <a:r>
              <a:rPr lang="en-US" dirty="0" smtClean="0"/>
              <a:t>("*");</a:t>
            </a:r>
          </a:p>
          <a:p>
            <a:r>
              <a:rPr lang="en-US" dirty="0" smtClean="0"/>
              <a:t>     </a:t>
            </a:r>
            <a:r>
              <a:rPr lang="en-US" dirty="0" err="1" smtClean="0"/>
              <a:t>pthread_mutex_unlock</a:t>
            </a:r>
            <a:r>
              <a:rPr lang="en-US" dirty="0" smtClean="0"/>
              <a:t>(&amp;</a:t>
            </a:r>
            <a:r>
              <a:rPr lang="en-US" dirty="0" err="1" smtClean="0"/>
              <a:t>second_mutex</a:t>
            </a:r>
            <a:r>
              <a:rPr lang="en-US" dirty="0" smtClean="0"/>
              <a:t>);</a:t>
            </a:r>
          </a:p>
          <a:p>
            <a:r>
              <a:rPr lang="en-US" dirty="0" smtClean="0"/>
              <a:t>     </a:t>
            </a:r>
            <a:r>
              <a:rPr lang="en-US" dirty="0" err="1" smtClean="0"/>
              <a:t>pthread_mutex_unlock</a:t>
            </a:r>
            <a:r>
              <a:rPr lang="en-US" dirty="0" smtClean="0"/>
              <a:t>(&amp;</a:t>
            </a:r>
            <a:r>
              <a:rPr lang="en-US" dirty="0" err="1" smtClean="0"/>
              <a:t>first_mutex</a:t>
            </a:r>
            <a:r>
              <a:rPr lang="en-US" dirty="0" smtClean="0"/>
              <a:t>);</a:t>
            </a:r>
          </a:p>
          <a:p>
            <a:r>
              <a:rPr lang="en-US" dirty="0" smtClean="0"/>
              <a:t>  }</a:t>
            </a:r>
          </a:p>
          <a:p>
            <a:r>
              <a:rPr lang="en-US" dirty="0" smtClean="0"/>
              <a:t>  </a:t>
            </a:r>
            <a:r>
              <a:rPr lang="en-US" dirty="0" err="1" smtClean="0"/>
              <a:t>pthread_mutex_unlock</a:t>
            </a:r>
            <a:r>
              <a:rPr lang="en-US" dirty="0" smtClean="0"/>
              <a:t>(&amp;</a:t>
            </a:r>
            <a:r>
              <a:rPr lang="en-US" dirty="0" err="1" smtClean="0"/>
              <a:t>exit_mutex</a:t>
            </a:r>
            <a:r>
              <a:rPr lang="en-US" dirty="0" smtClean="0"/>
              <a:t>);</a:t>
            </a:r>
          </a:p>
          <a:p>
            <a:r>
              <a:rPr lang="en-US"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90600"/>
            <a:ext cx="8534400" cy="4524315"/>
          </a:xfrm>
          <a:prstGeom prst="rect">
            <a:avLst/>
          </a:prstGeom>
          <a:noFill/>
        </p:spPr>
        <p:txBody>
          <a:bodyPr wrap="square" rtlCol="0">
            <a:spAutoFit/>
          </a:bodyPr>
          <a:lstStyle/>
          <a:p>
            <a:r>
              <a:rPr lang="en-US" dirty="0" smtClean="0"/>
              <a:t>void *</a:t>
            </a:r>
            <a:r>
              <a:rPr lang="en-US" dirty="0" err="1" smtClean="0"/>
              <a:t>ThreadSecond</a:t>
            </a:r>
            <a:r>
              <a:rPr lang="en-US" dirty="0" smtClean="0"/>
              <a:t>(void *</a:t>
            </a:r>
            <a:r>
              <a:rPr lang="en-US" dirty="0" err="1" smtClean="0"/>
              <a:t>param</a:t>
            </a:r>
            <a:r>
              <a:rPr lang="en-US" dirty="0" smtClean="0"/>
              <a:t>)</a:t>
            </a:r>
          </a:p>
          <a:p>
            <a:r>
              <a:rPr lang="en-US" dirty="0" smtClean="0"/>
              <a:t>{</a:t>
            </a:r>
          </a:p>
          <a:p>
            <a:endParaRPr lang="en-US" dirty="0" smtClean="0"/>
          </a:p>
          <a:p>
            <a:r>
              <a:rPr lang="en-US" dirty="0" smtClean="0"/>
              <a:t>  </a:t>
            </a:r>
            <a:r>
              <a:rPr lang="en-US" dirty="0" err="1" smtClean="0"/>
              <a:t>printf</a:t>
            </a:r>
            <a:r>
              <a:rPr lang="en-US" dirty="0" smtClean="0"/>
              <a:t>("Thread Two\n");</a:t>
            </a:r>
          </a:p>
          <a:p>
            <a:r>
              <a:rPr lang="en-US" dirty="0" smtClean="0"/>
              <a:t>  while(1)</a:t>
            </a:r>
          </a:p>
          <a:p>
            <a:r>
              <a:rPr lang="en-US" dirty="0" smtClean="0"/>
              <a:t>  {</a:t>
            </a:r>
          </a:p>
          <a:p>
            <a:r>
              <a:rPr lang="en-US" dirty="0" smtClean="0"/>
              <a:t>     </a:t>
            </a:r>
            <a:r>
              <a:rPr lang="en-US" dirty="0" err="1" smtClean="0"/>
              <a:t>pthread_mutex_lock</a:t>
            </a:r>
            <a:r>
              <a:rPr lang="en-US" dirty="0" smtClean="0"/>
              <a:t>(&amp;</a:t>
            </a:r>
            <a:r>
              <a:rPr lang="en-US" dirty="0" err="1" smtClean="0"/>
              <a:t>second_mutex</a:t>
            </a:r>
            <a:r>
              <a:rPr lang="en-US" dirty="0" smtClean="0"/>
              <a:t>);</a:t>
            </a:r>
          </a:p>
          <a:p>
            <a:r>
              <a:rPr lang="en-US" dirty="0" smtClean="0"/>
              <a:t>     </a:t>
            </a:r>
            <a:r>
              <a:rPr lang="en-US" dirty="0" err="1" smtClean="0"/>
              <a:t>pthread_mutex_lock</a:t>
            </a:r>
            <a:r>
              <a:rPr lang="en-US" dirty="0" smtClean="0"/>
              <a:t>(&amp;</a:t>
            </a:r>
            <a:r>
              <a:rPr lang="en-US" dirty="0" err="1" smtClean="0"/>
              <a:t>first_mutex</a:t>
            </a:r>
            <a:r>
              <a:rPr lang="en-US" dirty="0" smtClean="0"/>
              <a:t>);</a:t>
            </a:r>
          </a:p>
          <a:p>
            <a:r>
              <a:rPr lang="en-US" dirty="0" smtClean="0"/>
              <a:t>     </a:t>
            </a:r>
            <a:r>
              <a:rPr lang="en-US" dirty="0" err="1" smtClean="0"/>
              <a:t>printf</a:t>
            </a:r>
            <a:r>
              <a:rPr lang="en-US" dirty="0" smtClean="0"/>
              <a:t>("-");</a:t>
            </a:r>
          </a:p>
          <a:p>
            <a:r>
              <a:rPr lang="en-US" dirty="0" smtClean="0"/>
              <a:t>     </a:t>
            </a:r>
            <a:r>
              <a:rPr lang="en-US" dirty="0" err="1" smtClean="0"/>
              <a:t>pthread_mutex_unlock</a:t>
            </a:r>
            <a:r>
              <a:rPr lang="en-US" dirty="0" smtClean="0"/>
              <a:t>(&amp;</a:t>
            </a:r>
            <a:r>
              <a:rPr lang="en-US" dirty="0" err="1" smtClean="0"/>
              <a:t>first_mutex</a:t>
            </a:r>
            <a:r>
              <a:rPr lang="en-US" dirty="0" smtClean="0"/>
              <a:t>);</a:t>
            </a:r>
          </a:p>
          <a:p>
            <a:r>
              <a:rPr lang="en-US" dirty="0" smtClean="0"/>
              <a:t>     </a:t>
            </a:r>
            <a:r>
              <a:rPr lang="en-US" dirty="0" err="1" smtClean="0"/>
              <a:t>pthread_mutex_unlock</a:t>
            </a:r>
            <a:r>
              <a:rPr lang="en-US" dirty="0" smtClean="0"/>
              <a:t>(&amp;</a:t>
            </a:r>
            <a:r>
              <a:rPr lang="en-US" dirty="0" err="1" smtClean="0"/>
              <a:t>second_mutex</a:t>
            </a:r>
            <a:r>
              <a:rPr lang="en-US" dirty="0" smtClean="0"/>
              <a:t>);</a:t>
            </a:r>
          </a:p>
          <a:p>
            <a:r>
              <a:rPr lang="en-US" dirty="0" smtClean="0"/>
              <a:t> }</a:t>
            </a:r>
          </a:p>
          <a:p>
            <a:r>
              <a:rPr lang="en-US" dirty="0" smtClean="0"/>
              <a:t>  </a:t>
            </a:r>
            <a:r>
              <a:rPr lang="en-US" dirty="0" err="1" smtClean="0"/>
              <a:t>pthread_mutex_unlock</a:t>
            </a:r>
            <a:r>
              <a:rPr lang="en-US" dirty="0" smtClean="0"/>
              <a:t>(&amp;</a:t>
            </a:r>
            <a:r>
              <a:rPr lang="en-US" dirty="0" err="1" smtClean="0"/>
              <a:t>exit_mutex</a:t>
            </a:r>
            <a:r>
              <a:rPr lang="en-US" dirty="0" smtClean="0"/>
              <a:t>);</a:t>
            </a:r>
          </a:p>
          <a:p>
            <a:r>
              <a:rPr lang="en-US" dirty="0" smtClean="0"/>
              <a:t>}</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534400" cy="6186309"/>
          </a:xfrm>
          <a:prstGeom prst="rect">
            <a:avLst/>
          </a:prstGeom>
          <a:noFill/>
        </p:spPr>
        <p:txBody>
          <a:bodyPr wrap="square" rtlCol="0">
            <a:spAutoFit/>
          </a:bodyPr>
          <a:lstStyle/>
          <a:p>
            <a:r>
              <a:rPr lang="en-US" dirty="0" smtClean="0"/>
              <a:t>main()</a:t>
            </a:r>
          </a:p>
          <a:p>
            <a:r>
              <a:rPr lang="en-US" dirty="0" smtClean="0"/>
              <a:t>{</a:t>
            </a:r>
          </a:p>
          <a:p>
            <a:r>
              <a:rPr lang="en-US" dirty="0" smtClean="0"/>
              <a:t>   </a:t>
            </a:r>
            <a:r>
              <a:rPr lang="en-US" dirty="0" err="1" smtClean="0"/>
              <a:t>pthread_t</a:t>
            </a:r>
            <a:r>
              <a:rPr lang="en-US" dirty="0" smtClean="0"/>
              <a:t> </a:t>
            </a:r>
            <a:r>
              <a:rPr lang="en-US" dirty="0" err="1" smtClean="0"/>
              <a:t>threadOne</a:t>
            </a:r>
            <a:r>
              <a:rPr lang="en-US" dirty="0" smtClean="0"/>
              <a:t>;</a:t>
            </a:r>
          </a:p>
          <a:p>
            <a:r>
              <a:rPr lang="en-US" dirty="0" smtClean="0"/>
              <a:t>   </a:t>
            </a:r>
            <a:r>
              <a:rPr lang="en-US" dirty="0" err="1" smtClean="0"/>
              <a:t>pthread_t</a:t>
            </a:r>
            <a:r>
              <a:rPr lang="en-US" dirty="0" smtClean="0"/>
              <a:t> </a:t>
            </a:r>
            <a:r>
              <a:rPr lang="en-US" dirty="0" err="1" smtClean="0"/>
              <a:t>threadTwo</a:t>
            </a:r>
            <a:r>
              <a:rPr lang="en-US" dirty="0" smtClean="0"/>
              <a:t>;</a:t>
            </a:r>
          </a:p>
          <a:p>
            <a:endParaRPr lang="en-US" dirty="0" smtClean="0"/>
          </a:p>
          <a:p>
            <a:r>
              <a:rPr lang="en-US" dirty="0" smtClean="0"/>
              <a:t>   </a:t>
            </a:r>
            <a:r>
              <a:rPr lang="en-US" dirty="0" err="1" smtClean="0"/>
              <a:t>int</a:t>
            </a:r>
            <a:r>
              <a:rPr lang="en-US" dirty="0" smtClean="0"/>
              <a:t>  </a:t>
            </a:r>
            <a:r>
              <a:rPr lang="en-US" dirty="0" err="1" smtClean="0"/>
              <a:t>retVal</a:t>
            </a:r>
            <a:r>
              <a:rPr lang="en-US" dirty="0" smtClean="0"/>
              <a:t> ;</a:t>
            </a:r>
          </a:p>
          <a:p>
            <a:r>
              <a:rPr lang="en-US" dirty="0" smtClean="0"/>
              <a:t>   </a:t>
            </a:r>
            <a:r>
              <a:rPr lang="en-US" dirty="0" err="1" smtClean="0"/>
              <a:t>pthread_mutex_init</a:t>
            </a:r>
            <a:r>
              <a:rPr lang="en-US" dirty="0" smtClean="0"/>
              <a:t>(&amp;</a:t>
            </a:r>
            <a:r>
              <a:rPr lang="en-US" dirty="0" err="1" smtClean="0"/>
              <a:t>first_mutex,NULL</a:t>
            </a:r>
            <a:r>
              <a:rPr lang="en-US" dirty="0" smtClean="0"/>
              <a:t>);</a:t>
            </a:r>
          </a:p>
          <a:p>
            <a:r>
              <a:rPr lang="en-US" dirty="0" smtClean="0"/>
              <a:t>   </a:t>
            </a:r>
            <a:r>
              <a:rPr lang="en-US" dirty="0" err="1" smtClean="0"/>
              <a:t>pthread_mutex_init</a:t>
            </a:r>
            <a:r>
              <a:rPr lang="en-US" dirty="0" smtClean="0"/>
              <a:t>(&amp;</a:t>
            </a:r>
            <a:r>
              <a:rPr lang="en-US" dirty="0" err="1" smtClean="0"/>
              <a:t>second_mutex,NULL</a:t>
            </a:r>
            <a:r>
              <a:rPr lang="en-US" dirty="0" smtClean="0"/>
              <a:t>);</a:t>
            </a:r>
          </a:p>
          <a:p>
            <a:r>
              <a:rPr lang="en-US" dirty="0" smtClean="0"/>
              <a:t>   </a:t>
            </a:r>
            <a:r>
              <a:rPr lang="en-US" dirty="0" err="1" smtClean="0"/>
              <a:t>pthread_mutex_init</a:t>
            </a:r>
            <a:r>
              <a:rPr lang="en-US" dirty="0" smtClean="0"/>
              <a:t>(&amp;</a:t>
            </a:r>
            <a:r>
              <a:rPr lang="en-US" dirty="0" err="1" smtClean="0"/>
              <a:t>exit_mutex,NULL</a:t>
            </a:r>
            <a:r>
              <a:rPr lang="en-US" dirty="0" smtClean="0"/>
              <a:t>);</a:t>
            </a:r>
          </a:p>
          <a:p>
            <a:endParaRPr lang="en-US" dirty="0" smtClean="0"/>
          </a:p>
          <a:p>
            <a:r>
              <a:rPr lang="en-US" dirty="0" smtClean="0"/>
              <a:t>   </a:t>
            </a:r>
            <a:r>
              <a:rPr lang="en-US" dirty="0" err="1" smtClean="0"/>
              <a:t>pthread_mutex_lock</a:t>
            </a:r>
            <a:r>
              <a:rPr lang="en-US" dirty="0" smtClean="0"/>
              <a:t>(&amp;</a:t>
            </a:r>
            <a:r>
              <a:rPr lang="en-US" dirty="0" err="1" smtClean="0"/>
              <a:t>exit_mutex</a:t>
            </a:r>
            <a:r>
              <a:rPr lang="en-US" dirty="0" smtClean="0"/>
              <a:t>);</a:t>
            </a:r>
          </a:p>
          <a:p>
            <a:r>
              <a:rPr lang="en-US" dirty="0" smtClean="0"/>
              <a:t>   </a:t>
            </a:r>
            <a:r>
              <a:rPr lang="en-US" dirty="0" err="1" smtClean="0"/>
              <a:t>pthread_create</a:t>
            </a:r>
            <a:r>
              <a:rPr lang="en-US" dirty="0" smtClean="0"/>
              <a:t>(&amp;</a:t>
            </a:r>
            <a:r>
              <a:rPr lang="en-US" dirty="0" err="1" smtClean="0"/>
              <a:t>threadOne,NULL,ThreadOne,NULL</a:t>
            </a:r>
            <a:r>
              <a:rPr lang="en-US" dirty="0" smtClean="0"/>
              <a:t>);</a:t>
            </a:r>
          </a:p>
          <a:p>
            <a:r>
              <a:rPr lang="en-US" dirty="0" smtClean="0"/>
              <a:t>   CPU_ZERO(&amp;</a:t>
            </a:r>
            <a:r>
              <a:rPr lang="en-US" dirty="0" err="1" smtClean="0"/>
              <a:t>cpuset</a:t>
            </a:r>
            <a:r>
              <a:rPr lang="en-US" dirty="0" smtClean="0"/>
              <a:t>);</a:t>
            </a:r>
          </a:p>
          <a:p>
            <a:r>
              <a:rPr lang="en-US" dirty="0" smtClean="0"/>
              <a:t>   CPU_SET(1, &amp;</a:t>
            </a:r>
            <a:r>
              <a:rPr lang="en-US" dirty="0" err="1" smtClean="0"/>
              <a:t>cpuset</a:t>
            </a:r>
            <a:r>
              <a:rPr lang="en-US" dirty="0" smtClean="0"/>
              <a:t>);</a:t>
            </a:r>
          </a:p>
          <a:p>
            <a:r>
              <a:rPr lang="en-US" dirty="0" smtClean="0"/>
              <a:t>   </a:t>
            </a:r>
            <a:r>
              <a:rPr lang="en-US" dirty="0" err="1" smtClean="0"/>
              <a:t>retVal</a:t>
            </a:r>
            <a:r>
              <a:rPr lang="en-US" dirty="0" smtClean="0"/>
              <a:t> = </a:t>
            </a:r>
            <a:r>
              <a:rPr lang="en-US" dirty="0" err="1" smtClean="0"/>
              <a:t>pthread_setaffinity_np</a:t>
            </a:r>
            <a:r>
              <a:rPr lang="en-US" dirty="0" smtClean="0"/>
              <a:t>(</a:t>
            </a:r>
            <a:r>
              <a:rPr lang="en-US" dirty="0" err="1" smtClean="0"/>
              <a:t>threadOne,sizeof</a:t>
            </a:r>
            <a:r>
              <a:rPr lang="en-US" dirty="0" smtClean="0"/>
              <a:t>(</a:t>
            </a:r>
            <a:r>
              <a:rPr lang="en-US" dirty="0" err="1" smtClean="0"/>
              <a:t>cpuset</a:t>
            </a:r>
            <a:r>
              <a:rPr lang="en-US" dirty="0" smtClean="0"/>
              <a:t>),&amp;</a:t>
            </a:r>
            <a:r>
              <a:rPr lang="en-US" dirty="0" err="1" smtClean="0"/>
              <a:t>cpuset</a:t>
            </a:r>
            <a:r>
              <a:rPr lang="en-US" dirty="0" smtClean="0"/>
              <a:t>);</a:t>
            </a:r>
          </a:p>
          <a:p>
            <a:endParaRPr lang="en-US" dirty="0" smtClean="0"/>
          </a:p>
          <a:p>
            <a:r>
              <a:rPr lang="en-US" dirty="0" smtClean="0"/>
              <a:t>   </a:t>
            </a:r>
            <a:r>
              <a:rPr lang="en-US" dirty="0" err="1" smtClean="0"/>
              <a:t>pthread_create</a:t>
            </a:r>
            <a:r>
              <a:rPr lang="en-US" dirty="0" smtClean="0"/>
              <a:t>(&amp;</a:t>
            </a:r>
            <a:r>
              <a:rPr lang="en-US" dirty="0" err="1" smtClean="0"/>
              <a:t>threadTwo,NULL,ThreadSecond,NULL</a:t>
            </a:r>
            <a:r>
              <a:rPr lang="en-US" dirty="0" smtClean="0"/>
              <a:t>);</a:t>
            </a:r>
          </a:p>
          <a:p>
            <a:r>
              <a:rPr lang="en-US" dirty="0" smtClean="0"/>
              <a:t>   CPU_ZERO(&amp;</a:t>
            </a:r>
            <a:r>
              <a:rPr lang="en-US" dirty="0" err="1" smtClean="0"/>
              <a:t>cpuset</a:t>
            </a:r>
            <a:r>
              <a:rPr lang="en-US" dirty="0" smtClean="0"/>
              <a:t>);</a:t>
            </a:r>
          </a:p>
          <a:p>
            <a:r>
              <a:rPr lang="en-US" dirty="0" smtClean="0"/>
              <a:t>   CPU_SET(2, &amp;</a:t>
            </a:r>
            <a:r>
              <a:rPr lang="en-US" dirty="0" err="1" smtClean="0"/>
              <a:t>cpuset</a:t>
            </a:r>
            <a:r>
              <a:rPr lang="en-US" dirty="0" smtClean="0"/>
              <a:t>);</a:t>
            </a:r>
          </a:p>
          <a:p>
            <a:r>
              <a:rPr lang="en-US" dirty="0" smtClean="0"/>
              <a:t>   </a:t>
            </a:r>
            <a:r>
              <a:rPr lang="en-US" dirty="0" err="1" smtClean="0"/>
              <a:t>retVal</a:t>
            </a:r>
            <a:r>
              <a:rPr lang="en-US" dirty="0" smtClean="0"/>
              <a:t> = </a:t>
            </a:r>
            <a:r>
              <a:rPr lang="en-US" dirty="0" err="1" smtClean="0"/>
              <a:t>pthread_setaffinity_np</a:t>
            </a:r>
            <a:r>
              <a:rPr lang="en-US" dirty="0" smtClean="0"/>
              <a:t>(</a:t>
            </a:r>
            <a:r>
              <a:rPr lang="en-US" dirty="0" err="1" smtClean="0"/>
              <a:t>threadOne,sizeof</a:t>
            </a:r>
            <a:r>
              <a:rPr lang="en-US" dirty="0" smtClean="0"/>
              <a:t>(</a:t>
            </a:r>
            <a:r>
              <a:rPr lang="en-US" dirty="0" err="1" smtClean="0"/>
              <a:t>cpuset</a:t>
            </a:r>
            <a:r>
              <a:rPr lang="en-US" dirty="0" smtClean="0"/>
              <a:t>),&amp;</a:t>
            </a:r>
            <a:r>
              <a:rPr lang="en-US" dirty="0" err="1" smtClean="0"/>
              <a:t>cpuset</a:t>
            </a:r>
            <a:r>
              <a:rPr lang="en-US" dirty="0" smtClean="0"/>
              <a:t>);</a:t>
            </a:r>
          </a:p>
          <a:p>
            <a:r>
              <a:rPr lang="en-US" dirty="0" smtClean="0"/>
              <a:t>   </a:t>
            </a:r>
            <a:r>
              <a:rPr lang="en-US" dirty="0" err="1" smtClean="0"/>
              <a:t>pthread_cond_wait</a:t>
            </a:r>
            <a:r>
              <a:rPr lang="en-US" dirty="0" smtClean="0"/>
              <a:t>(&amp;</a:t>
            </a:r>
            <a:r>
              <a:rPr lang="en-US" dirty="0" err="1" smtClean="0"/>
              <a:t>cv,&amp;exit_mutex</a:t>
            </a:r>
            <a:r>
              <a:rPr lang="en-US" dirty="0" smtClean="0"/>
              <a:t>);</a:t>
            </a:r>
          </a:p>
          <a:p>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conditions for a deadlock to happen</a:t>
            </a:r>
            <a:endParaRPr lang="en-US" dirty="0"/>
          </a:p>
        </p:txBody>
      </p:sp>
      <p:sp>
        <p:nvSpPr>
          <p:cNvPr id="3" name="TextBox 2"/>
          <p:cNvSpPr txBox="1"/>
          <p:nvPr/>
        </p:nvSpPr>
        <p:spPr>
          <a:xfrm>
            <a:off x="228600" y="1981200"/>
            <a:ext cx="8610600" cy="3970318"/>
          </a:xfrm>
          <a:prstGeom prst="rect">
            <a:avLst/>
          </a:prstGeom>
          <a:noFill/>
        </p:spPr>
        <p:txBody>
          <a:bodyPr wrap="square" rtlCol="0">
            <a:spAutoFit/>
          </a:bodyPr>
          <a:lstStyle/>
          <a:p>
            <a:r>
              <a:rPr lang="en-US" b="1" dirty="0" smtClean="0"/>
              <a:t>Mutual exclusion. At least one resource must be held in a non-sharable </a:t>
            </a:r>
            <a:r>
              <a:rPr lang="en-US" dirty="0" smtClean="0"/>
              <a:t>mode; that is, only one process at a time can use the resource</a:t>
            </a:r>
          </a:p>
          <a:p>
            <a:endParaRPr lang="en-US" dirty="0" smtClean="0"/>
          </a:p>
          <a:p>
            <a:r>
              <a:rPr lang="en-US" b="1" dirty="0" smtClean="0"/>
              <a:t>Hold and wait. A process must be holding at least one resource and </a:t>
            </a:r>
            <a:r>
              <a:rPr lang="en-US" dirty="0" smtClean="0"/>
              <a:t>waiting to acquire additional resources that are currently being held by other processes.</a:t>
            </a:r>
          </a:p>
          <a:p>
            <a:endParaRPr lang="en-US" dirty="0" smtClean="0"/>
          </a:p>
          <a:p>
            <a:r>
              <a:rPr lang="en-US" dirty="0" smtClean="0"/>
              <a:t>No </a:t>
            </a:r>
            <a:r>
              <a:rPr lang="en-US" b="1" dirty="0" smtClean="0"/>
              <a:t>preemption. Resources cannot be preempted; that is, a resource can </a:t>
            </a:r>
            <a:r>
              <a:rPr lang="en-US" dirty="0" smtClean="0"/>
              <a:t>be released only voluntarily by the process holding it, after that process has completed its task.</a:t>
            </a:r>
          </a:p>
          <a:p>
            <a:endParaRPr lang="en-US" dirty="0" smtClean="0"/>
          </a:p>
          <a:p>
            <a:r>
              <a:rPr lang="en-US" b="1" dirty="0" smtClean="0"/>
              <a:t>Circular wait. </a:t>
            </a:r>
            <a:r>
              <a:rPr lang="en-US" dirty="0" smtClean="0"/>
              <a:t>A set { P0 , P1, ... , </a:t>
            </a:r>
            <a:r>
              <a:rPr lang="en-US" dirty="0" err="1" smtClean="0"/>
              <a:t>Pn</a:t>
            </a:r>
            <a:r>
              <a:rPr lang="en-US" dirty="0" smtClean="0"/>
              <a:t> } of waiting processes must exist such that P0 is waiting for a resource held by P1, P1 is waiting for a resource held by P2, ... , Pn-1 is waiting for a resource held by </a:t>
            </a:r>
            <a:r>
              <a:rPr lang="en-US" dirty="0" err="1" smtClean="0"/>
              <a:t>Pn</a:t>
            </a:r>
            <a:r>
              <a:rPr lang="en-US" dirty="0" smtClean="0"/>
              <a:t> and </a:t>
            </a:r>
            <a:r>
              <a:rPr lang="en-US" dirty="0" err="1" smtClean="0"/>
              <a:t>Pn</a:t>
            </a:r>
            <a:r>
              <a:rPr lang="en-US" dirty="0" smtClean="0"/>
              <a:t> is waiting for a resource held by P0. (This is a special case of hold and wait)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descr="Image result for deadlock in real time operat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itle 1"/>
          <p:cNvSpPr txBox="1">
            <a:spLocks/>
          </p:cNvSpPr>
          <p:nvPr/>
        </p:nvSpPr>
        <p:spPr>
          <a:xfrm>
            <a:off x="457200" y="274638"/>
            <a:ext cx="8229600" cy="1143000"/>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How do we detect Deadlocks analytically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228600" y="1374575"/>
            <a:ext cx="8610600" cy="3139321"/>
          </a:xfrm>
          <a:prstGeom prst="rect">
            <a:avLst/>
          </a:prstGeom>
          <a:noFill/>
        </p:spPr>
        <p:txBody>
          <a:bodyPr wrap="square" rtlCol="0">
            <a:spAutoFit/>
          </a:bodyPr>
          <a:lstStyle/>
          <a:p>
            <a:r>
              <a:rPr lang="en-US" dirty="0" smtClean="0"/>
              <a:t>A pictorial representation of the process/threads and resources at a given of time, can easily show us whether there is a dead lock or not.</a:t>
            </a:r>
          </a:p>
          <a:p>
            <a:endParaRPr lang="en-US" dirty="0" smtClean="0"/>
          </a:p>
          <a:p>
            <a:r>
              <a:rPr lang="en-US" dirty="0" smtClean="0"/>
              <a:t>We have a set of thread { T1, T2, ………. </a:t>
            </a:r>
            <a:r>
              <a:rPr lang="en-US" dirty="0" err="1" smtClean="0"/>
              <a:t>Tn</a:t>
            </a:r>
            <a:r>
              <a:rPr lang="en-US" dirty="0" smtClean="0"/>
              <a:t> } and set of resource {  R1, R2, …….</a:t>
            </a:r>
            <a:r>
              <a:rPr lang="en-US" dirty="0" err="1" smtClean="0"/>
              <a:t>Rm</a:t>
            </a:r>
            <a:r>
              <a:rPr lang="en-US" dirty="0" smtClean="0"/>
              <a:t> }</a:t>
            </a:r>
          </a:p>
          <a:p>
            <a:endParaRPr lang="en-US" dirty="0" smtClean="0"/>
          </a:p>
          <a:p>
            <a:r>
              <a:rPr lang="en-US" dirty="0" smtClean="0"/>
              <a:t>WE can make a pictorial representation of which thread is requesting for  resource and which resource is being assigned to which thread. For this we make use of arrows  which are called as edges.  So we will have two type of edges </a:t>
            </a:r>
          </a:p>
          <a:p>
            <a:r>
              <a:rPr lang="en-US" dirty="0" smtClean="0"/>
              <a:t>First  which indicates a  “</a:t>
            </a:r>
            <a:r>
              <a:rPr lang="en-US" b="1" dirty="0" smtClean="0">
                <a:solidFill>
                  <a:srgbClr val="92D050"/>
                </a:solidFill>
              </a:rPr>
              <a:t>Request</a:t>
            </a:r>
            <a:r>
              <a:rPr lang="en-US" dirty="0" smtClean="0"/>
              <a:t>”  edge   Directed from a thread to a resource  </a:t>
            </a:r>
          </a:p>
          <a:p>
            <a:r>
              <a:rPr lang="en-US" dirty="0" smtClean="0"/>
              <a:t>Second  one indicating a “</a:t>
            </a:r>
            <a:r>
              <a:rPr lang="en-US" b="1" dirty="0" smtClean="0">
                <a:solidFill>
                  <a:srgbClr val="FF0000"/>
                </a:solidFill>
              </a:rPr>
              <a:t>assignment</a:t>
            </a:r>
            <a:r>
              <a:rPr lang="en-US" dirty="0" smtClean="0"/>
              <a:t>” edge. Directed from a resource to a thread.</a:t>
            </a:r>
          </a:p>
          <a:p>
            <a:r>
              <a:rPr lang="en-US" dirty="0" smtClean="0"/>
              <a:t>{  T1 </a:t>
            </a:r>
            <a:r>
              <a:rPr lang="en-US" dirty="0" smtClean="0">
                <a:sym typeface="Wingdings" pitchFamily="2" charset="2"/>
              </a:rPr>
              <a:t> R2  , R2 T2, R2-&gt; T3} </a:t>
            </a:r>
            <a:endParaRPr lang="en-US" dirty="0" smtClean="0"/>
          </a:p>
        </p:txBody>
      </p:sp>
      <p:sp>
        <p:nvSpPr>
          <p:cNvPr id="5" name="Oval 4"/>
          <p:cNvSpPr/>
          <p:nvPr/>
        </p:nvSpPr>
        <p:spPr>
          <a:xfrm>
            <a:off x="2438400" y="60198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6" name="Oval 5"/>
          <p:cNvSpPr/>
          <p:nvPr/>
        </p:nvSpPr>
        <p:spPr>
          <a:xfrm>
            <a:off x="4267200" y="6248400"/>
            <a:ext cx="838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7" name="Oval 6"/>
          <p:cNvSpPr/>
          <p:nvPr/>
        </p:nvSpPr>
        <p:spPr>
          <a:xfrm>
            <a:off x="6324600" y="62484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8" name="Rounded Rectangle 7"/>
          <p:cNvSpPr/>
          <p:nvPr/>
        </p:nvSpPr>
        <p:spPr>
          <a:xfrm>
            <a:off x="2438400" y="4800600"/>
            <a:ext cx="762000" cy="5334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9" name="Rounded Rectangle 8"/>
          <p:cNvSpPr/>
          <p:nvPr/>
        </p:nvSpPr>
        <p:spPr>
          <a:xfrm>
            <a:off x="4038600" y="4648200"/>
            <a:ext cx="990600" cy="6858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10" name="Rounded Rectangle 9"/>
          <p:cNvSpPr/>
          <p:nvPr/>
        </p:nvSpPr>
        <p:spPr>
          <a:xfrm>
            <a:off x="6019800" y="4800600"/>
            <a:ext cx="1371600" cy="4572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a:p>
        </p:txBody>
      </p:sp>
      <p:cxnSp>
        <p:nvCxnSpPr>
          <p:cNvPr id="12" name="Straight Arrow Connector 11"/>
          <p:cNvCxnSpPr>
            <a:stCxn id="5" idx="0"/>
          </p:cNvCxnSpPr>
          <p:nvPr/>
        </p:nvCxnSpPr>
        <p:spPr>
          <a:xfrm rot="5400000" flipH="1" flipV="1">
            <a:off x="3124201" y="5029199"/>
            <a:ext cx="685800" cy="1295402"/>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0"/>
          </p:cNvCxnSpPr>
          <p:nvPr/>
        </p:nvCxnSpPr>
        <p:spPr>
          <a:xfrm rot="16200000" flipH="1">
            <a:off x="3981450" y="5543550"/>
            <a:ext cx="1143000" cy="2667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1"/>
          </p:cNvCxnSpPr>
          <p:nvPr/>
        </p:nvCxnSpPr>
        <p:spPr>
          <a:xfrm>
            <a:off x="4724400" y="5105400"/>
            <a:ext cx="1711792" cy="1232274"/>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21" name="16-Point Star 20"/>
          <p:cNvSpPr/>
          <p:nvPr/>
        </p:nvSpPr>
        <p:spPr>
          <a:xfrm>
            <a:off x="64008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16-Point Star 22"/>
          <p:cNvSpPr/>
          <p:nvPr/>
        </p:nvSpPr>
        <p:spPr>
          <a:xfrm>
            <a:off x="68580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16-Point Star 23"/>
          <p:cNvSpPr/>
          <p:nvPr/>
        </p:nvSpPr>
        <p:spPr>
          <a:xfrm>
            <a:off x="2743200"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16-Point Star 24"/>
          <p:cNvSpPr/>
          <p:nvPr/>
        </p:nvSpPr>
        <p:spPr>
          <a:xfrm>
            <a:off x="41910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534400" cy="584775"/>
          </a:xfrm>
          <a:prstGeom prst="rect">
            <a:avLst/>
          </a:prstGeom>
          <a:noFill/>
        </p:spPr>
        <p:txBody>
          <a:bodyPr wrap="square" rtlCol="0">
            <a:spAutoFit/>
          </a:bodyPr>
          <a:lstStyle/>
          <a:p>
            <a:pPr algn="ctr"/>
            <a:r>
              <a:rPr lang="en-US" sz="3200" dirty="0" smtClean="0"/>
              <a:t>Situation -1 </a:t>
            </a:r>
          </a:p>
        </p:txBody>
      </p:sp>
      <p:sp>
        <p:nvSpPr>
          <p:cNvPr id="4" name="Rounded Rectangle 3"/>
          <p:cNvSpPr/>
          <p:nvPr/>
        </p:nvSpPr>
        <p:spPr>
          <a:xfrm>
            <a:off x="2057400" y="1447800"/>
            <a:ext cx="914400" cy="6858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5" name="Rounded Rectangle 4"/>
          <p:cNvSpPr/>
          <p:nvPr/>
        </p:nvSpPr>
        <p:spPr>
          <a:xfrm>
            <a:off x="5715000" y="1371600"/>
            <a:ext cx="990600" cy="6858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7" name="Oval 6"/>
          <p:cNvSpPr/>
          <p:nvPr/>
        </p:nvSpPr>
        <p:spPr>
          <a:xfrm>
            <a:off x="2209800" y="30480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8" name="Oval 7"/>
          <p:cNvSpPr/>
          <p:nvPr/>
        </p:nvSpPr>
        <p:spPr>
          <a:xfrm>
            <a:off x="4038600" y="3048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9" name="Oval 8"/>
          <p:cNvSpPr/>
          <p:nvPr/>
        </p:nvSpPr>
        <p:spPr>
          <a:xfrm>
            <a:off x="6248400" y="31242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10" name="Rounded Rectangle 9"/>
          <p:cNvSpPr/>
          <p:nvPr/>
        </p:nvSpPr>
        <p:spPr>
          <a:xfrm>
            <a:off x="2209800" y="4572000"/>
            <a:ext cx="914400" cy="12192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smtClean="0"/>
          </a:p>
          <a:p>
            <a:pPr algn="ctr"/>
            <a:endParaRPr lang="en-US" dirty="0"/>
          </a:p>
        </p:txBody>
      </p:sp>
      <p:sp>
        <p:nvSpPr>
          <p:cNvPr id="11" name="Rounded Rectangle 10"/>
          <p:cNvSpPr/>
          <p:nvPr/>
        </p:nvSpPr>
        <p:spPr>
          <a:xfrm>
            <a:off x="5562600" y="4572000"/>
            <a:ext cx="914400" cy="15240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p>
          <a:p>
            <a:pPr algn="ctr"/>
            <a:endParaRPr lang="en-US" dirty="0" smtClean="0"/>
          </a:p>
          <a:p>
            <a:pPr algn="ctr"/>
            <a:endParaRPr lang="en-US" dirty="0" smtClean="0"/>
          </a:p>
          <a:p>
            <a:pPr algn="ctr"/>
            <a:endParaRPr lang="en-US" dirty="0"/>
          </a:p>
        </p:txBody>
      </p:sp>
      <p:sp>
        <p:nvSpPr>
          <p:cNvPr id="12" name="16-Point Star 11"/>
          <p:cNvSpPr/>
          <p:nvPr/>
        </p:nvSpPr>
        <p:spPr>
          <a:xfrm>
            <a:off x="23622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6-Point Star 12"/>
          <p:cNvSpPr/>
          <p:nvPr/>
        </p:nvSpPr>
        <p:spPr>
          <a:xfrm>
            <a:off x="2514600" y="18288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6-Point Star 13"/>
          <p:cNvSpPr/>
          <p:nvPr/>
        </p:nvSpPr>
        <p:spPr>
          <a:xfrm>
            <a:off x="6172200" y="1752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6-Point Star 14"/>
          <p:cNvSpPr/>
          <p:nvPr/>
        </p:nvSpPr>
        <p:spPr>
          <a:xfrm>
            <a:off x="28956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6-Point Star 15"/>
          <p:cNvSpPr/>
          <p:nvPr/>
        </p:nvSpPr>
        <p:spPr>
          <a:xfrm>
            <a:off x="6025488"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6-Point Star 16"/>
          <p:cNvSpPr/>
          <p:nvPr/>
        </p:nvSpPr>
        <p:spPr>
          <a:xfrm>
            <a:off x="6019800" y="5410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16-Point Star 17"/>
          <p:cNvSpPr/>
          <p:nvPr/>
        </p:nvSpPr>
        <p:spPr>
          <a:xfrm>
            <a:off x="6019800" y="5791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5400000" flipH="1" flipV="1">
            <a:off x="1866900" y="2628900"/>
            <a:ext cx="990600" cy="1588"/>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8" idx="0"/>
          </p:cNvCxnSpPr>
          <p:nvPr/>
        </p:nvCxnSpPr>
        <p:spPr>
          <a:xfrm>
            <a:off x="2590800" y="1905000"/>
            <a:ext cx="1866900" cy="1143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800600" y="2057400"/>
            <a:ext cx="1219200" cy="10668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9" idx="0"/>
          </p:cNvCxnSpPr>
          <p:nvPr/>
        </p:nvCxnSpPr>
        <p:spPr>
          <a:xfrm rot="16200000" flipH="1">
            <a:off x="5791200" y="2286000"/>
            <a:ext cx="1295400" cy="381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4"/>
          </p:cNvCxnSpPr>
          <p:nvPr/>
        </p:nvCxnSpPr>
        <p:spPr>
          <a:xfrm rot="5400000" flipH="1" flipV="1">
            <a:off x="2914650" y="3714750"/>
            <a:ext cx="1600200" cy="14859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7" idx="4"/>
          </p:cNvCxnSpPr>
          <p:nvPr/>
        </p:nvCxnSpPr>
        <p:spPr>
          <a:xfrm rot="5400000" flipH="1" flipV="1">
            <a:off x="1714500" y="4381500"/>
            <a:ext cx="1600200" cy="1524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534400" cy="584775"/>
          </a:xfrm>
          <a:prstGeom prst="rect">
            <a:avLst/>
          </a:prstGeom>
          <a:noFill/>
        </p:spPr>
        <p:txBody>
          <a:bodyPr wrap="square" rtlCol="0">
            <a:spAutoFit/>
          </a:bodyPr>
          <a:lstStyle/>
          <a:p>
            <a:pPr algn="ctr"/>
            <a:r>
              <a:rPr lang="en-US" sz="3200" dirty="0" smtClean="0"/>
              <a:t>Situation-2</a:t>
            </a:r>
          </a:p>
        </p:txBody>
      </p:sp>
      <p:sp>
        <p:nvSpPr>
          <p:cNvPr id="3" name="Rounded Rectangle 2"/>
          <p:cNvSpPr/>
          <p:nvPr/>
        </p:nvSpPr>
        <p:spPr>
          <a:xfrm>
            <a:off x="2057400" y="1447800"/>
            <a:ext cx="914400" cy="6858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4" name="Rounded Rectangle 3"/>
          <p:cNvSpPr/>
          <p:nvPr/>
        </p:nvSpPr>
        <p:spPr>
          <a:xfrm>
            <a:off x="5715000" y="1371600"/>
            <a:ext cx="990600" cy="6858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5" name="Oval 4"/>
          <p:cNvSpPr/>
          <p:nvPr/>
        </p:nvSpPr>
        <p:spPr>
          <a:xfrm>
            <a:off x="2209800" y="30480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6" name="Oval 5"/>
          <p:cNvSpPr/>
          <p:nvPr/>
        </p:nvSpPr>
        <p:spPr>
          <a:xfrm>
            <a:off x="4038600" y="3048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7" name="Oval 6"/>
          <p:cNvSpPr/>
          <p:nvPr/>
        </p:nvSpPr>
        <p:spPr>
          <a:xfrm>
            <a:off x="6248400" y="31242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8" name="Rounded Rectangle 7"/>
          <p:cNvSpPr/>
          <p:nvPr/>
        </p:nvSpPr>
        <p:spPr>
          <a:xfrm>
            <a:off x="2209800" y="4572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smtClean="0"/>
          </a:p>
          <a:p>
            <a:pPr algn="ctr"/>
            <a:endParaRPr lang="en-US" dirty="0"/>
          </a:p>
        </p:txBody>
      </p:sp>
      <p:sp>
        <p:nvSpPr>
          <p:cNvPr id="9" name="Rounded Rectangle 8"/>
          <p:cNvSpPr/>
          <p:nvPr/>
        </p:nvSpPr>
        <p:spPr>
          <a:xfrm>
            <a:off x="5562600" y="4572000"/>
            <a:ext cx="914400" cy="15240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p>
          <a:p>
            <a:pPr algn="ctr"/>
            <a:endParaRPr lang="en-US" dirty="0" smtClean="0"/>
          </a:p>
          <a:p>
            <a:pPr algn="ctr"/>
            <a:endParaRPr lang="en-US" dirty="0" smtClean="0"/>
          </a:p>
          <a:p>
            <a:pPr algn="ctr"/>
            <a:endParaRPr lang="en-US" dirty="0"/>
          </a:p>
        </p:txBody>
      </p:sp>
      <p:sp>
        <p:nvSpPr>
          <p:cNvPr id="10" name="16-Point Star 9"/>
          <p:cNvSpPr/>
          <p:nvPr/>
        </p:nvSpPr>
        <p:spPr>
          <a:xfrm>
            <a:off x="23622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2514600" y="18288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16-Point Star 11"/>
          <p:cNvSpPr/>
          <p:nvPr/>
        </p:nvSpPr>
        <p:spPr>
          <a:xfrm>
            <a:off x="6172200" y="1752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6-Point Star 12"/>
          <p:cNvSpPr/>
          <p:nvPr/>
        </p:nvSpPr>
        <p:spPr>
          <a:xfrm>
            <a:off x="28956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6-Point Star 13"/>
          <p:cNvSpPr/>
          <p:nvPr/>
        </p:nvSpPr>
        <p:spPr>
          <a:xfrm>
            <a:off x="6025488"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6-Point Star 14"/>
          <p:cNvSpPr/>
          <p:nvPr/>
        </p:nvSpPr>
        <p:spPr>
          <a:xfrm>
            <a:off x="6019800" y="5410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6-Point Star 15"/>
          <p:cNvSpPr/>
          <p:nvPr/>
        </p:nvSpPr>
        <p:spPr>
          <a:xfrm>
            <a:off x="6019800" y="5791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rot="16200000" flipV="1">
            <a:off x="1905794" y="2591594"/>
            <a:ext cx="1066006" cy="1516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0"/>
          </p:cNvCxnSpPr>
          <p:nvPr/>
        </p:nvCxnSpPr>
        <p:spPr>
          <a:xfrm>
            <a:off x="2590800" y="1905000"/>
            <a:ext cx="1866900" cy="1143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800600" y="2057400"/>
            <a:ext cx="1219200" cy="10668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7" idx="0"/>
          </p:cNvCxnSpPr>
          <p:nvPr/>
        </p:nvCxnSpPr>
        <p:spPr>
          <a:xfrm rot="16200000" flipH="1">
            <a:off x="5791200" y="2286000"/>
            <a:ext cx="1295400" cy="381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4"/>
          </p:cNvCxnSpPr>
          <p:nvPr/>
        </p:nvCxnSpPr>
        <p:spPr>
          <a:xfrm rot="5400000" flipH="1" flipV="1">
            <a:off x="2914650" y="3714750"/>
            <a:ext cx="1600200" cy="14859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4"/>
          </p:cNvCxnSpPr>
          <p:nvPr/>
        </p:nvCxnSpPr>
        <p:spPr>
          <a:xfrm rot="5400000" flipH="1" flipV="1">
            <a:off x="1714500" y="4381500"/>
            <a:ext cx="1600200" cy="1524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3124200" y="3657600"/>
            <a:ext cx="3276600" cy="17526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52600" y="32004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3" name="Oval 2"/>
          <p:cNvSpPr/>
          <p:nvPr/>
        </p:nvSpPr>
        <p:spPr>
          <a:xfrm>
            <a:off x="6858000" y="1143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4" name="Oval 3"/>
          <p:cNvSpPr/>
          <p:nvPr/>
        </p:nvSpPr>
        <p:spPr>
          <a:xfrm>
            <a:off x="6934200" y="28194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5" name="Oval 4"/>
          <p:cNvSpPr/>
          <p:nvPr/>
        </p:nvSpPr>
        <p:spPr>
          <a:xfrm>
            <a:off x="6858000" y="4572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T4</a:t>
            </a:r>
            <a:endParaRPr lang="en-US" dirty="0"/>
          </a:p>
        </p:txBody>
      </p:sp>
      <p:sp>
        <p:nvSpPr>
          <p:cNvPr id="6" name="Rounded Rectangle 5"/>
          <p:cNvSpPr/>
          <p:nvPr/>
        </p:nvSpPr>
        <p:spPr>
          <a:xfrm>
            <a:off x="3886200" y="1524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smtClean="0"/>
          </a:p>
          <a:p>
            <a:pPr algn="ctr"/>
            <a:endParaRPr lang="en-US" dirty="0"/>
          </a:p>
        </p:txBody>
      </p:sp>
      <p:sp>
        <p:nvSpPr>
          <p:cNvPr id="7" name="Rounded Rectangle 6"/>
          <p:cNvSpPr/>
          <p:nvPr/>
        </p:nvSpPr>
        <p:spPr>
          <a:xfrm>
            <a:off x="3962400" y="44196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smtClean="0"/>
          </a:p>
          <a:p>
            <a:pPr algn="ctr"/>
            <a:endParaRPr lang="en-US" dirty="0"/>
          </a:p>
        </p:txBody>
      </p:sp>
      <p:sp>
        <p:nvSpPr>
          <p:cNvPr id="8" name="16-Point Star 7"/>
          <p:cNvSpPr/>
          <p:nvPr/>
        </p:nvSpPr>
        <p:spPr>
          <a:xfrm>
            <a:off x="4267200" y="2133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16-Point Star 8"/>
          <p:cNvSpPr/>
          <p:nvPr/>
        </p:nvSpPr>
        <p:spPr>
          <a:xfrm>
            <a:off x="4261512" y="2438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16-Point Star 9"/>
          <p:cNvSpPr/>
          <p:nvPr/>
        </p:nvSpPr>
        <p:spPr>
          <a:xfrm>
            <a:off x="4349088"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4343400" y="53340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2361406" y="2590800"/>
            <a:ext cx="1524794" cy="7612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3" idx="2"/>
          </p:cNvCxnSpPr>
          <p:nvPr/>
        </p:nvCxnSpPr>
        <p:spPr>
          <a:xfrm flipV="1">
            <a:off x="4343400" y="1447800"/>
            <a:ext cx="2514600" cy="762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2"/>
          </p:cNvCxnSpPr>
          <p:nvPr/>
        </p:nvCxnSpPr>
        <p:spPr>
          <a:xfrm>
            <a:off x="4343400" y="2514600"/>
            <a:ext cx="2590800" cy="609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4876800" y="3428206"/>
            <a:ext cx="2438400" cy="1067594"/>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5" idx="2"/>
          </p:cNvCxnSpPr>
          <p:nvPr/>
        </p:nvCxnSpPr>
        <p:spPr>
          <a:xfrm flipV="1">
            <a:off x="4419600" y="4876800"/>
            <a:ext cx="2438400" cy="228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 idx="4"/>
          </p:cNvCxnSpPr>
          <p:nvPr/>
        </p:nvCxnSpPr>
        <p:spPr>
          <a:xfrm rot="10800000">
            <a:off x="2133600" y="3810000"/>
            <a:ext cx="2209800" cy="16002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228600"/>
            <a:ext cx="8534400" cy="584775"/>
          </a:xfrm>
          <a:prstGeom prst="rect">
            <a:avLst/>
          </a:prstGeom>
          <a:noFill/>
        </p:spPr>
        <p:txBody>
          <a:bodyPr wrap="square" rtlCol="0">
            <a:spAutoFit/>
          </a:bodyPr>
          <a:lstStyle/>
          <a:p>
            <a:pPr algn="ctr"/>
            <a:r>
              <a:rPr lang="en-US" sz="3200" dirty="0" smtClean="0"/>
              <a:t>Situation -3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10942</TotalTime>
  <Words>1766</Words>
  <Application>Microsoft Office PowerPoint</Application>
  <PresentationFormat>On-screen Show (4:3)</PresentationFormat>
  <Paragraphs>213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Dead Locks a Deep dive</vt:lpstr>
      <vt:lpstr>Slide 2</vt:lpstr>
      <vt:lpstr>Slide 3</vt:lpstr>
      <vt:lpstr>Slide 4</vt:lpstr>
      <vt:lpstr>Necessary conditions for a deadlock to happen</vt:lpstr>
      <vt:lpstr>Slide 6</vt:lpstr>
      <vt:lpstr>Slide 7</vt:lpstr>
      <vt:lpstr>Slide 8</vt:lpstr>
      <vt:lpstr>Slide 9</vt:lpstr>
      <vt:lpstr>How to read the Directed graph</vt:lpstr>
      <vt:lpstr>Slide 11</vt:lpstr>
      <vt:lpstr>How do operating system handle deadlocks</vt:lpstr>
      <vt:lpstr>Dead Lock prevention</vt:lpstr>
      <vt:lpstr>Slide 14</vt:lpstr>
      <vt:lpstr>Bankers Algorithm</vt:lpstr>
      <vt:lpstr>Slide 16</vt:lpstr>
      <vt:lpstr>Slide 17</vt:lpstr>
      <vt:lpstr>Slide 18</vt:lpstr>
      <vt:lpstr>Recovery from deadlock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girish</cp:lastModifiedBy>
  <cp:revision>767</cp:revision>
  <dcterms:created xsi:type="dcterms:W3CDTF">2017-01-18T10:03:27Z</dcterms:created>
  <dcterms:modified xsi:type="dcterms:W3CDTF">2017-04-16T16:45:59Z</dcterms:modified>
</cp:coreProperties>
</file>