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3" r:id="rId2"/>
    <p:sldId id="284" r:id="rId3"/>
    <p:sldId id="286" r:id="rId4"/>
    <p:sldId id="287" r:id="rId5"/>
    <p:sldId id="288" r:id="rId6"/>
    <p:sldId id="285" r:id="rId7"/>
    <p:sldId id="289" r:id="rId8"/>
    <p:sldId id="290" r:id="rId9"/>
    <p:sldId id="291" r:id="rId10"/>
    <p:sldId id="292" r:id="rId11"/>
    <p:sldId id="293" r:id="rId12"/>
    <p:sldId id="294" r:id="rId13"/>
    <p:sldId id="295" r:id="rId14"/>
    <p:sldId id="29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31" autoAdjust="0"/>
    <p:restoredTop sz="84767" autoAdjust="0"/>
  </p:normalViewPr>
  <p:slideViewPr>
    <p:cSldViewPr>
      <p:cViewPr>
        <p:scale>
          <a:sx n="70" d="100"/>
          <a:sy n="70" d="100"/>
        </p:scale>
        <p:origin x="-12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2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43461-BD7B-48CC-A2F1-DF620CC468B5}"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TextBox 2"/>
          <p:cNvSpPr txBox="1"/>
          <p:nvPr/>
        </p:nvSpPr>
        <p:spPr>
          <a:xfrm>
            <a:off x="228600" y="2209800"/>
            <a:ext cx="8610600" cy="1938992"/>
          </a:xfrm>
          <a:prstGeom prst="rect">
            <a:avLst/>
          </a:prstGeom>
          <a:noFill/>
        </p:spPr>
        <p:txBody>
          <a:bodyPr wrap="square" rtlCol="0">
            <a:spAutoFit/>
          </a:bodyPr>
          <a:lstStyle/>
          <a:p>
            <a:r>
              <a:rPr lang="en-US" sz="2400" dirty="0" smtClean="0"/>
              <a:t>• </a:t>
            </a:r>
            <a:r>
              <a:rPr lang="en-US" sz="2400" dirty="0" smtClean="0"/>
              <a:t>Temporal locality If the location A is accessed now, it’ll be accessed again soon </a:t>
            </a:r>
            <a:endParaRPr lang="en-US" sz="2400" dirty="0" smtClean="0"/>
          </a:p>
          <a:p>
            <a:endParaRPr lang="en-US" sz="2400" dirty="0" smtClean="0"/>
          </a:p>
          <a:p>
            <a:r>
              <a:rPr lang="en-US" sz="2400" dirty="0" smtClean="0"/>
              <a:t>• </a:t>
            </a:r>
            <a:r>
              <a:rPr lang="en-US" sz="2400" dirty="0" smtClean="0"/>
              <a:t>Spatial locality If the location A is accessed now, the location nearby (e.g., A+1) will be accessed soon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block to keep in cache and which block not to keep</a:t>
            </a:r>
            <a:endParaRPr lang="en-US" dirty="0"/>
          </a:p>
        </p:txBody>
      </p:sp>
      <p:sp>
        <p:nvSpPr>
          <p:cNvPr id="3" name="TextBox 2"/>
          <p:cNvSpPr txBox="1"/>
          <p:nvPr/>
        </p:nvSpPr>
        <p:spPr>
          <a:xfrm>
            <a:off x="304800" y="1981200"/>
            <a:ext cx="8382000" cy="3847207"/>
          </a:xfrm>
          <a:prstGeom prst="rect">
            <a:avLst/>
          </a:prstGeom>
          <a:noFill/>
        </p:spPr>
        <p:txBody>
          <a:bodyPr wrap="square" rtlCol="0">
            <a:spAutoFit/>
          </a:bodyPr>
          <a:lstStyle/>
          <a:p>
            <a:pPr>
              <a:buFont typeface="Wingdings" pitchFamily="2" charset="2"/>
              <a:buChar char="Ø"/>
            </a:pPr>
            <a:r>
              <a:rPr lang="en-US" sz="2800" b="1" u="sng" dirty="0" smtClean="0"/>
              <a:t>Goal</a:t>
            </a:r>
            <a:r>
              <a:rPr lang="en-US" sz="2800" b="1" u="sng" dirty="0" smtClean="0"/>
              <a:t>: minimize </a:t>
            </a:r>
            <a:r>
              <a:rPr lang="en-US" sz="2800" b="1" u="sng" dirty="0" smtClean="0"/>
              <a:t>total Cache misses</a:t>
            </a:r>
            <a:endParaRPr lang="en-US" sz="2800" b="1" u="sng" dirty="0" smtClean="0"/>
          </a:p>
          <a:p>
            <a:pPr>
              <a:buFont typeface="Wingdings" pitchFamily="2" charset="2"/>
              <a:buChar char="Ø"/>
            </a:pPr>
            <a:r>
              <a:rPr lang="en-US" dirty="0" smtClean="0"/>
              <a:t>Trivial </a:t>
            </a:r>
            <a:r>
              <a:rPr lang="en-US" dirty="0" smtClean="0"/>
              <a:t>in a direct-mapped cache</a:t>
            </a:r>
          </a:p>
          <a:p>
            <a:pPr>
              <a:buFont typeface="Wingdings" pitchFamily="2" charset="2"/>
              <a:buChar char="Ø"/>
            </a:pPr>
            <a:r>
              <a:rPr lang="en-US" dirty="0" smtClean="0"/>
              <a:t>N </a:t>
            </a:r>
            <a:r>
              <a:rPr lang="en-US" dirty="0" smtClean="0"/>
              <a:t>choices in N-way associative cache</a:t>
            </a:r>
          </a:p>
          <a:p>
            <a:endParaRPr lang="en-US" dirty="0" smtClean="0"/>
          </a:p>
          <a:p>
            <a:pPr>
              <a:buFont typeface="Wingdings" pitchFamily="2" charset="2"/>
              <a:buChar char="Ø"/>
            </a:pPr>
            <a:r>
              <a:rPr lang="en-US" b="1" dirty="0" smtClean="0"/>
              <a:t>What </a:t>
            </a:r>
            <a:r>
              <a:rPr lang="en-US" b="1" dirty="0" smtClean="0"/>
              <a:t>is </a:t>
            </a:r>
            <a:r>
              <a:rPr lang="en-US" b="1" dirty="0" smtClean="0"/>
              <a:t>the block that need to be kept in cache</a:t>
            </a:r>
            <a:endParaRPr lang="en-US" b="1" dirty="0" smtClean="0"/>
          </a:p>
          <a:p>
            <a:pPr>
              <a:buFont typeface="Wingdings" pitchFamily="2" charset="2"/>
              <a:buChar char="ü"/>
            </a:pPr>
            <a:r>
              <a:rPr lang="en-US" dirty="0" smtClean="0"/>
              <a:t> </a:t>
            </a:r>
            <a:r>
              <a:rPr lang="en-US" dirty="0" smtClean="0"/>
              <a:t>MRU </a:t>
            </a:r>
            <a:r>
              <a:rPr lang="en-US" dirty="0" smtClean="0"/>
              <a:t>(most remotely used) is considered optimal</a:t>
            </a:r>
          </a:p>
          <a:p>
            <a:pPr>
              <a:buFont typeface="Wingdings" pitchFamily="2" charset="2"/>
              <a:buChar char="ü"/>
            </a:pPr>
            <a:r>
              <a:rPr lang="en-US" dirty="0" smtClean="0"/>
              <a:t> </a:t>
            </a:r>
            <a:r>
              <a:rPr lang="en-US" dirty="0" smtClean="0"/>
              <a:t>This </a:t>
            </a:r>
            <a:r>
              <a:rPr lang="en-US" dirty="0" smtClean="0"/>
              <a:t>is an oracle scheme – we do not know the future</a:t>
            </a:r>
          </a:p>
          <a:p>
            <a:endParaRPr lang="en-US" dirty="0" smtClean="0"/>
          </a:p>
          <a:p>
            <a:pPr>
              <a:buFont typeface="Wingdings" pitchFamily="2" charset="2"/>
              <a:buChar char="Ø"/>
            </a:pPr>
            <a:r>
              <a:rPr lang="en-US" b="1" dirty="0" smtClean="0"/>
              <a:t>Which is the block that need to be replaced</a:t>
            </a:r>
            <a:endParaRPr lang="en-US" b="1" dirty="0" smtClean="0"/>
          </a:p>
          <a:p>
            <a:pPr>
              <a:buFont typeface="Wingdings" pitchFamily="2" charset="2"/>
              <a:buChar char="ü"/>
            </a:pPr>
            <a:r>
              <a:rPr lang="en-US" dirty="0" smtClean="0"/>
              <a:t> </a:t>
            </a:r>
            <a:r>
              <a:rPr lang="en-US" dirty="0" smtClean="0"/>
              <a:t>LRU </a:t>
            </a:r>
            <a:r>
              <a:rPr lang="en-US" dirty="0" smtClean="0"/>
              <a:t>(least recently used) – look at the past to predict the future</a:t>
            </a:r>
          </a:p>
          <a:p>
            <a:pPr>
              <a:buFont typeface="Wingdings" pitchFamily="2" charset="2"/>
              <a:buChar char="ü"/>
            </a:pPr>
            <a:r>
              <a:rPr lang="en-US" dirty="0" smtClean="0"/>
              <a:t> </a:t>
            </a:r>
            <a:r>
              <a:rPr lang="en-US" dirty="0" smtClean="0"/>
              <a:t>FIFO </a:t>
            </a:r>
            <a:r>
              <a:rPr lang="en-US" dirty="0" smtClean="0"/>
              <a:t>(first in first out) – honor the new ones</a:t>
            </a:r>
          </a:p>
          <a:p>
            <a:pPr>
              <a:buFont typeface="Wingdings" pitchFamily="2" charset="2"/>
              <a:buChar char="ü"/>
            </a:pPr>
            <a:r>
              <a:rPr lang="en-US" dirty="0" smtClean="0"/>
              <a:t> </a:t>
            </a:r>
            <a:r>
              <a:rPr lang="en-US" dirty="0" smtClean="0"/>
              <a:t>Random </a:t>
            </a:r>
            <a:r>
              <a:rPr lang="en-US" dirty="0" smtClean="0"/>
              <a:t>– don’t remember anything</a:t>
            </a:r>
          </a:p>
          <a:p>
            <a:pPr>
              <a:buFont typeface="Wingdings" pitchFamily="2" charset="2"/>
              <a:buChar char="ü"/>
            </a:pPr>
            <a:r>
              <a:rPr lang="en-US" dirty="0" smtClean="0"/>
              <a:t> </a:t>
            </a:r>
            <a:r>
              <a:rPr lang="en-US" dirty="0" smtClean="0"/>
              <a:t>Cost-based – what is the cost (e.g., latency) of bringing this block again?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Memory protection</a:t>
            </a:r>
            <a:endParaRPr lang="en-US" dirty="0"/>
          </a:p>
        </p:txBody>
      </p:sp>
      <p:sp>
        <p:nvSpPr>
          <p:cNvPr id="3" name="TextBox 2"/>
          <p:cNvSpPr txBox="1"/>
          <p:nvPr/>
        </p:nvSpPr>
        <p:spPr>
          <a:xfrm>
            <a:off x="228600" y="1295400"/>
            <a:ext cx="8534400" cy="2062103"/>
          </a:xfrm>
          <a:prstGeom prst="rect">
            <a:avLst/>
          </a:prstGeom>
          <a:noFill/>
        </p:spPr>
        <p:txBody>
          <a:bodyPr wrap="square" rtlCol="0">
            <a:spAutoFit/>
          </a:bodyPr>
          <a:lstStyle/>
          <a:p>
            <a:pPr>
              <a:buFont typeface="Arial" pitchFamily="34" charset="0"/>
              <a:buChar char="•"/>
            </a:pPr>
            <a:r>
              <a:rPr lang="en-US" sz="1600" dirty="0" smtClean="0"/>
              <a:t>In a Multi-programming environment</a:t>
            </a:r>
          </a:p>
          <a:p>
            <a:pPr>
              <a:buFont typeface="Arial" pitchFamily="34" charset="0"/>
              <a:buChar char="•"/>
            </a:pPr>
            <a:r>
              <a:rPr lang="en-US" sz="1600" dirty="0" smtClean="0"/>
              <a:t>There will be multiple process running, each process has a address range of 4GB (typical)</a:t>
            </a:r>
          </a:p>
          <a:p>
            <a:pPr>
              <a:buFont typeface="Arial" pitchFamily="34" charset="0"/>
              <a:buChar char="•"/>
            </a:pPr>
            <a:r>
              <a:rPr lang="en-US" sz="1600" dirty="0" smtClean="0"/>
              <a:t>We need to make sure that memory area allocated to each process remains private to itself and no other process access it</a:t>
            </a:r>
          </a:p>
          <a:p>
            <a:pPr>
              <a:buFont typeface="Arial" pitchFamily="34" charset="0"/>
              <a:buChar char="•"/>
            </a:pPr>
            <a:r>
              <a:rPr lang="en-US" sz="1600" dirty="0" smtClean="0"/>
              <a:t>Some kind of virtual fence need to created to protect memory spaces. </a:t>
            </a:r>
          </a:p>
          <a:p>
            <a:pPr>
              <a:buFont typeface="Arial" pitchFamily="34" charset="0"/>
              <a:buChar char="•"/>
            </a:pPr>
            <a:r>
              <a:rPr lang="en-US" sz="1600" dirty="0" smtClean="0"/>
              <a:t>This is done using two registers called the base and limit registers for every process</a:t>
            </a:r>
          </a:p>
          <a:p>
            <a:pPr>
              <a:buFont typeface="Arial" pitchFamily="34" charset="0"/>
              <a:buChar char="•"/>
            </a:pPr>
            <a:r>
              <a:rPr lang="en-US" sz="1600" dirty="0" smtClean="0"/>
              <a:t>Each address generated is validated against this number before accessing  memory</a:t>
            </a:r>
          </a:p>
          <a:p>
            <a:pPr>
              <a:buFont typeface="Arial" pitchFamily="34" charset="0"/>
              <a:buChar char="•"/>
            </a:pPr>
            <a:r>
              <a:rPr lang="en-US" sz="1600" dirty="0" smtClean="0"/>
              <a:t>This feature is usually implemented in Hardware, for better efficiency.</a:t>
            </a:r>
          </a:p>
        </p:txBody>
      </p:sp>
      <p:pic>
        <p:nvPicPr>
          <p:cNvPr id="24578" name="Picture 2"/>
          <p:cNvPicPr>
            <a:picLocks noChangeAspect="1" noChangeArrowheads="1"/>
          </p:cNvPicPr>
          <p:nvPr/>
        </p:nvPicPr>
        <p:blipFill>
          <a:blip r:embed="rId2"/>
          <a:srcRect/>
          <a:stretch>
            <a:fillRect/>
          </a:stretch>
        </p:blipFill>
        <p:spPr bwMode="auto">
          <a:xfrm>
            <a:off x="457200" y="3429000"/>
            <a:ext cx="7543800" cy="323914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smtClean="0"/>
              <a:t>Address Binding</a:t>
            </a:r>
            <a:endParaRPr lang="en-US" dirty="0"/>
          </a:p>
        </p:txBody>
      </p:sp>
      <p:sp>
        <p:nvSpPr>
          <p:cNvPr id="3" name="TextBox 2"/>
          <p:cNvSpPr txBox="1"/>
          <p:nvPr/>
        </p:nvSpPr>
        <p:spPr>
          <a:xfrm>
            <a:off x="228600" y="1295400"/>
            <a:ext cx="3657600" cy="3416320"/>
          </a:xfrm>
          <a:prstGeom prst="rect">
            <a:avLst/>
          </a:prstGeom>
          <a:noFill/>
        </p:spPr>
        <p:txBody>
          <a:bodyPr wrap="square" rtlCol="0">
            <a:spAutoFit/>
          </a:bodyPr>
          <a:lstStyle/>
          <a:p>
            <a:r>
              <a:rPr lang="en-US" dirty="0" smtClean="0"/>
              <a:t>Address in computer program stored in  disk does not always maps to real or  “Physical address”, instead it will be symbolic links. Which  are over written by real address during</a:t>
            </a:r>
          </a:p>
          <a:p>
            <a:r>
              <a:rPr lang="en-US" dirty="0" smtClean="0"/>
              <a:t>Load time or Run Time</a:t>
            </a:r>
          </a:p>
          <a:p>
            <a:endParaRPr lang="en-US" dirty="0" smtClean="0"/>
          </a:p>
          <a:p>
            <a:r>
              <a:rPr lang="en-US" dirty="0" smtClean="0"/>
              <a:t>In some OS this is done during compile time, in such a case the executable will contain physical address</a:t>
            </a:r>
          </a:p>
          <a:p>
            <a:endParaRPr lang="en-US" dirty="0" smtClean="0"/>
          </a:p>
        </p:txBody>
      </p:sp>
      <p:pic>
        <p:nvPicPr>
          <p:cNvPr id="25602" name="Picture 2"/>
          <p:cNvPicPr>
            <a:picLocks noChangeAspect="1" noChangeArrowheads="1"/>
          </p:cNvPicPr>
          <p:nvPr/>
        </p:nvPicPr>
        <p:blipFill>
          <a:blip r:embed="rId2"/>
          <a:srcRect/>
          <a:stretch>
            <a:fillRect/>
          </a:stretch>
        </p:blipFill>
        <p:spPr bwMode="auto">
          <a:xfrm>
            <a:off x="5486400" y="1143000"/>
            <a:ext cx="3495675" cy="545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Logical versus Physical Address Space</a:t>
            </a:r>
            <a:endParaRPr lang="en-US" dirty="0"/>
          </a:p>
        </p:txBody>
      </p:sp>
      <p:sp>
        <p:nvSpPr>
          <p:cNvPr id="3" name="TextBox 2"/>
          <p:cNvSpPr txBox="1"/>
          <p:nvPr/>
        </p:nvSpPr>
        <p:spPr>
          <a:xfrm>
            <a:off x="304800" y="1524000"/>
            <a:ext cx="3276600" cy="3785652"/>
          </a:xfrm>
          <a:prstGeom prst="rect">
            <a:avLst/>
          </a:prstGeom>
          <a:noFill/>
        </p:spPr>
        <p:txBody>
          <a:bodyPr wrap="square" rtlCol="0">
            <a:spAutoFit/>
          </a:bodyPr>
          <a:lstStyle/>
          <a:p>
            <a:r>
              <a:rPr lang="en-US" sz="1600" dirty="0" smtClean="0"/>
              <a:t>An address generated by the CPU is commonly referred to as </a:t>
            </a:r>
            <a:r>
              <a:rPr lang="en-US" sz="1600" b="1" dirty="0" smtClean="0"/>
              <a:t>a  Logical address</a:t>
            </a:r>
            <a:endParaRPr lang="en-US" sz="1600" b="1" dirty="0" smtClean="0"/>
          </a:p>
          <a:p>
            <a:r>
              <a:rPr lang="en-US" sz="1600" dirty="0" smtClean="0"/>
              <a:t>whereas an address seen by the memory unit-that is, the one loaded </a:t>
            </a:r>
            <a:r>
              <a:rPr lang="en-US" sz="1600" dirty="0" smtClean="0"/>
              <a:t>into memory address register of  </a:t>
            </a:r>
            <a:r>
              <a:rPr lang="en-US" sz="1600" dirty="0" smtClean="0"/>
              <a:t>the memory-is commonly referred to as </a:t>
            </a:r>
            <a:r>
              <a:rPr lang="en-US" sz="1600" dirty="0" smtClean="0"/>
              <a:t>a </a:t>
            </a:r>
            <a:r>
              <a:rPr lang="en-US" sz="1600" b="1" dirty="0" smtClean="0"/>
              <a:t>Physical address</a:t>
            </a:r>
          </a:p>
          <a:p>
            <a:endParaRPr lang="en-US" sz="1600" b="1" dirty="0" smtClean="0"/>
          </a:p>
          <a:p>
            <a:r>
              <a:rPr lang="en-US" sz="1600" dirty="0" smtClean="0"/>
              <a:t>The run-time mapping from virtual to physical addresses is done by </a:t>
            </a:r>
            <a:r>
              <a:rPr lang="en-US" sz="1600" dirty="0" smtClean="0"/>
              <a:t>a  hardware device </a:t>
            </a:r>
            <a:r>
              <a:rPr lang="en-US" sz="1600" dirty="0" smtClean="0"/>
              <a:t>called the We can </a:t>
            </a:r>
            <a:r>
              <a:rPr lang="en-US" sz="1600" dirty="0" smtClean="0"/>
              <a:t>choose  from </a:t>
            </a:r>
            <a:r>
              <a:rPr lang="en-US" sz="1600" dirty="0" smtClean="0"/>
              <a:t>many different methods to accomplish such mapping,</a:t>
            </a:r>
            <a:endParaRPr lang="en-US" sz="1600" b="1" dirty="0" smtClean="0"/>
          </a:p>
        </p:txBody>
      </p:sp>
      <p:pic>
        <p:nvPicPr>
          <p:cNvPr id="26626" name="Picture 2"/>
          <p:cNvPicPr>
            <a:picLocks noChangeAspect="1" noChangeArrowheads="1"/>
          </p:cNvPicPr>
          <p:nvPr/>
        </p:nvPicPr>
        <p:blipFill>
          <a:blip r:embed="rId2"/>
          <a:srcRect/>
          <a:stretch>
            <a:fillRect/>
          </a:stretch>
        </p:blipFill>
        <p:spPr bwMode="auto">
          <a:xfrm>
            <a:off x="3962401" y="1447800"/>
            <a:ext cx="4936494" cy="4572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Memory Technologies</a:t>
            </a:r>
            <a:endParaRPr lang="en-US" dirty="0"/>
          </a:p>
        </p:txBody>
      </p:sp>
      <p:sp>
        <p:nvSpPr>
          <p:cNvPr id="3" name="Rounded Rectangle 2"/>
          <p:cNvSpPr/>
          <p:nvPr/>
        </p:nvSpPr>
        <p:spPr>
          <a:xfrm>
            <a:off x="381000" y="1752600"/>
            <a:ext cx="40386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p>
          <a:p>
            <a:pPr algn="ctr"/>
            <a:r>
              <a:rPr lang="en-US" sz="2800" b="1" dirty="0" smtClean="0"/>
              <a:t>Static RAM (SRAM</a:t>
            </a:r>
            <a:r>
              <a:rPr lang="en-US" sz="2800" b="1" dirty="0" smtClean="0"/>
              <a:t>)</a:t>
            </a:r>
          </a:p>
          <a:p>
            <a:pPr algn="ctr"/>
            <a:endParaRPr lang="en-US" b="1" dirty="0" smtClean="0"/>
          </a:p>
          <a:p>
            <a:pPr algn="ctr"/>
            <a:endParaRPr lang="en-US" b="1" dirty="0" smtClean="0"/>
          </a:p>
          <a:p>
            <a:pPr>
              <a:buFont typeface="Arial" pitchFamily="34" charset="0"/>
              <a:buChar char="•"/>
            </a:pPr>
            <a:r>
              <a:rPr lang="en-US" b="1" dirty="0" smtClean="0"/>
              <a:t>Memory </a:t>
            </a:r>
            <a:r>
              <a:rPr lang="en-US" b="1" dirty="0" smtClean="0"/>
              <a:t>cell is implemented using six-transistor circuit</a:t>
            </a:r>
            <a:r>
              <a:rPr lang="en-US" b="1" dirty="0" smtClean="0"/>
              <a:t>, stores </a:t>
            </a:r>
            <a:r>
              <a:rPr lang="en-US" b="1" dirty="0" smtClean="0"/>
              <a:t>a bit.</a:t>
            </a:r>
          </a:p>
          <a:p>
            <a:pPr>
              <a:buFont typeface="Arial" pitchFamily="34" charset="0"/>
              <a:buChar char="•"/>
            </a:pPr>
            <a:r>
              <a:rPr lang="en-US" b="1" dirty="0" smtClean="0"/>
              <a:t>Data </a:t>
            </a:r>
            <a:r>
              <a:rPr lang="en-US" b="1" dirty="0" smtClean="0"/>
              <a:t>is erased only when powered off</a:t>
            </a:r>
          </a:p>
          <a:p>
            <a:pPr>
              <a:buFont typeface="Arial" pitchFamily="34" charset="0"/>
              <a:buChar char="•"/>
            </a:pPr>
            <a:r>
              <a:rPr lang="en-US" b="1" dirty="0" smtClean="0"/>
              <a:t>Much faster</a:t>
            </a:r>
          </a:p>
          <a:p>
            <a:pPr>
              <a:buFont typeface="Arial" pitchFamily="34" charset="0"/>
              <a:buChar char="•"/>
            </a:pPr>
            <a:r>
              <a:rPr lang="en-US" b="1" dirty="0" smtClean="0"/>
              <a:t>Expensive , compared </a:t>
            </a:r>
            <a:r>
              <a:rPr lang="en-US" b="1" dirty="0" smtClean="0"/>
              <a:t>to other </a:t>
            </a:r>
            <a:r>
              <a:rPr lang="en-US" b="1" dirty="0" smtClean="0"/>
              <a:t>technologies  like DRAM</a:t>
            </a:r>
            <a:endParaRPr lang="en-US" b="1" dirty="0" smtClean="0"/>
          </a:p>
          <a:p>
            <a:pPr>
              <a:buFont typeface="Arial" pitchFamily="34" charset="0"/>
              <a:buChar char="•"/>
            </a:pPr>
            <a:r>
              <a:rPr lang="en-US" b="1" dirty="0" smtClean="0"/>
              <a:t>Immune </a:t>
            </a:r>
            <a:r>
              <a:rPr lang="en-US" b="1" dirty="0" smtClean="0"/>
              <a:t>to electrical </a:t>
            </a:r>
            <a:r>
              <a:rPr lang="en-US" b="1" dirty="0" smtClean="0"/>
              <a:t>disturbances</a:t>
            </a:r>
          </a:p>
          <a:p>
            <a:pPr>
              <a:buFont typeface="Arial" pitchFamily="34" charset="0"/>
              <a:buChar char="•"/>
            </a:pPr>
            <a:r>
              <a:rPr lang="en-US" b="1" dirty="0" smtClean="0"/>
              <a:t>Used in Cache Memories</a:t>
            </a:r>
          </a:p>
          <a:p>
            <a:pPr>
              <a:buFont typeface="Arial" pitchFamily="34" charset="0"/>
              <a:buChar char="•"/>
            </a:pPr>
            <a:endParaRPr lang="en-US" b="1" dirty="0" smtClean="0"/>
          </a:p>
          <a:p>
            <a:endParaRPr lang="en-US" b="1" dirty="0" smtClean="0"/>
          </a:p>
          <a:p>
            <a:endParaRPr lang="en-US" b="1" dirty="0" smtClean="0"/>
          </a:p>
          <a:p>
            <a:endParaRPr lang="en-US" b="1" dirty="0" smtClean="0"/>
          </a:p>
          <a:p>
            <a:endParaRPr lang="en-US" b="1" dirty="0" smtClean="0"/>
          </a:p>
        </p:txBody>
      </p:sp>
      <p:sp>
        <p:nvSpPr>
          <p:cNvPr id="4" name="Rounded Rectangle 3"/>
          <p:cNvSpPr/>
          <p:nvPr/>
        </p:nvSpPr>
        <p:spPr>
          <a:xfrm>
            <a:off x="4953000" y="1752600"/>
            <a:ext cx="4038600" cy="480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Dynamic </a:t>
            </a:r>
            <a:r>
              <a:rPr lang="en-US" sz="2800" b="1" dirty="0" smtClean="0"/>
              <a:t>RAM (SRAM</a:t>
            </a:r>
            <a:r>
              <a:rPr lang="en-US" sz="2800" b="1" dirty="0" smtClean="0"/>
              <a:t>)</a:t>
            </a:r>
          </a:p>
          <a:p>
            <a:pPr algn="ctr"/>
            <a:endParaRPr lang="en-US" b="1" dirty="0" smtClean="0"/>
          </a:p>
          <a:p>
            <a:pPr algn="ctr"/>
            <a:endParaRPr lang="en-US" b="1" dirty="0" smtClean="0"/>
          </a:p>
          <a:p>
            <a:pPr>
              <a:buFont typeface="Arial" pitchFamily="34" charset="0"/>
              <a:buChar char="•"/>
            </a:pPr>
            <a:r>
              <a:rPr lang="en-US" b="1" dirty="0" smtClean="0"/>
              <a:t>Much slower, implementation, uses capacitors and transistors.</a:t>
            </a:r>
          </a:p>
          <a:p>
            <a:pPr>
              <a:buFont typeface="Arial" pitchFamily="34" charset="0"/>
              <a:buChar char="•"/>
            </a:pPr>
            <a:endParaRPr lang="en-US" b="1" dirty="0" smtClean="0"/>
          </a:p>
          <a:p>
            <a:pPr>
              <a:buFont typeface="Arial" pitchFamily="34" charset="0"/>
              <a:buChar char="•"/>
            </a:pPr>
            <a:r>
              <a:rPr lang="en-US" b="1" dirty="0" smtClean="0"/>
              <a:t>Needs Periodic Refresh (every 100ms)</a:t>
            </a:r>
          </a:p>
          <a:p>
            <a:pPr>
              <a:buFont typeface="Arial" pitchFamily="34" charset="0"/>
              <a:buChar char="•"/>
            </a:pPr>
            <a:r>
              <a:rPr lang="en-US" b="1" dirty="0" smtClean="0"/>
              <a:t>Less Expensive than SRAM</a:t>
            </a:r>
          </a:p>
          <a:p>
            <a:pPr>
              <a:buFont typeface="Arial" pitchFamily="34" charset="0"/>
              <a:buChar char="•"/>
            </a:pPr>
            <a:r>
              <a:rPr lang="en-US" b="1" dirty="0" smtClean="0"/>
              <a:t>Not immune to electrical disturbances</a:t>
            </a:r>
          </a:p>
          <a:p>
            <a:pPr>
              <a:buFont typeface="Arial" pitchFamily="34" charset="0"/>
              <a:buChar char="•"/>
            </a:pPr>
            <a:r>
              <a:rPr lang="en-US" b="1" dirty="0" smtClean="0"/>
              <a:t>Used in Main Memories</a:t>
            </a:r>
          </a:p>
          <a:p>
            <a:pPr algn="ctr"/>
            <a:endParaRPr lang="en-US" b="1" dirty="0" smtClean="0"/>
          </a:p>
          <a:p>
            <a:pPr algn="ctr"/>
            <a:endParaRPr lang="en-US" b="1" dirty="0" smtClean="0"/>
          </a:p>
          <a:p>
            <a:pPr algn="ctr"/>
            <a:endParaRPr lang="en-US" b="1" dirty="0" smtClean="0"/>
          </a:p>
          <a:p>
            <a:pPr algn="ctr"/>
            <a:endParaRPr lang="en-US"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CPU-DRAM </a:t>
            </a:r>
            <a:r>
              <a:rPr lang="en-US" b="1" dirty="0" smtClean="0"/>
              <a:t>Performance Gap </a:t>
            </a:r>
            <a:endParaRPr lang="en-US" dirty="0"/>
          </a:p>
        </p:txBody>
      </p:sp>
      <p:sp>
        <p:nvSpPr>
          <p:cNvPr id="3" name="TextBox 2"/>
          <p:cNvSpPr txBox="1"/>
          <p:nvPr/>
        </p:nvSpPr>
        <p:spPr>
          <a:xfrm>
            <a:off x="533400" y="1219200"/>
            <a:ext cx="7772400" cy="1477328"/>
          </a:xfrm>
          <a:prstGeom prst="rect">
            <a:avLst/>
          </a:prstGeom>
          <a:noFill/>
        </p:spPr>
        <p:txBody>
          <a:bodyPr wrap="square" rtlCol="0">
            <a:spAutoFit/>
          </a:bodyPr>
          <a:lstStyle/>
          <a:p>
            <a:r>
              <a:rPr lang="en-US" dirty="0" smtClean="0"/>
              <a:t>Intel and ARM are coming out with faster and faster CPU every year, faster the CPU means, the memory access time need to catch up with that, otherwise the CPU cannot perform at the expected speeds. However the memory technologies are not moving at the same speed that of CPU, hence there is performance gap between the CPU performance and memory access time</a:t>
            </a:r>
            <a:endParaRPr lang="en-US" dirty="0"/>
          </a:p>
        </p:txBody>
      </p:sp>
      <p:pic>
        <p:nvPicPr>
          <p:cNvPr id="1027" name="Picture 3"/>
          <p:cNvPicPr>
            <a:picLocks noChangeAspect="1" noChangeArrowheads="1"/>
          </p:cNvPicPr>
          <p:nvPr/>
        </p:nvPicPr>
        <p:blipFill>
          <a:blip r:embed="rId2"/>
          <a:srcRect/>
          <a:stretch>
            <a:fillRect/>
          </a:stretch>
        </p:blipFill>
        <p:spPr bwMode="auto">
          <a:xfrm>
            <a:off x="304800" y="2704900"/>
            <a:ext cx="8534400" cy="40007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normAutofit fontScale="90000"/>
          </a:bodyPr>
          <a:lstStyle/>
          <a:p>
            <a:r>
              <a:rPr lang="en-US" dirty="0" smtClean="0"/>
              <a:t>How do Solve this problem of memory Gap (Memory Wall)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1066800"/>
          <a:ext cx="8382001" cy="4568224"/>
        </p:xfrm>
        <a:graphic>
          <a:graphicData uri="http://schemas.openxmlformats.org/drawingml/2006/table">
            <a:tbl>
              <a:tblPr firstRow="1" bandRow="1">
                <a:tableStyleId>{5C22544A-7EE6-4342-B048-85BDC9FD1C3A}</a:tableStyleId>
              </a:tblPr>
              <a:tblGrid>
                <a:gridCol w="1018374"/>
                <a:gridCol w="2062191"/>
                <a:gridCol w="1776296"/>
                <a:gridCol w="3525140"/>
              </a:tblGrid>
              <a:tr h="455707">
                <a:tc>
                  <a:txBody>
                    <a:bodyPr/>
                    <a:lstStyle/>
                    <a:p>
                      <a:r>
                        <a:rPr lang="en-US" dirty="0" smtClean="0"/>
                        <a:t>Option</a:t>
                      </a:r>
                      <a:endParaRPr lang="en-US" dirty="0"/>
                    </a:p>
                  </a:txBody>
                  <a:tcPr/>
                </a:tc>
                <a:tc>
                  <a:txBody>
                    <a:bodyPr/>
                    <a:lstStyle/>
                    <a:p>
                      <a:r>
                        <a:rPr lang="en-US" dirty="0" smtClean="0"/>
                        <a:t>Action</a:t>
                      </a:r>
                      <a:endParaRPr lang="en-US" dirty="0"/>
                    </a:p>
                  </a:txBody>
                  <a:tcPr/>
                </a:tc>
                <a:tc>
                  <a:txBody>
                    <a:bodyPr/>
                    <a:lstStyle/>
                    <a:p>
                      <a:r>
                        <a:rPr lang="en-US" dirty="0" smtClean="0"/>
                        <a:t>Latency</a:t>
                      </a:r>
                      <a:endParaRPr lang="en-US" dirty="0"/>
                    </a:p>
                  </a:txBody>
                  <a:tcPr/>
                </a:tc>
                <a:tc>
                  <a:txBody>
                    <a:bodyPr/>
                    <a:lstStyle/>
                    <a:p>
                      <a:r>
                        <a:rPr lang="en-US" dirty="0" smtClean="0"/>
                        <a:t>Associated</a:t>
                      </a:r>
                      <a:r>
                        <a:rPr lang="en-US" baseline="0" dirty="0" smtClean="0"/>
                        <a:t> Cost/Effort</a:t>
                      </a:r>
                      <a:endParaRPr lang="en-US" dirty="0"/>
                    </a:p>
                  </a:txBody>
                  <a:tcPr/>
                </a:tc>
              </a:tr>
              <a:tr h="1460757">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Refrigerator</a:t>
                      </a:r>
                      <a:r>
                        <a:rPr lang="en-US" baseline="0" dirty="0" smtClean="0"/>
                        <a:t> or food cupboard</a:t>
                      </a:r>
                      <a:endParaRPr lang="en-US" dirty="0" smtClean="0"/>
                    </a:p>
                  </a:txBody>
                  <a:tcPr/>
                </a:tc>
                <a:tc>
                  <a:txBody>
                    <a:bodyPr/>
                    <a:lstStyle/>
                    <a:p>
                      <a:r>
                        <a:rPr lang="en-US" dirty="0" smtClean="0"/>
                        <a:t>One minute</a:t>
                      </a:r>
                      <a:endParaRPr lang="en-US" dirty="0"/>
                    </a:p>
                  </a:txBody>
                  <a:tcPr/>
                </a:tc>
                <a:tc>
                  <a:txBody>
                    <a:bodyPr/>
                    <a:lstStyle/>
                    <a:p>
                      <a:r>
                        <a:rPr lang="en-US" dirty="0" smtClean="0"/>
                        <a:t>Faster, but need to maintain the needed food and electricity</a:t>
                      </a:r>
                      <a:r>
                        <a:rPr lang="en-US" baseline="0" dirty="0" smtClean="0"/>
                        <a:t> charges. Choice depends on commonly used items</a:t>
                      </a:r>
                      <a:endParaRPr lang="en-US" dirty="0"/>
                    </a:p>
                  </a:txBody>
                  <a:tcPr/>
                </a:tc>
              </a:tr>
              <a:tr h="112365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to Local Food Shop</a:t>
                      </a:r>
                    </a:p>
                    <a:p>
                      <a:endParaRPr lang="en-US" dirty="0"/>
                    </a:p>
                  </a:txBody>
                  <a:tcPr/>
                </a:tc>
                <a:tc>
                  <a:txBody>
                    <a:bodyPr/>
                    <a:lstStyle/>
                    <a:p>
                      <a:r>
                        <a:rPr lang="en-US" dirty="0" smtClean="0"/>
                        <a:t>20-30 Minutes</a:t>
                      </a:r>
                      <a:endParaRPr lang="en-US" dirty="0"/>
                    </a:p>
                  </a:txBody>
                  <a:tcPr/>
                </a:tc>
                <a:tc>
                  <a:txBody>
                    <a:bodyPr/>
                    <a:lstStyle/>
                    <a:p>
                      <a:r>
                        <a:rPr lang="en-US" dirty="0" smtClean="0"/>
                        <a:t>Takes</a:t>
                      </a:r>
                      <a:r>
                        <a:rPr lang="en-US" baseline="0" dirty="0" smtClean="0"/>
                        <a:t> time and effort to go travel to shop, cost efficient than option-1</a:t>
                      </a:r>
                    </a:p>
                    <a:p>
                      <a:r>
                        <a:rPr lang="en-US" baseline="0" dirty="0" smtClean="0"/>
                        <a:t>Choice wider, but limited to what is there is Food shop.</a:t>
                      </a:r>
                      <a:endParaRPr lang="en-US" dirty="0"/>
                    </a:p>
                  </a:txBody>
                  <a:tcPr/>
                </a:tc>
              </a:tr>
              <a:tr h="1460757">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to Market</a:t>
                      </a:r>
                      <a:r>
                        <a:rPr lang="en-US" baseline="0" dirty="0" smtClean="0"/>
                        <a:t> buy ingredients and cook</a:t>
                      </a:r>
                      <a:endParaRPr lang="en-US" dirty="0" smtClean="0"/>
                    </a:p>
                    <a:p>
                      <a:endParaRPr lang="en-US" dirty="0"/>
                    </a:p>
                  </a:txBody>
                  <a:tcPr/>
                </a:tc>
                <a:tc>
                  <a:txBody>
                    <a:bodyPr/>
                    <a:lstStyle/>
                    <a:p>
                      <a:r>
                        <a:rPr lang="en-US" dirty="0" smtClean="0"/>
                        <a:t>Hours</a:t>
                      </a:r>
                      <a:endParaRPr lang="en-US" dirty="0"/>
                    </a:p>
                  </a:txBody>
                  <a:tcPr/>
                </a:tc>
                <a:tc>
                  <a:txBody>
                    <a:bodyPr/>
                    <a:lstStyle/>
                    <a:p>
                      <a:r>
                        <a:rPr lang="en-US" dirty="0" smtClean="0"/>
                        <a:t>Most</a:t>
                      </a:r>
                      <a:r>
                        <a:rPr lang="en-US" baseline="0" dirty="0" smtClean="0"/>
                        <a:t> of cost efficient option but needs effort and advance planning. Choice is very wide, you can have anything. Not the best option when you are  Hungry.</a:t>
                      </a:r>
                      <a:endParaRPr lang="en-US" dirty="0"/>
                    </a:p>
                  </a:txBody>
                  <a:tcPr/>
                </a:tc>
              </a:tr>
            </a:tbl>
          </a:graphicData>
        </a:graphic>
      </p:graphicFrame>
      <p:sp>
        <p:nvSpPr>
          <p:cNvPr id="4" name="Title 1"/>
          <p:cNvSpPr txBox="1">
            <a:spLocks/>
          </p:cNvSpPr>
          <p:nvPr/>
        </p:nvSpPr>
        <p:spPr>
          <a:xfrm>
            <a:off x="457200" y="228600"/>
            <a:ext cx="8229600" cy="9906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What do you do when you are Hungry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533400" y="6096000"/>
            <a:ext cx="8305800" cy="381000"/>
          </a:xfrm>
          <a:prstGeom prst="rect">
            <a:avLst/>
          </a:prstGeom>
          <a:noFill/>
        </p:spPr>
        <p:txBody>
          <a:bodyPr wrap="square" rtlCol="0">
            <a:spAutoFit/>
          </a:bodyPr>
          <a:lstStyle/>
          <a:p>
            <a:r>
              <a:rPr lang="en-US" dirty="0" smtClean="0"/>
              <a:t>This is exactly done solve the gap between memory speed and CPU speed.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Memory Hierarchy</a:t>
            </a:r>
            <a:endParaRPr lang="en-US" dirty="0"/>
          </a:p>
        </p:txBody>
      </p:sp>
      <p:sp>
        <p:nvSpPr>
          <p:cNvPr id="3" name="TextBox 2"/>
          <p:cNvSpPr txBox="1"/>
          <p:nvPr/>
        </p:nvSpPr>
        <p:spPr>
          <a:xfrm>
            <a:off x="838200" y="1447800"/>
            <a:ext cx="7696200" cy="1200329"/>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To create an illusion of “fast and large” main memory</a:t>
            </a:r>
          </a:p>
          <a:p>
            <a:pPr>
              <a:buFont typeface="Arial" pitchFamily="34" charset="0"/>
              <a:buChar char="•"/>
            </a:pPr>
            <a:r>
              <a:rPr lang="en-US" dirty="0" smtClean="0"/>
              <a:t> </a:t>
            </a:r>
            <a:r>
              <a:rPr lang="en-US" dirty="0" smtClean="0"/>
              <a:t>As fast as a small SRAM-based memory</a:t>
            </a:r>
          </a:p>
          <a:p>
            <a:pPr>
              <a:buFont typeface="Arial" pitchFamily="34" charset="0"/>
              <a:buChar char="•"/>
            </a:pPr>
            <a:r>
              <a:rPr lang="en-US" dirty="0" smtClean="0"/>
              <a:t>As </a:t>
            </a:r>
            <a:r>
              <a:rPr lang="en-US" dirty="0" smtClean="0"/>
              <a:t>large (and cheap) as DRAM-based </a:t>
            </a:r>
            <a:r>
              <a:rPr lang="en-US" dirty="0" smtClean="0"/>
              <a:t>memory</a:t>
            </a:r>
          </a:p>
          <a:p>
            <a:pPr>
              <a:buFont typeface="Arial" pitchFamily="34" charset="0"/>
              <a:buChar char="•"/>
            </a:pPr>
            <a:r>
              <a:rPr lang="en-US" dirty="0" smtClean="0"/>
              <a:t>To </a:t>
            </a:r>
            <a:r>
              <a:rPr lang="en-US" dirty="0" smtClean="0"/>
              <a:t>provide CPU with necessary data and instructions </a:t>
            </a:r>
            <a:r>
              <a:rPr lang="en-US" dirty="0" smtClean="0"/>
              <a:t>as  quickly </a:t>
            </a:r>
            <a:r>
              <a:rPr lang="en-US" dirty="0" smtClean="0"/>
              <a:t>as possible</a:t>
            </a:r>
            <a:endParaRPr lang="en-US" dirty="0"/>
          </a:p>
        </p:txBody>
      </p:sp>
      <p:sp>
        <p:nvSpPr>
          <p:cNvPr id="4" name="TextBox 3"/>
          <p:cNvSpPr txBox="1"/>
          <p:nvPr/>
        </p:nvSpPr>
        <p:spPr>
          <a:xfrm>
            <a:off x="838200" y="1066800"/>
            <a:ext cx="1447800" cy="461665"/>
          </a:xfrm>
          <a:prstGeom prst="rect">
            <a:avLst/>
          </a:prstGeom>
          <a:noFill/>
        </p:spPr>
        <p:txBody>
          <a:bodyPr wrap="square" rtlCol="0">
            <a:spAutoFit/>
          </a:bodyPr>
          <a:lstStyle/>
          <a:p>
            <a:r>
              <a:rPr lang="en-US" sz="2400" b="1" dirty="0" smtClean="0"/>
              <a:t>Goals</a:t>
            </a:r>
            <a:endParaRPr lang="en-US" sz="2400" b="1" dirty="0"/>
          </a:p>
        </p:txBody>
      </p:sp>
      <p:sp>
        <p:nvSpPr>
          <p:cNvPr id="5" name="TextBox 4"/>
          <p:cNvSpPr txBox="1"/>
          <p:nvPr/>
        </p:nvSpPr>
        <p:spPr>
          <a:xfrm>
            <a:off x="609600" y="3733800"/>
            <a:ext cx="8001000" cy="2862322"/>
          </a:xfrm>
          <a:prstGeom prst="rect">
            <a:avLst/>
          </a:prstGeom>
          <a:noFill/>
        </p:spPr>
        <p:txBody>
          <a:bodyPr wrap="square" rtlCol="0">
            <a:spAutoFit/>
          </a:bodyPr>
          <a:lstStyle/>
          <a:p>
            <a:pPr>
              <a:buFont typeface="Arial" pitchFamily="34" charset="0"/>
              <a:buChar char="•"/>
            </a:pPr>
            <a:r>
              <a:rPr lang="en-US" sz="2000" b="1" dirty="0" smtClean="0"/>
              <a:t>Frequently Used Data is kept in a small memory called Cache which is SRAM based</a:t>
            </a:r>
          </a:p>
          <a:p>
            <a:pPr>
              <a:buFont typeface="Arial" pitchFamily="34" charset="0"/>
              <a:buChar char="•"/>
            </a:pPr>
            <a:r>
              <a:rPr lang="en-US" sz="2000" dirty="0" smtClean="0"/>
              <a:t> When </a:t>
            </a:r>
            <a:r>
              <a:rPr lang="en-US" sz="2000" dirty="0" smtClean="0"/>
              <a:t>CPU finds its data in </a:t>
            </a:r>
            <a:r>
              <a:rPr lang="en-US" sz="2000" dirty="0" smtClean="0"/>
              <a:t>cache, we call it “</a:t>
            </a:r>
            <a:r>
              <a:rPr lang="en-US" sz="2000" b="1" dirty="0" smtClean="0"/>
              <a:t>Cache Hit</a:t>
            </a:r>
            <a:r>
              <a:rPr lang="en-US" sz="2000" dirty="0" smtClean="0"/>
              <a:t>”</a:t>
            </a:r>
          </a:p>
          <a:p>
            <a:pPr>
              <a:buFont typeface="Arial" pitchFamily="34" charset="0"/>
              <a:buChar char="•"/>
            </a:pPr>
            <a:r>
              <a:rPr lang="en-US" sz="2000" dirty="0" smtClean="0"/>
              <a:t> When </a:t>
            </a:r>
            <a:r>
              <a:rPr lang="en-US" sz="2000" dirty="0" smtClean="0"/>
              <a:t>CPU does not finds </a:t>
            </a:r>
            <a:r>
              <a:rPr lang="en-US" sz="2000" dirty="0" smtClean="0"/>
              <a:t>its data in cache, we call it “</a:t>
            </a:r>
            <a:r>
              <a:rPr lang="en-US" sz="2000" b="1" dirty="0" smtClean="0"/>
              <a:t>Cache </a:t>
            </a:r>
            <a:r>
              <a:rPr lang="en-US" sz="2000" b="1" dirty="0" smtClean="0"/>
              <a:t>Miss</a:t>
            </a:r>
            <a:r>
              <a:rPr lang="en-US" sz="2000" dirty="0" smtClean="0"/>
              <a:t>”</a:t>
            </a:r>
          </a:p>
          <a:p>
            <a:pPr>
              <a:buFont typeface="Arial" pitchFamily="34" charset="0"/>
              <a:buChar char="•"/>
            </a:pPr>
            <a:r>
              <a:rPr lang="en-US" sz="2000" dirty="0" smtClean="0"/>
              <a:t>Cache hit rate = No of Cache Hits/No  of time Cache is accessed</a:t>
            </a:r>
          </a:p>
          <a:p>
            <a:pPr>
              <a:buFont typeface="Arial" pitchFamily="34" charset="0"/>
              <a:buChar char="•"/>
            </a:pPr>
            <a:r>
              <a:rPr lang="en-US" sz="2000" dirty="0" smtClean="0"/>
              <a:t>Avg. </a:t>
            </a:r>
            <a:r>
              <a:rPr lang="en-US" sz="2000" dirty="0" err="1" smtClean="0"/>
              <a:t>mem</a:t>
            </a:r>
            <a:r>
              <a:rPr lang="en-US" sz="2000" dirty="0" smtClean="0"/>
              <a:t>. access lat. (AMAL) = cache hit time + (1 – cache hit </a:t>
            </a:r>
            <a:r>
              <a:rPr lang="en-US" sz="2000" dirty="0" smtClean="0"/>
              <a:t>rate) *  miss penalty</a:t>
            </a:r>
          </a:p>
          <a:p>
            <a:pPr>
              <a:buFont typeface="Arial" pitchFamily="34" charset="0"/>
              <a:buChar char="•"/>
            </a:pPr>
            <a:r>
              <a:rPr lang="en-US" sz="2000" b="1" u="sng" dirty="0" smtClean="0"/>
              <a:t>Cache helps reduce bandwidth pressure on memory bus</a:t>
            </a:r>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Operations</a:t>
            </a:r>
            <a:endParaRPr lang="en-US" dirty="0"/>
          </a:p>
        </p:txBody>
      </p:sp>
      <p:pic>
        <p:nvPicPr>
          <p:cNvPr id="18436" name="Picture 4" descr="C:\Users\girish\AppData\Local\Microsoft\Windows\Temporary Internet Files\Content.IE5\1BFSDAHM\251874571[1].jpg"/>
          <p:cNvPicPr>
            <a:picLocks noChangeAspect="1" noChangeArrowheads="1"/>
          </p:cNvPicPr>
          <p:nvPr/>
        </p:nvPicPr>
        <p:blipFill>
          <a:blip r:embed="rId3"/>
          <a:srcRect/>
          <a:stretch>
            <a:fillRect/>
          </a:stretch>
        </p:blipFill>
        <p:spPr bwMode="auto">
          <a:xfrm>
            <a:off x="914400" y="2057400"/>
            <a:ext cx="1868485" cy="1676400"/>
          </a:xfrm>
          <a:prstGeom prst="rect">
            <a:avLst/>
          </a:prstGeom>
          <a:noFill/>
        </p:spPr>
      </p:pic>
      <p:pic>
        <p:nvPicPr>
          <p:cNvPr id="18437" name="Picture 5" descr="C:\Users\girish\AppData\Local\Microsoft\Windows\Temporary Internet Files\Content.IE5\1BFSDAHM\memory[1].png"/>
          <p:cNvPicPr>
            <a:picLocks noChangeAspect="1" noChangeArrowheads="1"/>
          </p:cNvPicPr>
          <p:nvPr/>
        </p:nvPicPr>
        <p:blipFill>
          <a:blip r:embed="rId4" cstate="print"/>
          <a:srcRect/>
          <a:stretch>
            <a:fillRect/>
          </a:stretch>
        </p:blipFill>
        <p:spPr bwMode="auto">
          <a:xfrm>
            <a:off x="13591401" y="11841163"/>
            <a:ext cx="45719" cy="45719"/>
          </a:xfrm>
          <a:prstGeom prst="rect">
            <a:avLst/>
          </a:prstGeom>
          <a:noFill/>
        </p:spPr>
      </p:pic>
      <p:pic>
        <p:nvPicPr>
          <p:cNvPr id="18438" name="Picture 6" descr="C:\Users\girish\AppData\Local\Microsoft\Windows\Temporary Internet Files\Content.IE5\ED16RD5D\Kingston_DDR_Memory_Module[1].jpg"/>
          <p:cNvPicPr>
            <a:picLocks noChangeAspect="1" noChangeArrowheads="1"/>
          </p:cNvPicPr>
          <p:nvPr/>
        </p:nvPicPr>
        <p:blipFill>
          <a:blip r:embed="rId5" cstate="print"/>
          <a:srcRect/>
          <a:stretch>
            <a:fillRect/>
          </a:stretch>
        </p:blipFill>
        <p:spPr bwMode="auto">
          <a:xfrm>
            <a:off x="7315200" y="2057400"/>
            <a:ext cx="1214940" cy="685800"/>
          </a:xfrm>
          <a:prstGeom prst="rect">
            <a:avLst/>
          </a:prstGeom>
          <a:noFill/>
        </p:spPr>
      </p:pic>
      <p:pic>
        <p:nvPicPr>
          <p:cNvPr id="9" name="Picture 6" descr="C:\Users\girish\AppData\Local\Microsoft\Windows\Temporary Internet Files\Content.IE5\ED16RD5D\Kingston_DDR_Memory_Module[1].jpg"/>
          <p:cNvPicPr>
            <a:picLocks noChangeAspect="1" noChangeArrowheads="1"/>
          </p:cNvPicPr>
          <p:nvPr/>
        </p:nvPicPr>
        <p:blipFill>
          <a:blip r:embed="rId5" cstate="print"/>
          <a:srcRect/>
          <a:stretch>
            <a:fillRect/>
          </a:stretch>
        </p:blipFill>
        <p:spPr bwMode="auto">
          <a:xfrm>
            <a:off x="7315200" y="2743200"/>
            <a:ext cx="1214940" cy="685800"/>
          </a:xfrm>
          <a:prstGeom prst="rect">
            <a:avLst/>
          </a:prstGeom>
          <a:noFill/>
        </p:spPr>
      </p:pic>
      <p:pic>
        <p:nvPicPr>
          <p:cNvPr id="18439" name="Picture 7" descr="C:\Users\girish\AppData\Local\Microsoft\Windows\Temporary Internet Files\Content.IE5\39CENZAI\MemoryRam[1].jpg"/>
          <p:cNvPicPr>
            <a:picLocks noChangeAspect="1" noChangeArrowheads="1"/>
          </p:cNvPicPr>
          <p:nvPr/>
        </p:nvPicPr>
        <p:blipFill>
          <a:blip r:embed="rId6" cstate="print"/>
          <a:srcRect/>
          <a:stretch>
            <a:fillRect/>
          </a:stretch>
        </p:blipFill>
        <p:spPr bwMode="auto">
          <a:xfrm>
            <a:off x="4191000" y="2362200"/>
            <a:ext cx="647700" cy="663627"/>
          </a:xfrm>
          <a:prstGeom prst="rect">
            <a:avLst/>
          </a:prstGeom>
          <a:noFill/>
        </p:spPr>
      </p:pic>
      <p:pic>
        <p:nvPicPr>
          <p:cNvPr id="12" name="Picture 6" descr="C:\Users\girish\AppData\Local\Microsoft\Windows\Temporary Internet Files\Content.IE5\ED16RD5D\Kingston_DDR_Memory_Module[1].jpg"/>
          <p:cNvPicPr>
            <a:picLocks noChangeAspect="1" noChangeArrowheads="1"/>
          </p:cNvPicPr>
          <p:nvPr/>
        </p:nvPicPr>
        <p:blipFill>
          <a:blip r:embed="rId5" cstate="print"/>
          <a:srcRect/>
          <a:stretch>
            <a:fillRect/>
          </a:stretch>
        </p:blipFill>
        <p:spPr bwMode="auto">
          <a:xfrm>
            <a:off x="7319460" y="3429000"/>
            <a:ext cx="1214940" cy="685800"/>
          </a:xfrm>
          <a:prstGeom prst="rect">
            <a:avLst/>
          </a:prstGeom>
          <a:noFill/>
        </p:spPr>
      </p:pic>
      <p:cxnSp>
        <p:nvCxnSpPr>
          <p:cNvPr id="14" name="Straight Arrow Connector 13"/>
          <p:cNvCxnSpPr/>
          <p:nvPr/>
        </p:nvCxnSpPr>
        <p:spPr>
          <a:xfrm>
            <a:off x="2743200" y="25146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8436" idx="3"/>
          </p:cNvCxnSpPr>
          <p:nvPr/>
        </p:nvCxnSpPr>
        <p:spPr>
          <a:xfrm rot="10800000">
            <a:off x="2782886" y="2895600"/>
            <a:ext cx="140811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53307" y="2133600"/>
            <a:ext cx="732893" cy="369332"/>
          </a:xfrm>
          <a:prstGeom prst="rect">
            <a:avLst/>
          </a:prstGeom>
          <a:noFill/>
        </p:spPr>
        <p:txBody>
          <a:bodyPr wrap="none" rtlCol="0">
            <a:spAutoFit/>
          </a:bodyPr>
          <a:lstStyle/>
          <a:p>
            <a:r>
              <a:rPr lang="en-US" dirty="0" smtClean="0"/>
              <a:t>&amp;A[0]</a:t>
            </a:r>
            <a:endParaRPr lang="en-US" dirty="0"/>
          </a:p>
        </p:txBody>
      </p:sp>
      <p:sp>
        <p:nvSpPr>
          <p:cNvPr id="18" name="TextBox 17"/>
          <p:cNvSpPr txBox="1"/>
          <p:nvPr/>
        </p:nvSpPr>
        <p:spPr>
          <a:xfrm>
            <a:off x="3200400" y="2895600"/>
            <a:ext cx="620554" cy="369332"/>
          </a:xfrm>
          <a:prstGeom prst="rect">
            <a:avLst/>
          </a:prstGeom>
          <a:noFill/>
        </p:spPr>
        <p:txBody>
          <a:bodyPr wrap="none" rtlCol="0">
            <a:spAutoFit/>
          </a:bodyPr>
          <a:lstStyle/>
          <a:p>
            <a:r>
              <a:rPr lang="en-US" dirty="0" smtClean="0"/>
              <a:t>Data</a:t>
            </a:r>
            <a:endParaRPr lang="en-US" dirty="0"/>
          </a:p>
        </p:txBody>
      </p:sp>
      <p:cxnSp>
        <p:nvCxnSpPr>
          <p:cNvPr id="20" name="Straight Arrow Connector 19"/>
          <p:cNvCxnSpPr>
            <a:endCxn id="18438" idx="1"/>
          </p:cNvCxnSpPr>
          <p:nvPr/>
        </p:nvCxnSpPr>
        <p:spPr>
          <a:xfrm flipV="1">
            <a:off x="4876800" y="2400300"/>
            <a:ext cx="2438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4800600" y="2895600"/>
            <a:ext cx="2438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57800" y="2057400"/>
            <a:ext cx="965714" cy="369332"/>
          </a:xfrm>
          <a:prstGeom prst="rect">
            <a:avLst/>
          </a:prstGeom>
          <a:noFill/>
        </p:spPr>
        <p:txBody>
          <a:bodyPr wrap="none" rtlCol="0">
            <a:spAutoFit/>
          </a:bodyPr>
          <a:lstStyle/>
          <a:p>
            <a:r>
              <a:rPr lang="en-US" dirty="0" smtClean="0"/>
              <a:t>Get A[0]</a:t>
            </a:r>
            <a:endParaRPr lang="en-US" dirty="0"/>
          </a:p>
        </p:txBody>
      </p:sp>
      <p:sp>
        <p:nvSpPr>
          <p:cNvPr id="24" name="TextBox 23"/>
          <p:cNvSpPr txBox="1"/>
          <p:nvPr/>
        </p:nvSpPr>
        <p:spPr>
          <a:xfrm>
            <a:off x="5715000" y="3200400"/>
            <a:ext cx="620554" cy="369332"/>
          </a:xfrm>
          <a:prstGeom prst="rect">
            <a:avLst/>
          </a:prstGeom>
          <a:noFill/>
        </p:spPr>
        <p:txBody>
          <a:bodyPr wrap="none" rtlCol="0">
            <a:spAutoFit/>
          </a:bodyPr>
          <a:lstStyle/>
          <a:p>
            <a:r>
              <a:rPr lang="en-US" dirty="0" smtClean="0"/>
              <a:t>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&amp; Write Cache Operation</a:t>
            </a:r>
            <a:endParaRPr lang="en-US" dirty="0"/>
          </a:p>
        </p:txBody>
      </p:sp>
      <p:sp>
        <p:nvSpPr>
          <p:cNvPr id="4" name="Rounded Rectangle 3"/>
          <p:cNvSpPr/>
          <p:nvPr/>
        </p:nvSpPr>
        <p:spPr>
          <a:xfrm>
            <a:off x="609600" y="1905000"/>
            <a:ext cx="4038600" cy="426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CPU: Read request </a:t>
            </a:r>
            <a:endParaRPr lang="en-US" b="1" u="sng" dirty="0" smtClean="0"/>
          </a:p>
          <a:p>
            <a:r>
              <a:rPr lang="en-US" dirty="0" smtClean="0"/>
              <a:t>Cache</a:t>
            </a:r>
            <a:r>
              <a:rPr lang="en-US" dirty="0" smtClean="0"/>
              <a:t>: </a:t>
            </a:r>
            <a:r>
              <a:rPr lang="en-US" dirty="0" smtClean="0"/>
              <a:t>hit: </a:t>
            </a:r>
            <a:r>
              <a:rPr lang="en-US" dirty="0" smtClean="0"/>
              <a:t>provide </a:t>
            </a:r>
            <a:r>
              <a:rPr lang="en-US" dirty="0" smtClean="0"/>
              <a:t>data</a:t>
            </a:r>
          </a:p>
          <a:p>
            <a:r>
              <a:rPr lang="en-US" dirty="0" smtClean="0"/>
              <a:t> </a:t>
            </a:r>
            <a:r>
              <a:rPr lang="en-US" dirty="0" smtClean="0"/>
              <a:t>Cache: miss, talk to </a:t>
            </a:r>
            <a:r>
              <a:rPr lang="en-US" dirty="0" smtClean="0"/>
              <a:t>main memory, hold </a:t>
            </a:r>
            <a:r>
              <a:rPr lang="en-US" dirty="0" smtClean="0"/>
              <a:t>CPU until data arrives; fill cache (if needed, kick out old data); </a:t>
            </a:r>
            <a:r>
              <a:rPr lang="en-US" dirty="0" smtClean="0"/>
              <a:t>provide </a:t>
            </a:r>
            <a:r>
              <a:rPr lang="en-US" dirty="0" smtClean="0"/>
              <a:t>data </a:t>
            </a:r>
            <a:r>
              <a:rPr lang="en-US" dirty="0" smtClean="0"/>
              <a:t>•</a:t>
            </a:r>
          </a:p>
          <a:p>
            <a:r>
              <a:rPr lang="en-US" dirty="0" smtClean="0"/>
              <a:t> </a:t>
            </a:r>
            <a:r>
              <a:rPr lang="en-US" b="1" u="sng" dirty="0" smtClean="0"/>
              <a:t>CPU: Write request </a:t>
            </a:r>
            <a:endParaRPr lang="en-US" b="1" u="sng" dirty="0" smtClean="0"/>
          </a:p>
          <a:p>
            <a:r>
              <a:rPr lang="en-US" dirty="0" smtClean="0"/>
              <a:t>Cache</a:t>
            </a:r>
            <a:r>
              <a:rPr lang="en-US" dirty="0" smtClean="0"/>
              <a:t>: hit, update data Cache: miss, put data in a buffer (pretend data is written); let CPU proceed</a:t>
            </a:r>
            <a:endParaRPr lang="en-US" dirty="0"/>
          </a:p>
        </p:txBody>
      </p:sp>
      <p:sp>
        <p:nvSpPr>
          <p:cNvPr id="5" name="Rounded Rectangle 4"/>
          <p:cNvSpPr/>
          <p:nvPr/>
        </p:nvSpPr>
        <p:spPr>
          <a:xfrm>
            <a:off x="5410200" y="1981200"/>
            <a:ext cx="32766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Cache: Read request </a:t>
            </a:r>
            <a:r>
              <a:rPr lang="en-US" dirty="0" smtClean="0"/>
              <a:t>Memory: provide data </a:t>
            </a:r>
            <a:r>
              <a:rPr lang="en-US" dirty="0" smtClean="0"/>
              <a:t>•</a:t>
            </a:r>
            <a:r>
              <a:rPr lang="en-US" b="1" dirty="0" smtClean="0"/>
              <a:t>Cache</a:t>
            </a:r>
            <a:r>
              <a:rPr lang="en-US" b="1" dirty="0" smtClean="0"/>
              <a:t>: Write request </a:t>
            </a:r>
            <a:r>
              <a:rPr lang="en-US" dirty="0" smtClean="0"/>
              <a:t>Memory: update memory</a:t>
            </a:r>
            <a:endParaRPr lang="en-US" dirty="0"/>
          </a:p>
        </p:txBody>
      </p:sp>
      <p:sp>
        <p:nvSpPr>
          <p:cNvPr id="6" name="TextBox 5"/>
          <p:cNvSpPr txBox="1"/>
          <p:nvPr/>
        </p:nvSpPr>
        <p:spPr>
          <a:xfrm>
            <a:off x="1143000" y="1524000"/>
            <a:ext cx="2285754" cy="369332"/>
          </a:xfrm>
          <a:prstGeom prst="rect">
            <a:avLst/>
          </a:prstGeom>
          <a:noFill/>
        </p:spPr>
        <p:txBody>
          <a:bodyPr wrap="none" rtlCol="0">
            <a:spAutoFit/>
          </a:bodyPr>
          <a:lstStyle/>
          <a:p>
            <a:r>
              <a:rPr lang="en-US" dirty="0" smtClean="0"/>
              <a:t>CPU Cache Operations</a:t>
            </a:r>
            <a:endParaRPr lang="en-US" dirty="0"/>
          </a:p>
        </p:txBody>
      </p:sp>
      <p:sp>
        <p:nvSpPr>
          <p:cNvPr id="7" name="TextBox 6"/>
          <p:cNvSpPr txBox="1"/>
          <p:nvPr/>
        </p:nvSpPr>
        <p:spPr>
          <a:xfrm>
            <a:off x="5410200" y="1600200"/>
            <a:ext cx="3235886" cy="369332"/>
          </a:xfrm>
          <a:prstGeom prst="rect">
            <a:avLst/>
          </a:prstGeom>
          <a:noFill/>
        </p:spPr>
        <p:txBody>
          <a:bodyPr wrap="none" rtlCol="0">
            <a:spAutoFit/>
          </a:bodyPr>
          <a:lstStyle/>
          <a:p>
            <a:r>
              <a:rPr lang="en-US" dirty="0" smtClean="0"/>
              <a:t>Main Memory Cache Operations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Memory Hierarchy</a:t>
            </a:r>
            <a:endParaRPr lang="en-US" dirty="0"/>
          </a:p>
        </p:txBody>
      </p:sp>
      <p:pic>
        <p:nvPicPr>
          <p:cNvPr id="19458" name="Picture 2" descr="Memory Hierarchy"/>
          <p:cNvPicPr>
            <a:picLocks noChangeAspect="1" noChangeArrowheads="1"/>
          </p:cNvPicPr>
          <p:nvPr/>
        </p:nvPicPr>
        <p:blipFill>
          <a:blip r:embed="rId2"/>
          <a:srcRect/>
          <a:stretch>
            <a:fillRect/>
          </a:stretch>
        </p:blipFill>
        <p:spPr bwMode="auto">
          <a:xfrm>
            <a:off x="0" y="1371600"/>
            <a:ext cx="8477145" cy="5181600"/>
          </a:xfrm>
          <a:prstGeom prst="rect">
            <a:avLst/>
          </a:prstGeom>
          <a:noFill/>
        </p:spPr>
      </p:pic>
      <p:sp>
        <p:nvSpPr>
          <p:cNvPr id="4" name="TextBox 3"/>
          <p:cNvSpPr txBox="1"/>
          <p:nvPr/>
        </p:nvSpPr>
        <p:spPr>
          <a:xfrm>
            <a:off x="6324600" y="1981200"/>
            <a:ext cx="1524000" cy="369332"/>
          </a:xfrm>
          <a:prstGeom prst="rect">
            <a:avLst/>
          </a:prstGeom>
          <a:noFill/>
        </p:spPr>
        <p:txBody>
          <a:bodyPr wrap="square" rtlCol="0">
            <a:spAutoFit/>
          </a:bodyPr>
          <a:lstStyle/>
          <a:p>
            <a:r>
              <a:rPr lang="en-US" dirty="0" smtClean="0"/>
              <a:t>On-Chip</a:t>
            </a:r>
            <a:endParaRPr lang="en-US" dirty="0"/>
          </a:p>
        </p:txBody>
      </p:sp>
      <p:cxnSp>
        <p:nvCxnSpPr>
          <p:cNvPr id="6" name="Straight Arrow Connector 5"/>
          <p:cNvCxnSpPr>
            <a:stCxn id="4" idx="1"/>
          </p:cNvCxnSpPr>
          <p:nvPr/>
        </p:nvCxnSpPr>
        <p:spPr>
          <a:xfrm rot="10800000" flipV="1">
            <a:off x="4267200" y="2165866"/>
            <a:ext cx="2057400" cy="133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34200" y="2438400"/>
            <a:ext cx="1524000" cy="646331"/>
          </a:xfrm>
          <a:prstGeom prst="rect">
            <a:avLst/>
          </a:prstGeom>
          <a:noFill/>
        </p:spPr>
        <p:txBody>
          <a:bodyPr wrap="square" rtlCol="0">
            <a:spAutoFit/>
          </a:bodyPr>
          <a:lstStyle/>
          <a:p>
            <a:r>
              <a:rPr lang="en-US" dirty="0" smtClean="0"/>
              <a:t>On-Chip or off-chip</a:t>
            </a:r>
            <a:endParaRPr lang="en-US" dirty="0"/>
          </a:p>
        </p:txBody>
      </p:sp>
      <p:cxnSp>
        <p:nvCxnSpPr>
          <p:cNvPr id="9" name="Straight Arrow Connector 8"/>
          <p:cNvCxnSpPr>
            <a:stCxn id="7" idx="1"/>
          </p:cNvCxnSpPr>
          <p:nvPr/>
        </p:nvCxnSpPr>
        <p:spPr>
          <a:xfrm rot="10800000" flipV="1">
            <a:off x="4114800" y="2761566"/>
            <a:ext cx="2819400" cy="1277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11084</TotalTime>
  <Words>944</Words>
  <Application>Microsoft Office PowerPoint</Application>
  <PresentationFormat>On-screen Show (4:3)</PresentationFormat>
  <Paragraphs>114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Memory Management</vt:lpstr>
      <vt:lpstr>Memory Technologies</vt:lpstr>
      <vt:lpstr>CPU-DRAM Performance Gap </vt:lpstr>
      <vt:lpstr>How do Solve this problem of memory Gap (Memory Wall)</vt:lpstr>
      <vt:lpstr>Slide 5</vt:lpstr>
      <vt:lpstr>Memory Hierarchy</vt:lpstr>
      <vt:lpstr>Cache Operations</vt:lpstr>
      <vt:lpstr>Read &amp; Write Cache Operation</vt:lpstr>
      <vt:lpstr>Memory Hierarchy</vt:lpstr>
      <vt:lpstr>Principle of locality</vt:lpstr>
      <vt:lpstr>Which block to keep in cache and which block not to keep</vt:lpstr>
      <vt:lpstr>Memory protection</vt:lpstr>
      <vt:lpstr>Address Binding</vt:lpstr>
      <vt:lpstr>Logical versus Physical Address Space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788</cp:revision>
  <dcterms:created xsi:type="dcterms:W3CDTF">2017-01-18T10:03:27Z</dcterms:created>
  <dcterms:modified xsi:type="dcterms:W3CDTF">2017-04-16T19:27:35Z</dcterms:modified>
</cp:coreProperties>
</file>