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83" r:id="rId2"/>
    <p:sldId id="284" r:id="rId3"/>
    <p:sldId id="286" r:id="rId4"/>
    <p:sldId id="287" r:id="rId5"/>
    <p:sldId id="288" r:id="rId6"/>
    <p:sldId id="285" r:id="rId7"/>
    <p:sldId id="289" r:id="rId8"/>
    <p:sldId id="290" r:id="rId9"/>
    <p:sldId id="291" r:id="rId10"/>
    <p:sldId id="292" r:id="rId11"/>
    <p:sldId id="293" r:id="rId12"/>
    <p:sldId id="294" r:id="rId13"/>
    <p:sldId id="295" r:id="rId14"/>
    <p:sldId id="296" r:id="rId15"/>
    <p:sldId id="298" r:id="rId16"/>
    <p:sldId id="299" r:id="rId17"/>
    <p:sldId id="297" r:id="rId18"/>
    <p:sldId id="300" r:id="rId19"/>
    <p:sldId id="301" r:id="rId20"/>
    <p:sldId id="302" r:id="rId21"/>
    <p:sldId id="303" r:id="rId22"/>
    <p:sldId id="305" r:id="rId23"/>
    <p:sldId id="304" r:id="rId24"/>
    <p:sldId id="306" r:id="rId25"/>
    <p:sldId id="30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15631" autoAdjust="0"/>
    <p:restoredTop sz="84767" autoAdjust="0"/>
  </p:normalViewPr>
  <p:slideViewPr>
    <p:cSldViewPr>
      <p:cViewPr>
        <p:scale>
          <a:sx n="70" d="100"/>
          <a:sy n="70" d="100"/>
        </p:scale>
        <p:origin x="-183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25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CCEA9B-715E-4B93-8B89-8788E1530A12}" type="datetimeFigureOut">
              <a:rPr lang="en-US" smtClean="0"/>
              <a:pPr/>
              <a:t>4/17/2017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C43461-BD7B-48CC-A2F1-DF620CC468B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C43461-BD7B-48CC-A2F1-DF620CC468B5}"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ED5D24-8FBA-458C-9868-C5185627A5A5}" type="datetimeFigureOut">
              <a:rPr lang="en-US" smtClean="0"/>
              <a:pPr/>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ED5D24-8FBA-458C-9868-C5185627A5A5}" type="datetimeFigureOut">
              <a:rPr lang="en-US" smtClean="0"/>
              <a:pPr/>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ED5D24-8FBA-458C-9868-C5185627A5A5}" type="datetimeFigureOut">
              <a:rPr lang="en-US" smtClean="0"/>
              <a:pPr/>
              <a:t>4/17/2017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ED5D24-8FBA-458C-9868-C5185627A5A5}" type="datetimeFigureOut">
              <a:rPr lang="en-US" smtClean="0"/>
              <a:pPr/>
              <a:t>4/17/2017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D5D24-8FBA-458C-9868-C5185627A5A5}" type="datetimeFigureOut">
              <a:rPr lang="en-US" smtClean="0"/>
              <a:pPr/>
              <a:t>4/17/2017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D5D24-8FBA-458C-9868-C5185627A5A5}" type="datetimeFigureOut">
              <a:rPr lang="en-US" smtClean="0"/>
              <a:pPr/>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D5D24-8FBA-458C-9868-C5185627A5A5}" type="datetimeFigureOut">
              <a:rPr lang="en-US" smtClean="0"/>
              <a:pPr/>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3D4A8"/>
            </a:gs>
            <a:gs pos="25000">
              <a:srgbClr val="21D6E0"/>
            </a:gs>
            <a:gs pos="75000">
              <a:srgbClr val="0087E6"/>
            </a:gs>
            <a:gs pos="100000">
              <a:srgbClr val="005CB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ED5D24-8FBA-458C-9868-C5185627A5A5}" type="datetimeFigureOut">
              <a:rPr lang="en-US" smtClean="0"/>
              <a:pPr/>
              <a:t>4/17/2017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86EC4-A916-4D40-87BD-ACBCB65C923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Memory Management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of locality</a:t>
            </a:r>
            <a:endParaRPr lang="en-US" dirty="0"/>
          </a:p>
        </p:txBody>
      </p:sp>
      <p:sp>
        <p:nvSpPr>
          <p:cNvPr id="3" name="TextBox 2"/>
          <p:cNvSpPr txBox="1"/>
          <p:nvPr/>
        </p:nvSpPr>
        <p:spPr>
          <a:xfrm>
            <a:off x="228600" y="2209800"/>
            <a:ext cx="8610600" cy="1938992"/>
          </a:xfrm>
          <a:prstGeom prst="rect">
            <a:avLst/>
          </a:prstGeom>
          <a:noFill/>
        </p:spPr>
        <p:txBody>
          <a:bodyPr wrap="square" rtlCol="0">
            <a:spAutoFit/>
          </a:bodyPr>
          <a:lstStyle/>
          <a:p>
            <a:r>
              <a:rPr lang="en-US" sz="2400" dirty="0" smtClean="0"/>
              <a:t>• Temporal locality If the location A is accessed now, it’ll be accessed again soon </a:t>
            </a:r>
          </a:p>
          <a:p>
            <a:endParaRPr lang="en-US" sz="2400" dirty="0" smtClean="0"/>
          </a:p>
          <a:p>
            <a:r>
              <a:rPr lang="en-US" sz="2400" dirty="0" smtClean="0"/>
              <a:t>• Spatial locality If the location A is accessed now, the location nearby (e.g., A+1) will be accessed soon</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Which block to keep in cache and which block not to keep</a:t>
            </a:r>
            <a:endParaRPr lang="en-US" dirty="0"/>
          </a:p>
        </p:txBody>
      </p:sp>
      <p:sp>
        <p:nvSpPr>
          <p:cNvPr id="3" name="TextBox 2"/>
          <p:cNvSpPr txBox="1"/>
          <p:nvPr/>
        </p:nvSpPr>
        <p:spPr>
          <a:xfrm>
            <a:off x="304800" y="1981200"/>
            <a:ext cx="8382000" cy="3847207"/>
          </a:xfrm>
          <a:prstGeom prst="rect">
            <a:avLst/>
          </a:prstGeom>
          <a:noFill/>
        </p:spPr>
        <p:txBody>
          <a:bodyPr wrap="square" rtlCol="0">
            <a:spAutoFit/>
          </a:bodyPr>
          <a:lstStyle/>
          <a:p>
            <a:pPr>
              <a:buFont typeface="Wingdings" pitchFamily="2" charset="2"/>
              <a:buChar char="Ø"/>
            </a:pPr>
            <a:r>
              <a:rPr lang="en-US" sz="2800" b="1" u="sng" dirty="0" smtClean="0"/>
              <a:t>Goal: minimize total Cache misses</a:t>
            </a:r>
          </a:p>
          <a:p>
            <a:pPr>
              <a:buFont typeface="Wingdings" pitchFamily="2" charset="2"/>
              <a:buChar char="Ø"/>
            </a:pPr>
            <a:r>
              <a:rPr lang="en-US" dirty="0" smtClean="0"/>
              <a:t>Trivial in a direct-mapped cache</a:t>
            </a:r>
          </a:p>
          <a:p>
            <a:pPr>
              <a:buFont typeface="Wingdings" pitchFamily="2" charset="2"/>
              <a:buChar char="Ø"/>
            </a:pPr>
            <a:r>
              <a:rPr lang="en-US" dirty="0" smtClean="0"/>
              <a:t>N choices in N-way associative cache</a:t>
            </a:r>
          </a:p>
          <a:p>
            <a:endParaRPr lang="en-US" dirty="0" smtClean="0"/>
          </a:p>
          <a:p>
            <a:pPr>
              <a:buFont typeface="Wingdings" pitchFamily="2" charset="2"/>
              <a:buChar char="Ø"/>
            </a:pPr>
            <a:r>
              <a:rPr lang="en-US" b="1" dirty="0" smtClean="0"/>
              <a:t>What is the block that need to be kept in cache</a:t>
            </a:r>
          </a:p>
          <a:p>
            <a:pPr>
              <a:buFont typeface="Wingdings" pitchFamily="2" charset="2"/>
              <a:buChar char="ü"/>
            </a:pPr>
            <a:r>
              <a:rPr lang="en-US" dirty="0" smtClean="0"/>
              <a:t> MRU (most remotely used) is considered optimal</a:t>
            </a:r>
          </a:p>
          <a:p>
            <a:pPr>
              <a:buFont typeface="Wingdings" pitchFamily="2" charset="2"/>
              <a:buChar char="ü"/>
            </a:pPr>
            <a:r>
              <a:rPr lang="en-US" dirty="0" smtClean="0"/>
              <a:t> This is an oracle scheme – we do not know the future</a:t>
            </a:r>
          </a:p>
          <a:p>
            <a:endParaRPr lang="en-US" dirty="0" smtClean="0"/>
          </a:p>
          <a:p>
            <a:pPr>
              <a:buFont typeface="Wingdings" pitchFamily="2" charset="2"/>
              <a:buChar char="Ø"/>
            </a:pPr>
            <a:r>
              <a:rPr lang="en-US" b="1" dirty="0" smtClean="0"/>
              <a:t>Which is the block that need to be replaced</a:t>
            </a:r>
          </a:p>
          <a:p>
            <a:pPr>
              <a:buFont typeface="Wingdings" pitchFamily="2" charset="2"/>
              <a:buChar char="ü"/>
            </a:pPr>
            <a:r>
              <a:rPr lang="en-US" dirty="0" smtClean="0"/>
              <a:t> LRU (least recently used) – look at the past to predict the future</a:t>
            </a:r>
          </a:p>
          <a:p>
            <a:pPr>
              <a:buFont typeface="Wingdings" pitchFamily="2" charset="2"/>
              <a:buChar char="ü"/>
            </a:pPr>
            <a:r>
              <a:rPr lang="en-US" dirty="0" smtClean="0"/>
              <a:t> FIFO (first in first out) – honor the new ones</a:t>
            </a:r>
          </a:p>
          <a:p>
            <a:pPr>
              <a:buFont typeface="Wingdings" pitchFamily="2" charset="2"/>
              <a:buChar char="ü"/>
            </a:pPr>
            <a:r>
              <a:rPr lang="en-US" dirty="0" smtClean="0"/>
              <a:t> Random – don’t remember anything</a:t>
            </a:r>
          </a:p>
          <a:p>
            <a:pPr>
              <a:buFont typeface="Wingdings" pitchFamily="2" charset="2"/>
              <a:buChar char="ü"/>
            </a:pPr>
            <a:r>
              <a:rPr lang="en-US" dirty="0" smtClean="0"/>
              <a:t> Cost-based – what is the cost (e.g., latency) of bringing this block again?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Memory protection</a:t>
            </a:r>
            <a:endParaRPr lang="en-US" dirty="0"/>
          </a:p>
        </p:txBody>
      </p:sp>
      <p:sp>
        <p:nvSpPr>
          <p:cNvPr id="3" name="TextBox 2"/>
          <p:cNvSpPr txBox="1"/>
          <p:nvPr/>
        </p:nvSpPr>
        <p:spPr>
          <a:xfrm>
            <a:off x="228600" y="1295400"/>
            <a:ext cx="8534400" cy="2062103"/>
          </a:xfrm>
          <a:prstGeom prst="rect">
            <a:avLst/>
          </a:prstGeom>
          <a:noFill/>
        </p:spPr>
        <p:txBody>
          <a:bodyPr wrap="square" rtlCol="0">
            <a:spAutoFit/>
          </a:bodyPr>
          <a:lstStyle/>
          <a:p>
            <a:pPr>
              <a:buFont typeface="Arial" pitchFamily="34" charset="0"/>
              <a:buChar char="•"/>
            </a:pPr>
            <a:r>
              <a:rPr lang="en-US" sz="1600" dirty="0" smtClean="0"/>
              <a:t>In a Multi-programming environment</a:t>
            </a:r>
          </a:p>
          <a:p>
            <a:pPr>
              <a:buFont typeface="Arial" pitchFamily="34" charset="0"/>
              <a:buChar char="•"/>
            </a:pPr>
            <a:r>
              <a:rPr lang="en-US" sz="1600" dirty="0" smtClean="0"/>
              <a:t>There will be multiple process running, each process has a address range of 4GB (typical)</a:t>
            </a:r>
          </a:p>
          <a:p>
            <a:pPr>
              <a:buFont typeface="Arial" pitchFamily="34" charset="0"/>
              <a:buChar char="•"/>
            </a:pPr>
            <a:r>
              <a:rPr lang="en-US" sz="1600" dirty="0" smtClean="0"/>
              <a:t>We need to make sure that memory area allocated to each process remains private to itself and no other process access it</a:t>
            </a:r>
          </a:p>
          <a:p>
            <a:pPr>
              <a:buFont typeface="Arial" pitchFamily="34" charset="0"/>
              <a:buChar char="•"/>
            </a:pPr>
            <a:r>
              <a:rPr lang="en-US" sz="1600" dirty="0" smtClean="0"/>
              <a:t>Some kind of virtual fence need to created to protect memory spaces. </a:t>
            </a:r>
          </a:p>
          <a:p>
            <a:pPr>
              <a:buFont typeface="Arial" pitchFamily="34" charset="0"/>
              <a:buChar char="•"/>
            </a:pPr>
            <a:r>
              <a:rPr lang="en-US" sz="1600" dirty="0" smtClean="0"/>
              <a:t>This is done using two registers called the base and limit registers for every process</a:t>
            </a:r>
          </a:p>
          <a:p>
            <a:pPr>
              <a:buFont typeface="Arial" pitchFamily="34" charset="0"/>
              <a:buChar char="•"/>
            </a:pPr>
            <a:r>
              <a:rPr lang="en-US" sz="1600" dirty="0" smtClean="0"/>
              <a:t>Each address generated is validated against this number before accessing  memory</a:t>
            </a:r>
          </a:p>
          <a:p>
            <a:pPr>
              <a:buFont typeface="Arial" pitchFamily="34" charset="0"/>
              <a:buChar char="•"/>
            </a:pPr>
            <a:r>
              <a:rPr lang="en-US" sz="1600" dirty="0" smtClean="0"/>
              <a:t>This feature is usually implemented in Hardware, for better efficiency.</a:t>
            </a:r>
          </a:p>
        </p:txBody>
      </p:sp>
      <p:pic>
        <p:nvPicPr>
          <p:cNvPr id="24578" name="Picture 2"/>
          <p:cNvPicPr>
            <a:picLocks noChangeAspect="1" noChangeArrowheads="1"/>
          </p:cNvPicPr>
          <p:nvPr/>
        </p:nvPicPr>
        <p:blipFill>
          <a:blip r:embed="rId2"/>
          <a:srcRect/>
          <a:stretch>
            <a:fillRect/>
          </a:stretch>
        </p:blipFill>
        <p:spPr bwMode="auto">
          <a:xfrm>
            <a:off x="457200" y="3429000"/>
            <a:ext cx="7543800" cy="3239146"/>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68362"/>
          </a:xfrm>
        </p:spPr>
        <p:txBody>
          <a:bodyPr/>
          <a:lstStyle/>
          <a:p>
            <a:r>
              <a:rPr lang="en-US" dirty="0" smtClean="0"/>
              <a:t>Address Binding</a:t>
            </a:r>
            <a:endParaRPr lang="en-US" dirty="0"/>
          </a:p>
        </p:txBody>
      </p:sp>
      <p:sp>
        <p:nvSpPr>
          <p:cNvPr id="3" name="TextBox 2"/>
          <p:cNvSpPr txBox="1"/>
          <p:nvPr/>
        </p:nvSpPr>
        <p:spPr>
          <a:xfrm>
            <a:off x="228600" y="1295400"/>
            <a:ext cx="3657600" cy="3416320"/>
          </a:xfrm>
          <a:prstGeom prst="rect">
            <a:avLst/>
          </a:prstGeom>
          <a:noFill/>
        </p:spPr>
        <p:txBody>
          <a:bodyPr wrap="square" rtlCol="0">
            <a:spAutoFit/>
          </a:bodyPr>
          <a:lstStyle/>
          <a:p>
            <a:r>
              <a:rPr lang="en-US" dirty="0" smtClean="0"/>
              <a:t>Address in computer program stored in  disk does not always maps to real or  “Physical address”, instead it will be symbolic links. Which  are over written by real address during</a:t>
            </a:r>
          </a:p>
          <a:p>
            <a:r>
              <a:rPr lang="en-US" dirty="0" smtClean="0"/>
              <a:t>Load time or Run Time</a:t>
            </a:r>
          </a:p>
          <a:p>
            <a:endParaRPr lang="en-US" dirty="0" smtClean="0"/>
          </a:p>
          <a:p>
            <a:r>
              <a:rPr lang="en-US" dirty="0" smtClean="0"/>
              <a:t>In some OS this is done during compile time, in such a case the executable will contain physical address</a:t>
            </a:r>
          </a:p>
          <a:p>
            <a:endParaRPr lang="en-US" dirty="0" smtClean="0"/>
          </a:p>
        </p:txBody>
      </p:sp>
      <p:pic>
        <p:nvPicPr>
          <p:cNvPr id="25602" name="Picture 2"/>
          <p:cNvPicPr>
            <a:picLocks noChangeAspect="1" noChangeArrowheads="1"/>
          </p:cNvPicPr>
          <p:nvPr/>
        </p:nvPicPr>
        <p:blipFill>
          <a:blip r:embed="rId2"/>
          <a:srcRect/>
          <a:stretch>
            <a:fillRect/>
          </a:stretch>
        </p:blipFill>
        <p:spPr bwMode="auto">
          <a:xfrm>
            <a:off x="5486400" y="1143000"/>
            <a:ext cx="3495675" cy="5457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Logical versus Physical Address Space</a:t>
            </a:r>
            <a:endParaRPr lang="en-US" dirty="0"/>
          </a:p>
        </p:txBody>
      </p:sp>
      <p:sp>
        <p:nvSpPr>
          <p:cNvPr id="3" name="TextBox 2"/>
          <p:cNvSpPr txBox="1"/>
          <p:nvPr/>
        </p:nvSpPr>
        <p:spPr>
          <a:xfrm>
            <a:off x="304800" y="1447801"/>
            <a:ext cx="3276600" cy="4832092"/>
          </a:xfrm>
          <a:prstGeom prst="rect">
            <a:avLst/>
          </a:prstGeom>
          <a:noFill/>
          <a:ln>
            <a:solidFill>
              <a:srgbClr val="FF0000"/>
            </a:solidFill>
          </a:ln>
        </p:spPr>
        <p:txBody>
          <a:bodyPr wrap="square" rtlCol="0">
            <a:spAutoFit/>
          </a:bodyPr>
          <a:lstStyle/>
          <a:p>
            <a:pPr algn="just"/>
            <a:r>
              <a:rPr lang="en-US" sz="1600" dirty="0" smtClean="0"/>
              <a:t>An address generated by the CPU is commonly referred to as </a:t>
            </a:r>
            <a:r>
              <a:rPr lang="en-US" sz="1600" b="1" dirty="0" smtClean="0"/>
              <a:t>a  Logical address  </a:t>
            </a:r>
            <a:r>
              <a:rPr lang="en-US" sz="1600" dirty="0" smtClean="0"/>
              <a:t>whereas an address seen by the memory unit-that is, the one loaded into memory address register of  the memory-is commonly referred to as a </a:t>
            </a:r>
            <a:r>
              <a:rPr lang="en-US" sz="1600" b="1" dirty="0" smtClean="0"/>
              <a:t>Physical address</a:t>
            </a:r>
          </a:p>
          <a:p>
            <a:endParaRPr lang="en-US" sz="1600" b="1" dirty="0" smtClean="0"/>
          </a:p>
          <a:p>
            <a:pPr algn="just"/>
            <a:r>
              <a:rPr lang="en-US" sz="1600" dirty="0" smtClean="0"/>
              <a:t>The run-time mapping from virtual to physical addresses is done by a  hardware device called the We can choose  from many different methods to accomplish such mapping,</a:t>
            </a:r>
          </a:p>
          <a:p>
            <a:r>
              <a:rPr lang="en-US" sz="1600" dirty="0" smtClean="0"/>
              <a:t>The user program never sees the </a:t>
            </a:r>
            <a:r>
              <a:rPr lang="en-US" sz="1600" i="1" dirty="0" smtClean="0"/>
              <a:t>real physical addresses. </a:t>
            </a:r>
            <a:r>
              <a:rPr lang="en-US" sz="1600" dirty="0" smtClean="0"/>
              <a:t>The user program generates only logical addresses</a:t>
            </a:r>
          </a:p>
          <a:p>
            <a:r>
              <a:rPr lang="en-US" sz="1600" dirty="0" smtClean="0"/>
              <a:t>and thinks that the process runs in locations 0 to </a:t>
            </a:r>
            <a:r>
              <a:rPr lang="en-US" sz="1600" i="1" dirty="0" smtClean="0"/>
              <a:t>max address</a:t>
            </a:r>
          </a:p>
        </p:txBody>
      </p:sp>
      <p:pic>
        <p:nvPicPr>
          <p:cNvPr id="26626" name="Picture 2"/>
          <p:cNvPicPr>
            <a:picLocks noChangeAspect="1" noChangeArrowheads="1"/>
          </p:cNvPicPr>
          <p:nvPr/>
        </p:nvPicPr>
        <p:blipFill>
          <a:blip r:embed="rId2"/>
          <a:srcRect/>
          <a:stretch>
            <a:fillRect/>
          </a:stretch>
        </p:blipFill>
        <p:spPr bwMode="auto">
          <a:xfrm>
            <a:off x="3962401" y="1447800"/>
            <a:ext cx="4936494" cy="4572000"/>
          </a:xfrm>
          <a:prstGeom prst="rect">
            <a:avLst/>
          </a:prstGeom>
          <a:noFill/>
          <a:ln w="9525">
            <a:noFill/>
            <a:miter lim="800000"/>
            <a:headEnd/>
            <a:tailEnd/>
          </a:ln>
          <a:effectLst/>
        </p:spPr>
      </p:pic>
      <p:sp>
        <p:nvSpPr>
          <p:cNvPr id="5" name="TextBox 4"/>
          <p:cNvSpPr txBox="1"/>
          <p:nvPr/>
        </p:nvSpPr>
        <p:spPr>
          <a:xfrm>
            <a:off x="2743200" y="6273225"/>
            <a:ext cx="6400800" cy="584775"/>
          </a:xfrm>
          <a:prstGeom prst="rect">
            <a:avLst/>
          </a:prstGeom>
          <a:noFill/>
        </p:spPr>
        <p:txBody>
          <a:bodyPr wrap="square" rtlCol="0">
            <a:spAutoFit/>
          </a:bodyPr>
          <a:lstStyle/>
          <a:p>
            <a:r>
              <a:rPr lang="en-US" sz="1600" dirty="0" smtClean="0"/>
              <a:t>The concept of a </a:t>
            </a:r>
            <a:r>
              <a:rPr lang="en-US" sz="1600" i="1" dirty="0" smtClean="0"/>
              <a:t>logical address space that is bound to a separate physical</a:t>
            </a:r>
          </a:p>
          <a:p>
            <a:r>
              <a:rPr lang="en-US" sz="1600" i="1" dirty="0" smtClean="0"/>
              <a:t>address space is central to proper memory management.</a:t>
            </a:r>
            <a:endParaRPr 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Dynamic Loading</a:t>
            </a:r>
            <a:endParaRPr lang="en-US" dirty="0"/>
          </a:p>
        </p:txBody>
      </p:sp>
      <p:sp>
        <p:nvSpPr>
          <p:cNvPr id="3" name="TextBox 2"/>
          <p:cNvSpPr txBox="1"/>
          <p:nvPr/>
        </p:nvSpPr>
        <p:spPr>
          <a:xfrm>
            <a:off x="381000" y="1066800"/>
            <a:ext cx="8153400" cy="5355312"/>
          </a:xfrm>
          <a:prstGeom prst="rect">
            <a:avLst/>
          </a:prstGeom>
          <a:noFill/>
          <a:ln>
            <a:solidFill>
              <a:srgbClr val="FF0000"/>
            </a:solidFill>
          </a:ln>
        </p:spPr>
        <p:txBody>
          <a:bodyPr wrap="square" rtlCol="0">
            <a:spAutoFit/>
          </a:bodyPr>
          <a:lstStyle/>
          <a:p>
            <a:r>
              <a:rPr lang="en-US" dirty="0" smtClean="0"/>
              <a:t>In reality there is no need to load the entire program from Disk/secondary storage to the main memory. Only the needed portion has to be loaded into the memory. This way we can get better memory utilization.</a:t>
            </a:r>
          </a:p>
          <a:p>
            <a:endParaRPr lang="en-US" dirty="0" smtClean="0"/>
          </a:p>
          <a:p>
            <a:r>
              <a:rPr lang="en-US" dirty="0" smtClean="0"/>
              <a:t>The advantage of this approach is the unused portion of the program is never loaded into the memory. Whenever a routine is called and the code corresponding to it is not there  in the memory, it is loaded by OS and executed (What happens to real time experience ?)</a:t>
            </a:r>
          </a:p>
          <a:p>
            <a:endParaRPr lang="en-US" dirty="0" smtClean="0"/>
          </a:p>
          <a:p>
            <a:r>
              <a:rPr lang="en-US" dirty="0" smtClean="0"/>
              <a:t>The main program is loaded into memory and is executed. When a routine needs to call another routine, the calling routine first checks to see whether the other routine has been loaded. If it has not, the re-locatable linking loader is called to load the desired routine into memory and to update the program's address tables to reflect this change. Then control is  passed to the newly loaded routine.</a:t>
            </a:r>
          </a:p>
          <a:p>
            <a:endParaRPr lang="en-US" dirty="0" smtClean="0"/>
          </a:p>
          <a:p>
            <a:r>
              <a:rPr lang="en-US" dirty="0" smtClean="0"/>
              <a:t>Almost all the OS supports this feature, however it is up to the programmer to implement this feature to  the program to get better memory utilization.</a:t>
            </a:r>
          </a:p>
          <a:p>
            <a:endParaRPr lang="en-US" dirty="0" smtClean="0"/>
          </a:p>
          <a:p>
            <a:r>
              <a:rPr lang="en-US" dirty="0" smtClean="0"/>
              <a:t>Microsoft Windows has  API to load DLL into the memory before calling a routine.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2400"/>
            <a:ext cx="8382000" cy="6617196"/>
          </a:xfrm>
          <a:prstGeom prst="rect">
            <a:avLst/>
          </a:prstGeom>
          <a:noFill/>
          <a:ln>
            <a:solidFill>
              <a:srgbClr val="FF0000"/>
            </a:solidFill>
          </a:ln>
        </p:spPr>
        <p:txBody>
          <a:bodyPr wrap="square" rtlCol="0">
            <a:spAutoFit/>
          </a:bodyPr>
          <a:lstStyle/>
          <a:p>
            <a:r>
              <a:rPr lang="en-US" dirty="0" smtClean="0"/>
              <a:t>#include &lt;</a:t>
            </a:r>
            <a:r>
              <a:rPr lang="en-US" dirty="0" err="1" smtClean="0"/>
              <a:t>stdlib.h</a:t>
            </a:r>
            <a:r>
              <a:rPr lang="en-US" dirty="0" smtClean="0"/>
              <a:t>&gt;</a:t>
            </a:r>
          </a:p>
          <a:p>
            <a:r>
              <a:rPr lang="en-US" dirty="0" smtClean="0"/>
              <a:t>#include &lt;</a:t>
            </a:r>
            <a:r>
              <a:rPr lang="en-US" dirty="0" err="1" smtClean="0"/>
              <a:t>stdio.h</a:t>
            </a:r>
            <a:r>
              <a:rPr lang="en-US" dirty="0" smtClean="0"/>
              <a:t>&gt;</a:t>
            </a:r>
          </a:p>
          <a:p>
            <a:r>
              <a:rPr lang="en-US" dirty="0" smtClean="0"/>
              <a:t>#include &lt;</a:t>
            </a:r>
            <a:r>
              <a:rPr lang="en-US" dirty="0" err="1" smtClean="0"/>
              <a:t>dlfcn.h</a:t>
            </a:r>
            <a:r>
              <a:rPr lang="en-US" dirty="0" smtClean="0"/>
              <a:t>&gt;</a:t>
            </a:r>
          </a:p>
          <a:p>
            <a:endParaRPr lang="en-US" dirty="0" smtClean="0"/>
          </a:p>
          <a:p>
            <a:r>
              <a:rPr lang="en-US" sz="1600" dirty="0" smtClean="0"/>
              <a:t>    </a:t>
            </a:r>
            <a:r>
              <a:rPr lang="en-US" sz="1600" dirty="0" err="1" smtClean="0"/>
              <a:t>int</a:t>
            </a:r>
            <a:r>
              <a:rPr lang="en-US" sz="1600" dirty="0" smtClean="0"/>
              <a:t> main(</a:t>
            </a:r>
            <a:r>
              <a:rPr lang="en-US" sz="1600" dirty="0" err="1" smtClean="0"/>
              <a:t>int</a:t>
            </a:r>
            <a:r>
              <a:rPr lang="en-US" sz="1600" dirty="0" smtClean="0"/>
              <a:t> </a:t>
            </a:r>
            <a:r>
              <a:rPr lang="en-US" sz="1600" dirty="0" err="1" smtClean="0"/>
              <a:t>argc</a:t>
            </a:r>
            <a:r>
              <a:rPr lang="en-US" sz="1600" dirty="0" smtClean="0"/>
              <a:t>, char **</a:t>
            </a:r>
            <a:r>
              <a:rPr lang="en-US" sz="1600" dirty="0" err="1" smtClean="0"/>
              <a:t>argv</a:t>
            </a:r>
            <a:r>
              <a:rPr lang="en-US" sz="1600" dirty="0" smtClean="0"/>
              <a:t>)</a:t>
            </a:r>
          </a:p>
          <a:p>
            <a:r>
              <a:rPr lang="en-US" sz="1600" dirty="0" smtClean="0"/>
              <a:t> {</a:t>
            </a:r>
          </a:p>
          <a:p>
            <a:r>
              <a:rPr lang="en-US" sz="1600" dirty="0" smtClean="0"/>
              <a:t>        void *handle;</a:t>
            </a:r>
          </a:p>
          <a:p>
            <a:r>
              <a:rPr lang="en-US" sz="1600" dirty="0" smtClean="0"/>
              <a:t>        double (*cosine)(double</a:t>
            </a:r>
            <a:r>
              <a:rPr lang="en-US" sz="1600" b="1" dirty="0" smtClean="0"/>
              <a:t>);  /* Function pointer */</a:t>
            </a:r>
          </a:p>
          <a:p>
            <a:r>
              <a:rPr lang="en-US" sz="1600" dirty="0" smtClean="0"/>
              <a:t>        char *error;</a:t>
            </a:r>
          </a:p>
          <a:p>
            <a:endParaRPr lang="en-US" sz="1600" dirty="0" smtClean="0"/>
          </a:p>
          <a:p>
            <a:r>
              <a:rPr lang="en-US" sz="1600" dirty="0" smtClean="0"/>
              <a:t>        handle = </a:t>
            </a:r>
            <a:r>
              <a:rPr lang="en-US" sz="1600" b="1" dirty="0" err="1" smtClean="0"/>
              <a:t>dlopen</a:t>
            </a:r>
            <a:r>
              <a:rPr lang="en-US" sz="1600" b="1" dirty="0" smtClean="0"/>
              <a:t> ("/lib/libm.so.6", RTLD_LAZY);</a:t>
            </a:r>
          </a:p>
          <a:p>
            <a:r>
              <a:rPr lang="en-US" sz="1600" dirty="0" smtClean="0"/>
              <a:t>        if (!handle)</a:t>
            </a:r>
          </a:p>
          <a:p>
            <a:r>
              <a:rPr lang="en-US" sz="1600" dirty="0" smtClean="0"/>
              <a:t>        {</a:t>
            </a:r>
          </a:p>
          <a:p>
            <a:r>
              <a:rPr lang="en-US" sz="1600" dirty="0" smtClean="0"/>
              <a:t>            </a:t>
            </a:r>
            <a:r>
              <a:rPr lang="en-US" sz="1600" dirty="0" err="1" smtClean="0"/>
              <a:t>fputs</a:t>
            </a:r>
            <a:r>
              <a:rPr lang="en-US" sz="1600" dirty="0" smtClean="0"/>
              <a:t> (</a:t>
            </a:r>
            <a:r>
              <a:rPr lang="en-US" sz="1600" dirty="0" err="1" smtClean="0"/>
              <a:t>dlerror</a:t>
            </a:r>
            <a:r>
              <a:rPr lang="en-US" sz="1600" dirty="0" smtClean="0"/>
              <a:t>(), </a:t>
            </a:r>
            <a:r>
              <a:rPr lang="en-US" sz="1600" dirty="0" err="1" smtClean="0"/>
              <a:t>stderr</a:t>
            </a:r>
            <a:r>
              <a:rPr lang="en-US" sz="1600" dirty="0" smtClean="0"/>
              <a:t>);</a:t>
            </a:r>
          </a:p>
          <a:p>
            <a:r>
              <a:rPr lang="en-US" sz="1600" dirty="0" smtClean="0"/>
              <a:t>            exit(1);</a:t>
            </a:r>
          </a:p>
          <a:p>
            <a:r>
              <a:rPr lang="en-US" sz="1600" dirty="0" smtClean="0"/>
              <a:t>        }</a:t>
            </a:r>
          </a:p>
          <a:p>
            <a:r>
              <a:rPr lang="en-US" sz="1600" b="1" dirty="0" smtClean="0"/>
              <a:t>        cosine = </a:t>
            </a:r>
            <a:r>
              <a:rPr lang="en-US" sz="1600" b="1" dirty="0" err="1" smtClean="0"/>
              <a:t>dlsym</a:t>
            </a:r>
            <a:r>
              <a:rPr lang="en-US" sz="1600" b="1" dirty="0" smtClean="0"/>
              <a:t>(handle, "</a:t>
            </a:r>
            <a:r>
              <a:rPr lang="en-US" sz="1600" b="1" dirty="0" err="1" smtClean="0"/>
              <a:t>cos</a:t>
            </a:r>
            <a:r>
              <a:rPr lang="en-US" sz="1600" b="1" dirty="0" smtClean="0"/>
              <a:t>");</a:t>
            </a:r>
          </a:p>
          <a:p>
            <a:r>
              <a:rPr lang="en-US" sz="1600" dirty="0" smtClean="0"/>
              <a:t>        if ((error = </a:t>
            </a:r>
            <a:r>
              <a:rPr lang="en-US" sz="1600" dirty="0" err="1" smtClean="0"/>
              <a:t>dlerror</a:t>
            </a:r>
            <a:r>
              <a:rPr lang="en-US" sz="1600" dirty="0" smtClean="0"/>
              <a:t>()) != NULL) </a:t>
            </a:r>
          </a:p>
          <a:p>
            <a:r>
              <a:rPr lang="en-US" sz="1600" dirty="0" smtClean="0"/>
              <a:t>        {</a:t>
            </a:r>
          </a:p>
          <a:p>
            <a:r>
              <a:rPr lang="en-US" sz="1600" dirty="0" smtClean="0"/>
              <a:t>            </a:t>
            </a:r>
            <a:r>
              <a:rPr lang="en-US" sz="1600" dirty="0" err="1" smtClean="0"/>
              <a:t>fputs</a:t>
            </a:r>
            <a:r>
              <a:rPr lang="en-US" sz="1600" dirty="0" smtClean="0"/>
              <a:t>(error, </a:t>
            </a:r>
            <a:r>
              <a:rPr lang="en-US" sz="1600" dirty="0" err="1" smtClean="0"/>
              <a:t>stderr</a:t>
            </a:r>
            <a:r>
              <a:rPr lang="en-US" sz="1600" dirty="0" smtClean="0"/>
              <a:t>);</a:t>
            </a:r>
          </a:p>
          <a:p>
            <a:r>
              <a:rPr lang="en-US" sz="1600" dirty="0" smtClean="0"/>
              <a:t>            exit(1);</a:t>
            </a:r>
          </a:p>
          <a:p>
            <a:r>
              <a:rPr lang="en-US" sz="1600" dirty="0" smtClean="0"/>
              <a:t>        }</a:t>
            </a:r>
          </a:p>
          <a:p>
            <a:r>
              <a:rPr lang="en-US" sz="1600" dirty="0" smtClean="0"/>
              <a:t>        </a:t>
            </a:r>
            <a:r>
              <a:rPr lang="en-US" sz="1600" dirty="0" err="1" smtClean="0"/>
              <a:t>printf</a:t>
            </a:r>
            <a:r>
              <a:rPr lang="en-US" sz="1600" dirty="0" smtClean="0"/>
              <a:t> ("%f\n", (*cosine)(2.0));</a:t>
            </a:r>
          </a:p>
          <a:p>
            <a:endParaRPr lang="en-US" sz="1600" dirty="0" smtClean="0"/>
          </a:p>
          <a:p>
            <a:r>
              <a:rPr lang="en-US" sz="1600" b="1" dirty="0" smtClean="0"/>
              <a:t>        </a:t>
            </a:r>
            <a:r>
              <a:rPr lang="en-US" sz="1600" b="1" dirty="0" err="1" smtClean="0"/>
              <a:t>dlclose</a:t>
            </a:r>
            <a:r>
              <a:rPr lang="en-US" sz="1600" b="1" dirty="0" smtClean="0"/>
              <a:t>(handle);</a:t>
            </a:r>
          </a:p>
          <a:p>
            <a:r>
              <a:rPr lang="en-US" sz="1600" dirty="0" smtClean="0"/>
              <a:t>    }</a:t>
            </a:r>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57200"/>
            <a:ext cx="8458200" cy="3970318"/>
          </a:xfrm>
          <a:prstGeom prst="rect">
            <a:avLst/>
          </a:prstGeom>
          <a:noFill/>
          <a:ln>
            <a:solidFill>
              <a:srgbClr val="FF0000"/>
            </a:solidFill>
          </a:ln>
        </p:spPr>
        <p:txBody>
          <a:bodyPr wrap="square" rtlCol="0">
            <a:spAutoFit/>
          </a:bodyPr>
          <a:lstStyle/>
          <a:p>
            <a:r>
              <a:rPr lang="en-US" dirty="0" smtClean="0"/>
              <a:t>The </a:t>
            </a:r>
            <a:r>
              <a:rPr lang="en-US" dirty="0" err="1" smtClean="0"/>
              <a:t>dlopen</a:t>
            </a:r>
            <a:r>
              <a:rPr lang="en-US" dirty="0" smtClean="0"/>
              <a:t> function opens a library and prepares it for use. </a:t>
            </a:r>
          </a:p>
          <a:p>
            <a:endParaRPr lang="en-US" dirty="0" smtClean="0"/>
          </a:p>
          <a:p>
            <a:r>
              <a:rPr lang="en-US" b="1" dirty="0" smtClean="0"/>
              <a:t>void * </a:t>
            </a:r>
            <a:r>
              <a:rPr lang="en-US" b="1" dirty="0" err="1" smtClean="0"/>
              <a:t>dlopen</a:t>
            </a:r>
            <a:r>
              <a:rPr lang="en-US" b="1" dirty="0" smtClean="0"/>
              <a:t>(const char *filename, </a:t>
            </a:r>
            <a:r>
              <a:rPr lang="en-US" b="1" dirty="0" err="1" smtClean="0"/>
              <a:t>int</a:t>
            </a:r>
            <a:r>
              <a:rPr lang="en-US" b="1" dirty="0" smtClean="0"/>
              <a:t> flag);</a:t>
            </a:r>
          </a:p>
          <a:p>
            <a:endParaRPr lang="en-US" b="1" dirty="0" smtClean="0"/>
          </a:p>
          <a:p>
            <a:pPr marL="342900" indent="-342900"/>
            <a:r>
              <a:rPr lang="en-US" dirty="0" smtClean="0"/>
              <a:t>If filename begins with ``/'' (i.e., it's an absolute path), </a:t>
            </a:r>
            <a:r>
              <a:rPr lang="en-US" dirty="0" err="1" smtClean="0"/>
              <a:t>dlopen</a:t>
            </a:r>
            <a:r>
              <a:rPr lang="en-US" dirty="0" smtClean="0"/>
              <a:t>() will just try to use it (it won't search for a library). Otherwise, </a:t>
            </a:r>
            <a:r>
              <a:rPr lang="en-US" dirty="0" err="1" smtClean="0"/>
              <a:t>dlopen</a:t>
            </a:r>
            <a:r>
              <a:rPr lang="en-US" dirty="0" smtClean="0"/>
              <a:t>() will search for the library in the following order: </a:t>
            </a:r>
          </a:p>
          <a:p>
            <a:pPr marL="342900" indent="-342900"/>
            <a:endParaRPr lang="en-US" dirty="0" smtClean="0"/>
          </a:p>
          <a:p>
            <a:pPr marL="342900" indent="-342900"/>
            <a:r>
              <a:rPr lang="en-US" dirty="0" smtClean="0"/>
              <a:t>1. A colon-separated list of directories in the user's </a:t>
            </a:r>
            <a:r>
              <a:rPr lang="en-US" b="1" dirty="0" smtClean="0"/>
              <a:t>LD_LIBRARY_PATH</a:t>
            </a:r>
            <a:r>
              <a:rPr lang="en-US" dirty="0" smtClean="0"/>
              <a:t> environment variable.</a:t>
            </a:r>
          </a:p>
          <a:p>
            <a:pPr marL="342900" indent="-342900"/>
            <a:r>
              <a:rPr lang="en-US" dirty="0" smtClean="0"/>
              <a:t>2. The list of libraries specified in /etc/</a:t>
            </a:r>
            <a:r>
              <a:rPr lang="en-US" dirty="0" err="1" smtClean="0"/>
              <a:t>ld.so.cache</a:t>
            </a:r>
            <a:r>
              <a:rPr lang="en-US" dirty="0" smtClean="0"/>
              <a:t> (which is generated from /etc/</a:t>
            </a:r>
            <a:r>
              <a:rPr lang="en-US" dirty="0" err="1" smtClean="0"/>
              <a:t>ld.so.conf</a:t>
            </a:r>
            <a:r>
              <a:rPr lang="en-US" dirty="0" smtClean="0"/>
              <a:t>).</a:t>
            </a:r>
          </a:p>
          <a:p>
            <a:pPr marL="342900" indent="-342900"/>
            <a:r>
              <a:rPr lang="en-US" dirty="0" smtClean="0"/>
              <a:t>3. /lib, followed by /</a:t>
            </a:r>
            <a:r>
              <a:rPr lang="en-US" dirty="0" err="1" smtClean="0"/>
              <a:t>usr</a:t>
            </a:r>
            <a:r>
              <a:rPr lang="en-US" dirty="0" smtClean="0"/>
              <a:t>/lib. Note the order here; this is the reverse of the order used by the old </a:t>
            </a:r>
            <a:r>
              <a:rPr lang="en-US" dirty="0" err="1" smtClean="0"/>
              <a:t>a.out</a:t>
            </a:r>
            <a:r>
              <a:rPr lang="en-US" dirty="0" smtClean="0"/>
              <a:t> loader. </a:t>
            </a:r>
            <a:endParaRPr lang="en-US" dirty="0"/>
          </a:p>
        </p:txBody>
      </p:sp>
      <p:sp>
        <p:nvSpPr>
          <p:cNvPr id="3" name="TextBox 2"/>
          <p:cNvSpPr txBox="1"/>
          <p:nvPr/>
        </p:nvSpPr>
        <p:spPr>
          <a:xfrm>
            <a:off x="304800" y="4572000"/>
            <a:ext cx="8610600" cy="923330"/>
          </a:xfrm>
          <a:prstGeom prst="rect">
            <a:avLst/>
          </a:prstGeom>
          <a:noFill/>
          <a:ln>
            <a:solidFill>
              <a:srgbClr val="FF0000"/>
            </a:solidFill>
          </a:ln>
        </p:spPr>
        <p:txBody>
          <a:bodyPr wrap="square" rtlCol="0">
            <a:spAutoFit/>
          </a:bodyPr>
          <a:lstStyle/>
          <a:p>
            <a:r>
              <a:rPr lang="en-US" dirty="0" smtClean="0"/>
              <a:t>In </a:t>
            </a:r>
            <a:r>
              <a:rPr lang="en-US" dirty="0" err="1" smtClean="0"/>
              <a:t>dlopen</a:t>
            </a:r>
            <a:r>
              <a:rPr lang="en-US" dirty="0" smtClean="0"/>
              <a:t>(), the value of </a:t>
            </a:r>
            <a:r>
              <a:rPr lang="en-US" i="1" dirty="0" smtClean="0"/>
              <a:t>flag</a:t>
            </a:r>
            <a:r>
              <a:rPr lang="en-US" dirty="0" smtClean="0"/>
              <a:t> must be either </a:t>
            </a:r>
            <a:r>
              <a:rPr lang="en-US" b="1" dirty="0" smtClean="0"/>
              <a:t>RTLD_LAZY</a:t>
            </a:r>
            <a:r>
              <a:rPr lang="en-US" dirty="0" smtClean="0"/>
              <a:t>, meaning ``resolve undefined symbols as code from the dynamic library is executed'', </a:t>
            </a:r>
            <a:r>
              <a:rPr lang="en-US" b="1" dirty="0" smtClean="0"/>
              <a:t>or RTLD_NOW</a:t>
            </a:r>
            <a:r>
              <a:rPr lang="en-US" dirty="0" smtClean="0"/>
              <a:t>, meaning ``resolve all undefined symbols before </a:t>
            </a:r>
            <a:r>
              <a:rPr lang="en-US" dirty="0" err="1" smtClean="0"/>
              <a:t>dlopen</a:t>
            </a:r>
            <a:r>
              <a:rPr lang="en-US" dirty="0" smtClean="0"/>
              <a:t>() returns and fail if this cannot be done''. </a:t>
            </a:r>
            <a:endParaRPr lang="en-US" dirty="0"/>
          </a:p>
        </p:txBody>
      </p:sp>
      <p:sp>
        <p:nvSpPr>
          <p:cNvPr id="4" name="TextBox 3"/>
          <p:cNvSpPr txBox="1"/>
          <p:nvPr/>
        </p:nvSpPr>
        <p:spPr>
          <a:xfrm>
            <a:off x="228600" y="5715000"/>
            <a:ext cx="8610600" cy="923330"/>
          </a:xfrm>
          <a:prstGeom prst="rect">
            <a:avLst/>
          </a:prstGeom>
          <a:noFill/>
          <a:ln>
            <a:solidFill>
              <a:srgbClr val="FF0000"/>
            </a:solidFill>
          </a:ln>
        </p:spPr>
        <p:txBody>
          <a:bodyPr wrap="square" rtlCol="0">
            <a:spAutoFit/>
          </a:bodyPr>
          <a:lstStyle/>
          <a:p>
            <a:r>
              <a:rPr lang="en-US" dirty="0" smtClean="0"/>
              <a:t>The main routine for using a DL library is </a:t>
            </a:r>
            <a:r>
              <a:rPr lang="en-US" dirty="0" err="1" smtClean="0"/>
              <a:t>dlsym</a:t>
            </a:r>
            <a:r>
              <a:rPr lang="en-US" dirty="0" smtClean="0"/>
              <a:t>()  which looks up the value of a symbol in a given (opened) library. This function is defined as: void * </a:t>
            </a:r>
            <a:r>
              <a:rPr lang="en-US" dirty="0" err="1" smtClean="0"/>
              <a:t>dlsym</a:t>
            </a:r>
            <a:r>
              <a:rPr lang="en-US" dirty="0" smtClean="0"/>
              <a:t>(void *handle, char *symbol);the handle is the value returned from </a:t>
            </a:r>
            <a:r>
              <a:rPr lang="en-US" dirty="0" err="1" smtClean="0"/>
              <a:t>dlopen</a:t>
            </a:r>
            <a:r>
              <a:rPr lang="en-US" dirty="0" smtClean="0"/>
              <a: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Contiguous Memory Allocation</a:t>
            </a:r>
            <a:endParaRPr lang="en-US" dirty="0"/>
          </a:p>
        </p:txBody>
      </p:sp>
      <p:sp>
        <p:nvSpPr>
          <p:cNvPr id="3" name="Rounded Rectangle 2"/>
          <p:cNvSpPr/>
          <p:nvPr/>
        </p:nvSpPr>
        <p:spPr>
          <a:xfrm>
            <a:off x="533400" y="3505200"/>
            <a:ext cx="3581400" cy="320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Resident part of  OS</a:t>
            </a:r>
          </a:p>
          <a:p>
            <a:pPr algn="ctr"/>
            <a:endParaRPr lang="en-US" b="1" dirty="0" smtClean="0"/>
          </a:p>
          <a:p>
            <a:r>
              <a:rPr lang="en-US" dirty="0" smtClean="0"/>
              <a:t>The  operating system is loaded into the low part of the memory (low address) this is because the interrupt vectors need to be in lower part</a:t>
            </a:r>
            <a:endParaRPr lang="en-US" dirty="0"/>
          </a:p>
        </p:txBody>
      </p:sp>
      <p:sp>
        <p:nvSpPr>
          <p:cNvPr id="4" name="Rounded Rectangle 3"/>
          <p:cNvSpPr/>
          <p:nvPr/>
        </p:nvSpPr>
        <p:spPr>
          <a:xfrm>
            <a:off x="5181600" y="3505200"/>
            <a:ext cx="3505200" cy="297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u="sng" dirty="0" smtClean="0"/>
              <a:t>Memory for User apps</a:t>
            </a:r>
          </a:p>
          <a:p>
            <a:r>
              <a:rPr lang="en-US" sz="1600" dirty="0" smtClean="0"/>
              <a:t>Many  user processes to reside in memory at the same</a:t>
            </a:r>
          </a:p>
          <a:p>
            <a:r>
              <a:rPr lang="en-US" sz="1600" dirty="0" smtClean="0"/>
              <a:t>time. We need to consider how to allocate available memory to the processes that are in the input queue waiting to be brought into memory.</a:t>
            </a:r>
          </a:p>
          <a:p>
            <a:r>
              <a:rPr lang="en-US" sz="1600" dirty="0" smtClean="0"/>
              <a:t>In. contiguous memory allocation, each process is contained in a single</a:t>
            </a:r>
          </a:p>
          <a:p>
            <a:r>
              <a:rPr lang="en-US" sz="1600" dirty="0" smtClean="0"/>
              <a:t>contiguous section of memory.</a:t>
            </a:r>
            <a:endParaRPr lang="en-US" sz="1600" b="1" dirty="0" smtClean="0"/>
          </a:p>
          <a:p>
            <a:pPr algn="ctr"/>
            <a:endParaRPr lang="en-US" sz="1600" dirty="0"/>
          </a:p>
        </p:txBody>
      </p:sp>
      <p:sp>
        <p:nvSpPr>
          <p:cNvPr id="5" name="Rounded Rectangle 4"/>
          <p:cNvSpPr/>
          <p:nvPr/>
        </p:nvSpPr>
        <p:spPr>
          <a:xfrm>
            <a:off x="914400" y="1600200"/>
            <a:ext cx="7315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 Memory</a:t>
            </a:r>
            <a:endParaRPr lang="en-US" dirty="0"/>
          </a:p>
        </p:txBody>
      </p:sp>
      <p:cxnSp>
        <p:nvCxnSpPr>
          <p:cNvPr id="7" name="Straight Arrow Connector 6"/>
          <p:cNvCxnSpPr>
            <a:stCxn id="5" idx="2"/>
            <a:endCxn id="3" idx="0"/>
          </p:cNvCxnSpPr>
          <p:nvPr/>
        </p:nvCxnSpPr>
        <p:spPr>
          <a:xfrm rot="5400000">
            <a:off x="2876550" y="1809750"/>
            <a:ext cx="1143000" cy="2247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2"/>
            <a:endCxn id="4" idx="0"/>
          </p:cNvCxnSpPr>
          <p:nvPr/>
        </p:nvCxnSpPr>
        <p:spPr>
          <a:xfrm rot="16200000" flipH="1">
            <a:off x="5181600" y="1752600"/>
            <a:ext cx="1143000" cy="2362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7159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Memory Allocation</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381000" y="1371600"/>
            <a:ext cx="8305800" cy="5078313"/>
          </a:xfrm>
          <a:prstGeom prst="rect">
            <a:avLst/>
          </a:prstGeom>
          <a:noFill/>
        </p:spPr>
        <p:txBody>
          <a:bodyPr wrap="square" rtlCol="0">
            <a:spAutoFit/>
          </a:bodyPr>
          <a:lstStyle/>
          <a:p>
            <a:r>
              <a:rPr lang="en-US" dirty="0" smtClean="0"/>
              <a:t>A simple method for allocating memory is to divide memory into several fixed-sized regions called partition.  Each partition will contain exactly one process. Thus, the degree of multiprogramming is bound by the number of partitions.</a:t>
            </a:r>
          </a:p>
          <a:p>
            <a:endParaRPr lang="en-US" dirty="0" smtClean="0"/>
          </a:p>
          <a:p>
            <a:r>
              <a:rPr lang="en-US" dirty="0" smtClean="0"/>
              <a:t>the operating system keeps a table  indicating which parts of memory are available and which are occupied. Initially, all memory is available for user processes and is considered one  large block of available memory a hole. Eventually as you will see, memory  contains a set of holes of various sizes.</a:t>
            </a:r>
          </a:p>
          <a:p>
            <a:endParaRPr lang="en-US" dirty="0" smtClean="0"/>
          </a:p>
          <a:p>
            <a:pPr algn="just"/>
            <a:r>
              <a:rPr lang="en-US" dirty="0" smtClean="0"/>
              <a:t>As processes enter the system, they are put into an input queue. The operating system takes into account the memory requirements of each process and the amount of available memory space in determining which processes are allocated memory. When a process is allocated space, it is loaded into memory, and it can then compete for CPU time. When a process terminates, it releases its memory which the operating system may then fill with another process from  the input queue.</a:t>
            </a:r>
          </a:p>
          <a:p>
            <a:pPr algn="just"/>
            <a:endParaRPr lang="en-US" dirty="0" smtClean="0"/>
          </a:p>
          <a:p>
            <a:pPr algn="just"/>
            <a:r>
              <a:rPr lang="en-US" dirty="0" smtClean="0"/>
              <a:t>First Fit (Fit into the first one which is large enough) , Best Fit  (Find the best fit hole)   Worst file (find the largest)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Memory Technologies</a:t>
            </a:r>
            <a:endParaRPr lang="en-US" dirty="0"/>
          </a:p>
        </p:txBody>
      </p:sp>
      <p:sp>
        <p:nvSpPr>
          <p:cNvPr id="3" name="Rounded Rectangle 2"/>
          <p:cNvSpPr/>
          <p:nvPr/>
        </p:nvSpPr>
        <p:spPr>
          <a:xfrm>
            <a:off x="381000" y="1752600"/>
            <a:ext cx="4038600" cy="480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smtClean="0"/>
          </a:p>
          <a:p>
            <a:pPr algn="ctr"/>
            <a:r>
              <a:rPr lang="en-US" sz="2800" b="1" dirty="0" smtClean="0"/>
              <a:t>Static RAM (SRAM)</a:t>
            </a:r>
          </a:p>
          <a:p>
            <a:pPr algn="ctr"/>
            <a:endParaRPr lang="en-US" b="1" dirty="0" smtClean="0"/>
          </a:p>
          <a:p>
            <a:pPr algn="ctr"/>
            <a:endParaRPr lang="en-US" b="1" dirty="0" smtClean="0"/>
          </a:p>
          <a:p>
            <a:pPr>
              <a:buFont typeface="Arial" pitchFamily="34" charset="0"/>
              <a:buChar char="•"/>
            </a:pPr>
            <a:r>
              <a:rPr lang="en-US" b="1" dirty="0" smtClean="0"/>
              <a:t>Memory cell is implemented using six-transistor circuit, stores a bit.</a:t>
            </a:r>
          </a:p>
          <a:p>
            <a:pPr>
              <a:buFont typeface="Arial" pitchFamily="34" charset="0"/>
              <a:buChar char="•"/>
            </a:pPr>
            <a:r>
              <a:rPr lang="en-US" b="1" dirty="0" smtClean="0"/>
              <a:t>Data is erased only when powered off</a:t>
            </a:r>
          </a:p>
          <a:p>
            <a:pPr>
              <a:buFont typeface="Arial" pitchFamily="34" charset="0"/>
              <a:buChar char="•"/>
            </a:pPr>
            <a:r>
              <a:rPr lang="en-US" b="1" dirty="0" smtClean="0"/>
              <a:t>Much faster</a:t>
            </a:r>
          </a:p>
          <a:p>
            <a:pPr>
              <a:buFont typeface="Arial" pitchFamily="34" charset="0"/>
              <a:buChar char="•"/>
            </a:pPr>
            <a:r>
              <a:rPr lang="en-US" b="1" dirty="0" smtClean="0"/>
              <a:t>Expensive , compared to other technologies  like DRAM</a:t>
            </a:r>
          </a:p>
          <a:p>
            <a:pPr>
              <a:buFont typeface="Arial" pitchFamily="34" charset="0"/>
              <a:buChar char="•"/>
            </a:pPr>
            <a:r>
              <a:rPr lang="en-US" b="1" dirty="0" smtClean="0"/>
              <a:t>Immune to electrical disturbances</a:t>
            </a:r>
          </a:p>
          <a:p>
            <a:pPr>
              <a:buFont typeface="Arial" pitchFamily="34" charset="0"/>
              <a:buChar char="•"/>
            </a:pPr>
            <a:r>
              <a:rPr lang="en-US" b="1" dirty="0" smtClean="0"/>
              <a:t>Used in Cache Memories</a:t>
            </a:r>
          </a:p>
          <a:p>
            <a:pPr>
              <a:buFont typeface="Arial" pitchFamily="34" charset="0"/>
              <a:buChar char="•"/>
            </a:pPr>
            <a:endParaRPr lang="en-US" b="1" dirty="0" smtClean="0"/>
          </a:p>
          <a:p>
            <a:endParaRPr lang="en-US" b="1" dirty="0" smtClean="0"/>
          </a:p>
          <a:p>
            <a:endParaRPr lang="en-US" b="1" dirty="0" smtClean="0"/>
          </a:p>
          <a:p>
            <a:endParaRPr lang="en-US" b="1" dirty="0" smtClean="0"/>
          </a:p>
          <a:p>
            <a:endParaRPr lang="en-US" b="1" dirty="0" smtClean="0"/>
          </a:p>
        </p:txBody>
      </p:sp>
      <p:sp>
        <p:nvSpPr>
          <p:cNvPr id="4" name="Rounded Rectangle 3"/>
          <p:cNvSpPr/>
          <p:nvPr/>
        </p:nvSpPr>
        <p:spPr>
          <a:xfrm>
            <a:off x="4953000" y="1752600"/>
            <a:ext cx="4038600" cy="480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Dynamic RAM (SRAM)</a:t>
            </a:r>
          </a:p>
          <a:p>
            <a:pPr algn="ctr"/>
            <a:endParaRPr lang="en-US" b="1" dirty="0" smtClean="0"/>
          </a:p>
          <a:p>
            <a:pPr algn="ctr"/>
            <a:endParaRPr lang="en-US" b="1" dirty="0" smtClean="0"/>
          </a:p>
          <a:p>
            <a:pPr>
              <a:buFont typeface="Arial" pitchFamily="34" charset="0"/>
              <a:buChar char="•"/>
            </a:pPr>
            <a:r>
              <a:rPr lang="en-US" b="1" dirty="0" smtClean="0"/>
              <a:t>Much slower, implementation, uses capacitors and transistors.</a:t>
            </a:r>
          </a:p>
          <a:p>
            <a:pPr>
              <a:buFont typeface="Arial" pitchFamily="34" charset="0"/>
              <a:buChar char="•"/>
            </a:pPr>
            <a:endParaRPr lang="en-US" b="1" dirty="0" smtClean="0"/>
          </a:p>
          <a:p>
            <a:pPr>
              <a:buFont typeface="Arial" pitchFamily="34" charset="0"/>
              <a:buChar char="•"/>
            </a:pPr>
            <a:r>
              <a:rPr lang="en-US" b="1" dirty="0" smtClean="0"/>
              <a:t>Needs Periodic Refresh (every 100ms)</a:t>
            </a:r>
          </a:p>
          <a:p>
            <a:pPr>
              <a:buFont typeface="Arial" pitchFamily="34" charset="0"/>
              <a:buChar char="•"/>
            </a:pPr>
            <a:r>
              <a:rPr lang="en-US" b="1" dirty="0" smtClean="0"/>
              <a:t>Less Expensive than SRAM</a:t>
            </a:r>
          </a:p>
          <a:p>
            <a:pPr>
              <a:buFont typeface="Arial" pitchFamily="34" charset="0"/>
              <a:buChar char="•"/>
            </a:pPr>
            <a:r>
              <a:rPr lang="en-US" b="1" dirty="0" smtClean="0"/>
              <a:t>Not immune to electrical disturbances</a:t>
            </a:r>
          </a:p>
          <a:p>
            <a:pPr>
              <a:buFont typeface="Arial" pitchFamily="34" charset="0"/>
              <a:buChar char="•"/>
            </a:pPr>
            <a:r>
              <a:rPr lang="en-US" b="1" dirty="0" smtClean="0"/>
              <a:t>Used in Main Memories</a:t>
            </a:r>
          </a:p>
          <a:p>
            <a:pPr algn="ctr"/>
            <a:endParaRPr lang="en-US" b="1" dirty="0" smtClean="0"/>
          </a:p>
          <a:p>
            <a:pPr algn="ctr"/>
            <a:endParaRPr lang="en-US" b="1" dirty="0" smtClean="0"/>
          </a:p>
          <a:p>
            <a:pPr algn="ctr"/>
            <a:endParaRPr lang="en-US" b="1" dirty="0" smtClean="0"/>
          </a:p>
          <a:p>
            <a:pPr algn="ctr"/>
            <a:endParaRPr lang="en-US" b="1"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a:bodyPr>
          <a:lstStyle/>
          <a:p>
            <a:r>
              <a:rPr lang="en-US" sz="3600" dirty="0" smtClean="0"/>
              <a:t>Paging</a:t>
            </a:r>
            <a:endParaRPr lang="en-US" sz="3600" dirty="0"/>
          </a:p>
        </p:txBody>
      </p:sp>
      <p:sp>
        <p:nvSpPr>
          <p:cNvPr id="3" name="TextBox 2"/>
          <p:cNvSpPr txBox="1"/>
          <p:nvPr/>
        </p:nvSpPr>
        <p:spPr>
          <a:xfrm>
            <a:off x="304800" y="685800"/>
            <a:ext cx="8382000" cy="3046988"/>
          </a:xfrm>
          <a:prstGeom prst="rect">
            <a:avLst/>
          </a:prstGeom>
          <a:noFill/>
        </p:spPr>
        <p:txBody>
          <a:bodyPr wrap="square" rtlCol="0">
            <a:spAutoFit/>
          </a:bodyPr>
          <a:lstStyle/>
          <a:p>
            <a:pPr algn="just"/>
            <a:r>
              <a:rPr lang="en-US" sz="1600" dirty="0" smtClean="0"/>
              <a:t>Paging is a memory-management scheme that permits the physical address space a process to be noncontiguous. Paging avoids external fragmentation  and the need for compaction.</a:t>
            </a:r>
          </a:p>
          <a:p>
            <a:pPr algn="just"/>
            <a:endParaRPr lang="en-US" sz="1600" dirty="0" smtClean="0"/>
          </a:p>
          <a:p>
            <a:pPr algn="just"/>
            <a:r>
              <a:rPr lang="en-US" sz="1600" dirty="0" smtClean="0"/>
              <a:t>The basic method for implementing paging involves breaking physical memory into fixed-sized blocks called frames and breaking logical memory into  blocks of the same size called When a process is to be executed, its  pages are loaded into any available memory frames from their source (a file  system or the backing store).</a:t>
            </a:r>
          </a:p>
          <a:p>
            <a:pPr algn="just"/>
            <a:endParaRPr lang="en-US" sz="1600" dirty="0" smtClean="0"/>
          </a:p>
          <a:p>
            <a:r>
              <a:rPr lang="en-US" sz="1600" dirty="0" smtClean="0"/>
              <a:t>Every address generated the CPU is divided into two parts: a page number (p)  and a page offset (d) . The page number is used as an index into a The page table contains the base address of each page in physical memory. This base address is combined with the page offset to define the physical memory address that is sent to the memory unit.</a:t>
            </a:r>
          </a:p>
        </p:txBody>
      </p:sp>
      <p:pic>
        <p:nvPicPr>
          <p:cNvPr id="1026" name="Picture 2"/>
          <p:cNvPicPr>
            <a:picLocks noChangeAspect="1" noChangeArrowheads="1"/>
          </p:cNvPicPr>
          <p:nvPr/>
        </p:nvPicPr>
        <p:blipFill>
          <a:blip r:embed="rId2"/>
          <a:srcRect/>
          <a:stretch>
            <a:fillRect/>
          </a:stretch>
        </p:blipFill>
        <p:spPr bwMode="auto">
          <a:xfrm>
            <a:off x="838200" y="3733800"/>
            <a:ext cx="7543800" cy="30480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z="4000" dirty="0" smtClean="0"/>
              <a:t>Segmentation </a:t>
            </a:r>
            <a:endParaRPr lang="en-US" sz="4000" dirty="0"/>
          </a:p>
        </p:txBody>
      </p:sp>
      <p:sp>
        <p:nvSpPr>
          <p:cNvPr id="3" name="TextBox 2"/>
          <p:cNvSpPr txBox="1"/>
          <p:nvPr/>
        </p:nvSpPr>
        <p:spPr>
          <a:xfrm>
            <a:off x="228600" y="990600"/>
            <a:ext cx="8534400" cy="2031325"/>
          </a:xfrm>
          <a:prstGeom prst="rect">
            <a:avLst/>
          </a:prstGeom>
          <a:noFill/>
        </p:spPr>
        <p:txBody>
          <a:bodyPr wrap="square" rtlCol="0">
            <a:spAutoFit/>
          </a:bodyPr>
          <a:lstStyle/>
          <a:p>
            <a:r>
              <a:rPr lang="en-US" dirty="0" smtClean="0"/>
              <a:t>An important aspect of paging is the separation of the user's view of memory from the actual physical memory. As we have already seen, the user's view of memory is not the</a:t>
            </a:r>
          </a:p>
          <a:p>
            <a:r>
              <a:rPr lang="en-US" dirty="0" smtClean="0"/>
              <a:t>same as the actual physical memory. The user's view is mapped onto physical</a:t>
            </a:r>
          </a:p>
          <a:p>
            <a:r>
              <a:rPr lang="en-US" dirty="0" smtClean="0"/>
              <a:t>memory. This mapping allows differentiation between logical memory and</a:t>
            </a:r>
          </a:p>
          <a:p>
            <a:r>
              <a:rPr lang="en-US" dirty="0" smtClean="0"/>
              <a:t>physical memory.</a:t>
            </a:r>
          </a:p>
          <a:p>
            <a:endParaRPr lang="en-US" dirty="0" smtClean="0"/>
          </a:p>
          <a:p>
            <a:r>
              <a:rPr lang="en-US" dirty="0" smtClean="0"/>
              <a:t>Consider how a program fits into the memory from a user perspective</a:t>
            </a:r>
          </a:p>
        </p:txBody>
      </p:sp>
      <p:sp>
        <p:nvSpPr>
          <p:cNvPr id="4" name="Oval 3"/>
          <p:cNvSpPr/>
          <p:nvPr/>
        </p:nvSpPr>
        <p:spPr>
          <a:xfrm>
            <a:off x="1828800" y="3581400"/>
            <a:ext cx="5791200" cy="3124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2971800" y="4191000"/>
            <a:ext cx="1066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Subroutine</a:t>
            </a:r>
            <a:endParaRPr lang="en-US" sz="1400" dirty="0"/>
          </a:p>
        </p:txBody>
      </p:sp>
      <p:sp>
        <p:nvSpPr>
          <p:cNvPr id="6" name="Rounded Rectangle 5"/>
          <p:cNvSpPr/>
          <p:nvPr/>
        </p:nvSpPr>
        <p:spPr>
          <a:xfrm>
            <a:off x="5943600" y="4191000"/>
            <a:ext cx="7620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stack</a:t>
            </a:r>
            <a:endParaRPr lang="en-US" dirty="0"/>
          </a:p>
        </p:txBody>
      </p:sp>
      <p:sp>
        <p:nvSpPr>
          <p:cNvPr id="7" name="Flowchart: Multidocument 6"/>
          <p:cNvSpPr/>
          <p:nvPr/>
        </p:nvSpPr>
        <p:spPr>
          <a:xfrm>
            <a:off x="2514600" y="5181600"/>
            <a:ext cx="1066800" cy="7620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Main program</a:t>
            </a:r>
            <a:endParaRPr lang="en-US" sz="1600" dirty="0"/>
          </a:p>
        </p:txBody>
      </p:sp>
      <p:sp>
        <p:nvSpPr>
          <p:cNvPr id="8" name="Rounded Rectangle 7"/>
          <p:cNvSpPr/>
          <p:nvPr/>
        </p:nvSpPr>
        <p:spPr>
          <a:xfrm>
            <a:off x="4267200" y="5181600"/>
            <a:ext cx="1219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User Library</a:t>
            </a:r>
            <a:endParaRPr 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94692"/>
            <a:ext cx="8229600" cy="6278642"/>
          </a:xfrm>
          <a:prstGeom prst="rect">
            <a:avLst/>
          </a:prstGeom>
          <a:noFill/>
        </p:spPr>
        <p:txBody>
          <a:bodyPr wrap="square" rtlCol="0">
            <a:spAutoFit/>
          </a:bodyPr>
          <a:lstStyle/>
          <a:p>
            <a:r>
              <a:rPr lang="en-US" dirty="0" smtClean="0"/>
              <a:t>Segmentation is a memory-management scheme that supports this user view of memory. A logical address space is a collection of segments. Each segment has a name and a length. The addresses specify both the segment name and the offset within the segment. The user therefore specifies each address  by two quantities: a segment name and an offset. </a:t>
            </a:r>
          </a:p>
          <a:p>
            <a:endParaRPr lang="en-US" dirty="0" smtClean="0"/>
          </a:p>
          <a:p>
            <a:r>
              <a:rPr lang="en-US" dirty="0" smtClean="0"/>
              <a:t>Segments are numbered and are referred to by a segment number , rather than by a segment name. </a:t>
            </a:r>
          </a:p>
          <a:p>
            <a:r>
              <a:rPr lang="en-US" dirty="0" smtClean="0"/>
              <a:t>Thus, a logical address  consists of a </a:t>
            </a:r>
            <a:r>
              <a:rPr lang="en-US" i="1" dirty="0" smtClean="0"/>
              <a:t>two </a:t>
            </a:r>
            <a:r>
              <a:rPr lang="en-US" i="1" dirty="0" err="1" smtClean="0"/>
              <a:t>tuple</a:t>
            </a:r>
            <a:r>
              <a:rPr lang="en-US" i="1" dirty="0" smtClean="0"/>
              <a:t>:</a:t>
            </a:r>
          </a:p>
          <a:p>
            <a:pPr algn="ctr"/>
            <a:r>
              <a:rPr lang="en-US" sz="2400" b="1" dirty="0" smtClean="0"/>
              <a:t>&lt;segment-number, offset&gt;.</a:t>
            </a:r>
          </a:p>
          <a:p>
            <a:endParaRPr lang="en-US" dirty="0" smtClean="0"/>
          </a:p>
          <a:p>
            <a:r>
              <a:rPr lang="en-US" dirty="0" smtClean="0"/>
              <a:t>When as  user program is compiled, and the compiler automatically constructs segments reflecting the input program.</a:t>
            </a:r>
          </a:p>
          <a:p>
            <a:r>
              <a:rPr lang="en-US" b="1" dirty="0" smtClean="0"/>
              <a:t>A C compiler might create separate segments for the following:</a:t>
            </a:r>
          </a:p>
          <a:p>
            <a:pPr>
              <a:buFont typeface="Wingdings" pitchFamily="2" charset="2"/>
              <a:buChar char="Ø"/>
            </a:pPr>
            <a:r>
              <a:rPr lang="en-US" dirty="0" smtClean="0"/>
              <a:t>The code</a:t>
            </a:r>
          </a:p>
          <a:p>
            <a:pPr>
              <a:buFont typeface="Wingdings" pitchFamily="2" charset="2"/>
              <a:buChar char="Ø"/>
            </a:pPr>
            <a:r>
              <a:rPr lang="en-US" dirty="0" smtClean="0"/>
              <a:t>Global variables</a:t>
            </a:r>
          </a:p>
          <a:p>
            <a:pPr>
              <a:buFont typeface="Wingdings" pitchFamily="2" charset="2"/>
              <a:buChar char="Ø"/>
            </a:pPr>
            <a:r>
              <a:rPr lang="en-US" dirty="0" smtClean="0"/>
              <a:t>The heap, from which memory is allocated</a:t>
            </a:r>
          </a:p>
          <a:p>
            <a:pPr>
              <a:buFont typeface="Wingdings" pitchFamily="2" charset="2"/>
              <a:buChar char="Ø"/>
            </a:pPr>
            <a:r>
              <a:rPr lang="en-US" dirty="0" smtClean="0"/>
              <a:t>The stacks used by each thread</a:t>
            </a:r>
          </a:p>
          <a:p>
            <a:pPr>
              <a:buFont typeface="Wingdings" pitchFamily="2" charset="2"/>
              <a:buChar char="Ø"/>
            </a:pPr>
            <a:r>
              <a:rPr lang="en-US" dirty="0" smtClean="0"/>
              <a:t>The standard C library</a:t>
            </a:r>
          </a:p>
          <a:p>
            <a:endParaRPr lang="en-US" dirty="0" smtClean="0"/>
          </a:p>
          <a:p>
            <a:r>
              <a:rPr lang="en-US" dirty="0" smtClean="0"/>
              <a:t>Libraries that are linked in during compile time might be assigned separate segments. The loader would take all these segments and assign them segment numbers.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44562"/>
          </a:xfrm>
        </p:spPr>
        <p:txBody>
          <a:bodyPr/>
          <a:lstStyle/>
          <a:p>
            <a:r>
              <a:rPr lang="en-US" dirty="0" smtClean="0"/>
              <a:t>How does segmentation works</a:t>
            </a:r>
            <a:endParaRPr lang="en-US" dirty="0"/>
          </a:p>
        </p:txBody>
      </p:sp>
      <p:sp>
        <p:nvSpPr>
          <p:cNvPr id="3" name="TextBox 2"/>
          <p:cNvSpPr txBox="1"/>
          <p:nvPr/>
        </p:nvSpPr>
        <p:spPr>
          <a:xfrm>
            <a:off x="228600" y="1066800"/>
            <a:ext cx="8686800" cy="1600438"/>
          </a:xfrm>
          <a:prstGeom prst="rect">
            <a:avLst/>
          </a:prstGeom>
          <a:noFill/>
          <a:ln>
            <a:solidFill>
              <a:srgbClr val="FF0000"/>
            </a:solidFill>
          </a:ln>
        </p:spPr>
        <p:txBody>
          <a:bodyPr wrap="square" rtlCol="0">
            <a:spAutoFit/>
          </a:bodyPr>
          <a:lstStyle/>
          <a:p>
            <a:r>
              <a:rPr lang="en-US" sz="1400" dirty="0" smtClean="0"/>
              <a:t>A logical address  consists of two parts: </a:t>
            </a:r>
            <a:r>
              <a:rPr lang="en-US" sz="1400" b="1" i="1" u="sng" dirty="0" smtClean="0"/>
              <a:t>a segment number, s, </a:t>
            </a:r>
            <a:r>
              <a:rPr lang="en-US" sz="1400" dirty="0" smtClean="0"/>
              <a:t>and an offset into that </a:t>
            </a:r>
            <a:r>
              <a:rPr lang="en-US" sz="1400" b="1" i="1" u="sng" dirty="0" smtClean="0"/>
              <a:t>segment, d.</a:t>
            </a:r>
          </a:p>
          <a:p>
            <a:endParaRPr lang="en-US" sz="1400" i="1" dirty="0" smtClean="0"/>
          </a:p>
          <a:p>
            <a:r>
              <a:rPr lang="en-US" sz="1400" dirty="0" smtClean="0"/>
              <a:t>The </a:t>
            </a:r>
            <a:r>
              <a:rPr lang="en-US" sz="1400" b="1" dirty="0" smtClean="0"/>
              <a:t>segment number </a:t>
            </a:r>
            <a:r>
              <a:rPr lang="en-US" sz="1400" dirty="0" smtClean="0"/>
              <a:t>is used as an index to </a:t>
            </a:r>
            <a:r>
              <a:rPr lang="en-US" sz="1400" b="1" dirty="0" smtClean="0"/>
              <a:t>the segment table</a:t>
            </a:r>
            <a:r>
              <a:rPr lang="en-US" sz="1400" dirty="0" smtClean="0"/>
              <a:t>. The offset </a:t>
            </a:r>
            <a:r>
              <a:rPr lang="en-US" sz="1400" i="1" dirty="0" smtClean="0"/>
              <a:t>d of</a:t>
            </a:r>
          </a:p>
          <a:p>
            <a:r>
              <a:rPr lang="en-US" sz="1400" dirty="0" smtClean="0"/>
              <a:t>the logical address must be between 0 and the segment limit. (If not it is an error)</a:t>
            </a:r>
          </a:p>
          <a:p>
            <a:endParaRPr lang="en-US" sz="1400" dirty="0" smtClean="0"/>
          </a:p>
          <a:p>
            <a:r>
              <a:rPr lang="en-US" sz="1400" dirty="0" smtClean="0"/>
              <a:t>When an offset is in the valid range it is added to the segment base to produce the address</a:t>
            </a:r>
          </a:p>
          <a:p>
            <a:r>
              <a:rPr lang="en-US" sz="1400" dirty="0" smtClean="0"/>
              <a:t>in physical memory of the desired byte. The segment table is thus essentially an array of base-limit register pairs.</a:t>
            </a:r>
            <a:endParaRPr lang="en-US" sz="1400" dirty="0"/>
          </a:p>
        </p:txBody>
      </p:sp>
      <p:pic>
        <p:nvPicPr>
          <p:cNvPr id="2050" name="Picture 2"/>
          <p:cNvPicPr>
            <a:picLocks noChangeAspect="1" noChangeArrowheads="1"/>
          </p:cNvPicPr>
          <p:nvPr/>
        </p:nvPicPr>
        <p:blipFill>
          <a:blip r:embed="rId2"/>
          <a:srcRect/>
          <a:stretch>
            <a:fillRect/>
          </a:stretch>
        </p:blipFill>
        <p:spPr bwMode="auto">
          <a:xfrm>
            <a:off x="762000" y="2895600"/>
            <a:ext cx="7010400" cy="37338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667000"/>
            <a:ext cx="7772400" cy="1362075"/>
          </a:xfrm>
        </p:spPr>
        <p:txBody>
          <a:bodyPr>
            <a:normAutofit fontScale="90000"/>
          </a:bodyPr>
          <a:lstStyle/>
          <a:p>
            <a:r>
              <a:rPr lang="en-US" dirty="0" smtClean="0"/>
              <a:t>Case study of segmentation and paging in Pentium</a:t>
            </a:r>
            <a:br>
              <a:rPr lang="en-US" dirty="0" smtClean="0"/>
            </a:b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838200"/>
            <a:ext cx="7391400" cy="646331"/>
          </a:xfrm>
          <a:prstGeom prst="rect">
            <a:avLst/>
          </a:prstGeom>
          <a:noFill/>
        </p:spPr>
        <p:txBody>
          <a:bodyPr wrap="square" rtlCol="0">
            <a:spAutoFit/>
          </a:bodyPr>
          <a:lstStyle/>
          <a:p>
            <a:r>
              <a:rPr lang="en-US" dirty="0" smtClean="0"/>
              <a:t>http://www.osinfoblog.com/post/137/segmentation-with-paging:-the-intel-pentium/</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b="1" dirty="0" smtClean="0"/>
              <a:t>CPU-DRAM Performance Gap </a:t>
            </a:r>
            <a:endParaRPr lang="en-US" dirty="0"/>
          </a:p>
        </p:txBody>
      </p:sp>
      <p:sp>
        <p:nvSpPr>
          <p:cNvPr id="3" name="TextBox 2"/>
          <p:cNvSpPr txBox="1"/>
          <p:nvPr/>
        </p:nvSpPr>
        <p:spPr>
          <a:xfrm>
            <a:off x="533400" y="1219200"/>
            <a:ext cx="7772400" cy="1477328"/>
          </a:xfrm>
          <a:prstGeom prst="rect">
            <a:avLst/>
          </a:prstGeom>
          <a:noFill/>
        </p:spPr>
        <p:txBody>
          <a:bodyPr wrap="square" rtlCol="0">
            <a:spAutoFit/>
          </a:bodyPr>
          <a:lstStyle/>
          <a:p>
            <a:r>
              <a:rPr lang="en-US" dirty="0" smtClean="0"/>
              <a:t>Intel and ARM are coming out with faster and faster CPU every year, faster the CPU means, the memory access time need to catch up with that, otherwise the CPU cannot perform at the expected speeds. However the memory technologies are not moving at the same speed that of CPU, hence there is performance gap between the CPU performance and memory access time</a:t>
            </a:r>
            <a:endParaRPr lang="en-US" dirty="0"/>
          </a:p>
        </p:txBody>
      </p:sp>
      <p:pic>
        <p:nvPicPr>
          <p:cNvPr id="1027" name="Picture 3"/>
          <p:cNvPicPr>
            <a:picLocks noChangeAspect="1" noChangeArrowheads="1"/>
          </p:cNvPicPr>
          <p:nvPr/>
        </p:nvPicPr>
        <p:blipFill>
          <a:blip r:embed="rId2"/>
          <a:srcRect/>
          <a:stretch>
            <a:fillRect/>
          </a:stretch>
        </p:blipFill>
        <p:spPr bwMode="auto">
          <a:xfrm>
            <a:off x="304800" y="2704900"/>
            <a:ext cx="8534400" cy="40007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362200"/>
            <a:ext cx="8229600" cy="1143000"/>
          </a:xfrm>
        </p:spPr>
        <p:txBody>
          <a:bodyPr>
            <a:normAutofit fontScale="90000"/>
          </a:bodyPr>
          <a:lstStyle/>
          <a:p>
            <a:r>
              <a:rPr lang="en-US" dirty="0" smtClean="0"/>
              <a:t>How do Solve this problem of memory Gap (Memory Wall)</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457200" y="1066800"/>
          <a:ext cx="8382001" cy="4568224"/>
        </p:xfrm>
        <a:graphic>
          <a:graphicData uri="http://schemas.openxmlformats.org/drawingml/2006/table">
            <a:tbl>
              <a:tblPr firstRow="1" bandRow="1">
                <a:tableStyleId>{5C22544A-7EE6-4342-B048-85BDC9FD1C3A}</a:tableStyleId>
              </a:tblPr>
              <a:tblGrid>
                <a:gridCol w="1018374"/>
                <a:gridCol w="2062191"/>
                <a:gridCol w="1776296"/>
                <a:gridCol w="3525140"/>
              </a:tblGrid>
              <a:tr h="455707">
                <a:tc>
                  <a:txBody>
                    <a:bodyPr/>
                    <a:lstStyle/>
                    <a:p>
                      <a:r>
                        <a:rPr lang="en-US" dirty="0" smtClean="0"/>
                        <a:t>Option</a:t>
                      </a:r>
                      <a:endParaRPr lang="en-US" dirty="0"/>
                    </a:p>
                  </a:txBody>
                  <a:tcPr/>
                </a:tc>
                <a:tc>
                  <a:txBody>
                    <a:bodyPr/>
                    <a:lstStyle/>
                    <a:p>
                      <a:r>
                        <a:rPr lang="en-US" dirty="0" smtClean="0"/>
                        <a:t>Action</a:t>
                      </a:r>
                      <a:endParaRPr lang="en-US" dirty="0"/>
                    </a:p>
                  </a:txBody>
                  <a:tcPr/>
                </a:tc>
                <a:tc>
                  <a:txBody>
                    <a:bodyPr/>
                    <a:lstStyle/>
                    <a:p>
                      <a:r>
                        <a:rPr lang="en-US" dirty="0" smtClean="0"/>
                        <a:t>Latency</a:t>
                      </a:r>
                      <a:endParaRPr lang="en-US" dirty="0"/>
                    </a:p>
                  </a:txBody>
                  <a:tcPr/>
                </a:tc>
                <a:tc>
                  <a:txBody>
                    <a:bodyPr/>
                    <a:lstStyle/>
                    <a:p>
                      <a:r>
                        <a:rPr lang="en-US" dirty="0" smtClean="0"/>
                        <a:t>Associated</a:t>
                      </a:r>
                      <a:r>
                        <a:rPr lang="en-US" baseline="0" dirty="0" smtClean="0"/>
                        <a:t> Cost/Effort</a:t>
                      </a:r>
                      <a:endParaRPr lang="en-US" dirty="0"/>
                    </a:p>
                  </a:txBody>
                  <a:tcPr/>
                </a:tc>
              </a:tr>
              <a:tr h="1460757">
                <a:tc>
                  <a:txBody>
                    <a:bodyPr/>
                    <a:lstStyle/>
                    <a:p>
                      <a:r>
                        <a:rPr lang="en-US" dirty="0" smtClean="0"/>
                        <a:t>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Refrigerator</a:t>
                      </a:r>
                      <a:r>
                        <a:rPr lang="en-US" baseline="0" dirty="0" smtClean="0"/>
                        <a:t> or food cupboard</a:t>
                      </a:r>
                      <a:endParaRPr lang="en-US" dirty="0" smtClean="0"/>
                    </a:p>
                  </a:txBody>
                  <a:tcPr/>
                </a:tc>
                <a:tc>
                  <a:txBody>
                    <a:bodyPr/>
                    <a:lstStyle/>
                    <a:p>
                      <a:r>
                        <a:rPr lang="en-US" dirty="0" smtClean="0"/>
                        <a:t>One minute</a:t>
                      </a:r>
                      <a:endParaRPr lang="en-US" dirty="0"/>
                    </a:p>
                  </a:txBody>
                  <a:tcPr/>
                </a:tc>
                <a:tc>
                  <a:txBody>
                    <a:bodyPr/>
                    <a:lstStyle/>
                    <a:p>
                      <a:r>
                        <a:rPr lang="en-US" dirty="0" smtClean="0"/>
                        <a:t>Faster, but need to maintain the needed food and electricity</a:t>
                      </a:r>
                      <a:r>
                        <a:rPr lang="en-US" baseline="0" dirty="0" smtClean="0"/>
                        <a:t> charges. Choice depends on commonly used items</a:t>
                      </a:r>
                      <a:endParaRPr lang="en-US" dirty="0"/>
                    </a:p>
                  </a:txBody>
                  <a:tcPr/>
                </a:tc>
              </a:tr>
              <a:tr h="1123659">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Go to Local Food Shop</a:t>
                      </a:r>
                    </a:p>
                    <a:p>
                      <a:endParaRPr lang="en-US" dirty="0"/>
                    </a:p>
                  </a:txBody>
                  <a:tcPr/>
                </a:tc>
                <a:tc>
                  <a:txBody>
                    <a:bodyPr/>
                    <a:lstStyle/>
                    <a:p>
                      <a:r>
                        <a:rPr lang="en-US" dirty="0" smtClean="0"/>
                        <a:t>20-30 Minutes</a:t>
                      </a:r>
                      <a:endParaRPr lang="en-US" dirty="0"/>
                    </a:p>
                  </a:txBody>
                  <a:tcPr/>
                </a:tc>
                <a:tc>
                  <a:txBody>
                    <a:bodyPr/>
                    <a:lstStyle/>
                    <a:p>
                      <a:r>
                        <a:rPr lang="en-US" dirty="0" smtClean="0"/>
                        <a:t>Takes</a:t>
                      </a:r>
                      <a:r>
                        <a:rPr lang="en-US" baseline="0" dirty="0" smtClean="0"/>
                        <a:t> time and effort to go travel to shop, cost efficient than option-1</a:t>
                      </a:r>
                    </a:p>
                    <a:p>
                      <a:r>
                        <a:rPr lang="en-US" baseline="0" dirty="0" smtClean="0"/>
                        <a:t>Choice wider, but limited to what is there is Food shop.</a:t>
                      </a:r>
                      <a:endParaRPr lang="en-US" dirty="0"/>
                    </a:p>
                  </a:txBody>
                  <a:tcPr/>
                </a:tc>
              </a:tr>
              <a:tr h="1460757">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Go to Market</a:t>
                      </a:r>
                      <a:r>
                        <a:rPr lang="en-US" baseline="0" dirty="0" smtClean="0"/>
                        <a:t> buy ingredients and cook</a:t>
                      </a:r>
                      <a:endParaRPr lang="en-US" dirty="0" smtClean="0"/>
                    </a:p>
                    <a:p>
                      <a:endParaRPr lang="en-US" dirty="0"/>
                    </a:p>
                  </a:txBody>
                  <a:tcPr/>
                </a:tc>
                <a:tc>
                  <a:txBody>
                    <a:bodyPr/>
                    <a:lstStyle/>
                    <a:p>
                      <a:r>
                        <a:rPr lang="en-US" dirty="0" smtClean="0"/>
                        <a:t>Hours</a:t>
                      </a:r>
                      <a:endParaRPr lang="en-US" dirty="0"/>
                    </a:p>
                  </a:txBody>
                  <a:tcPr/>
                </a:tc>
                <a:tc>
                  <a:txBody>
                    <a:bodyPr/>
                    <a:lstStyle/>
                    <a:p>
                      <a:r>
                        <a:rPr lang="en-US" dirty="0" smtClean="0"/>
                        <a:t>Most</a:t>
                      </a:r>
                      <a:r>
                        <a:rPr lang="en-US" baseline="0" dirty="0" smtClean="0"/>
                        <a:t> of cost efficient option but needs effort and advance planning. Choice is very wide, you can have anything. Not the best option when you are  Hungry.</a:t>
                      </a:r>
                      <a:endParaRPr lang="en-US" dirty="0"/>
                    </a:p>
                  </a:txBody>
                  <a:tcPr/>
                </a:tc>
              </a:tr>
            </a:tbl>
          </a:graphicData>
        </a:graphic>
      </p:graphicFrame>
      <p:sp>
        <p:nvSpPr>
          <p:cNvPr id="4" name="Title 1"/>
          <p:cNvSpPr txBox="1">
            <a:spLocks/>
          </p:cNvSpPr>
          <p:nvPr/>
        </p:nvSpPr>
        <p:spPr>
          <a:xfrm>
            <a:off x="457200" y="228600"/>
            <a:ext cx="8229600" cy="9906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mj-lt"/>
                <a:ea typeface="+mj-ea"/>
                <a:cs typeface="+mj-cs"/>
              </a:rPr>
              <a:t>What do you do when you are Hungry</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533400" y="6096000"/>
            <a:ext cx="8305800" cy="381000"/>
          </a:xfrm>
          <a:prstGeom prst="rect">
            <a:avLst/>
          </a:prstGeom>
          <a:noFill/>
        </p:spPr>
        <p:txBody>
          <a:bodyPr wrap="square" rtlCol="0">
            <a:spAutoFit/>
          </a:bodyPr>
          <a:lstStyle/>
          <a:p>
            <a:r>
              <a:rPr lang="en-US" dirty="0" smtClean="0"/>
              <a:t>This is exactly done solve the gap between memory speed and CPU speed.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Memory Hierarchy</a:t>
            </a:r>
            <a:endParaRPr lang="en-US" dirty="0"/>
          </a:p>
        </p:txBody>
      </p:sp>
      <p:sp>
        <p:nvSpPr>
          <p:cNvPr id="3" name="TextBox 2"/>
          <p:cNvSpPr txBox="1"/>
          <p:nvPr/>
        </p:nvSpPr>
        <p:spPr>
          <a:xfrm>
            <a:off x="838200" y="1447800"/>
            <a:ext cx="7696200" cy="1200329"/>
          </a:xfrm>
          <a:prstGeom prst="rect">
            <a:avLst/>
          </a:prstGeom>
          <a:noFill/>
          <a:ln>
            <a:solidFill>
              <a:schemeClr val="accent1"/>
            </a:solidFill>
          </a:ln>
        </p:spPr>
        <p:txBody>
          <a:bodyPr wrap="square" rtlCol="0">
            <a:spAutoFit/>
          </a:bodyPr>
          <a:lstStyle/>
          <a:p>
            <a:pPr>
              <a:buFont typeface="Arial" pitchFamily="34" charset="0"/>
              <a:buChar char="•"/>
            </a:pPr>
            <a:r>
              <a:rPr lang="en-US" dirty="0" smtClean="0"/>
              <a:t>To create an illusion of “fast and large” main memory</a:t>
            </a:r>
          </a:p>
          <a:p>
            <a:pPr>
              <a:buFont typeface="Arial" pitchFamily="34" charset="0"/>
              <a:buChar char="•"/>
            </a:pPr>
            <a:r>
              <a:rPr lang="en-US" dirty="0" smtClean="0"/>
              <a:t> As fast as a small SRAM-based memory</a:t>
            </a:r>
          </a:p>
          <a:p>
            <a:pPr>
              <a:buFont typeface="Arial" pitchFamily="34" charset="0"/>
              <a:buChar char="•"/>
            </a:pPr>
            <a:r>
              <a:rPr lang="en-US" dirty="0" smtClean="0"/>
              <a:t>As large (and cheap) as DRAM-based memory</a:t>
            </a:r>
          </a:p>
          <a:p>
            <a:pPr>
              <a:buFont typeface="Arial" pitchFamily="34" charset="0"/>
              <a:buChar char="•"/>
            </a:pPr>
            <a:r>
              <a:rPr lang="en-US" dirty="0" smtClean="0"/>
              <a:t>To provide CPU with necessary data and instructions as  quickly as possible</a:t>
            </a:r>
            <a:endParaRPr lang="en-US" dirty="0"/>
          </a:p>
        </p:txBody>
      </p:sp>
      <p:sp>
        <p:nvSpPr>
          <p:cNvPr id="4" name="TextBox 3"/>
          <p:cNvSpPr txBox="1"/>
          <p:nvPr/>
        </p:nvSpPr>
        <p:spPr>
          <a:xfrm>
            <a:off x="838200" y="1066800"/>
            <a:ext cx="1447800" cy="461665"/>
          </a:xfrm>
          <a:prstGeom prst="rect">
            <a:avLst/>
          </a:prstGeom>
          <a:noFill/>
        </p:spPr>
        <p:txBody>
          <a:bodyPr wrap="square" rtlCol="0">
            <a:spAutoFit/>
          </a:bodyPr>
          <a:lstStyle/>
          <a:p>
            <a:r>
              <a:rPr lang="en-US" sz="2400" b="1" dirty="0" smtClean="0"/>
              <a:t>Goals</a:t>
            </a:r>
            <a:endParaRPr lang="en-US" sz="2400" b="1" dirty="0"/>
          </a:p>
        </p:txBody>
      </p:sp>
      <p:sp>
        <p:nvSpPr>
          <p:cNvPr id="5" name="TextBox 4"/>
          <p:cNvSpPr txBox="1"/>
          <p:nvPr/>
        </p:nvSpPr>
        <p:spPr>
          <a:xfrm>
            <a:off x="609600" y="3505200"/>
            <a:ext cx="8001000" cy="2862322"/>
          </a:xfrm>
          <a:prstGeom prst="rect">
            <a:avLst/>
          </a:prstGeom>
          <a:noFill/>
          <a:ln>
            <a:solidFill>
              <a:schemeClr val="accent1"/>
            </a:solidFill>
          </a:ln>
        </p:spPr>
        <p:txBody>
          <a:bodyPr wrap="square" rtlCol="0">
            <a:spAutoFit/>
          </a:bodyPr>
          <a:lstStyle/>
          <a:p>
            <a:pPr>
              <a:buFont typeface="Arial" pitchFamily="34" charset="0"/>
              <a:buChar char="•"/>
            </a:pPr>
            <a:r>
              <a:rPr lang="en-US" sz="2000" b="1" dirty="0" smtClean="0"/>
              <a:t>Frequently Used Data is kept in a small memory called Cache which is SRAM based</a:t>
            </a:r>
          </a:p>
          <a:p>
            <a:pPr>
              <a:buFont typeface="Arial" pitchFamily="34" charset="0"/>
              <a:buChar char="•"/>
            </a:pPr>
            <a:r>
              <a:rPr lang="en-US" sz="2000" dirty="0" smtClean="0"/>
              <a:t> When CPU finds its data in cache, we call it “</a:t>
            </a:r>
            <a:r>
              <a:rPr lang="en-US" sz="2000" b="1" dirty="0" smtClean="0"/>
              <a:t>Cache Hit</a:t>
            </a:r>
            <a:r>
              <a:rPr lang="en-US" sz="2000" dirty="0" smtClean="0"/>
              <a:t>”</a:t>
            </a:r>
          </a:p>
          <a:p>
            <a:pPr>
              <a:buFont typeface="Arial" pitchFamily="34" charset="0"/>
              <a:buChar char="•"/>
            </a:pPr>
            <a:r>
              <a:rPr lang="en-US" sz="2000" dirty="0" smtClean="0"/>
              <a:t> When CPU does not finds its data in cache, we call it “</a:t>
            </a:r>
            <a:r>
              <a:rPr lang="en-US" sz="2000" b="1" dirty="0" smtClean="0"/>
              <a:t>Cache Miss</a:t>
            </a:r>
            <a:r>
              <a:rPr lang="en-US" sz="2000" dirty="0" smtClean="0"/>
              <a:t>”</a:t>
            </a:r>
          </a:p>
          <a:p>
            <a:pPr>
              <a:buFont typeface="Arial" pitchFamily="34" charset="0"/>
              <a:buChar char="•"/>
            </a:pPr>
            <a:r>
              <a:rPr lang="en-US" sz="2000" dirty="0" smtClean="0"/>
              <a:t>Cache hit rate = No of Cache Hits/No  of time Cache is accessed</a:t>
            </a:r>
          </a:p>
          <a:p>
            <a:pPr>
              <a:buFont typeface="Arial" pitchFamily="34" charset="0"/>
              <a:buChar char="•"/>
            </a:pPr>
            <a:r>
              <a:rPr lang="en-US" sz="2000" dirty="0" smtClean="0"/>
              <a:t>Avg. </a:t>
            </a:r>
            <a:r>
              <a:rPr lang="en-US" sz="2000" dirty="0" err="1" smtClean="0"/>
              <a:t>mem</a:t>
            </a:r>
            <a:r>
              <a:rPr lang="en-US" sz="2000" dirty="0" smtClean="0"/>
              <a:t>. access lat. (AMAL) = cache hit time + (1 – cache hit rate) *  miss penalty</a:t>
            </a:r>
          </a:p>
          <a:p>
            <a:pPr>
              <a:buFont typeface="Arial" pitchFamily="34" charset="0"/>
              <a:buChar char="•"/>
            </a:pPr>
            <a:r>
              <a:rPr lang="en-US" sz="2000" b="1" u="sng" dirty="0" smtClean="0"/>
              <a:t>Cache helps reduce bandwidth pressure on memory bus</a:t>
            </a:r>
          </a:p>
          <a:p>
            <a:endParaRPr lang="en-US" sz="2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Operations</a:t>
            </a:r>
            <a:endParaRPr lang="en-US" dirty="0"/>
          </a:p>
        </p:txBody>
      </p:sp>
      <p:pic>
        <p:nvPicPr>
          <p:cNvPr id="18436" name="Picture 4" descr="C:\Users\girish\AppData\Local\Microsoft\Windows\Temporary Internet Files\Content.IE5\1BFSDAHM\251874571[1].jpg"/>
          <p:cNvPicPr>
            <a:picLocks noChangeAspect="1" noChangeArrowheads="1"/>
          </p:cNvPicPr>
          <p:nvPr/>
        </p:nvPicPr>
        <p:blipFill>
          <a:blip r:embed="rId3"/>
          <a:srcRect/>
          <a:stretch>
            <a:fillRect/>
          </a:stretch>
        </p:blipFill>
        <p:spPr bwMode="auto">
          <a:xfrm>
            <a:off x="914400" y="2057400"/>
            <a:ext cx="1868485" cy="1676400"/>
          </a:xfrm>
          <a:prstGeom prst="rect">
            <a:avLst/>
          </a:prstGeom>
          <a:noFill/>
        </p:spPr>
      </p:pic>
      <p:pic>
        <p:nvPicPr>
          <p:cNvPr id="18437" name="Picture 5" descr="C:\Users\girish\AppData\Local\Microsoft\Windows\Temporary Internet Files\Content.IE5\1BFSDAHM\memory[1].png"/>
          <p:cNvPicPr>
            <a:picLocks noChangeAspect="1" noChangeArrowheads="1"/>
          </p:cNvPicPr>
          <p:nvPr/>
        </p:nvPicPr>
        <p:blipFill>
          <a:blip r:embed="rId4" cstate="print"/>
          <a:srcRect/>
          <a:stretch>
            <a:fillRect/>
          </a:stretch>
        </p:blipFill>
        <p:spPr bwMode="auto">
          <a:xfrm>
            <a:off x="13591401" y="11841163"/>
            <a:ext cx="45719" cy="45719"/>
          </a:xfrm>
          <a:prstGeom prst="rect">
            <a:avLst/>
          </a:prstGeom>
          <a:noFill/>
        </p:spPr>
      </p:pic>
      <p:pic>
        <p:nvPicPr>
          <p:cNvPr id="18438" name="Picture 6" descr="C:\Users\girish\AppData\Local\Microsoft\Windows\Temporary Internet Files\Content.IE5\ED16RD5D\Kingston_DDR_Memory_Module[1].jpg"/>
          <p:cNvPicPr>
            <a:picLocks noChangeAspect="1" noChangeArrowheads="1"/>
          </p:cNvPicPr>
          <p:nvPr/>
        </p:nvPicPr>
        <p:blipFill>
          <a:blip r:embed="rId5" cstate="print"/>
          <a:srcRect/>
          <a:stretch>
            <a:fillRect/>
          </a:stretch>
        </p:blipFill>
        <p:spPr bwMode="auto">
          <a:xfrm>
            <a:off x="7315200" y="2057400"/>
            <a:ext cx="1214940" cy="685800"/>
          </a:xfrm>
          <a:prstGeom prst="rect">
            <a:avLst/>
          </a:prstGeom>
          <a:noFill/>
        </p:spPr>
      </p:pic>
      <p:pic>
        <p:nvPicPr>
          <p:cNvPr id="9" name="Picture 6" descr="C:\Users\girish\AppData\Local\Microsoft\Windows\Temporary Internet Files\Content.IE5\ED16RD5D\Kingston_DDR_Memory_Module[1].jpg"/>
          <p:cNvPicPr>
            <a:picLocks noChangeAspect="1" noChangeArrowheads="1"/>
          </p:cNvPicPr>
          <p:nvPr/>
        </p:nvPicPr>
        <p:blipFill>
          <a:blip r:embed="rId5" cstate="print"/>
          <a:srcRect/>
          <a:stretch>
            <a:fillRect/>
          </a:stretch>
        </p:blipFill>
        <p:spPr bwMode="auto">
          <a:xfrm>
            <a:off x="7315200" y="2743200"/>
            <a:ext cx="1214940" cy="685800"/>
          </a:xfrm>
          <a:prstGeom prst="rect">
            <a:avLst/>
          </a:prstGeom>
          <a:noFill/>
        </p:spPr>
      </p:pic>
      <p:pic>
        <p:nvPicPr>
          <p:cNvPr id="18439" name="Picture 7" descr="C:\Users\girish\AppData\Local\Microsoft\Windows\Temporary Internet Files\Content.IE5\39CENZAI\MemoryRam[1].jpg"/>
          <p:cNvPicPr>
            <a:picLocks noChangeAspect="1" noChangeArrowheads="1"/>
          </p:cNvPicPr>
          <p:nvPr/>
        </p:nvPicPr>
        <p:blipFill>
          <a:blip r:embed="rId6" cstate="print"/>
          <a:srcRect/>
          <a:stretch>
            <a:fillRect/>
          </a:stretch>
        </p:blipFill>
        <p:spPr bwMode="auto">
          <a:xfrm>
            <a:off x="4191000" y="2362200"/>
            <a:ext cx="647700" cy="663627"/>
          </a:xfrm>
          <a:prstGeom prst="rect">
            <a:avLst/>
          </a:prstGeom>
          <a:noFill/>
        </p:spPr>
      </p:pic>
      <p:pic>
        <p:nvPicPr>
          <p:cNvPr id="12" name="Picture 6" descr="C:\Users\girish\AppData\Local\Microsoft\Windows\Temporary Internet Files\Content.IE5\ED16RD5D\Kingston_DDR_Memory_Module[1].jpg"/>
          <p:cNvPicPr>
            <a:picLocks noChangeAspect="1" noChangeArrowheads="1"/>
          </p:cNvPicPr>
          <p:nvPr/>
        </p:nvPicPr>
        <p:blipFill>
          <a:blip r:embed="rId5" cstate="print"/>
          <a:srcRect/>
          <a:stretch>
            <a:fillRect/>
          </a:stretch>
        </p:blipFill>
        <p:spPr bwMode="auto">
          <a:xfrm>
            <a:off x="7319460" y="3429000"/>
            <a:ext cx="1214940" cy="685800"/>
          </a:xfrm>
          <a:prstGeom prst="rect">
            <a:avLst/>
          </a:prstGeom>
          <a:noFill/>
        </p:spPr>
      </p:pic>
      <p:cxnSp>
        <p:nvCxnSpPr>
          <p:cNvPr id="14" name="Straight Arrow Connector 13"/>
          <p:cNvCxnSpPr/>
          <p:nvPr/>
        </p:nvCxnSpPr>
        <p:spPr>
          <a:xfrm>
            <a:off x="2743200" y="2514600"/>
            <a:ext cx="14478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8436" idx="3"/>
          </p:cNvCxnSpPr>
          <p:nvPr/>
        </p:nvCxnSpPr>
        <p:spPr>
          <a:xfrm rot="10800000">
            <a:off x="2782886" y="2895600"/>
            <a:ext cx="1408115"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153307" y="2133600"/>
            <a:ext cx="732893" cy="369332"/>
          </a:xfrm>
          <a:prstGeom prst="rect">
            <a:avLst/>
          </a:prstGeom>
          <a:noFill/>
        </p:spPr>
        <p:txBody>
          <a:bodyPr wrap="none" rtlCol="0">
            <a:spAutoFit/>
          </a:bodyPr>
          <a:lstStyle/>
          <a:p>
            <a:r>
              <a:rPr lang="en-US" dirty="0" smtClean="0"/>
              <a:t>&amp;A[0]</a:t>
            </a:r>
            <a:endParaRPr lang="en-US" dirty="0"/>
          </a:p>
        </p:txBody>
      </p:sp>
      <p:sp>
        <p:nvSpPr>
          <p:cNvPr id="18" name="TextBox 17"/>
          <p:cNvSpPr txBox="1"/>
          <p:nvPr/>
        </p:nvSpPr>
        <p:spPr>
          <a:xfrm>
            <a:off x="3200400" y="2895600"/>
            <a:ext cx="620554" cy="369332"/>
          </a:xfrm>
          <a:prstGeom prst="rect">
            <a:avLst/>
          </a:prstGeom>
          <a:noFill/>
        </p:spPr>
        <p:txBody>
          <a:bodyPr wrap="none" rtlCol="0">
            <a:spAutoFit/>
          </a:bodyPr>
          <a:lstStyle/>
          <a:p>
            <a:r>
              <a:rPr lang="en-US" dirty="0" smtClean="0"/>
              <a:t>Data</a:t>
            </a:r>
            <a:endParaRPr lang="en-US" dirty="0"/>
          </a:p>
        </p:txBody>
      </p:sp>
      <p:cxnSp>
        <p:nvCxnSpPr>
          <p:cNvPr id="20" name="Straight Arrow Connector 19"/>
          <p:cNvCxnSpPr>
            <a:endCxn id="18438" idx="1"/>
          </p:cNvCxnSpPr>
          <p:nvPr/>
        </p:nvCxnSpPr>
        <p:spPr>
          <a:xfrm flipV="1">
            <a:off x="4876800" y="2400300"/>
            <a:ext cx="2438400" cy="38100"/>
          </a:xfrm>
          <a:prstGeom prst="straightConnector1">
            <a:avLst/>
          </a:prstGeom>
          <a:ln w="44450" cmpd="sng">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0800000">
            <a:off x="4800600" y="2895600"/>
            <a:ext cx="2438400" cy="533400"/>
          </a:xfrm>
          <a:prstGeom prst="straightConnector1">
            <a:avLst/>
          </a:prstGeom>
          <a:ln w="44450" cmpd="sng">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257800" y="2057400"/>
            <a:ext cx="965714" cy="369332"/>
          </a:xfrm>
          <a:prstGeom prst="rect">
            <a:avLst/>
          </a:prstGeom>
          <a:noFill/>
        </p:spPr>
        <p:txBody>
          <a:bodyPr wrap="none" rtlCol="0">
            <a:spAutoFit/>
          </a:bodyPr>
          <a:lstStyle/>
          <a:p>
            <a:r>
              <a:rPr lang="en-US" dirty="0" smtClean="0"/>
              <a:t>Get A[0]</a:t>
            </a:r>
            <a:endParaRPr lang="en-US" dirty="0"/>
          </a:p>
        </p:txBody>
      </p:sp>
      <p:sp>
        <p:nvSpPr>
          <p:cNvPr id="24" name="TextBox 23"/>
          <p:cNvSpPr txBox="1"/>
          <p:nvPr/>
        </p:nvSpPr>
        <p:spPr>
          <a:xfrm>
            <a:off x="5715000" y="3200400"/>
            <a:ext cx="620554" cy="369332"/>
          </a:xfrm>
          <a:prstGeom prst="rect">
            <a:avLst/>
          </a:prstGeom>
          <a:noFill/>
        </p:spPr>
        <p:txBody>
          <a:bodyPr wrap="none" rtlCol="0">
            <a:spAutoFit/>
          </a:bodyPr>
          <a:lstStyle/>
          <a:p>
            <a:r>
              <a:rPr lang="en-US" dirty="0" smtClean="0"/>
              <a:t>Data</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&amp; Write Cache Operation</a:t>
            </a:r>
            <a:endParaRPr lang="en-US" dirty="0"/>
          </a:p>
        </p:txBody>
      </p:sp>
      <p:sp>
        <p:nvSpPr>
          <p:cNvPr id="4" name="Rounded Rectangle 3"/>
          <p:cNvSpPr/>
          <p:nvPr/>
        </p:nvSpPr>
        <p:spPr>
          <a:xfrm>
            <a:off x="609600" y="1905000"/>
            <a:ext cx="4038600" cy="426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u="sng" dirty="0" smtClean="0"/>
              <a:t>CPU: Read request </a:t>
            </a:r>
          </a:p>
          <a:p>
            <a:r>
              <a:rPr lang="en-US" dirty="0" smtClean="0"/>
              <a:t>Cache: hit: provide data</a:t>
            </a:r>
          </a:p>
          <a:p>
            <a:r>
              <a:rPr lang="en-US" dirty="0" smtClean="0"/>
              <a:t> Cache: miss, talk to main memory, hold CPU until data arrives; fill cache (if needed, kick out old data); provide data •</a:t>
            </a:r>
          </a:p>
          <a:p>
            <a:r>
              <a:rPr lang="en-US" dirty="0" smtClean="0"/>
              <a:t> </a:t>
            </a:r>
            <a:r>
              <a:rPr lang="en-US" b="1" u="sng" dirty="0" smtClean="0"/>
              <a:t>CPU: Write request </a:t>
            </a:r>
          </a:p>
          <a:p>
            <a:r>
              <a:rPr lang="en-US" dirty="0" smtClean="0"/>
              <a:t>Cache: hit, update data Cache: miss, put data in a buffer (pretend data is written); let CPU proceed</a:t>
            </a:r>
            <a:endParaRPr lang="en-US" dirty="0"/>
          </a:p>
        </p:txBody>
      </p:sp>
      <p:sp>
        <p:nvSpPr>
          <p:cNvPr id="5" name="Rounded Rectangle 4"/>
          <p:cNvSpPr/>
          <p:nvPr/>
        </p:nvSpPr>
        <p:spPr>
          <a:xfrm>
            <a:off x="5410200" y="1981200"/>
            <a:ext cx="3276600" cy="411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Cache: Read request </a:t>
            </a:r>
            <a:r>
              <a:rPr lang="en-US" dirty="0" smtClean="0"/>
              <a:t>Memory: provide data •</a:t>
            </a:r>
            <a:r>
              <a:rPr lang="en-US" b="1" dirty="0" smtClean="0"/>
              <a:t>Cache: Write request </a:t>
            </a:r>
            <a:r>
              <a:rPr lang="en-US" dirty="0" smtClean="0"/>
              <a:t>Memory: update memory</a:t>
            </a:r>
            <a:endParaRPr lang="en-US" dirty="0"/>
          </a:p>
        </p:txBody>
      </p:sp>
      <p:sp>
        <p:nvSpPr>
          <p:cNvPr id="6" name="TextBox 5"/>
          <p:cNvSpPr txBox="1"/>
          <p:nvPr/>
        </p:nvSpPr>
        <p:spPr>
          <a:xfrm>
            <a:off x="1143000" y="1524000"/>
            <a:ext cx="2285754" cy="369332"/>
          </a:xfrm>
          <a:prstGeom prst="rect">
            <a:avLst/>
          </a:prstGeom>
          <a:noFill/>
        </p:spPr>
        <p:txBody>
          <a:bodyPr wrap="none" rtlCol="0">
            <a:spAutoFit/>
          </a:bodyPr>
          <a:lstStyle/>
          <a:p>
            <a:r>
              <a:rPr lang="en-US" dirty="0" smtClean="0"/>
              <a:t>CPU Cache Operations</a:t>
            </a:r>
            <a:endParaRPr lang="en-US" dirty="0"/>
          </a:p>
        </p:txBody>
      </p:sp>
      <p:sp>
        <p:nvSpPr>
          <p:cNvPr id="7" name="TextBox 6"/>
          <p:cNvSpPr txBox="1"/>
          <p:nvPr/>
        </p:nvSpPr>
        <p:spPr>
          <a:xfrm>
            <a:off x="5410200" y="1600200"/>
            <a:ext cx="3235886" cy="369332"/>
          </a:xfrm>
          <a:prstGeom prst="rect">
            <a:avLst/>
          </a:prstGeom>
          <a:noFill/>
        </p:spPr>
        <p:txBody>
          <a:bodyPr wrap="none" rtlCol="0">
            <a:spAutoFit/>
          </a:bodyPr>
          <a:lstStyle/>
          <a:p>
            <a:r>
              <a:rPr lang="en-US" dirty="0" smtClean="0"/>
              <a:t>Main Memory Cache Operations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Memory Hierarchy</a:t>
            </a:r>
            <a:endParaRPr lang="en-US" dirty="0"/>
          </a:p>
        </p:txBody>
      </p:sp>
      <p:pic>
        <p:nvPicPr>
          <p:cNvPr id="19458" name="Picture 2" descr="Memory Hierarchy"/>
          <p:cNvPicPr>
            <a:picLocks noChangeAspect="1" noChangeArrowheads="1"/>
          </p:cNvPicPr>
          <p:nvPr/>
        </p:nvPicPr>
        <p:blipFill>
          <a:blip r:embed="rId2"/>
          <a:srcRect/>
          <a:stretch>
            <a:fillRect/>
          </a:stretch>
        </p:blipFill>
        <p:spPr bwMode="auto">
          <a:xfrm>
            <a:off x="0" y="1371600"/>
            <a:ext cx="8477145" cy="5181600"/>
          </a:xfrm>
          <a:prstGeom prst="rect">
            <a:avLst/>
          </a:prstGeom>
          <a:noFill/>
        </p:spPr>
      </p:pic>
      <p:sp>
        <p:nvSpPr>
          <p:cNvPr id="4" name="TextBox 3"/>
          <p:cNvSpPr txBox="1"/>
          <p:nvPr/>
        </p:nvSpPr>
        <p:spPr>
          <a:xfrm>
            <a:off x="5867400" y="1752600"/>
            <a:ext cx="1524000" cy="1077218"/>
          </a:xfrm>
          <a:prstGeom prst="rect">
            <a:avLst/>
          </a:prstGeom>
          <a:noFill/>
        </p:spPr>
        <p:txBody>
          <a:bodyPr wrap="square" rtlCol="0">
            <a:spAutoFit/>
          </a:bodyPr>
          <a:lstStyle/>
          <a:p>
            <a:r>
              <a:rPr lang="en-US" sz="1600" dirty="0" smtClean="0"/>
              <a:t>On-Chip</a:t>
            </a:r>
          </a:p>
          <a:p>
            <a:r>
              <a:rPr lang="en-US" sz="1200" b="1" dirty="0" smtClean="0"/>
              <a:t>L1 cache holds cache lines retrieved from the L2 cache memory.</a:t>
            </a:r>
            <a:endParaRPr lang="en-US" sz="1200" dirty="0"/>
          </a:p>
        </p:txBody>
      </p:sp>
      <p:cxnSp>
        <p:nvCxnSpPr>
          <p:cNvPr id="6" name="Straight Arrow Connector 5"/>
          <p:cNvCxnSpPr>
            <a:stCxn id="4" idx="1"/>
          </p:cNvCxnSpPr>
          <p:nvPr/>
        </p:nvCxnSpPr>
        <p:spPr>
          <a:xfrm rot="10800000" flipV="1">
            <a:off x="3810000" y="2291209"/>
            <a:ext cx="2057400" cy="985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010400" y="3048000"/>
            <a:ext cx="1524000" cy="830997"/>
          </a:xfrm>
          <a:prstGeom prst="rect">
            <a:avLst/>
          </a:prstGeom>
          <a:noFill/>
        </p:spPr>
        <p:txBody>
          <a:bodyPr wrap="square" rtlCol="0">
            <a:spAutoFit/>
          </a:bodyPr>
          <a:lstStyle/>
          <a:p>
            <a:r>
              <a:rPr lang="en-US" sz="1200" dirty="0" smtClean="0"/>
              <a:t>On-Chip or off-chip</a:t>
            </a:r>
          </a:p>
          <a:p>
            <a:r>
              <a:rPr lang="en-US" sz="1200" b="1" dirty="0" smtClean="0"/>
              <a:t>L2 cache holds cache lines retrieved from main memory.</a:t>
            </a:r>
            <a:endParaRPr lang="en-US" sz="1200" dirty="0"/>
          </a:p>
        </p:txBody>
      </p:sp>
      <p:cxnSp>
        <p:nvCxnSpPr>
          <p:cNvPr id="9" name="Straight Arrow Connector 8"/>
          <p:cNvCxnSpPr/>
          <p:nvPr/>
        </p:nvCxnSpPr>
        <p:spPr>
          <a:xfrm rot="10800000" flipV="1">
            <a:off x="4114800" y="3352800"/>
            <a:ext cx="2971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11240</TotalTime>
  <Words>2372</Words>
  <Application>Microsoft Office PowerPoint</Application>
  <PresentationFormat>On-screen Show (4:3)</PresentationFormat>
  <Paragraphs>226</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Memory Management</vt:lpstr>
      <vt:lpstr>Memory Technologies</vt:lpstr>
      <vt:lpstr>CPU-DRAM Performance Gap </vt:lpstr>
      <vt:lpstr>How do Solve this problem of memory Gap (Memory Wall)</vt:lpstr>
      <vt:lpstr>Slide 5</vt:lpstr>
      <vt:lpstr>Memory Hierarchy</vt:lpstr>
      <vt:lpstr>Cache Operations</vt:lpstr>
      <vt:lpstr>Read &amp; Write Cache Operation</vt:lpstr>
      <vt:lpstr>Memory Hierarchy</vt:lpstr>
      <vt:lpstr>Principle of locality</vt:lpstr>
      <vt:lpstr>Which block to keep in cache and which block not to keep</vt:lpstr>
      <vt:lpstr>Memory protection</vt:lpstr>
      <vt:lpstr>Address Binding</vt:lpstr>
      <vt:lpstr>Logical versus Physical Address Space</vt:lpstr>
      <vt:lpstr>Dynamic Loading</vt:lpstr>
      <vt:lpstr>Slide 16</vt:lpstr>
      <vt:lpstr>Slide 17</vt:lpstr>
      <vt:lpstr>Contiguous Memory Allocation</vt:lpstr>
      <vt:lpstr>Slide 19</vt:lpstr>
      <vt:lpstr>Paging</vt:lpstr>
      <vt:lpstr>Segmentation </vt:lpstr>
      <vt:lpstr>Slide 22</vt:lpstr>
      <vt:lpstr>How does segmentation works</vt:lpstr>
      <vt:lpstr>Case study of segmentation and paging in Pentium </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 Process Communication</dc:title>
  <dc:creator>user</dc:creator>
  <cp:lastModifiedBy>girish</cp:lastModifiedBy>
  <cp:revision>816</cp:revision>
  <dcterms:created xsi:type="dcterms:W3CDTF">2017-01-18T10:03:27Z</dcterms:created>
  <dcterms:modified xsi:type="dcterms:W3CDTF">2017-04-17T05:59:34Z</dcterms:modified>
</cp:coreProperties>
</file>