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62" r:id="rId4"/>
    <p:sldId id="260" r:id="rId5"/>
    <p:sldId id="259" r:id="rId6"/>
    <p:sldId id="261" r:id="rId7"/>
    <p:sldId id="263" r:id="rId8"/>
    <p:sldId id="264" r:id="rId9"/>
    <p:sldId id="265" r:id="rId10"/>
    <p:sldId id="266" r:id="rId11"/>
    <p:sldId id="267" r:id="rId12"/>
    <p:sldId id="268" r:id="rId13"/>
    <p:sldId id="277" r:id="rId14"/>
    <p:sldId id="284" r:id="rId15"/>
    <p:sldId id="285" r:id="rId16"/>
    <p:sldId id="286" r:id="rId17"/>
    <p:sldId id="299" r:id="rId18"/>
    <p:sldId id="300" r:id="rId19"/>
    <p:sldId id="301" r:id="rId20"/>
    <p:sldId id="302" r:id="rId21"/>
    <p:sldId id="303" r:id="rId22"/>
    <p:sldId id="304" r:id="rId23"/>
    <p:sldId id="305" r:id="rId24"/>
    <p:sldId id="298" r:id="rId25"/>
    <p:sldId id="306" r:id="rId26"/>
    <p:sldId id="307" r:id="rId27"/>
    <p:sldId id="287" r:id="rId28"/>
    <p:sldId id="309" r:id="rId29"/>
    <p:sldId id="288" r:id="rId30"/>
    <p:sldId id="308" r:id="rId31"/>
    <p:sldId id="310" r:id="rId32"/>
    <p:sldId id="311" r:id="rId33"/>
    <p:sldId id="315" r:id="rId34"/>
    <p:sldId id="312" r:id="rId35"/>
    <p:sldId id="313" r:id="rId36"/>
    <p:sldId id="314" r:id="rId37"/>
    <p:sldId id="289" r:id="rId38"/>
    <p:sldId id="316" r:id="rId39"/>
    <p:sldId id="293" r:id="rId40"/>
    <p:sldId id="294" r:id="rId41"/>
    <p:sldId id="295" r:id="rId42"/>
    <p:sldId id="296" r:id="rId43"/>
    <p:sldId id="297" r:id="rId44"/>
    <p:sldId id="283" r:id="rId45"/>
    <p:sldId id="270" r:id="rId46"/>
    <p:sldId id="269" r:id="rId47"/>
    <p:sldId id="271" r:id="rId48"/>
    <p:sldId id="272" r:id="rId49"/>
    <p:sldId id="273" r:id="rId50"/>
    <p:sldId id="274" r:id="rId51"/>
    <p:sldId id="275" r:id="rId52"/>
    <p:sldId id="276" r:id="rId53"/>
    <p:sldId id="278" r:id="rId54"/>
    <p:sldId id="279" r:id="rId55"/>
    <p:sldId id="280" r:id="rId56"/>
    <p:sldId id="281" r:id="rId57"/>
    <p:sldId id="28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83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43461-BD7B-48CC-A2F1-DF620CC468B5}"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Synchronization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Semaphore for thread synchronization</a:t>
            </a:r>
            <a:endParaRPr lang="en-US" dirty="0"/>
          </a:p>
        </p:txBody>
      </p:sp>
      <p:sp>
        <p:nvSpPr>
          <p:cNvPr id="3" name="TextBox 2"/>
          <p:cNvSpPr txBox="1"/>
          <p:nvPr/>
        </p:nvSpPr>
        <p:spPr>
          <a:xfrm>
            <a:off x="457200" y="1447801"/>
            <a:ext cx="8153400" cy="2031325"/>
          </a:xfrm>
          <a:prstGeom prst="rect">
            <a:avLst/>
          </a:prstGeom>
          <a:noFill/>
          <a:ln>
            <a:solidFill>
              <a:srgbClr val="FF0000"/>
            </a:solidFill>
          </a:ln>
        </p:spPr>
        <p:txBody>
          <a:bodyPr wrap="square" rtlCol="0">
            <a:spAutoFit/>
          </a:bodyPr>
          <a:lstStyle/>
          <a:p>
            <a:pPr algn="just"/>
            <a:r>
              <a:rPr lang="en-US" dirty="0" smtClean="0"/>
              <a:t>In real world  there are many situation where we need to synchronize between threads, for example, let us say we want to run a thread which performs the a shutdown application only after all the data is saved. There two threads, first thread T1 responsible for saving all data to disk files and </a:t>
            </a:r>
            <a:r>
              <a:rPr lang="en-US" dirty="0" err="1" smtClean="0"/>
              <a:t>Seconc</a:t>
            </a:r>
            <a:r>
              <a:rPr lang="en-US" dirty="0" smtClean="0"/>
              <a:t> thread T2 responsible for performing the clean up and  shutdown. We want the T2 to start running only after T1 completes its job. So there has to be some kind of signaling mechanism to through which T1 can communicate with T2.</a:t>
            </a:r>
          </a:p>
        </p:txBody>
      </p:sp>
      <p:sp>
        <p:nvSpPr>
          <p:cNvPr id="5" name="TextBox 4"/>
          <p:cNvSpPr txBox="1"/>
          <p:nvPr/>
        </p:nvSpPr>
        <p:spPr>
          <a:xfrm>
            <a:off x="457200" y="4343400"/>
            <a:ext cx="3276600" cy="2031325"/>
          </a:xfrm>
          <a:prstGeom prst="rect">
            <a:avLst/>
          </a:prstGeom>
          <a:noFill/>
          <a:ln w="31750" cmpd="dbl">
            <a:solidFill>
              <a:srgbClr val="FF0000"/>
            </a:solidFill>
          </a:ln>
        </p:spPr>
        <p:txBody>
          <a:bodyPr wrap="square" rtlCol="0">
            <a:spAutoFit/>
          </a:bodyPr>
          <a:lstStyle/>
          <a:p>
            <a:pPr algn="just"/>
            <a:r>
              <a:rPr lang="en-US" b="1" dirty="0" smtClean="0"/>
              <a:t>T1</a:t>
            </a:r>
            <a:r>
              <a:rPr lang="en-US" dirty="0" smtClean="0"/>
              <a:t>:</a:t>
            </a:r>
          </a:p>
          <a:p>
            <a:pPr algn="just"/>
            <a:endParaRPr lang="en-US" dirty="0" smtClean="0"/>
          </a:p>
          <a:p>
            <a:pPr algn="just"/>
            <a:r>
              <a:rPr lang="en-US" dirty="0" err="1" smtClean="0"/>
              <a:t>PerformeSaveOperaration</a:t>
            </a:r>
            <a:r>
              <a:rPr lang="en-US" dirty="0" smtClean="0"/>
              <a:t>();</a:t>
            </a:r>
          </a:p>
          <a:p>
            <a:pPr algn="just"/>
            <a:r>
              <a:rPr lang="en-US" dirty="0" err="1" smtClean="0"/>
              <a:t>FreeMemory</a:t>
            </a:r>
            <a:r>
              <a:rPr lang="en-US" dirty="0" smtClean="0"/>
              <a:t>();</a:t>
            </a:r>
          </a:p>
          <a:p>
            <a:pPr algn="just"/>
            <a:r>
              <a:rPr lang="en-US" dirty="0" smtClean="0"/>
              <a:t>Signal(</a:t>
            </a:r>
            <a:r>
              <a:rPr lang="en-US" dirty="0" err="1" smtClean="0"/>
              <a:t>goAhead</a:t>
            </a:r>
            <a:r>
              <a:rPr lang="en-US" dirty="0" smtClean="0"/>
              <a:t>);</a:t>
            </a:r>
          </a:p>
          <a:p>
            <a:pPr algn="just"/>
            <a:r>
              <a:rPr lang="en-US" dirty="0" smtClean="0"/>
              <a:t>Return();</a:t>
            </a:r>
          </a:p>
          <a:p>
            <a:pPr algn="just"/>
            <a:endParaRPr lang="en-US" dirty="0"/>
          </a:p>
        </p:txBody>
      </p:sp>
      <p:sp>
        <p:nvSpPr>
          <p:cNvPr id="6" name="TextBox 5"/>
          <p:cNvSpPr txBox="1"/>
          <p:nvPr/>
        </p:nvSpPr>
        <p:spPr>
          <a:xfrm>
            <a:off x="457200" y="3733800"/>
            <a:ext cx="8001000" cy="369332"/>
          </a:xfrm>
          <a:prstGeom prst="rect">
            <a:avLst/>
          </a:prstGeom>
          <a:noFill/>
          <a:ln>
            <a:solidFill>
              <a:srgbClr val="FF0000"/>
            </a:solidFill>
          </a:ln>
        </p:spPr>
        <p:txBody>
          <a:bodyPr wrap="square" rtlCol="0">
            <a:spAutoFit/>
          </a:bodyPr>
          <a:lstStyle/>
          <a:p>
            <a:r>
              <a:rPr lang="en-US" dirty="0" smtClean="0"/>
              <a:t>For this first we create a semaphore called “</a:t>
            </a:r>
            <a:r>
              <a:rPr lang="en-US" dirty="0" err="1" smtClean="0"/>
              <a:t>goAhead</a:t>
            </a:r>
            <a:r>
              <a:rPr lang="en-US" dirty="0" smtClean="0"/>
              <a:t>”</a:t>
            </a:r>
            <a:endParaRPr lang="en-US" dirty="0"/>
          </a:p>
        </p:txBody>
      </p:sp>
      <p:sp>
        <p:nvSpPr>
          <p:cNvPr id="7" name="TextBox 6"/>
          <p:cNvSpPr txBox="1"/>
          <p:nvPr/>
        </p:nvSpPr>
        <p:spPr>
          <a:xfrm>
            <a:off x="4724400" y="4343400"/>
            <a:ext cx="3276600" cy="2308324"/>
          </a:xfrm>
          <a:prstGeom prst="rect">
            <a:avLst/>
          </a:prstGeom>
          <a:noFill/>
          <a:ln w="38100" cmpd="dbl">
            <a:solidFill>
              <a:srgbClr val="FF0000"/>
            </a:solidFill>
          </a:ln>
        </p:spPr>
        <p:txBody>
          <a:bodyPr wrap="square" rtlCol="0">
            <a:spAutoFit/>
          </a:bodyPr>
          <a:lstStyle/>
          <a:p>
            <a:pPr algn="just"/>
            <a:r>
              <a:rPr lang="en-US" b="1" dirty="0" smtClean="0"/>
              <a:t>T2</a:t>
            </a:r>
            <a:r>
              <a:rPr lang="en-US" dirty="0" smtClean="0"/>
              <a:t>:</a:t>
            </a:r>
          </a:p>
          <a:p>
            <a:pPr algn="just"/>
            <a:endParaRPr lang="en-US" dirty="0" smtClean="0"/>
          </a:p>
          <a:p>
            <a:pPr algn="just"/>
            <a:r>
              <a:rPr lang="en-US" dirty="0" smtClean="0"/>
              <a:t>Wait(</a:t>
            </a:r>
            <a:r>
              <a:rPr lang="en-US" dirty="0" err="1" smtClean="0"/>
              <a:t>goAhead</a:t>
            </a:r>
            <a:r>
              <a:rPr lang="en-US" dirty="0" smtClean="0"/>
              <a:t>);</a:t>
            </a:r>
          </a:p>
          <a:p>
            <a:pPr algn="just"/>
            <a:r>
              <a:rPr lang="en-US" dirty="0" err="1" smtClean="0"/>
              <a:t>ShutdownDataBase</a:t>
            </a:r>
            <a:r>
              <a:rPr lang="en-US" dirty="0" smtClean="0"/>
              <a:t>();</a:t>
            </a:r>
          </a:p>
          <a:p>
            <a:pPr algn="just"/>
            <a:r>
              <a:rPr lang="en-US" dirty="0" err="1" smtClean="0"/>
              <a:t>ShutDownMiddleWare</a:t>
            </a:r>
            <a:r>
              <a:rPr lang="en-US" dirty="0" smtClean="0"/>
              <a:t>();</a:t>
            </a:r>
          </a:p>
          <a:p>
            <a:pPr algn="just"/>
            <a:r>
              <a:rPr lang="en-US" dirty="0" err="1" smtClean="0"/>
              <a:t>ShutdownWebserver</a:t>
            </a:r>
            <a:r>
              <a:rPr lang="en-US" dirty="0" smtClean="0"/>
              <a:t>();</a:t>
            </a:r>
          </a:p>
          <a:p>
            <a:pPr algn="just"/>
            <a:r>
              <a:rPr lang="en-US" dirty="0" err="1" smtClean="0"/>
              <a:t>ShutdownComputer</a:t>
            </a:r>
            <a:r>
              <a:rPr lang="en-US" dirty="0" smtClean="0"/>
              <a: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Spinning Semaphore</a:t>
            </a:r>
            <a:endParaRPr lang="en-US" dirty="0"/>
          </a:p>
        </p:txBody>
      </p:sp>
      <p:sp>
        <p:nvSpPr>
          <p:cNvPr id="4" name="TextBox 3"/>
          <p:cNvSpPr txBox="1"/>
          <p:nvPr/>
        </p:nvSpPr>
        <p:spPr>
          <a:xfrm>
            <a:off x="457200" y="1143000"/>
            <a:ext cx="8077200" cy="5909310"/>
          </a:xfrm>
          <a:prstGeom prst="rect">
            <a:avLst/>
          </a:prstGeom>
          <a:noFill/>
        </p:spPr>
        <p:txBody>
          <a:bodyPr wrap="square" rtlCol="0">
            <a:spAutoFit/>
          </a:bodyPr>
          <a:lstStyle/>
          <a:p>
            <a:pPr algn="just"/>
            <a:r>
              <a:rPr lang="en-US" dirty="0" smtClean="0"/>
              <a:t>When a  process is in its critical section, any other process that tries to enter its critical section must loop continuously in the entry code. This continual looping is clearly a problem in a problem in many systems including real time application, because CPU cycles are wasted in this spinning process. This type of semaphore is also called a because the process "spins" while waiting for the lock. </a:t>
            </a:r>
          </a:p>
          <a:p>
            <a:pPr algn="just"/>
            <a:endParaRPr lang="en-US" dirty="0" smtClean="0"/>
          </a:p>
          <a:p>
            <a:pPr algn="just"/>
            <a:r>
              <a:rPr lang="en-US" dirty="0" smtClean="0"/>
              <a:t>Spinlocks do have an advantage in that no context switch is required when a process must wait on a lock, and a context switch may take considerable time. Thus, when locks are expected to be held for short times, spinlocks are useful; they are often employed on multiprocessor systems where one thread can "spin" on one processor while another thread performs its critical section on another processor.</a:t>
            </a:r>
          </a:p>
          <a:p>
            <a:pPr algn="just"/>
            <a:endParaRPr lang="en-US" dirty="0" smtClean="0"/>
          </a:p>
          <a:p>
            <a:pPr algn="just"/>
            <a:r>
              <a:rPr lang="en-US" dirty="0" smtClean="0"/>
              <a:t>In cases were context switching over head is less compared to lost CPY cycles When a process executes the wait () operation and finds that the semaphore value is not positive, it must wait. However, rather than engaging in busy waiting, the process can </a:t>
            </a:r>
            <a:r>
              <a:rPr lang="en-US" i="1" dirty="0" smtClean="0"/>
              <a:t>block </a:t>
            </a:r>
            <a:r>
              <a:rPr lang="en-US" dirty="0" smtClean="0"/>
              <a:t>itself. The block operation places a thread into a waiting queue associated</a:t>
            </a:r>
          </a:p>
          <a:p>
            <a:pPr algn="just"/>
            <a:r>
              <a:rPr lang="en-US" dirty="0" smtClean="0"/>
              <a:t>with the semaphore, and the state of the process is switched to the waiting state. Then control is transferred to the CPU scheduler, which selects another thread to execute.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Dead Locks</a:t>
            </a:r>
            <a:endParaRPr lang="en-US" dirty="0"/>
          </a:p>
        </p:txBody>
      </p:sp>
      <p:sp>
        <p:nvSpPr>
          <p:cNvPr id="3" name="TextBox 2"/>
          <p:cNvSpPr txBox="1"/>
          <p:nvPr/>
        </p:nvSpPr>
        <p:spPr>
          <a:xfrm>
            <a:off x="304800" y="1142286"/>
            <a:ext cx="8382000" cy="4247317"/>
          </a:xfrm>
          <a:prstGeom prst="rect">
            <a:avLst/>
          </a:prstGeom>
          <a:noFill/>
        </p:spPr>
        <p:txBody>
          <a:bodyPr wrap="square" rtlCol="0">
            <a:spAutoFit/>
          </a:bodyPr>
          <a:lstStyle/>
          <a:p>
            <a:r>
              <a:rPr lang="en-US" dirty="0" smtClean="0"/>
              <a:t>A deadlock is a situation where two computer programs sharing the same resource are effectively preventing each other from accessing the resource, resulting in both programs ceasing to function.</a:t>
            </a:r>
          </a:p>
          <a:p>
            <a:endParaRPr lang="en-US" dirty="0" smtClean="0"/>
          </a:p>
          <a:p>
            <a:r>
              <a:rPr lang="en-US" dirty="0" smtClean="0"/>
              <a:t>Thread 1: requests for  a scanner and receives “Grabs it” and continue to next step</a:t>
            </a:r>
          </a:p>
          <a:p>
            <a:r>
              <a:rPr lang="en-US" dirty="0" smtClean="0"/>
              <a:t>Thread 2 requests  printer  and receives and “Grabs it” and continue to the next step</a:t>
            </a:r>
          </a:p>
          <a:p>
            <a:endParaRPr lang="en-US" dirty="0" smtClean="0"/>
          </a:p>
          <a:p>
            <a:r>
              <a:rPr lang="en-US" dirty="0" smtClean="0"/>
              <a:t>In Next step Thread 1 : request for  printer but it is held by Thread 2 so Thread1 waits</a:t>
            </a:r>
          </a:p>
          <a:p>
            <a:r>
              <a:rPr lang="en-US" dirty="0" smtClean="0"/>
              <a:t>In Next step Thread 2 :requests for scanner but it is held by Thread 1 so Thread 2 waits</a:t>
            </a:r>
          </a:p>
          <a:p>
            <a:endParaRPr lang="en-US" dirty="0" smtClean="0"/>
          </a:p>
          <a:p>
            <a:r>
              <a:rPr lang="en-US" dirty="0" smtClean="0"/>
              <a:t>The operating system cannot know what action to take. At this point the only alternative is to abort (stop) one of the programs.</a:t>
            </a:r>
          </a:p>
          <a:p>
            <a:endParaRPr lang="en-US" dirty="0" smtClean="0"/>
          </a:p>
          <a:p>
            <a:r>
              <a:rPr lang="en-US" dirty="0" smtClean="0"/>
              <a:t>Learning to deal with deadlocks had a major impact on the development of operating systems and the structure of databases.</a:t>
            </a:r>
          </a:p>
        </p:txBody>
      </p:sp>
      <p:sp>
        <p:nvSpPr>
          <p:cNvPr id="1026"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deadlock in real time operating system"/>
          <p:cNvPicPr>
            <a:picLocks noChangeAspect="1" noChangeArrowheads="1"/>
          </p:cNvPicPr>
          <p:nvPr/>
        </p:nvPicPr>
        <p:blipFill>
          <a:blip r:embed="rId2" cstate="print"/>
          <a:srcRect/>
          <a:stretch>
            <a:fillRect/>
          </a:stretch>
        </p:blipFill>
        <p:spPr bwMode="auto">
          <a:xfrm>
            <a:off x="6934200" y="5181600"/>
            <a:ext cx="1461555" cy="1447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Priority Inversion</a:t>
            </a:r>
            <a:endParaRPr lang="en-US" dirty="0"/>
          </a:p>
        </p:txBody>
      </p:sp>
      <p:sp>
        <p:nvSpPr>
          <p:cNvPr id="3" name="TextBox 2"/>
          <p:cNvSpPr txBox="1"/>
          <p:nvPr/>
        </p:nvSpPr>
        <p:spPr>
          <a:xfrm>
            <a:off x="533400" y="1295400"/>
            <a:ext cx="8229600" cy="4401205"/>
          </a:xfrm>
          <a:prstGeom prst="rect">
            <a:avLst/>
          </a:prstGeom>
          <a:noFill/>
        </p:spPr>
        <p:txBody>
          <a:bodyPr wrap="square" rtlCol="0">
            <a:spAutoFit/>
          </a:bodyPr>
          <a:lstStyle/>
          <a:p>
            <a:r>
              <a:rPr lang="en-US" sz="2000" dirty="0" smtClean="0"/>
              <a:t>In  application where there are three threads T1, T2 T3,   Here T2 has higher priority than T1 and T3 has a higher priority than T2.</a:t>
            </a:r>
          </a:p>
          <a:p>
            <a:endParaRPr lang="en-US" sz="2000" dirty="0" smtClean="0"/>
          </a:p>
          <a:p>
            <a:r>
              <a:rPr lang="en-US" sz="2000" dirty="0" smtClean="0"/>
              <a:t>                                                           T1&lt; T2 &lt; T3</a:t>
            </a:r>
          </a:p>
          <a:p>
            <a:endParaRPr lang="en-US" sz="2000" dirty="0" smtClean="0"/>
          </a:p>
          <a:p>
            <a:r>
              <a:rPr lang="en-US" sz="2000" dirty="0" smtClean="0"/>
              <a:t>Situation : T1 is holding a memory or device which is protected by semaphore,  T3 has a higher priority than T1  however T3 has to wait till T1 completes the work and releases the resource protected by semaphore. </a:t>
            </a:r>
          </a:p>
          <a:p>
            <a:endParaRPr lang="en-US" sz="2000" dirty="0" smtClean="0"/>
          </a:p>
          <a:p>
            <a:r>
              <a:rPr lang="en-US" sz="2000" dirty="0" smtClean="0"/>
              <a:t>In real world, T1 may get preempted by other higher priority threads , like T2, this will make T1 to take longer time to complete the task in hand as a result  T3 waiting time will increase. Though T3 has  higher  priority , it will not get the resource,  till  T1 finishes, that mean it waiting time is  impacted indirectly by other threads of lower priority . This is called priority inversion.</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PRIORITY INVERSION AND THE MARS PATHFINDER</a:t>
            </a:r>
            <a:endParaRPr lang="en-US" dirty="0"/>
          </a:p>
        </p:txBody>
      </p:sp>
      <p:sp>
        <p:nvSpPr>
          <p:cNvPr id="4" name="TextBox 3"/>
          <p:cNvSpPr txBox="1"/>
          <p:nvPr/>
        </p:nvSpPr>
        <p:spPr>
          <a:xfrm>
            <a:off x="152400" y="1447800"/>
            <a:ext cx="8763000" cy="4801314"/>
          </a:xfrm>
          <a:prstGeom prst="rect">
            <a:avLst/>
          </a:prstGeom>
          <a:noFill/>
        </p:spPr>
        <p:txBody>
          <a:bodyPr wrap="square" rtlCol="0">
            <a:spAutoFit/>
          </a:bodyPr>
          <a:lstStyle/>
          <a:p>
            <a:r>
              <a:rPr lang="en-US" dirty="0" smtClean="0"/>
              <a:t>A  NASA space probe that landed a robot, the  Sojourner rover on Mars in 1997 to conduct experiments. </a:t>
            </a:r>
          </a:p>
          <a:p>
            <a:endParaRPr lang="en-US" dirty="0" smtClean="0"/>
          </a:p>
          <a:p>
            <a:r>
              <a:rPr lang="en-US" dirty="0" smtClean="0"/>
              <a:t>Shortly after the Sojourner began operating, it started to experience frequent computer resets.</a:t>
            </a:r>
          </a:p>
          <a:p>
            <a:r>
              <a:rPr lang="en-US" dirty="0" smtClean="0"/>
              <a:t>Each reset reinitialized all hardware and software, including communications.</a:t>
            </a:r>
          </a:p>
          <a:p>
            <a:r>
              <a:rPr lang="en-US" dirty="0" smtClean="0"/>
              <a:t>If the problem had not been solved, the Sojourner would have failed in</a:t>
            </a:r>
          </a:p>
          <a:p>
            <a:r>
              <a:rPr lang="en-US" dirty="0" smtClean="0"/>
              <a:t>its mission.</a:t>
            </a:r>
          </a:p>
          <a:p>
            <a:pPr algn="just"/>
            <a:r>
              <a:rPr lang="en-US" dirty="0" smtClean="0"/>
              <a:t>The problem was caused by the fact that one high-priority task, "</a:t>
            </a:r>
            <a:r>
              <a:rPr lang="en-US" dirty="0" err="1" smtClean="0"/>
              <a:t>bcdist</a:t>
            </a:r>
            <a:r>
              <a:rPr lang="en-US" dirty="0" smtClean="0"/>
              <a:t>,“ was taking longer than expected to complete its work. This task was being forced to wait for a shared resource that was held by the lower-priority "ASI/MET" task, which in turn was preempted by multiple medium-priority tasks. The "</a:t>
            </a:r>
            <a:r>
              <a:rPr lang="en-US" dirty="0" err="1" smtClean="0"/>
              <a:t>bcdist</a:t>
            </a:r>
            <a:r>
              <a:rPr lang="en-US" dirty="0" smtClean="0"/>
              <a:t>" task would stall waiting for the shared resource, and  ultimately the "</a:t>
            </a:r>
            <a:r>
              <a:rPr lang="en-US" dirty="0" err="1" smtClean="0"/>
              <a:t>bc_sched</a:t>
            </a:r>
            <a:r>
              <a:rPr lang="en-US" dirty="0" smtClean="0"/>
              <a:t>" task would discover the problem and perform the</a:t>
            </a:r>
          </a:p>
          <a:p>
            <a:pPr algn="just"/>
            <a:r>
              <a:rPr lang="en-US" dirty="0" smtClean="0"/>
              <a:t>reset. The Sojourner was suffering from a typical case of priority inversion.   The operating system on the Sojourner was </a:t>
            </a:r>
            <a:r>
              <a:rPr lang="en-US" dirty="0" err="1" smtClean="0"/>
              <a:t>VxWorks</a:t>
            </a:r>
            <a:r>
              <a:rPr lang="en-US" dirty="0" smtClean="0"/>
              <a:t>  which had a global variable to enable priority inheritance on all semaphores. After testing, the variable was set on the Sojourner (on Mars!), and the  problem was solved.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lstStyle/>
          <a:p>
            <a:r>
              <a:rPr lang="en-US" dirty="0" smtClean="0"/>
              <a:t>Problems with Synchronization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common problems with synchronization</a:t>
            </a:r>
            <a:endParaRPr lang="en-US" dirty="0"/>
          </a:p>
        </p:txBody>
      </p:sp>
      <p:sp>
        <p:nvSpPr>
          <p:cNvPr id="4" name="TextBox 3"/>
          <p:cNvSpPr txBox="1"/>
          <p:nvPr/>
        </p:nvSpPr>
        <p:spPr>
          <a:xfrm>
            <a:off x="168338" y="2209800"/>
            <a:ext cx="8846653" cy="3416320"/>
          </a:xfrm>
          <a:prstGeom prst="rect">
            <a:avLst/>
          </a:prstGeom>
          <a:noFill/>
        </p:spPr>
        <p:txBody>
          <a:bodyPr wrap="none" rtlCol="0">
            <a:spAutoFit/>
          </a:bodyPr>
          <a:lstStyle/>
          <a:p>
            <a:r>
              <a:rPr lang="en-US" sz="2400" dirty="0" smtClean="0"/>
              <a:t>In any computer system with multiple access synchronizing problems </a:t>
            </a:r>
          </a:p>
          <a:p>
            <a:r>
              <a:rPr lang="en-US" sz="2400" dirty="0" smtClean="0"/>
              <a:t>exists.  This is Due to the concurrent access to the data or critical</a:t>
            </a:r>
          </a:p>
          <a:p>
            <a:r>
              <a:rPr lang="en-US" sz="2400" dirty="0" smtClean="0"/>
              <a:t> sections by  multiple process/threads</a:t>
            </a:r>
          </a:p>
          <a:p>
            <a:endParaRPr lang="en-US" sz="2400" dirty="0" smtClean="0"/>
          </a:p>
          <a:p>
            <a:r>
              <a:rPr lang="en-US" sz="2400" dirty="0" smtClean="0"/>
              <a:t>Over time  researchers has found and classified two common </a:t>
            </a:r>
          </a:p>
          <a:p>
            <a:r>
              <a:rPr lang="en-US" sz="2400" dirty="0" smtClean="0"/>
              <a:t>concurrency problems  and solutions to them. These problems are </a:t>
            </a:r>
          </a:p>
          <a:p>
            <a:r>
              <a:rPr lang="en-US" sz="2400" dirty="0" smtClean="0"/>
              <a:t>used to test the synchronization issues  Concurrent system.</a:t>
            </a:r>
          </a:p>
          <a:p>
            <a:endParaRPr lang="en-US" sz="2400" dirty="0" smtClean="0"/>
          </a:p>
          <a:p>
            <a:endParaRPr 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Online Reservation System</a:t>
            </a:r>
            <a:endParaRPr lang="en-US" dirty="0"/>
          </a:p>
        </p:txBody>
      </p:sp>
      <p:sp>
        <p:nvSpPr>
          <p:cNvPr id="3" name="TextBox 2"/>
          <p:cNvSpPr txBox="1"/>
          <p:nvPr/>
        </p:nvSpPr>
        <p:spPr>
          <a:xfrm>
            <a:off x="304800" y="838200"/>
            <a:ext cx="8610600" cy="4985980"/>
          </a:xfrm>
          <a:prstGeom prst="rect">
            <a:avLst/>
          </a:prstGeom>
          <a:noFill/>
        </p:spPr>
        <p:txBody>
          <a:bodyPr wrap="square" rtlCol="0">
            <a:spAutoFit/>
          </a:bodyPr>
          <a:lstStyle/>
          <a:p>
            <a:r>
              <a:rPr lang="en-US" dirty="0" smtClean="0"/>
              <a:t>Let us consider the Online Reservation system used by Indian Railways. It has many Real time functions</a:t>
            </a:r>
          </a:p>
          <a:p>
            <a:endParaRPr lang="en-US" dirty="0" smtClean="0"/>
          </a:p>
          <a:p>
            <a:pPr>
              <a:buFont typeface="Arial" pitchFamily="34" charset="0"/>
              <a:buChar char="•"/>
            </a:pPr>
            <a:r>
              <a:rPr lang="en-US" sz="2400" dirty="0" smtClean="0"/>
              <a:t>Display the status of trains and reservation status  on large  LED screens at public places.</a:t>
            </a:r>
          </a:p>
          <a:p>
            <a:pPr>
              <a:buFont typeface="Arial" pitchFamily="34" charset="0"/>
              <a:buChar char="•"/>
            </a:pPr>
            <a:r>
              <a:rPr lang="en-US" sz="2400" dirty="0" smtClean="0"/>
              <a:t>Users are allowed to query and find the free seats in a train</a:t>
            </a:r>
          </a:p>
          <a:p>
            <a:pPr>
              <a:buFont typeface="Arial" pitchFamily="34" charset="0"/>
              <a:buChar char="•"/>
            </a:pPr>
            <a:r>
              <a:rPr lang="en-US" sz="2400" dirty="0" smtClean="0"/>
              <a:t>User can make booking when there are free seats or waiting list</a:t>
            </a:r>
          </a:p>
          <a:p>
            <a:pPr>
              <a:buFont typeface="Arial" pitchFamily="34" charset="0"/>
              <a:buChar char="•"/>
            </a:pPr>
            <a:r>
              <a:rPr lang="en-US" sz="2400" dirty="0" smtClean="0"/>
              <a:t>Users can cancel tickets and refund the amount</a:t>
            </a:r>
          </a:p>
          <a:p>
            <a:pPr>
              <a:buFont typeface="Arial" pitchFamily="34" charset="0"/>
              <a:buChar char="•"/>
            </a:pPr>
            <a:r>
              <a:rPr lang="en-US" sz="2400" dirty="0" smtClean="0"/>
              <a:t>Accepts only digital payments for web users.</a:t>
            </a:r>
          </a:p>
          <a:p>
            <a:pPr>
              <a:buFont typeface="Arial" pitchFamily="34" charset="0"/>
              <a:buChar char="•"/>
            </a:pPr>
            <a:r>
              <a:rPr lang="en-US" sz="2400" dirty="0" smtClean="0"/>
              <a:t>Manual reservation counters and do booking at designated places</a:t>
            </a:r>
          </a:p>
          <a:p>
            <a:pPr>
              <a:buFont typeface="Arial" pitchFamily="34" charset="0"/>
              <a:buChar char="•"/>
            </a:pPr>
            <a:r>
              <a:rPr lang="en-US" sz="2400" dirty="0" smtClean="0"/>
              <a:t>Administrators can make modifications to the data base</a:t>
            </a:r>
          </a:p>
          <a:p>
            <a:pPr>
              <a:buFont typeface="Arial" pitchFamily="34" charset="0"/>
              <a:buChar char="•"/>
            </a:pPr>
            <a:r>
              <a:rPr lang="en-US" sz="2400" dirty="0" smtClean="0"/>
              <a:t>Administrators can add or remove seats to a train</a:t>
            </a:r>
          </a:p>
          <a:p>
            <a:pPr>
              <a:buFont typeface="Arial" pitchFamily="34" charset="0"/>
              <a:buChar char="•"/>
            </a:pPr>
            <a:r>
              <a:rPr lang="en-US" sz="2400" dirty="0" smtClean="0"/>
              <a:t>Administrators  can remove a train or introduce a train</a:t>
            </a:r>
          </a:p>
          <a:p>
            <a:pPr>
              <a:buFont typeface="Arial" pitchFamily="34" charset="0"/>
              <a:buChar char="•"/>
            </a:pPr>
            <a:r>
              <a:rPr lang="en-US" sz="2400" dirty="0" smtClean="0"/>
              <a:t>Web based access system with millions of users (</a:t>
            </a:r>
            <a:r>
              <a:rPr lang="en-US" sz="2400" dirty="0" err="1" smtClean="0"/>
              <a:t>Tatkal</a:t>
            </a:r>
            <a:r>
              <a:rPr lang="en-US" sz="2400" dirty="0" smtClean="0"/>
              <a:t> reservation)</a:t>
            </a:r>
            <a:endParaRPr lang="en-US" sz="2400" dirty="0"/>
          </a:p>
        </p:txBody>
      </p:sp>
      <p:sp>
        <p:nvSpPr>
          <p:cNvPr id="4" name="TextBox 3"/>
          <p:cNvSpPr txBox="1"/>
          <p:nvPr/>
        </p:nvSpPr>
        <p:spPr>
          <a:xfrm>
            <a:off x="381000" y="6096000"/>
            <a:ext cx="7924800" cy="369332"/>
          </a:xfrm>
          <a:prstGeom prst="rect">
            <a:avLst/>
          </a:prstGeom>
          <a:noFill/>
          <a:ln>
            <a:solidFill>
              <a:srgbClr val="00B050"/>
            </a:solidFill>
          </a:ln>
        </p:spPr>
        <p:txBody>
          <a:bodyPr wrap="square" rtlCol="0">
            <a:spAutoFit/>
          </a:bodyPr>
          <a:lstStyle/>
          <a:p>
            <a:r>
              <a:rPr lang="en-US" dirty="0" smtClean="0"/>
              <a:t>Which is the most frequently used Operation ? What does it do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Reader-writers problem</a:t>
            </a:r>
            <a:endParaRPr lang="en-US" dirty="0"/>
          </a:p>
        </p:txBody>
      </p:sp>
      <p:sp>
        <p:nvSpPr>
          <p:cNvPr id="3" name="TextBox 2"/>
          <p:cNvSpPr txBox="1"/>
          <p:nvPr/>
        </p:nvSpPr>
        <p:spPr>
          <a:xfrm>
            <a:off x="152400" y="1295400"/>
            <a:ext cx="8839200" cy="646331"/>
          </a:xfrm>
          <a:prstGeom prst="rect">
            <a:avLst/>
          </a:prstGeom>
          <a:noFill/>
          <a:ln>
            <a:solidFill>
              <a:srgbClr val="00B050"/>
            </a:solidFill>
          </a:ln>
        </p:spPr>
        <p:txBody>
          <a:bodyPr wrap="square" rtlCol="0">
            <a:spAutoFit/>
          </a:bodyPr>
          <a:lstStyle/>
          <a:p>
            <a:r>
              <a:rPr lang="en-US" dirty="0" smtClean="0"/>
              <a:t>Such a online complex system which  allows concurrent access to various processes/threads, to the reservation database gives raise to problem called Reader-writers problem.</a:t>
            </a:r>
          </a:p>
        </p:txBody>
      </p:sp>
      <p:sp>
        <p:nvSpPr>
          <p:cNvPr id="4" name="TextBox 3"/>
          <p:cNvSpPr txBox="1"/>
          <p:nvPr/>
        </p:nvSpPr>
        <p:spPr>
          <a:xfrm>
            <a:off x="152400" y="2362200"/>
            <a:ext cx="8763000" cy="2308324"/>
          </a:xfrm>
          <a:prstGeom prst="rect">
            <a:avLst/>
          </a:prstGeom>
          <a:noFill/>
          <a:ln>
            <a:solidFill>
              <a:srgbClr val="00B050"/>
            </a:solidFill>
          </a:ln>
        </p:spPr>
        <p:txBody>
          <a:bodyPr wrap="square" rtlCol="0">
            <a:spAutoFit/>
          </a:bodyPr>
          <a:lstStyle/>
          <a:p>
            <a:r>
              <a:rPr lang="en-US" dirty="0" smtClean="0"/>
              <a:t>There are two types of processes </a:t>
            </a:r>
          </a:p>
          <a:p>
            <a:r>
              <a:rPr lang="en-US" dirty="0" smtClean="0"/>
              <a:t>Readers  - Who only wants to read from the data base</a:t>
            </a:r>
          </a:p>
          <a:p>
            <a:r>
              <a:rPr lang="en-US" dirty="0" smtClean="0"/>
              <a:t>Writers   - Who would like to  read and modify the contents on data base</a:t>
            </a:r>
          </a:p>
          <a:p>
            <a:endParaRPr lang="en-US" dirty="0" smtClean="0"/>
          </a:p>
          <a:p>
            <a:r>
              <a:rPr lang="en-US" dirty="0" smtClean="0"/>
              <a:t>Two readers can read the concurrently, and this will not cause and problem</a:t>
            </a:r>
          </a:p>
          <a:p>
            <a:endParaRPr lang="en-US" dirty="0" smtClean="0"/>
          </a:p>
          <a:p>
            <a:r>
              <a:rPr lang="en-US" dirty="0" smtClean="0"/>
              <a:t>However if a  writer and some  other process ( who want to read or write) access the database concurrently we  will end  with  inconsistent database </a:t>
            </a:r>
            <a:endParaRPr lang="en-US" dirty="0"/>
          </a:p>
        </p:txBody>
      </p:sp>
      <p:sp>
        <p:nvSpPr>
          <p:cNvPr id="5" name="TextBox 4"/>
          <p:cNvSpPr txBox="1"/>
          <p:nvPr/>
        </p:nvSpPr>
        <p:spPr>
          <a:xfrm>
            <a:off x="152400" y="5105400"/>
            <a:ext cx="8763000" cy="1200329"/>
          </a:xfrm>
          <a:prstGeom prst="rect">
            <a:avLst/>
          </a:prstGeom>
          <a:noFill/>
          <a:ln>
            <a:solidFill>
              <a:srgbClr val="00B050"/>
            </a:solidFill>
          </a:ln>
        </p:spPr>
        <p:txBody>
          <a:bodyPr wrap="square" rtlCol="0">
            <a:spAutoFit/>
          </a:bodyPr>
          <a:lstStyle/>
          <a:p>
            <a:r>
              <a:rPr lang="en-US" dirty="0" smtClean="0"/>
              <a:t>TO ensure that such a inconsistency won’t arise  the writer are always given  exclusive access shared database,  Giving exclusive rights to  writer will  make all reader threads to wait,  this also put other writer threads to wait  and so on, This is called  Reader writer problem.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Variations of  Reader-writers problem</a:t>
            </a:r>
            <a:endParaRPr lang="en-US" dirty="0"/>
          </a:p>
        </p:txBody>
      </p:sp>
      <p:sp>
        <p:nvSpPr>
          <p:cNvPr id="3" name="TextBox 2"/>
          <p:cNvSpPr txBox="1"/>
          <p:nvPr/>
        </p:nvSpPr>
        <p:spPr>
          <a:xfrm>
            <a:off x="228600" y="1295400"/>
            <a:ext cx="8534400" cy="4524315"/>
          </a:xfrm>
          <a:prstGeom prst="rect">
            <a:avLst/>
          </a:prstGeom>
          <a:noFill/>
        </p:spPr>
        <p:txBody>
          <a:bodyPr wrap="square" rtlCol="0">
            <a:spAutoFit/>
          </a:bodyPr>
          <a:lstStyle/>
          <a:p>
            <a:r>
              <a:rPr lang="en-US" dirty="0" smtClean="0"/>
              <a:t>As reader writer problem usually happens in complex system, there are many variations of this  based on different requirements. Two simple requirement of  such a system is  </a:t>
            </a:r>
          </a:p>
          <a:p>
            <a:endParaRPr lang="en-US" dirty="0" smtClean="0"/>
          </a:p>
          <a:p>
            <a:pPr>
              <a:buFont typeface="Arial" pitchFamily="34" charset="0"/>
              <a:buChar char="•"/>
            </a:pPr>
            <a:r>
              <a:rPr lang="en-US" dirty="0" smtClean="0"/>
              <a:t> None Readers should  be made to  wait for  other readers to finish simply because a writer is waiting (</a:t>
            </a:r>
            <a:r>
              <a:rPr lang="en-US" b="1" dirty="0" smtClean="0"/>
              <a:t>First reader writer problem</a:t>
            </a:r>
            <a:r>
              <a:rPr lang="en-US" dirty="0" smtClean="0"/>
              <a:t>)</a:t>
            </a:r>
          </a:p>
          <a:p>
            <a:pPr>
              <a:buFont typeface="Arial" pitchFamily="34" charset="0"/>
              <a:buChar char="•"/>
            </a:pPr>
            <a:endParaRPr lang="en-US" dirty="0" smtClean="0"/>
          </a:p>
          <a:p>
            <a:pPr>
              <a:buFont typeface="Arial" pitchFamily="34" charset="0"/>
              <a:buChar char="•"/>
            </a:pPr>
            <a:r>
              <a:rPr lang="en-US" dirty="0" smtClean="0"/>
              <a:t>if a writer is waiting to access the object, no new readers may start reading. (</a:t>
            </a:r>
            <a:r>
              <a:rPr lang="en-US" b="1" dirty="0" smtClean="0"/>
              <a:t>Second reader writer problem</a:t>
            </a:r>
            <a:r>
              <a:rPr lang="en-US" dirty="0" smtClean="0"/>
              <a:t>) </a:t>
            </a:r>
          </a:p>
          <a:p>
            <a:pPr>
              <a:buFont typeface="Arial" pitchFamily="34" charset="0"/>
              <a:buChar char="•"/>
            </a:pPr>
            <a:endParaRPr lang="en-US" dirty="0" smtClean="0"/>
          </a:p>
          <a:p>
            <a:r>
              <a:rPr lang="en-US" dirty="0" smtClean="0"/>
              <a:t>In the first case  the writer will end up waiting for a long time or infinite time  and end up in a situation called </a:t>
            </a:r>
            <a:r>
              <a:rPr lang="en-US" i="1" dirty="0" smtClean="0"/>
              <a:t>starvation of the writer</a:t>
            </a:r>
          </a:p>
          <a:p>
            <a:endParaRPr lang="en-US" i="1" dirty="0" smtClean="0"/>
          </a:p>
          <a:p>
            <a:r>
              <a:rPr lang="en-US" dirty="0" smtClean="0"/>
              <a:t>In the second case, the readers will end up waiting for a long time and end up in starvation</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Race condition</a:t>
            </a:r>
            <a:endParaRPr lang="en-US" dirty="0"/>
          </a:p>
        </p:txBody>
      </p:sp>
      <p:sp>
        <p:nvSpPr>
          <p:cNvPr id="3" name="TextBox 2"/>
          <p:cNvSpPr txBox="1"/>
          <p:nvPr/>
        </p:nvSpPr>
        <p:spPr>
          <a:xfrm>
            <a:off x="228600" y="1051679"/>
            <a:ext cx="8686800" cy="3139321"/>
          </a:xfrm>
          <a:prstGeom prst="rect">
            <a:avLst/>
          </a:prstGeom>
          <a:noFill/>
          <a:ln>
            <a:solidFill>
              <a:srgbClr val="FF0000"/>
            </a:solidFill>
          </a:ln>
        </p:spPr>
        <p:txBody>
          <a:bodyPr wrap="square" rtlCol="0">
            <a:spAutoFit/>
          </a:bodyPr>
          <a:lstStyle/>
          <a:p>
            <a:r>
              <a:rPr lang="en-US" dirty="0" smtClean="0"/>
              <a:t>When two threads which running in parallel  shares some data “memory regions” , can corrupt data</a:t>
            </a:r>
          </a:p>
          <a:p>
            <a:endParaRPr lang="en-US" dirty="0" smtClean="0"/>
          </a:p>
          <a:p>
            <a:r>
              <a:rPr lang="en-US" dirty="0" smtClean="0"/>
              <a:t>For a programmer, the biggest challenge is, this problem of corruption goes undetected because </a:t>
            </a:r>
          </a:p>
          <a:p>
            <a:endParaRPr lang="en-US" dirty="0" smtClean="0"/>
          </a:p>
          <a:p>
            <a:pPr>
              <a:buFont typeface="Arial" pitchFamily="34" charset="0"/>
              <a:buChar char="•"/>
            </a:pPr>
            <a:r>
              <a:rPr lang="en-US" dirty="0" smtClean="0"/>
              <a:t>Shows slightly different results during different runs.</a:t>
            </a:r>
          </a:p>
          <a:p>
            <a:pPr>
              <a:buFont typeface="Arial" pitchFamily="34" charset="0"/>
              <a:buChar char="•"/>
            </a:pPr>
            <a:r>
              <a:rPr lang="en-US" dirty="0" smtClean="0"/>
              <a:t>Appears at  random intervals  ranging from few seconds to even weeks</a:t>
            </a:r>
          </a:p>
          <a:p>
            <a:endParaRPr lang="en-US" dirty="0" smtClean="0"/>
          </a:p>
          <a:p>
            <a:r>
              <a:rPr lang="en-US" dirty="0" smtClean="0"/>
              <a:t>Such conditions are very hard to  reproduce isolate</a:t>
            </a:r>
          </a:p>
          <a:p>
            <a:endParaRPr lang="en-US" dirty="0" smtClean="0"/>
          </a:p>
        </p:txBody>
      </p:sp>
      <p:sp>
        <p:nvSpPr>
          <p:cNvPr id="4" name="Oval 3"/>
          <p:cNvSpPr/>
          <p:nvPr/>
        </p:nvSpPr>
        <p:spPr>
          <a:xfrm>
            <a:off x="3124200" y="6019800"/>
            <a:ext cx="3048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Memory</a:t>
            </a:r>
            <a:endParaRPr lang="en-US" dirty="0"/>
          </a:p>
        </p:txBody>
      </p:sp>
      <p:sp>
        <p:nvSpPr>
          <p:cNvPr id="5" name="TextBox 4"/>
          <p:cNvSpPr txBox="1"/>
          <p:nvPr/>
        </p:nvSpPr>
        <p:spPr>
          <a:xfrm>
            <a:off x="533400" y="4572000"/>
            <a:ext cx="1447800" cy="369332"/>
          </a:xfrm>
          <a:prstGeom prst="rect">
            <a:avLst/>
          </a:prstGeom>
          <a:noFill/>
          <a:ln>
            <a:solidFill>
              <a:srgbClr val="FF0000"/>
            </a:solidFill>
          </a:ln>
        </p:spPr>
        <p:txBody>
          <a:bodyPr wrap="square" rtlCol="0">
            <a:spAutoFit/>
          </a:bodyPr>
          <a:lstStyle/>
          <a:p>
            <a:r>
              <a:rPr lang="en-US" dirty="0" smtClean="0"/>
              <a:t>Process-1</a:t>
            </a:r>
            <a:endParaRPr lang="en-US" dirty="0"/>
          </a:p>
        </p:txBody>
      </p:sp>
      <p:sp>
        <p:nvSpPr>
          <p:cNvPr id="6" name="TextBox 5"/>
          <p:cNvSpPr txBox="1"/>
          <p:nvPr/>
        </p:nvSpPr>
        <p:spPr>
          <a:xfrm>
            <a:off x="3733800" y="4572000"/>
            <a:ext cx="1447800" cy="369332"/>
          </a:xfrm>
          <a:prstGeom prst="rect">
            <a:avLst/>
          </a:prstGeom>
          <a:noFill/>
          <a:ln>
            <a:solidFill>
              <a:srgbClr val="FF0000"/>
            </a:solidFill>
          </a:ln>
        </p:spPr>
        <p:txBody>
          <a:bodyPr wrap="square" rtlCol="0">
            <a:spAutoFit/>
          </a:bodyPr>
          <a:lstStyle/>
          <a:p>
            <a:r>
              <a:rPr lang="en-US" dirty="0" smtClean="0"/>
              <a:t>Process-2</a:t>
            </a:r>
            <a:endParaRPr lang="en-US" dirty="0"/>
          </a:p>
        </p:txBody>
      </p:sp>
      <p:sp>
        <p:nvSpPr>
          <p:cNvPr id="7" name="TextBox 6"/>
          <p:cNvSpPr txBox="1"/>
          <p:nvPr/>
        </p:nvSpPr>
        <p:spPr>
          <a:xfrm>
            <a:off x="6553200" y="4572000"/>
            <a:ext cx="1447800" cy="369332"/>
          </a:xfrm>
          <a:prstGeom prst="rect">
            <a:avLst/>
          </a:prstGeom>
          <a:noFill/>
          <a:ln>
            <a:solidFill>
              <a:srgbClr val="FF0000"/>
            </a:solidFill>
          </a:ln>
        </p:spPr>
        <p:txBody>
          <a:bodyPr wrap="square" rtlCol="0">
            <a:spAutoFit/>
          </a:bodyPr>
          <a:lstStyle/>
          <a:p>
            <a:r>
              <a:rPr lang="en-US" dirty="0" smtClean="0"/>
              <a:t>Process-3</a:t>
            </a:r>
            <a:endParaRPr lang="en-US" dirty="0"/>
          </a:p>
        </p:txBody>
      </p:sp>
      <p:cxnSp>
        <p:nvCxnSpPr>
          <p:cNvPr id="9" name="Straight Arrow Connector 8"/>
          <p:cNvCxnSpPr>
            <a:stCxn id="5" idx="2"/>
          </p:cNvCxnSpPr>
          <p:nvPr/>
        </p:nvCxnSpPr>
        <p:spPr>
          <a:xfrm>
            <a:off x="1257300" y="4941332"/>
            <a:ext cx="2171700" cy="1154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p:cNvCxnSpPr>
          <p:nvPr/>
        </p:nvCxnSpPr>
        <p:spPr>
          <a:xfrm>
            <a:off x="4457700" y="4941332"/>
            <a:ext cx="38100" cy="1078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4" idx="7"/>
          </p:cNvCxnSpPr>
          <p:nvPr/>
        </p:nvCxnSpPr>
        <p:spPr>
          <a:xfrm flipH="1">
            <a:off x="5725830" y="4941332"/>
            <a:ext cx="1551270" cy="11677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normAutofit fontScale="90000"/>
          </a:bodyPr>
          <a:lstStyle/>
          <a:p>
            <a:r>
              <a:rPr lang="en-US" dirty="0" smtClean="0"/>
              <a:t>Solution to first reader write problem</a:t>
            </a:r>
            <a:br>
              <a:rPr lang="en-US" dirty="0" smtClean="0"/>
            </a:br>
            <a:r>
              <a:rPr lang="en-US" sz="3100" dirty="0" smtClean="0"/>
              <a:t>(Pattern)</a:t>
            </a:r>
            <a:endParaRPr lang="en-US" dirty="0"/>
          </a:p>
        </p:txBody>
      </p:sp>
      <p:sp>
        <p:nvSpPr>
          <p:cNvPr id="4" name="TextBox 3"/>
          <p:cNvSpPr txBox="1"/>
          <p:nvPr/>
        </p:nvSpPr>
        <p:spPr>
          <a:xfrm>
            <a:off x="381000" y="1295400"/>
            <a:ext cx="8458200" cy="4801314"/>
          </a:xfrm>
          <a:prstGeom prst="rect">
            <a:avLst/>
          </a:prstGeom>
          <a:noFill/>
        </p:spPr>
        <p:txBody>
          <a:bodyPr wrap="square" rtlCol="0">
            <a:spAutoFit/>
          </a:bodyPr>
          <a:lstStyle/>
          <a:p>
            <a:r>
              <a:rPr lang="en-US" dirty="0" smtClean="0"/>
              <a:t>The reader process shares the following elements</a:t>
            </a:r>
          </a:p>
          <a:p>
            <a:r>
              <a:rPr lang="en-US" b="1" dirty="0" smtClean="0">
                <a:solidFill>
                  <a:srgbClr val="00B050"/>
                </a:solidFill>
              </a:rPr>
              <a:t>semaphore</a:t>
            </a:r>
            <a:r>
              <a:rPr lang="en-US" dirty="0" smtClean="0">
                <a:solidFill>
                  <a:srgbClr val="00B050"/>
                </a:solidFill>
              </a:rPr>
              <a:t> </a:t>
            </a:r>
            <a:r>
              <a:rPr lang="en-US" i="1" dirty="0" err="1" smtClean="0">
                <a:solidFill>
                  <a:srgbClr val="00B050"/>
                </a:solidFill>
              </a:rPr>
              <a:t>mutex</a:t>
            </a:r>
            <a:r>
              <a:rPr lang="en-US" dirty="0" smtClean="0">
                <a:solidFill>
                  <a:srgbClr val="00B050"/>
                </a:solidFill>
              </a:rPr>
              <a:t>, </a:t>
            </a:r>
            <a:r>
              <a:rPr lang="en-US" i="1" dirty="0" err="1" smtClean="0">
                <a:solidFill>
                  <a:srgbClr val="00B050"/>
                </a:solidFill>
              </a:rPr>
              <a:t>wrt</a:t>
            </a:r>
            <a:r>
              <a:rPr lang="en-US" dirty="0" smtClean="0">
                <a:solidFill>
                  <a:srgbClr val="00B050"/>
                </a:solidFill>
              </a:rPr>
              <a:t>;</a:t>
            </a:r>
          </a:p>
          <a:p>
            <a:r>
              <a:rPr lang="en-US" b="1" dirty="0" err="1" smtClean="0">
                <a:solidFill>
                  <a:srgbClr val="00B050"/>
                </a:solidFill>
              </a:rPr>
              <a:t>int</a:t>
            </a:r>
            <a:r>
              <a:rPr lang="en-US" dirty="0" smtClean="0">
                <a:solidFill>
                  <a:srgbClr val="00B050"/>
                </a:solidFill>
              </a:rPr>
              <a:t> </a:t>
            </a:r>
            <a:r>
              <a:rPr lang="en-US" i="1" dirty="0" err="1" smtClean="0">
                <a:solidFill>
                  <a:srgbClr val="00B050"/>
                </a:solidFill>
              </a:rPr>
              <a:t>readcount</a:t>
            </a:r>
            <a:r>
              <a:rPr lang="en-US" dirty="0" smtClean="0">
                <a:solidFill>
                  <a:srgbClr val="00B050"/>
                </a:solidFill>
              </a:rPr>
              <a:t>;</a:t>
            </a:r>
            <a:endParaRPr lang="en-US" dirty="0" smtClean="0"/>
          </a:p>
          <a:p>
            <a:r>
              <a:rPr lang="en-US" dirty="0" smtClean="0"/>
              <a:t>The </a:t>
            </a:r>
            <a:r>
              <a:rPr lang="en-US" b="1" dirty="0" smtClean="0"/>
              <a:t>semaphores</a:t>
            </a:r>
            <a:r>
              <a:rPr lang="en-US" dirty="0" smtClean="0"/>
              <a:t> </a:t>
            </a:r>
            <a:r>
              <a:rPr lang="en-US" i="1" dirty="0" err="1" smtClean="0">
                <a:solidFill>
                  <a:srgbClr val="00B050"/>
                </a:solidFill>
              </a:rPr>
              <a:t>mutex</a:t>
            </a:r>
            <a:r>
              <a:rPr lang="en-US" dirty="0" smtClean="0"/>
              <a:t>  is initialized to 1 </a:t>
            </a:r>
          </a:p>
          <a:p>
            <a:r>
              <a:rPr lang="en-US" dirty="0" smtClean="0"/>
              <a:t>        </a:t>
            </a:r>
            <a:r>
              <a:rPr lang="en-US" b="1" dirty="0" smtClean="0"/>
              <a:t>semaphore</a:t>
            </a:r>
            <a:r>
              <a:rPr lang="en-US" dirty="0" smtClean="0"/>
              <a:t>   </a:t>
            </a:r>
            <a:r>
              <a:rPr lang="en-US" i="1" dirty="0" err="1" smtClean="0">
                <a:solidFill>
                  <a:srgbClr val="00B050"/>
                </a:solidFill>
              </a:rPr>
              <a:t>wrt</a:t>
            </a:r>
            <a:r>
              <a:rPr lang="en-US" dirty="0" smtClean="0"/>
              <a:t>       is initialized to 1; </a:t>
            </a:r>
          </a:p>
          <a:p>
            <a:r>
              <a:rPr lang="en-US" i="1" dirty="0" smtClean="0">
                <a:solidFill>
                  <a:srgbClr val="00B050"/>
                </a:solidFill>
              </a:rPr>
              <a:t>         </a:t>
            </a:r>
            <a:r>
              <a:rPr lang="en-US" b="1" dirty="0" smtClean="0"/>
              <a:t>integer</a:t>
            </a:r>
            <a:r>
              <a:rPr lang="en-US" i="1" dirty="0" smtClean="0"/>
              <a:t> </a:t>
            </a:r>
            <a:r>
              <a:rPr lang="en-US" i="1" dirty="0" smtClean="0">
                <a:solidFill>
                  <a:srgbClr val="00B050"/>
                </a:solidFill>
              </a:rPr>
              <a:t>    </a:t>
            </a:r>
            <a:r>
              <a:rPr lang="en-US" i="1" dirty="0" err="1" smtClean="0">
                <a:solidFill>
                  <a:srgbClr val="00B050"/>
                </a:solidFill>
              </a:rPr>
              <a:t>readcount</a:t>
            </a:r>
            <a:r>
              <a:rPr lang="en-US" dirty="0" smtClean="0"/>
              <a:t> is initialized  to 0. </a:t>
            </a:r>
          </a:p>
          <a:p>
            <a:endParaRPr lang="en-US" dirty="0" smtClean="0"/>
          </a:p>
          <a:p>
            <a:r>
              <a:rPr lang="en-US" dirty="0" smtClean="0"/>
              <a:t>The semaphore </a:t>
            </a:r>
            <a:r>
              <a:rPr lang="en-US" i="1" dirty="0" err="1" smtClean="0">
                <a:solidFill>
                  <a:srgbClr val="00B050"/>
                </a:solidFill>
              </a:rPr>
              <a:t>wrt</a:t>
            </a:r>
            <a:r>
              <a:rPr lang="en-US" dirty="0" smtClean="0"/>
              <a:t> is common to both reader and writer processes.</a:t>
            </a:r>
          </a:p>
          <a:p>
            <a:endParaRPr lang="en-US" dirty="0" smtClean="0"/>
          </a:p>
          <a:p>
            <a:r>
              <a:rPr lang="en-US" dirty="0" smtClean="0"/>
              <a:t>The </a:t>
            </a:r>
            <a:r>
              <a:rPr lang="en-US" i="1" dirty="0" err="1" smtClean="0">
                <a:solidFill>
                  <a:srgbClr val="92D050"/>
                </a:solidFill>
              </a:rPr>
              <a:t>mutex</a:t>
            </a:r>
            <a:r>
              <a:rPr lang="en-US" dirty="0" smtClean="0"/>
              <a:t> semaphore is used to </a:t>
            </a:r>
            <a:r>
              <a:rPr lang="en-US" b="1" i="1" dirty="0" smtClean="0"/>
              <a:t>ensure mutual exclusion </a:t>
            </a:r>
            <a:r>
              <a:rPr lang="en-US" dirty="0" smtClean="0"/>
              <a:t>when the variable  </a:t>
            </a:r>
            <a:r>
              <a:rPr lang="en-US" i="1" dirty="0" err="1" smtClean="0">
                <a:solidFill>
                  <a:srgbClr val="92D050"/>
                </a:solidFill>
              </a:rPr>
              <a:t>readcount</a:t>
            </a:r>
            <a:r>
              <a:rPr lang="en-US" dirty="0" smtClean="0"/>
              <a:t> is updated. </a:t>
            </a:r>
          </a:p>
          <a:p>
            <a:r>
              <a:rPr lang="en-US" dirty="0" smtClean="0"/>
              <a:t>The </a:t>
            </a:r>
            <a:r>
              <a:rPr lang="en-US" i="1" dirty="0" err="1" smtClean="0">
                <a:solidFill>
                  <a:srgbClr val="92D050"/>
                </a:solidFill>
              </a:rPr>
              <a:t>readcount</a:t>
            </a:r>
            <a:r>
              <a:rPr lang="en-US" dirty="0" smtClean="0"/>
              <a:t> variable keeps track of how many  processes are currently reading the object. </a:t>
            </a:r>
          </a:p>
          <a:p>
            <a:r>
              <a:rPr lang="en-US" dirty="0" smtClean="0"/>
              <a:t>The </a:t>
            </a:r>
            <a:r>
              <a:rPr lang="en-US" b="1" dirty="0" smtClean="0"/>
              <a:t>semaphore</a:t>
            </a:r>
            <a:r>
              <a:rPr lang="en-US" dirty="0" smtClean="0"/>
              <a:t> </a:t>
            </a:r>
            <a:r>
              <a:rPr lang="en-US" i="1" dirty="0" err="1" smtClean="0">
                <a:solidFill>
                  <a:srgbClr val="92D050"/>
                </a:solidFill>
              </a:rPr>
              <a:t>wrt</a:t>
            </a:r>
            <a:r>
              <a:rPr lang="en-US" dirty="0" smtClean="0"/>
              <a:t> functions as a  </a:t>
            </a:r>
            <a:r>
              <a:rPr lang="en-US" b="1" u="sng" dirty="0" smtClean="0"/>
              <a:t>mutual-exclusion</a:t>
            </a:r>
            <a:r>
              <a:rPr lang="en-US" dirty="0" smtClean="0"/>
              <a:t> semaphore for the writers. </a:t>
            </a:r>
          </a:p>
          <a:p>
            <a:endParaRPr lang="en-US" dirty="0" smtClean="0"/>
          </a:p>
          <a:p>
            <a:r>
              <a:rPr lang="en-US" dirty="0" smtClean="0"/>
              <a:t>It is also used by the first or last reader that enters or exits the critical section. It is not used by readers who enter or exit while other readers are in their critical sections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3810000" cy="5078313"/>
          </a:xfrm>
          <a:prstGeom prst="rect">
            <a:avLst/>
          </a:prstGeom>
          <a:noFill/>
          <a:ln>
            <a:solidFill>
              <a:schemeClr val="tx1"/>
            </a:solidFill>
          </a:ln>
        </p:spPr>
        <p:txBody>
          <a:bodyPr wrap="square" rtlCol="0">
            <a:spAutoFit/>
          </a:bodyPr>
          <a:lstStyle/>
          <a:p>
            <a:r>
              <a:rPr lang="en-US" b="1" dirty="0" smtClean="0"/>
              <a:t>While(TRUE</a:t>
            </a:r>
            <a:r>
              <a:rPr lang="en-US" dirty="0" smtClean="0"/>
              <a:t>)</a:t>
            </a:r>
          </a:p>
          <a:p>
            <a:r>
              <a:rPr lang="en-US" dirty="0" smtClean="0"/>
              <a:t> {</a:t>
            </a:r>
          </a:p>
          <a:p>
            <a:r>
              <a:rPr lang="en-US" dirty="0" smtClean="0"/>
              <a:t>      wait (</a:t>
            </a:r>
            <a:r>
              <a:rPr lang="en-US" dirty="0" err="1" smtClean="0"/>
              <a:t>mutex</a:t>
            </a:r>
            <a:r>
              <a:rPr lang="en-US" dirty="0" smtClean="0"/>
              <a:t>);</a:t>
            </a:r>
          </a:p>
          <a:p>
            <a:r>
              <a:rPr lang="en-US" dirty="0" smtClean="0"/>
              <a:t>       </a:t>
            </a:r>
            <a:r>
              <a:rPr lang="en-US" dirty="0" err="1" smtClean="0"/>
              <a:t>readcount</a:t>
            </a:r>
            <a:r>
              <a:rPr lang="en-US" dirty="0" smtClean="0"/>
              <a:t>++;</a:t>
            </a:r>
          </a:p>
          <a:p>
            <a:r>
              <a:rPr lang="en-US" dirty="0" smtClean="0"/>
              <a:t>       if (</a:t>
            </a:r>
            <a:r>
              <a:rPr lang="en-US" dirty="0" err="1" smtClean="0"/>
              <a:t>readcount</a:t>
            </a:r>
            <a:r>
              <a:rPr lang="en-US" dirty="0" smtClean="0"/>
              <a:t>  ==  1)</a:t>
            </a:r>
          </a:p>
          <a:p>
            <a:r>
              <a:rPr lang="en-US" dirty="0" smtClean="0"/>
              <a:t>       {</a:t>
            </a:r>
          </a:p>
          <a:p>
            <a:r>
              <a:rPr lang="en-US" dirty="0" smtClean="0"/>
              <a:t>            wait (</a:t>
            </a:r>
            <a:r>
              <a:rPr lang="en-US" dirty="0" err="1" smtClean="0"/>
              <a:t>wrt</a:t>
            </a:r>
            <a:r>
              <a:rPr lang="en-US" dirty="0" smtClean="0"/>
              <a:t>);</a:t>
            </a:r>
          </a:p>
          <a:p>
            <a:r>
              <a:rPr lang="en-US" dirty="0" smtClean="0"/>
              <a:t>        }</a:t>
            </a:r>
          </a:p>
          <a:p>
            <a:r>
              <a:rPr lang="en-US" dirty="0" smtClean="0"/>
              <a:t>       signal(</a:t>
            </a:r>
            <a:r>
              <a:rPr lang="en-US" dirty="0" err="1" smtClean="0"/>
              <a:t>mutex</a:t>
            </a:r>
            <a:r>
              <a:rPr lang="en-US" dirty="0" smtClean="0"/>
              <a:t>);</a:t>
            </a:r>
          </a:p>
          <a:p>
            <a:r>
              <a:rPr lang="en-US" dirty="0" smtClean="0"/>
              <a:t>       …………………………..</a:t>
            </a:r>
          </a:p>
          <a:p>
            <a:r>
              <a:rPr lang="en-US" i="1" dirty="0" smtClean="0"/>
              <a:t>      II reading is performed</a:t>
            </a:r>
          </a:p>
          <a:p>
            <a:r>
              <a:rPr lang="en-US" i="1" dirty="0" smtClean="0"/>
              <a:t>       …………………………………</a:t>
            </a:r>
          </a:p>
          <a:p>
            <a:r>
              <a:rPr lang="en-US" dirty="0" smtClean="0"/>
              <a:t>      wait(</a:t>
            </a:r>
            <a:r>
              <a:rPr lang="en-US" dirty="0" err="1" smtClean="0"/>
              <a:t>mutex</a:t>
            </a:r>
            <a:r>
              <a:rPr lang="en-US" dirty="0" smtClean="0"/>
              <a:t>);</a:t>
            </a:r>
          </a:p>
          <a:p>
            <a:r>
              <a:rPr lang="en-US" dirty="0" smtClean="0"/>
              <a:t>      </a:t>
            </a:r>
            <a:r>
              <a:rPr lang="en-US" dirty="0" err="1" smtClean="0"/>
              <a:t>readcount</a:t>
            </a:r>
            <a:r>
              <a:rPr lang="en-US" dirty="0" smtClean="0"/>
              <a:t>--;</a:t>
            </a:r>
          </a:p>
          <a:p>
            <a:r>
              <a:rPr lang="en-US" dirty="0" smtClean="0"/>
              <a:t>      if (</a:t>
            </a:r>
            <a:r>
              <a:rPr lang="en-US" dirty="0" err="1" smtClean="0"/>
              <a:t>readcount</a:t>
            </a:r>
            <a:r>
              <a:rPr lang="en-US" dirty="0" smtClean="0"/>
              <a:t> == 0)</a:t>
            </a:r>
          </a:p>
          <a:p>
            <a:r>
              <a:rPr lang="en-US" dirty="0" smtClean="0"/>
              <a:t>         signal(</a:t>
            </a:r>
            <a:r>
              <a:rPr lang="en-US" dirty="0" err="1" smtClean="0"/>
              <a:t>wrt</a:t>
            </a:r>
            <a:r>
              <a:rPr lang="en-US" dirty="0" smtClean="0"/>
              <a:t>);</a:t>
            </a:r>
          </a:p>
          <a:p>
            <a:r>
              <a:rPr lang="en-US" dirty="0" smtClean="0"/>
              <a:t>      signal(</a:t>
            </a:r>
            <a:r>
              <a:rPr lang="en-US" dirty="0" err="1" smtClean="0"/>
              <a:t>mutex</a:t>
            </a:r>
            <a:r>
              <a:rPr lang="en-US" dirty="0" smtClean="0"/>
              <a:t>);</a:t>
            </a:r>
          </a:p>
          <a:p>
            <a:r>
              <a:rPr lang="en-US" dirty="0" smtClean="0"/>
              <a:t>} </a:t>
            </a:r>
            <a:endParaRPr lang="en-US" dirty="0"/>
          </a:p>
        </p:txBody>
      </p:sp>
      <p:sp>
        <p:nvSpPr>
          <p:cNvPr id="3" name="TextBox 2"/>
          <p:cNvSpPr txBox="1"/>
          <p:nvPr/>
        </p:nvSpPr>
        <p:spPr>
          <a:xfrm>
            <a:off x="990600" y="762000"/>
            <a:ext cx="2133600" cy="381000"/>
          </a:xfrm>
          <a:prstGeom prst="rect">
            <a:avLst/>
          </a:prstGeom>
          <a:noFill/>
        </p:spPr>
        <p:txBody>
          <a:bodyPr wrap="square" rtlCol="0">
            <a:spAutoFit/>
          </a:bodyPr>
          <a:lstStyle/>
          <a:p>
            <a:r>
              <a:rPr lang="en-US" dirty="0" smtClean="0"/>
              <a:t>Readers  Process</a:t>
            </a:r>
            <a:endParaRPr lang="en-US" dirty="0"/>
          </a:p>
        </p:txBody>
      </p:sp>
      <p:sp>
        <p:nvSpPr>
          <p:cNvPr id="4" name="TextBox 3"/>
          <p:cNvSpPr txBox="1"/>
          <p:nvPr/>
        </p:nvSpPr>
        <p:spPr>
          <a:xfrm>
            <a:off x="4876800" y="1219200"/>
            <a:ext cx="3429000" cy="1754326"/>
          </a:xfrm>
          <a:prstGeom prst="rect">
            <a:avLst/>
          </a:prstGeom>
          <a:noFill/>
          <a:ln>
            <a:solidFill>
              <a:schemeClr val="tx1"/>
            </a:solidFill>
          </a:ln>
        </p:spPr>
        <p:txBody>
          <a:bodyPr wrap="square" rtlCol="0">
            <a:spAutoFit/>
          </a:bodyPr>
          <a:lstStyle/>
          <a:p>
            <a:r>
              <a:rPr lang="en-US" b="1" dirty="0" smtClean="0"/>
              <a:t>While(TRUE</a:t>
            </a:r>
            <a:r>
              <a:rPr lang="en-US" dirty="0" smtClean="0"/>
              <a:t>)</a:t>
            </a:r>
          </a:p>
          <a:p>
            <a:r>
              <a:rPr lang="en-US" dirty="0" smtClean="0"/>
              <a:t> {</a:t>
            </a:r>
          </a:p>
          <a:p>
            <a:r>
              <a:rPr lang="en-US" dirty="0" smtClean="0"/>
              <a:t>     wait(</a:t>
            </a:r>
            <a:r>
              <a:rPr lang="en-US" dirty="0" err="1" smtClean="0"/>
              <a:t>wrt</a:t>
            </a:r>
            <a:r>
              <a:rPr lang="en-US" dirty="0" smtClean="0"/>
              <a:t>);</a:t>
            </a:r>
          </a:p>
          <a:p>
            <a:r>
              <a:rPr lang="en-US" i="1" dirty="0" smtClean="0"/>
              <a:t>      II writing is performed</a:t>
            </a:r>
          </a:p>
          <a:p>
            <a:r>
              <a:rPr lang="en-US" dirty="0" smtClean="0"/>
              <a:t>      signal(</a:t>
            </a:r>
            <a:r>
              <a:rPr lang="en-US" dirty="0" err="1" smtClean="0"/>
              <a:t>wrt</a:t>
            </a:r>
            <a:r>
              <a:rPr lang="en-US" dirty="0" smtClean="0"/>
              <a:t>);</a:t>
            </a:r>
          </a:p>
          <a:p>
            <a:r>
              <a:rPr lang="en-US" dirty="0" smtClean="0"/>
              <a:t>} </a:t>
            </a:r>
            <a:endParaRPr lang="en-US" dirty="0"/>
          </a:p>
        </p:txBody>
      </p:sp>
      <p:sp>
        <p:nvSpPr>
          <p:cNvPr id="5" name="TextBox 4"/>
          <p:cNvSpPr txBox="1"/>
          <p:nvPr/>
        </p:nvSpPr>
        <p:spPr>
          <a:xfrm>
            <a:off x="5715000" y="838200"/>
            <a:ext cx="2133600" cy="381000"/>
          </a:xfrm>
          <a:prstGeom prst="rect">
            <a:avLst/>
          </a:prstGeom>
          <a:noFill/>
        </p:spPr>
        <p:txBody>
          <a:bodyPr wrap="square" rtlCol="0">
            <a:spAutoFit/>
          </a:bodyPr>
          <a:lstStyle/>
          <a:p>
            <a:r>
              <a:rPr lang="en-US" dirty="0" smtClean="0"/>
              <a:t>Writers Process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Second Reader writer problem</a:t>
            </a:r>
            <a:endParaRPr lang="en-US" dirty="0"/>
          </a:p>
        </p:txBody>
      </p:sp>
      <p:sp>
        <p:nvSpPr>
          <p:cNvPr id="3" name="TextBox 2"/>
          <p:cNvSpPr txBox="1"/>
          <p:nvPr/>
        </p:nvSpPr>
        <p:spPr>
          <a:xfrm>
            <a:off x="228600" y="1143000"/>
            <a:ext cx="8610600" cy="5257800"/>
          </a:xfrm>
          <a:prstGeom prst="rect">
            <a:avLst/>
          </a:prstGeom>
          <a:noFill/>
        </p:spPr>
        <p:txBody>
          <a:bodyPr wrap="square" rtlCol="0">
            <a:spAutoFit/>
          </a:bodyPr>
          <a:lstStyle/>
          <a:p>
            <a:r>
              <a:rPr lang="en-US" sz="1600" dirty="0" err="1" smtClean="0"/>
              <a:t>int</a:t>
            </a:r>
            <a:r>
              <a:rPr lang="en-US" sz="1600" dirty="0" smtClean="0"/>
              <a:t> </a:t>
            </a:r>
            <a:r>
              <a:rPr lang="en-US" sz="1600" dirty="0" err="1" smtClean="0"/>
              <a:t>readcount</a:t>
            </a:r>
            <a:r>
              <a:rPr lang="en-US" sz="1600" dirty="0" smtClean="0"/>
              <a:t>, </a:t>
            </a:r>
            <a:r>
              <a:rPr lang="en-US" sz="1600" dirty="0" err="1" smtClean="0"/>
              <a:t>writecount</a:t>
            </a:r>
            <a:r>
              <a:rPr lang="en-US" sz="1600" dirty="0" smtClean="0"/>
              <a:t>; //(initial value = 0)</a:t>
            </a:r>
          </a:p>
          <a:p>
            <a:r>
              <a:rPr lang="en-US" sz="1600" dirty="0" smtClean="0"/>
              <a:t>semaphore </a:t>
            </a:r>
            <a:r>
              <a:rPr lang="en-US" sz="1600" dirty="0" err="1" smtClean="0"/>
              <a:t>rmutex</a:t>
            </a:r>
            <a:r>
              <a:rPr lang="en-US" sz="1600" dirty="0" smtClean="0"/>
              <a:t>, </a:t>
            </a:r>
            <a:r>
              <a:rPr lang="en-US" sz="1600" dirty="0" err="1" smtClean="0"/>
              <a:t>wmutex</a:t>
            </a:r>
            <a:r>
              <a:rPr lang="en-US" sz="1600" dirty="0" smtClean="0"/>
              <a:t>, </a:t>
            </a:r>
            <a:r>
              <a:rPr lang="en-US" sz="1600" dirty="0" err="1" smtClean="0"/>
              <a:t>readTry</a:t>
            </a:r>
            <a:r>
              <a:rPr lang="en-US" sz="1600" dirty="0" smtClean="0"/>
              <a:t>, resource; //(initial value = 1)</a:t>
            </a:r>
          </a:p>
          <a:p>
            <a:r>
              <a:rPr lang="en-US" sz="1600" dirty="0" smtClean="0"/>
              <a:t>Void  reader() </a:t>
            </a:r>
          </a:p>
          <a:p>
            <a:r>
              <a:rPr lang="en-US" sz="1600" dirty="0" smtClean="0"/>
              <a:t>{</a:t>
            </a:r>
          </a:p>
          <a:p>
            <a:r>
              <a:rPr lang="en-US" sz="1600" dirty="0" smtClean="0"/>
              <a:t>   </a:t>
            </a:r>
            <a:r>
              <a:rPr lang="en-US" sz="1600" dirty="0" err="1" smtClean="0"/>
              <a:t>readTry.P</a:t>
            </a:r>
            <a:r>
              <a:rPr lang="en-US" sz="1600" dirty="0" smtClean="0"/>
              <a:t>();//Indicate a reader is trying to enter</a:t>
            </a:r>
          </a:p>
          <a:p>
            <a:r>
              <a:rPr lang="en-US" sz="1600" dirty="0" smtClean="0"/>
              <a:t>   </a:t>
            </a:r>
            <a:r>
              <a:rPr lang="en-US" sz="1600" dirty="0" err="1" smtClean="0"/>
              <a:t>rmutex.P</a:t>
            </a:r>
            <a:r>
              <a:rPr lang="en-US" sz="1600" dirty="0" smtClean="0"/>
              <a:t>();//lock entry section to avoid race condition with other readers</a:t>
            </a:r>
          </a:p>
          <a:p>
            <a:r>
              <a:rPr lang="en-US" sz="1600" dirty="0" smtClean="0"/>
              <a:t>   </a:t>
            </a:r>
            <a:r>
              <a:rPr lang="en-US" sz="1600" dirty="0" err="1" smtClean="0"/>
              <a:t>readcount</a:t>
            </a:r>
            <a:r>
              <a:rPr lang="en-US" sz="1600" dirty="0" smtClean="0"/>
              <a:t>++;//report yourself as a reader</a:t>
            </a:r>
          </a:p>
          <a:p>
            <a:r>
              <a:rPr lang="en-US" sz="1600" dirty="0" smtClean="0"/>
              <a:t>   if (</a:t>
            </a:r>
            <a:r>
              <a:rPr lang="en-US" sz="1600" dirty="0" err="1" smtClean="0"/>
              <a:t>readcount</a:t>
            </a:r>
            <a:r>
              <a:rPr lang="en-US" sz="1600" dirty="0" smtClean="0"/>
              <a:t> == 1)//checks if you are first reader</a:t>
            </a:r>
          </a:p>
          <a:p>
            <a:r>
              <a:rPr lang="en-US" sz="1600" dirty="0" smtClean="0"/>
              <a:t>      </a:t>
            </a:r>
            <a:r>
              <a:rPr lang="en-US" sz="1600" dirty="0" err="1" smtClean="0"/>
              <a:t>resource.P</a:t>
            </a:r>
            <a:r>
              <a:rPr lang="en-US" sz="1600" dirty="0" smtClean="0"/>
              <a:t>();//if you are first reader, lock  the resource</a:t>
            </a:r>
          </a:p>
          <a:p>
            <a:r>
              <a:rPr lang="en-US" sz="1600" dirty="0" smtClean="0"/>
              <a:t>   </a:t>
            </a:r>
            <a:r>
              <a:rPr lang="en-US" sz="1600" dirty="0" err="1" smtClean="0"/>
              <a:t>rmutex.V</a:t>
            </a:r>
            <a:r>
              <a:rPr lang="en-US" sz="1600" dirty="0" smtClean="0"/>
              <a:t>();//release entry section for other readers</a:t>
            </a:r>
          </a:p>
          <a:p>
            <a:r>
              <a:rPr lang="en-US" sz="1600" dirty="0" smtClean="0"/>
              <a:t>   </a:t>
            </a:r>
            <a:r>
              <a:rPr lang="en-US" sz="1600" dirty="0" err="1" smtClean="0"/>
              <a:t>readTry.V</a:t>
            </a:r>
            <a:r>
              <a:rPr lang="en-US" sz="1600" dirty="0" smtClean="0"/>
              <a:t>();//indicate you are done trying to access the resource</a:t>
            </a:r>
          </a:p>
          <a:p>
            <a:endParaRPr lang="en-US" sz="1600" dirty="0" smtClean="0"/>
          </a:p>
          <a:p>
            <a:r>
              <a:rPr lang="en-US" sz="1600" dirty="0" smtClean="0"/>
              <a:t>&lt;CRITICAL Section&gt;</a:t>
            </a:r>
          </a:p>
          <a:p>
            <a:r>
              <a:rPr lang="en-US" sz="1600" dirty="0" smtClean="0"/>
              <a:t> // reading is performed</a:t>
            </a:r>
          </a:p>
          <a:p>
            <a:r>
              <a:rPr lang="en-US" sz="1600" dirty="0" smtClean="0"/>
              <a:t>&lt;EXIT Section&gt; </a:t>
            </a:r>
          </a:p>
          <a:p>
            <a:r>
              <a:rPr lang="en-US" sz="1600" dirty="0" smtClean="0"/>
              <a:t>  </a:t>
            </a:r>
            <a:r>
              <a:rPr lang="en-US" sz="1600" dirty="0" err="1" smtClean="0"/>
              <a:t>rmutex.P</a:t>
            </a:r>
            <a:r>
              <a:rPr lang="en-US" sz="1600" dirty="0" smtClean="0"/>
              <a:t>();//reserve exit section - avoids race condition with readers</a:t>
            </a:r>
          </a:p>
          <a:p>
            <a:r>
              <a:rPr lang="en-US" sz="1600" dirty="0" smtClean="0"/>
              <a:t>  </a:t>
            </a:r>
            <a:r>
              <a:rPr lang="en-US" sz="1600" dirty="0" err="1" smtClean="0"/>
              <a:t>readcount</a:t>
            </a:r>
            <a:r>
              <a:rPr lang="en-US" sz="1600" dirty="0" smtClean="0"/>
              <a:t>--;//indicate you're leaving</a:t>
            </a:r>
          </a:p>
          <a:p>
            <a:r>
              <a:rPr lang="en-US" sz="1600" dirty="0" smtClean="0"/>
              <a:t>  if (</a:t>
            </a:r>
            <a:r>
              <a:rPr lang="en-US" sz="1600" dirty="0" err="1" smtClean="0"/>
              <a:t>readcount</a:t>
            </a:r>
            <a:r>
              <a:rPr lang="en-US" sz="1600" dirty="0" smtClean="0"/>
              <a:t> == 0)//checks if you are last reader leaving</a:t>
            </a:r>
          </a:p>
          <a:p>
            <a:r>
              <a:rPr lang="en-US" sz="1600" dirty="0" smtClean="0"/>
              <a:t>    </a:t>
            </a:r>
            <a:r>
              <a:rPr lang="en-US" sz="1600" dirty="0" err="1" smtClean="0"/>
              <a:t>resource.V</a:t>
            </a:r>
            <a:r>
              <a:rPr lang="en-US" sz="1600" dirty="0" smtClean="0"/>
              <a:t>();//if last, you must release the locked resource</a:t>
            </a:r>
          </a:p>
          <a:p>
            <a:r>
              <a:rPr lang="en-US" sz="1600" dirty="0" smtClean="0"/>
              <a:t>  </a:t>
            </a:r>
            <a:r>
              <a:rPr lang="en-US" sz="1600" dirty="0" err="1" smtClean="0"/>
              <a:t>rmutex.V</a:t>
            </a:r>
            <a:r>
              <a:rPr lang="en-US" sz="1600" dirty="0" smtClean="0"/>
              <a:t>();//release exit section for other readers</a:t>
            </a:r>
          </a:p>
          <a:p>
            <a:r>
              <a:rPr lang="en-US" sz="1600" dirty="0" smtClean="0"/>
              <a:t>}</a:t>
            </a:r>
            <a:endParaRPr lang="en-US" sz="1600" dirty="0"/>
          </a:p>
        </p:txBody>
      </p:sp>
      <p:sp>
        <p:nvSpPr>
          <p:cNvPr id="4" name="TextBox 3"/>
          <p:cNvSpPr txBox="1"/>
          <p:nvPr/>
        </p:nvSpPr>
        <p:spPr>
          <a:xfrm>
            <a:off x="3505200" y="6248400"/>
            <a:ext cx="2133600" cy="381000"/>
          </a:xfrm>
          <a:prstGeom prst="rect">
            <a:avLst/>
          </a:prstGeom>
          <a:noFill/>
          <a:ln>
            <a:solidFill>
              <a:schemeClr val="tx1"/>
            </a:solidFill>
          </a:ln>
        </p:spPr>
        <p:txBody>
          <a:bodyPr wrap="square" rtlCol="0">
            <a:spAutoFit/>
          </a:bodyPr>
          <a:lstStyle/>
          <a:p>
            <a:r>
              <a:rPr lang="en-US" dirty="0" smtClean="0"/>
              <a:t>Readers  Process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94692"/>
            <a:ext cx="8534400" cy="5940088"/>
          </a:xfrm>
          <a:prstGeom prst="rect">
            <a:avLst/>
          </a:prstGeom>
          <a:noFill/>
        </p:spPr>
        <p:txBody>
          <a:bodyPr wrap="square" rtlCol="0">
            <a:spAutoFit/>
          </a:bodyPr>
          <a:lstStyle/>
          <a:p>
            <a:r>
              <a:rPr lang="en-US" sz="1600" dirty="0" smtClean="0"/>
              <a:t>writer()</a:t>
            </a:r>
          </a:p>
          <a:p>
            <a:r>
              <a:rPr lang="en-US" sz="1600" dirty="0" smtClean="0"/>
              <a:t> {</a:t>
            </a:r>
          </a:p>
          <a:p>
            <a:r>
              <a:rPr lang="en-US" sz="1600" dirty="0" smtClean="0"/>
              <a:t>   </a:t>
            </a:r>
            <a:r>
              <a:rPr lang="en-US" sz="1600" dirty="0" err="1" smtClean="0"/>
              <a:t>wmutex.P</a:t>
            </a:r>
            <a:r>
              <a:rPr lang="en-US" sz="1600" dirty="0" smtClean="0"/>
              <a:t>();//reserve entry section for writers - avoids race conditions</a:t>
            </a:r>
          </a:p>
          <a:p>
            <a:r>
              <a:rPr lang="en-US" sz="1600" dirty="0" smtClean="0"/>
              <a:t>   </a:t>
            </a:r>
            <a:r>
              <a:rPr lang="en-US" sz="1600" dirty="0" err="1" smtClean="0"/>
              <a:t>writecount</a:t>
            </a:r>
            <a:r>
              <a:rPr lang="en-US" sz="1600" dirty="0" smtClean="0"/>
              <a:t>++;//report yourself as a writer entering</a:t>
            </a:r>
          </a:p>
          <a:p>
            <a:r>
              <a:rPr lang="en-US" sz="1600" dirty="0" smtClean="0"/>
              <a:t>   if (</a:t>
            </a:r>
            <a:r>
              <a:rPr lang="en-US" sz="1600" dirty="0" err="1" smtClean="0"/>
              <a:t>writecount</a:t>
            </a:r>
            <a:r>
              <a:rPr lang="en-US" sz="1600" dirty="0" smtClean="0"/>
              <a:t> == 1)//checks if you're first writer</a:t>
            </a:r>
          </a:p>
          <a:p>
            <a:r>
              <a:rPr lang="en-US" sz="1600" dirty="0" smtClean="0"/>
              <a:t>        </a:t>
            </a:r>
            <a:r>
              <a:rPr lang="en-US" sz="1600" dirty="0" err="1" smtClean="0"/>
              <a:t>readTry.P</a:t>
            </a:r>
            <a:r>
              <a:rPr lang="en-US" sz="1600" dirty="0" smtClean="0"/>
              <a:t>();//if you're first, then you must lock the readers out. Prevent them from t     trying to enter CS</a:t>
            </a:r>
          </a:p>
          <a:p>
            <a:r>
              <a:rPr lang="en-US" sz="1600" dirty="0" smtClean="0"/>
              <a:t>  </a:t>
            </a:r>
            <a:r>
              <a:rPr lang="en-US" sz="1600" dirty="0" err="1" smtClean="0"/>
              <a:t>wmutex.V</a:t>
            </a:r>
            <a:r>
              <a:rPr lang="en-US" sz="1600" dirty="0" smtClean="0"/>
              <a:t>();//release entry section</a:t>
            </a:r>
          </a:p>
          <a:p>
            <a:endParaRPr lang="en-US" sz="1600" dirty="0" smtClean="0"/>
          </a:p>
          <a:p>
            <a:r>
              <a:rPr lang="en-US" sz="1600" dirty="0" smtClean="0"/>
              <a:t>&lt;CRITICAL Section&gt;</a:t>
            </a:r>
          </a:p>
          <a:p>
            <a:r>
              <a:rPr lang="en-US" sz="1600" dirty="0" smtClean="0"/>
              <a:t>  </a:t>
            </a:r>
            <a:r>
              <a:rPr lang="en-US" sz="1600" dirty="0" err="1" smtClean="0"/>
              <a:t>resource.P</a:t>
            </a:r>
            <a:r>
              <a:rPr lang="en-US" sz="1600" dirty="0" smtClean="0"/>
              <a:t>();//reserve the resource for yourself - prevents other writers from //simultaneously editing the shared resource</a:t>
            </a:r>
          </a:p>
          <a:p>
            <a:r>
              <a:rPr lang="en-US" sz="1600" dirty="0" smtClean="0"/>
              <a:t>   // writing is performed</a:t>
            </a:r>
          </a:p>
          <a:p>
            <a:r>
              <a:rPr lang="en-US" sz="1600" dirty="0" smtClean="0"/>
              <a:t>  </a:t>
            </a:r>
            <a:r>
              <a:rPr lang="en-US" sz="1600" dirty="0" err="1" smtClean="0"/>
              <a:t>resource.V</a:t>
            </a:r>
            <a:r>
              <a:rPr lang="en-US" sz="1600" dirty="0" smtClean="0"/>
              <a:t>();//release file</a:t>
            </a:r>
          </a:p>
          <a:p>
            <a:endParaRPr lang="en-US" sz="1600" dirty="0" smtClean="0"/>
          </a:p>
          <a:p>
            <a:r>
              <a:rPr lang="en-US" sz="1600" dirty="0" smtClean="0"/>
              <a:t>&lt;EXIT Section&gt;</a:t>
            </a:r>
          </a:p>
          <a:p>
            <a:r>
              <a:rPr lang="en-US" sz="1600" dirty="0" smtClean="0"/>
              <a:t>  </a:t>
            </a:r>
            <a:r>
              <a:rPr lang="en-US" sz="1600" dirty="0" err="1" smtClean="0"/>
              <a:t>wmutex.P</a:t>
            </a:r>
            <a:r>
              <a:rPr lang="en-US" sz="1600" dirty="0" smtClean="0"/>
              <a:t>();//reserve exit section</a:t>
            </a:r>
          </a:p>
          <a:p>
            <a:r>
              <a:rPr lang="en-US" sz="1600" dirty="0" smtClean="0"/>
              <a:t>  </a:t>
            </a:r>
            <a:r>
              <a:rPr lang="en-US" sz="1600" dirty="0" err="1" smtClean="0"/>
              <a:t>writecount</a:t>
            </a:r>
            <a:r>
              <a:rPr lang="en-US" sz="1600" dirty="0" smtClean="0"/>
              <a:t>--;//indicate you're leaving</a:t>
            </a:r>
          </a:p>
          <a:p>
            <a:r>
              <a:rPr lang="en-US" sz="1600" dirty="0" smtClean="0"/>
              <a:t>  if (</a:t>
            </a:r>
            <a:r>
              <a:rPr lang="en-US" sz="1600" dirty="0" err="1" smtClean="0"/>
              <a:t>writecount</a:t>
            </a:r>
            <a:r>
              <a:rPr lang="en-US" sz="1600" dirty="0" smtClean="0"/>
              <a:t> == 0)//checks if you're the last writer</a:t>
            </a:r>
          </a:p>
          <a:p>
            <a:r>
              <a:rPr lang="en-US" sz="1600" dirty="0" smtClean="0"/>
              <a:t>    </a:t>
            </a:r>
            <a:r>
              <a:rPr lang="en-US" sz="1600" dirty="0" err="1" smtClean="0"/>
              <a:t>readTry.V</a:t>
            </a:r>
            <a:r>
              <a:rPr lang="en-US" sz="1600" dirty="0" smtClean="0"/>
              <a:t>();//if you're last writer, you must unlock the readers. Allows them to try enter CS for reading</a:t>
            </a:r>
          </a:p>
          <a:p>
            <a:r>
              <a:rPr lang="en-US" sz="1600" dirty="0" smtClean="0"/>
              <a:t>  </a:t>
            </a:r>
            <a:r>
              <a:rPr lang="en-US" sz="1600" dirty="0" err="1" smtClean="0"/>
              <a:t>wmutex.V</a:t>
            </a:r>
            <a:r>
              <a:rPr lang="en-US" sz="1600" dirty="0" smtClean="0"/>
              <a:t>();//release exit section</a:t>
            </a:r>
          </a:p>
          <a:p>
            <a:r>
              <a:rPr lang="en-US" sz="1600" dirty="0" smtClean="0"/>
              <a:t>}</a:t>
            </a:r>
            <a:endParaRPr lang="en-US" sz="1600" dirty="0"/>
          </a:p>
        </p:txBody>
      </p:sp>
      <p:sp>
        <p:nvSpPr>
          <p:cNvPr id="3" name="TextBox 2"/>
          <p:cNvSpPr txBox="1"/>
          <p:nvPr/>
        </p:nvSpPr>
        <p:spPr>
          <a:xfrm>
            <a:off x="3657600" y="6248400"/>
            <a:ext cx="2133600" cy="381000"/>
          </a:xfrm>
          <a:prstGeom prst="rect">
            <a:avLst/>
          </a:prstGeom>
          <a:noFill/>
          <a:ln>
            <a:solidFill>
              <a:schemeClr val="tx1"/>
            </a:solidFill>
          </a:ln>
        </p:spPr>
        <p:txBody>
          <a:bodyPr wrap="square" rtlCol="0">
            <a:spAutoFit/>
          </a:bodyPr>
          <a:lstStyle/>
          <a:p>
            <a:r>
              <a:rPr lang="en-US" dirty="0" smtClean="0"/>
              <a:t>Writers Process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Dining-Philosophers Problem</a:t>
            </a:r>
            <a:endParaRPr lang="en-US" dirty="0"/>
          </a:p>
        </p:txBody>
      </p:sp>
      <p:sp>
        <p:nvSpPr>
          <p:cNvPr id="3" name="TextBox 2"/>
          <p:cNvSpPr txBox="1"/>
          <p:nvPr/>
        </p:nvSpPr>
        <p:spPr>
          <a:xfrm>
            <a:off x="304800" y="1371600"/>
            <a:ext cx="8458200" cy="646331"/>
          </a:xfrm>
          <a:prstGeom prst="rect">
            <a:avLst/>
          </a:prstGeom>
          <a:noFill/>
        </p:spPr>
        <p:txBody>
          <a:bodyPr wrap="square" rtlCol="0">
            <a:spAutoFit/>
          </a:bodyPr>
          <a:lstStyle/>
          <a:p>
            <a:r>
              <a:rPr lang="en-US" dirty="0" smtClean="0"/>
              <a:t> five philosophers sitting around a circular dining table. The dining table has five chopsticks and a bowl of rice in the middle </a:t>
            </a:r>
            <a:endParaRPr lang="en-US" dirty="0"/>
          </a:p>
        </p:txBody>
      </p:sp>
      <p:pic>
        <p:nvPicPr>
          <p:cNvPr id="8194" name="Picture 2" descr="Dining Philosophers Problem"/>
          <p:cNvPicPr>
            <a:picLocks noChangeAspect="1" noChangeArrowheads="1"/>
          </p:cNvPicPr>
          <p:nvPr/>
        </p:nvPicPr>
        <p:blipFill>
          <a:blip r:embed="rId2"/>
          <a:srcRect/>
          <a:stretch>
            <a:fillRect/>
          </a:stretch>
        </p:blipFill>
        <p:spPr bwMode="auto">
          <a:xfrm>
            <a:off x="4038600" y="2514600"/>
            <a:ext cx="4953000" cy="4019550"/>
          </a:xfrm>
          <a:prstGeom prst="rect">
            <a:avLst/>
          </a:prstGeom>
          <a:noFill/>
        </p:spPr>
      </p:pic>
      <p:pic>
        <p:nvPicPr>
          <p:cNvPr id="8196" name="Picture 4" descr="Image result for eating rice with chopsticks"/>
          <p:cNvPicPr>
            <a:picLocks noChangeAspect="1" noChangeArrowheads="1"/>
          </p:cNvPicPr>
          <p:nvPr/>
        </p:nvPicPr>
        <p:blipFill>
          <a:blip r:embed="rId3"/>
          <a:srcRect/>
          <a:stretch>
            <a:fillRect/>
          </a:stretch>
        </p:blipFill>
        <p:spPr bwMode="auto">
          <a:xfrm>
            <a:off x="228600" y="2590800"/>
            <a:ext cx="3200400" cy="1600200"/>
          </a:xfrm>
          <a:prstGeom prst="rect">
            <a:avLst/>
          </a:prstGeom>
          <a:noFill/>
        </p:spPr>
      </p:pic>
      <p:pic>
        <p:nvPicPr>
          <p:cNvPr id="8198" name="Picture 6" descr="Image result for eating rice with chopsticks"/>
          <p:cNvPicPr>
            <a:picLocks noChangeAspect="1" noChangeArrowheads="1"/>
          </p:cNvPicPr>
          <p:nvPr/>
        </p:nvPicPr>
        <p:blipFill>
          <a:blip r:embed="rId4"/>
          <a:srcRect/>
          <a:stretch>
            <a:fillRect/>
          </a:stretch>
        </p:blipFill>
        <p:spPr bwMode="auto">
          <a:xfrm>
            <a:off x="304800" y="4648200"/>
            <a:ext cx="2743200" cy="1828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smtClean="0"/>
              <a:t>Rules of engagement </a:t>
            </a:r>
            <a:endParaRPr lang="en-US" dirty="0"/>
          </a:p>
        </p:txBody>
      </p:sp>
      <p:sp>
        <p:nvSpPr>
          <p:cNvPr id="3" name="TextBox 2"/>
          <p:cNvSpPr txBox="1"/>
          <p:nvPr/>
        </p:nvSpPr>
        <p:spPr>
          <a:xfrm>
            <a:off x="304800" y="1219200"/>
            <a:ext cx="8610600" cy="5355312"/>
          </a:xfrm>
          <a:prstGeom prst="rect">
            <a:avLst/>
          </a:prstGeom>
          <a:noFill/>
          <a:ln>
            <a:solidFill>
              <a:schemeClr val="tx1"/>
            </a:solidFill>
          </a:ln>
        </p:spPr>
        <p:txBody>
          <a:bodyPr wrap="square" rtlCol="0">
            <a:spAutoFit/>
          </a:bodyPr>
          <a:lstStyle/>
          <a:p>
            <a:r>
              <a:rPr lang="en-US" dirty="0" smtClean="0"/>
              <a:t>At any instant, a philosopher is either eating or thinking. When a philosopher wants to eat, he uses two chopsticks - one from their left and one from their right. When a philosopher wants to think, he keeps down both chopsticks at their original place.</a:t>
            </a:r>
          </a:p>
          <a:p>
            <a:endParaRPr lang="en-US" dirty="0" smtClean="0"/>
          </a:p>
          <a:p>
            <a:r>
              <a:rPr lang="en-US" dirty="0" smtClean="0"/>
              <a:t>a philosopher can think for an indefinite amount of time. But when a philosopher starts eating, he has to stop at some point of time. The philosopher is in an endless cycle of thinking and eating.</a:t>
            </a:r>
          </a:p>
          <a:p>
            <a:endParaRPr lang="en-US" dirty="0" smtClean="0"/>
          </a:p>
          <a:p>
            <a:r>
              <a:rPr lang="en-US" dirty="0" smtClean="0"/>
              <a:t>When a philosopher wants to eat the rice, he will wait for the chopstick at his left and picks up that chopstick. Then he waits for the right chopstick to be available, and then picks it too. After eating, he puts both the chopsticks down.</a:t>
            </a:r>
          </a:p>
          <a:p>
            <a:endParaRPr lang="en-US" dirty="0" smtClean="0"/>
          </a:p>
          <a:p>
            <a:r>
              <a:rPr lang="en-US" dirty="0" smtClean="0"/>
              <a:t>But if all five philosophers are hungry simultaneously, and each of them pickup one chopstick, then a deadlock situation occurs because they will be waiting for another chopstick forever.</a:t>
            </a:r>
          </a:p>
          <a:p>
            <a:endParaRPr lang="en-US" dirty="0" smtClean="0"/>
          </a:p>
          <a:p>
            <a:r>
              <a:rPr lang="en-US" dirty="0" smtClean="0"/>
              <a:t>Note, however, that any satisfactory  solution to the dining-philosophers problem must guard against the possibility  that one of the philosophers will starve to death.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TextBox 2"/>
          <p:cNvSpPr txBox="1"/>
          <p:nvPr/>
        </p:nvSpPr>
        <p:spPr>
          <a:xfrm>
            <a:off x="533400" y="1600200"/>
            <a:ext cx="7543800" cy="4678204"/>
          </a:xfrm>
          <a:prstGeom prst="rect">
            <a:avLst/>
          </a:prstGeom>
          <a:noFill/>
        </p:spPr>
        <p:txBody>
          <a:bodyPr wrap="square" rtlCol="0">
            <a:spAutoFit/>
          </a:bodyPr>
          <a:lstStyle/>
          <a:p>
            <a:r>
              <a:rPr lang="en-US" sz="2000" dirty="0" smtClean="0"/>
              <a:t>Semaphore stick[5] ;</a:t>
            </a:r>
          </a:p>
          <a:p>
            <a:endParaRPr lang="en-US" sz="2000" dirty="0" smtClean="0"/>
          </a:p>
          <a:p>
            <a:r>
              <a:rPr lang="en-US" sz="2000" dirty="0" smtClean="0"/>
              <a:t>v</a:t>
            </a:r>
            <a:r>
              <a:rPr lang="en-US" sz="2000" dirty="0" smtClean="0"/>
              <a:t>oid </a:t>
            </a:r>
            <a:r>
              <a:rPr lang="en-US" sz="2000" dirty="0" err="1" smtClean="0"/>
              <a:t>DinningPhilosher</a:t>
            </a:r>
            <a:r>
              <a:rPr lang="en-US" sz="2000" dirty="0" smtClean="0"/>
              <a:t>(</a:t>
            </a:r>
            <a:r>
              <a:rPr lang="en-US" sz="2000" dirty="0" err="1" smtClean="0"/>
              <a:t>int</a:t>
            </a:r>
            <a:r>
              <a:rPr lang="en-US" sz="2000" dirty="0" smtClean="0"/>
              <a:t> </a:t>
            </a:r>
            <a:r>
              <a:rPr lang="en-US" sz="2000" dirty="0" err="1" smtClean="0"/>
              <a:t>i</a:t>
            </a:r>
            <a:r>
              <a:rPr lang="en-US" sz="2000" dirty="0" smtClean="0"/>
              <a:t>)</a:t>
            </a:r>
          </a:p>
          <a:p>
            <a:r>
              <a:rPr lang="en-US" sz="2000" dirty="0" smtClean="0"/>
              <a:t>{</a:t>
            </a:r>
          </a:p>
          <a:p>
            <a:r>
              <a:rPr lang="en-US" sz="2000" dirty="0" smtClean="0"/>
              <a:t>   while(TRUE)</a:t>
            </a:r>
          </a:p>
          <a:p>
            <a:r>
              <a:rPr lang="en-US" sz="2000" dirty="0" smtClean="0"/>
              <a:t>    { </a:t>
            </a:r>
          </a:p>
          <a:p>
            <a:r>
              <a:rPr lang="en-US" sz="2000" dirty="0" smtClean="0"/>
              <a:t>       wait(stick[</a:t>
            </a:r>
            <a:r>
              <a:rPr lang="en-US" sz="2000" dirty="0" err="1" smtClean="0"/>
              <a:t>i</a:t>
            </a:r>
            <a:r>
              <a:rPr lang="en-US" sz="2000" dirty="0" smtClean="0"/>
              <a:t>]); </a:t>
            </a:r>
          </a:p>
          <a:p>
            <a:r>
              <a:rPr lang="en-US" sz="2000" dirty="0" smtClean="0"/>
              <a:t>       wait(stick[(i+1) % 5]); // mod is used because </a:t>
            </a:r>
          </a:p>
          <a:p>
            <a:r>
              <a:rPr lang="en-US" sz="2000" dirty="0" smtClean="0"/>
              <a:t>       //  if </a:t>
            </a:r>
            <a:r>
              <a:rPr lang="en-US" sz="2000" dirty="0" err="1" smtClean="0"/>
              <a:t>i</a:t>
            </a:r>
            <a:r>
              <a:rPr lang="en-US" sz="2000" dirty="0" smtClean="0"/>
              <a:t>=5, next   chopstick is 1 (dining table is circular)</a:t>
            </a:r>
          </a:p>
          <a:p>
            <a:r>
              <a:rPr lang="en-US" sz="2000" dirty="0" smtClean="0"/>
              <a:t>       /* eat */ </a:t>
            </a:r>
          </a:p>
          <a:p>
            <a:r>
              <a:rPr lang="en-US" sz="2000" dirty="0" smtClean="0"/>
              <a:t>       signal(stick[</a:t>
            </a:r>
            <a:r>
              <a:rPr lang="en-US" sz="2000" dirty="0" err="1" smtClean="0"/>
              <a:t>i</a:t>
            </a:r>
            <a:r>
              <a:rPr lang="en-US" sz="2000" dirty="0" smtClean="0"/>
              <a:t>]); </a:t>
            </a:r>
          </a:p>
          <a:p>
            <a:r>
              <a:rPr lang="en-US" sz="2000" dirty="0" smtClean="0"/>
              <a:t>       signal(stick[(i+1) % 5]);</a:t>
            </a:r>
          </a:p>
          <a:p>
            <a:r>
              <a:rPr lang="en-US" sz="2000" dirty="0" smtClean="0"/>
              <a:t>        /* think */ </a:t>
            </a:r>
          </a:p>
          <a:p>
            <a:r>
              <a:rPr lang="en-US" sz="2000" dirty="0" smtClean="0"/>
              <a:t>    }</a:t>
            </a:r>
          </a:p>
          <a:p>
            <a:r>
              <a:rPr lang="en-US" sz="2000" dirty="0" smtClean="0"/>
              <a:t>}</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Why do we need Monitors</a:t>
            </a:r>
            <a:endParaRPr lang="en-US" dirty="0"/>
          </a:p>
        </p:txBody>
      </p:sp>
      <p:sp>
        <p:nvSpPr>
          <p:cNvPr id="3" name="TextBox 2"/>
          <p:cNvSpPr txBox="1"/>
          <p:nvPr/>
        </p:nvSpPr>
        <p:spPr>
          <a:xfrm>
            <a:off x="533400" y="1419285"/>
            <a:ext cx="7848600" cy="4524315"/>
          </a:xfrm>
          <a:prstGeom prst="rect">
            <a:avLst/>
          </a:prstGeom>
          <a:noFill/>
          <a:ln>
            <a:solidFill>
              <a:schemeClr val="accent1"/>
            </a:solidFill>
          </a:ln>
        </p:spPr>
        <p:txBody>
          <a:bodyPr wrap="square" rtlCol="0">
            <a:spAutoFit/>
          </a:bodyPr>
          <a:lstStyle/>
          <a:p>
            <a:pPr algn="just"/>
            <a:r>
              <a:rPr lang="en-US" dirty="0" smtClean="0"/>
              <a:t>Semaphore based  synchronization control is effective provided the programmer does not make any mistakes while writing the code. This assumption does not  hold good always. However knowledgeable the programmer is there are rooms for errors when  working with semaphores. The programming errors which caused by semaphores are really hard to detect as they do not happens always,  which makes them hard to reproduce and fix. </a:t>
            </a:r>
            <a:r>
              <a:rPr lang="en-US" dirty="0" smtClean="0"/>
              <a:t> </a:t>
            </a:r>
          </a:p>
          <a:p>
            <a:pPr algn="just"/>
            <a:endParaRPr lang="en-US" dirty="0" smtClean="0"/>
          </a:p>
          <a:p>
            <a:pPr algn="just"/>
            <a:r>
              <a:rPr lang="en-US" dirty="0" smtClean="0"/>
              <a:t>To solve this problem, a new data type is introduced – this is called Monitors. These are high level synchronization construct used in high level programming languages.</a:t>
            </a:r>
          </a:p>
          <a:p>
            <a:pPr algn="just"/>
            <a:endParaRPr lang="en-US" dirty="0" smtClean="0"/>
          </a:p>
          <a:p>
            <a:r>
              <a:rPr lang="en-US" dirty="0" smtClean="0"/>
              <a:t>Monitors were invented by Per </a:t>
            </a:r>
            <a:r>
              <a:rPr lang="en-US" dirty="0" err="1" smtClean="0"/>
              <a:t>Brinch</a:t>
            </a:r>
            <a:r>
              <a:rPr lang="en-US" dirty="0" smtClean="0"/>
              <a:t> </a:t>
            </a:r>
            <a:r>
              <a:rPr lang="en-US" dirty="0" smtClean="0"/>
              <a:t>Hansen and </a:t>
            </a:r>
            <a:r>
              <a:rPr lang="en-US" dirty="0" smtClean="0"/>
              <a:t>C. A. R. Hoare</a:t>
            </a:r>
            <a:r>
              <a:rPr lang="en-US" dirty="0" smtClean="0"/>
              <a:t>, </a:t>
            </a:r>
            <a:r>
              <a:rPr lang="en-US" dirty="0" smtClean="0"/>
              <a:t>and were first implemented in </a:t>
            </a:r>
            <a:r>
              <a:rPr lang="en-US" dirty="0" err="1" smtClean="0"/>
              <a:t>Brinch</a:t>
            </a:r>
            <a:r>
              <a:rPr lang="en-US" dirty="0" smtClean="0"/>
              <a:t> Hansen's Concurrent Pascal </a:t>
            </a:r>
            <a:r>
              <a:rPr lang="en-US" dirty="0" smtClean="0"/>
              <a:t>language.</a:t>
            </a:r>
          </a:p>
          <a:p>
            <a:endParaRPr lang="en-US" dirty="0" smtClean="0"/>
          </a:p>
          <a:p>
            <a:r>
              <a:rPr lang="en-US" dirty="0" smtClean="0"/>
              <a:t>Today this is available in  JAVA as a feature.</a:t>
            </a: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 Intro into OOPs concepts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How to use Monitors</a:t>
            </a:r>
            <a:endParaRPr lang="en-US" dirty="0"/>
          </a:p>
        </p:txBody>
      </p:sp>
      <p:sp>
        <p:nvSpPr>
          <p:cNvPr id="3" name="TextBox 2"/>
          <p:cNvSpPr txBox="1"/>
          <p:nvPr/>
        </p:nvSpPr>
        <p:spPr>
          <a:xfrm>
            <a:off x="457200" y="1143000"/>
            <a:ext cx="8229600" cy="5632311"/>
          </a:xfrm>
          <a:prstGeom prst="rect">
            <a:avLst/>
          </a:prstGeom>
          <a:noFill/>
        </p:spPr>
        <p:txBody>
          <a:bodyPr wrap="square" rtlCol="0">
            <a:spAutoFit/>
          </a:bodyPr>
          <a:lstStyle/>
          <a:p>
            <a:pPr algn="just"/>
            <a:r>
              <a:rPr lang="en-US" sz="2400" dirty="0" smtClean="0"/>
              <a:t>Monitors are available to programmers as Abstract Data Type.  Where programmer need to implement  the needed operations or the actions that need to taken, at each case.</a:t>
            </a:r>
          </a:p>
          <a:p>
            <a:pPr algn="just"/>
            <a:endParaRPr lang="en-US" sz="2400" dirty="0" smtClean="0"/>
          </a:p>
          <a:p>
            <a:pPr algn="just"/>
            <a:r>
              <a:rPr lang="en-US" sz="2400" dirty="0" smtClean="0"/>
              <a:t>The monitor type </a:t>
            </a:r>
            <a:r>
              <a:rPr lang="en-US" sz="2400" dirty="0" smtClean="0"/>
              <a:t> contains </a:t>
            </a:r>
            <a:r>
              <a:rPr lang="en-US" sz="2400" dirty="0" smtClean="0"/>
              <a:t>the declaration of variables </a:t>
            </a:r>
            <a:r>
              <a:rPr lang="en-US" sz="2400" dirty="0" smtClean="0"/>
              <a:t>whose values </a:t>
            </a:r>
            <a:r>
              <a:rPr lang="en-US" sz="2400" dirty="0" smtClean="0"/>
              <a:t>define the state of an instance of that type, along with the bodies </a:t>
            </a:r>
            <a:r>
              <a:rPr lang="en-US" sz="2400" dirty="0" smtClean="0"/>
              <a:t>of procedures </a:t>
            </a:r>
            <a:r>
              <a:rPr lang="en-US" sz="2400" dirty="0" smtClean="0"/>
              <a:t>or functions that operate on those variables</a:t>
            </a:r>
            <a:r>
              <a:rPr lang="en-US" sz="2400" dirty="0" smtClean="0"/>
              <a:t>.</a:t>
            </a:r>
            <a:r>
              <a:rPr lang="en-US" sz="2400" dirty="0" smtClean="0"/>
              <a:t>  </a:t>
            </a:r>
            <a:endParaRPr lang="en-US" sz="2400" dirty="0" smtClean="0"/>
          </a:p>
          <a:p>
            <a:pPr algn="just"/>
            <a:endParaRPr lang="en-US" sz="2400" dirty="0" smtClean="0"/>
          </a:p>
          <a:p>
            <a:pPr algn="just"/>
            <a:r>
              <a:rPr lang="en-US" sz="2400" dirty="0" smtClean="0"/>
              <a:t>A </a:t>
            </a:r>
            <a:r>
              <a:rPr lang="en-US" sz="2400" dirty="0" smtClean="0"/>
              <a:t>monitor is an instance of a class that can be used safely by several threads. All the methods of a monitor are executed with mutual exclusion. So at most one thread can execute a method of the monitor at the same time. This mutual exclusion policy makes easier to work with monitor and to develop the method content of the monitor.</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race condition</a:t>
            </a:r>
            <a:endParaRPr lang="en-US" dirty="0"/>
          </a:p>
        </p:txBody>
      </p:sp>
      <p:sp>
        <p:nvSpPr>
          <p:cNvPr id="3" name="TextBox 2"/>
          <p:cNvSpPr txBox="1"/>
          <p:nvPr/>
        </p:nvSpPr>
        <p:spPr>
          <a:xfrm>
            <a:off x="381000" y="1676400"/>
            <a:ext cx="8305800" cy="3416320"/>
          </a:xfrm>
          <a:prstGeom prst="rect">
            <a:avLst/>
          </a:prstGeom>
          <a:noFill/>
        </p:spPr>
        <p:txBody>
          <a:bodyPr wrap="square" rtlCol="0">
            <a:spAutoFit/>
          </a:bodyPr>
          <a:lstStyle/>
          <a:p>
            <a:r>
              <a:rPr lang="en-US" sz="2400" dirty="0" err="1" smtClean="0"/>
              <a:t>int</a:t>
            </a:r>
            <a:r>
              <a:rPr lang="en-US" sz="2400" dirty="0" smtClean="0"/>
              <a:t> x = 5; // </a:t>
            </a:r>
            <a:r>
              <a:rPr lang="en-US" sz="2000" dirty="0" smtClean="0"/>
              <a:t>This is global and declared outside of any function at file scope </a:t>
            </a:r>
            <a:endParaRPr lang="en-US" sz="2400" dirty="0" smtClean="0"/>
          </a:p>
          <a:p>
            <a:endParaRPr lang="en-US" sz="2400" dirty="0" smtClean="0"/>
          </a:p>
          <a:p>
            <a:r>
              <a:rPr lang="en-US" sz="2400" dirty="0" smtClean="0"/>
              <a:t>void </a:t>
            </a:r>
            <a:r>
              <a:rPr lang="en-US" sz="2400" dirty="0" err="1" smtClean="0"/>
              <a:t>thread_function</a:t>
            </a:r>
            <a:r>
              <a:rPr lang="en-US" sz="2400" dirty="0" smtClean="0"/>
              <a:t>(void) </a:t>
            </a:r>
          </a:p>
          <a:p>
            <a:r>
              <a:rPr lang="en-US" sz="2400" dirty="0" smtClean="0"/>
              <a:t>{ </a:t>
            </a:r>
          </a:p>
          <a:p>
            <a:r>
              <a:rPr lang="en-US" sz="2400" dirty="0" smtClean="0"/>
              <a:t>     if (x &lt; 6)     // Thread 2 executes this  line</a:t>
            </a:r>
          </a:p>
          <a:p>
            <a:r>
              <a:rPr lang="en-US" sz="2400" dirty="0" smtClean="0"/>
              <a:t>           x++;   //   while Thread 1 is executing this line</a:t>
            </a:r>
          </a:p>
          <a:p>
            <a:r>
              <a:rPr lang="en-US" sz="2400" dirty="0" smtClean="0"/>
              <a:t>     else </a:t>
            </a:r>
          </a:p>
          <a:p>
            <a:r>
              <a:rPr lang="en-US" sz="2400" dirty="0" smtClean="0"/>
              <a:t>          </a:t>
            </a:r>
            <a:r>
              <a:rPr lang="en-US" sz="2400" dirty="0" err="1" smtClean="0"/>
              <a:t>printf</a:t>
            </a:r>
            <a:r>
              <a:rPr lang="en-US" sz="2400" dirty="0" smtClean="0"/>
              <a:t>(“x is out of range\n”); </a:t>
            </a:r>
          </a:p>
          <a:p>
            <a:r>
              <a:rPr lang="en-US" sz="2400" dirty="0" smtClean="0"/>
              <a:t>}</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81000" y="304800"/>
            <a:ext cx="8382000" cy="613708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304800"/>
            <a:ext cx="4572000" cy="6463308"/>
          </a:xfrm>
          <a:prstGeom prst="rect">
            <a:avLst/>
          </a:prstGeom>
        </p:spPr>
        <p:txBody>
          <a:bodyPr>
            <a:spAutoFit/>
          </a:bodyPr>
          <a:lstStyle/>
          <a:p>
            <a:r>
              <a:rPr lang="en-US" dirty="0" smtClean="0"/>
              <a:t>monitor </a:t>
            </a:r>
            <a:r>
              <a:rPr lang="en-US" i="1" dirty="0" smtClean="0"/>
              <a:t>&lt;monitor name&gt;</a:t>
            </a:r>
            <a:endParaRPr lang="en-US" i="1" dirty="0" smtClean="0"/>
          </a:p>
          <a:p>
            <a:r>
              <a:rPr lang="en-US" dirty="0" smtClean="0"/>
              <a:t>{</a:t>
            </a:r>
          </a:p>
          <a:p>
            <a:r>
              <a:rPr lang="en-US" i="1" dirty="0" smtClean="0"/>
              <a:t>      II </a:t>
            </a:r>
            <a:r>
              <a:rPr lang="en-US" i="1" dirty="0" smtClean="0"/>
              <a:t>shared variable declarations</a:t>
            </a:r>
          </a:p>
          <a:p>
            <a:r>
              <a:rPr lang="en-US" dirty="0" smtClean="0"/>
              <a:t>      procedure </a:t>
            </a:r>
            <a:r>
              <a:rPr lang="en-US" dirty="0" smtClean="0"/>
              <a:t>P1 ( . . . </a:t>
            </a:r>
            <a:r>
              <a:rPr lang="en-US" dirty="0" smtClean="0"/>
              <a:t>)</a:t>
            </a:r>
          </a:p>
          <a:p>
            <a:r>
              <a:rPr lang="en-US" dirty="0" smtClean="0"/>
              <a:t>      {</a:t>
            </a:r>
          </a:p>
          <a:p>
            <a:r>
              <a:rPr lang="en-US" dirty="0" smtClean="0"/>
              <a:t>             ……………………….</a:t>
            </a:r>
          </a:p>
          <a:p>
            <a:r>
              <a:rPr lang="en-US" dirty="0" smtClean="0"/>
              <a:t>             …………..…………..</a:t>
            </a:r>
            <a:endParaRPr lang="en-US" dirty="0" smtClean="0"/>
          </a:p>
          <a:p>
            <a:r>
              <a:rPr lang="en-US" dirty="0" smtClean="0"/>
              <a:t>       }</a:t>
            </a:r>
            <a:endParaRPr lang="en-US" dirty="0" smtClean="0"/>
          </a:p>
          <a:p>
            <a:r>
              <a:rPr lang="en-US" dirty="0" smtClean="0"/>
              <a:t>       procedure </a:t>
            </a:r>
            <a:r>
              <a:rPr lang="en-US" dirty="0" smtClean="0"/>
              <a:t>P2 ( . . . </a:t>
            </a:r>
            <a:r>
              <a:rPr lang="en-US" dirty="0" smtClean="0"/>
              <a:t>)</a:t>
            </a:r>
          </a:p>
          <a:p>
            <a:r>
              <a:rPr lang="en-US" dirty="0" smtClean="0"/>
              <a:t>       {</a:t>
            </a:r>
          </a:p>
          <a:p>
            <a:r>
              <a:rPr lang="en-US" dirty="0" smtClean="0"/>
              <a:t>            …………………………..</a:t>
            </a:r>
          </a:p>
          <a:p>
            <a:r>
              <a:rPr lang="en-US" dirty="0" smtClean="0"/>
              <a:t>            ………………………….</a:t>
            </a:r>
            <a:endParaRPr lang="en-US" dirty="0" smtClean="0"/>
          </a:p>
          <a:p>
            <a:r>
              <a:rPr lang="en-US" dirty="0" smtClean="0"/>
              <a:t>       }</a:t>
            </a:r>
            <a:endParaRPr lang="en-US" dirty="0" smtClean="0"/>
          </a:p>
          <a:p>
            <a:r>
              <a:rPr lang="en-US" dirty="0" smtClean="0"/>
              <a:t>       procedure </a:t>
            </a:r>
            <a:r>
              <a:rPr lang="en-US" dirty="0" err="1" smtClean="0"/>
              <a:t>Pn</a:t>
            </a:r>
            <a:r>
              <a:rPr lang="en-US" dirty="0" smtClean="0"/>
              <a:t> ( . . . </a:t>
            </a:r>
            <a:r>
              <a:rPr lang="en-US" dirty="0" smtClean="0"/>
              <a:t>)</a:t>
            </a:r>
          </a:p>
          <a:p>
            <a:r>
              <a:rPr lang="en-US" dirty="0" smtClean="0"/>
              <a:t>       {</a:t>
            </a:r>
          </a:p>
          <a:p>
            <a:r>
              <a:rPr lang="en-US" dirty="0" smtClean="0"/>
              <a:t> </a:t>
            </a:r>
            <a:r>
              <a:rPr lang="en-US" dirty="0" smtClean="0"/>
              <a:t>           ………………………..</a:t>
            </a:r>
            <a:endParaRPr lang="en-US" dirty="0" smtClean="0"/>
          </a:p>
          <a:p>
            <a:r>
              <a:rPr lang="en-US" dirty="0" smtClean="0"/>
              <a:t>       }</a:t>
            </a:r>
            <a:endParaRPr lang="en-US" dirty="0" smtClean="0"/>
          </a:p>
          <a:p>
            <a:r>
              <a:rPr lang="en-US" dirty="0" smtClean="0"/>
              <a:t>       initialization </a:t>
            </a:r>
            <a:r>
              <a:rPr lang="en-US" dirty="0" smtClean="0"/>
              <a:t>code ( . . . ) </a:t>
            </a:r>
            <a:endParaRPr lang="en-US" dirty="0" smtClean="0"/>
          </a:p>
          <a:p>
            <a:r>
              <a:rPr lang="en-US" dirty="0" smtClean="0"/>
              <a:t>       {</a:t>
            </a:r>
          </a:p>
          <a:p>
            <a:r>
              <a:rPr lang="en-US" dirty="0" smtClean="0"/>
              <a:t> </a:t>
            </a:r>
            <a:r>
              <a:rPr lang="en-US" dirty="0" smtClean="0"/>
              <a:t>           …………………………….</a:t>
            </a:r>
          </a:p>
          <a:p>
            <a:r>
              <a:rPr lang="en-US" dirty="0" smtClean="0"/>
              <a:t>            ……………………………..</a:t>
            </a:r>
            <a:endParaRPr lang="en-US" dirty="0" smtClean="0"/>
          </a:p>
          <a:p>
            <a:r>
              <a:rPr lang="en-US" dirty="0" smtClean="0"/>
              <a:t>       }</a:t>
            </a:r>
            <a:endParaRPr lang="en-US" dirty="0" smtClean="0"/>
          </a:p>
          <a:p>
            <a:r>
              <a:rPr lang="en-US"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Monitors</a:t>
            </a:r>
            <a:endParaRPr lang="en-US" dirty="0"/>
          </a:p>
        </p:txBody>
      </p:sp>
      <p:sp>
        <p:nvSpPr>
          <p:cNvPr id="3" name="TextBox 2"/>
          <p:cNvSpPr txBox="1"/>
          <p:nvPr/>
        </p:nvSpPr>
        <p:spPr>
          <a:xfrm>
            <a:off x="304800" y="1524000"/>
            <a:ext cx="8610600" cy="3139321"/>
          </a:xfrm>
          <a:prstGeom prst="rect">
            <a:avLst/>
          </a:prstGeom>
          <a:noFill/>
        </p:spPr>
        <p:txBody>
          <a:bodyPr wrap="square" rtlCol="0">
            <a:spAutoFit/>
          </a:bodyPr>
          <a:lstStyle/>
          <a:p>
            <a:pPr algn="just"/>
            <a:r>
              <a:rPr lang="en-US" dirty="0" smtClean="0"/>
              <a:t>The monitor construct ensures that only one process at a time is </a:t>
            </a:r>
            <a:r>
              <a:rPr lang="en-US" dirty="0" smtClean="0"/>
              <a:t>active within </a:t>
            </a:r>
            <a:r>
              <a:rPr lang="en-US" dirty="0" smtClean="0"/>
              <a:t>the monitor. Consequently, the programmer does not need to </a:t>
            </a:r>
            <a:r>
              <a:rPr lang="en-US" dirty="0" smtClean="0"/>
              <a:t>code  this </a:t>
            </a:r>
            <a:r>
              <a:rPr lang="en-US" dirty="0" smtClean="0"/>
              <a:t>synchronization constraint </a:t>
            </a:r>
            <a:r>
              <a:rPr lang="en-US" dirty="0" smtClean="0"/>
              <a:t>explicitly.</a:t>
            </a:r>
          </a:p>
          <a:p>
            <a:pPr algn="just"/>
            <a:endParaRPr lang="en-US" dirty="0" smtClean="0"/>
          </a:p>
          <a:p>
            <a:pPr algn="just"/>
            <a:r>
              <a:rPr lang="en-US" dirty="0" smtClean="0"/>
              <a:t>Not all synchronization problem can be solved with Monitors, so for those cases programmer need to  write additional code using a data type called </a:t>
            </a:r>
            <a:r>
              <a:rPr lang="en-US" b="1" i="1" dirty="0" smtClean="0"/>
              <a:t>condition. </a:t>
            </a:r>
            <a:r>
              <a:rPr lang="en-US" dirty="0" smtClean="0"/>
              <a:t>We can do two operations wait() and  signal()  with it. </a:t>
            </a:r>
            <a:endParaRPr lang="en-US" b="1" i="1" dirty="0" smtClean="0"/>
          </a:p>
          <a:p>
            <a:pPr algn="just"/>
            <a:endParaRPr lang="en-US" b="1" i="1" dirty="0" smtClean="0"/>
          </a:p>
          <a:p>
            <a:pPr algn="just"/>
            <a:endParaRPr lang="en-US" b="1" i="1" dirty="0" smtClean="0"/>
          </a:p>
          <a:p>
            <a:pPr algn="just"/>
            <a:endParaRPr lang="en-US" u="sng" dirty="0" smtClean="0"/>
          </a:p>
          <a:p>
            <a:pPr algn="just"/>
            <a:endParaRPr lang="en-US" u="sn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66092"/>
            <a:ext cx="7848600" cy="6463308"/>
          </a:xfrm>
          <a:prstGeom prst="rect">
            <a:avLst/>
          </a:prstGeom>
        </p:spPr>
        <p:txBody>
          <a:bodyPr wrap="square">
            <a:spAutoFit/>
          </a:bodyPr>
          <a:lstStyle/>
          <a:p>
            <a:r>
              <a:rPr lang="en-US" sz="1600" dirty="0" smtClean="0"/>
              <a:t>public class </a:t>
            </a:r>
            <a:r>
              <a:rPr lang="en-US" sz="1600" dirty="0" err="1" smtClean="0"/>
              <a:t>SimpleMonitor</a:t>
            </a:r>
            <a:r>
              <a:rPr lang="en-US" sz="1600" dirty="0" smtClean="0"/>
              <a:t> {</a:t>
            </a:r>
          </a:p>
          <a:p>
            <a:r>
              <a:rPr lang="en-US" sz="1600" dirty="0" smtClean="0"/>
              <a:t>    private final Lock </a:t>
            </a:r>
            <a:r>
              <a:rPr lang="en-US" sz="1600" dirty="0" err="1" smtClean="0"/>
              <a:t>lock</a:t>
            </a:r>
            <a:r>
              <a:rPr lang="en-US" sz="1600" dirty="0" smtClean="0"/>
              <a:t> = new </a:t>
            </a:r>
            <a:r>
              <a:rPr lang="en-US" sz="1600" dirty="0" err="1" smtClean="0"/>
              <a:t>ReentrantLock</a:t>
            </a:r>
            <a:r>
              <a:rPr lang="en-US" sz="1600" dirty="0" smtClean="0"/>
              <a:t>();</a:t>
            </a:r>
          </a:p>
          <a:p>
            <a:endParaRPr lang="en-US" sz="1600" dirty="0" smtClean="0"/>
          </a:p>
          <a:p>
            <a:r>
              <a:rPr lang="en-US" sz="1600" dirty="0" smtClean="0"/>
              <a:t>    public void </a:t>
            </a:r>
            <a:r>
              <a:rPr lang="en-US" sz="1600" dirty="0" err="1" smtClean="0"/>
              <a:t>testA</a:t>
            </a:r>
            <a:r>
              <a:rPr lang="en-US" sz="1600" dirty="0" smtClean="0"/>
              <a:t>() </a:t>
            </a:r>
            <a:endParaRPr lang="en-US" sz="1600" dirty="0" smtClean="0"/>
          </a:p>
          <a:p>
            <a:r>
              <a:rPr lang="en-US" sz="1600" dirty="0" smtClean="0"/>
              <a:t> </a:t>
            </a:r>
            <a:r>
              <a:rPr lang="en-US" sz="1600" dirty="0" smtClean="0"/>
              <a:t>  {</a:t>
            </a:r>
            <a:endParaRPr lang="en-US" sz="1600" dirty="0" smtClean="0"/>
          </a:p>
          <a:p>
            <a:r>
              <a:rPr lang="en-US" sz="1600" dirty="0" smtClean="0"/>
              <a:t>        </a:t>
            </a:r>
            <a:r>
              <a:rPr lang="en-US" sz="1600" dirty="0" err="1" smtClean="0"/>
              <a:t>lock.lock</a:t>
            </a:r>
            <a:r>
              <a:rPr lang="en-US" sz="1600" dirty="0" smtClean="0"/>
              <a:t>();</a:t>
            </a:r>
          </a:p>
          <a:p>
            <a:endParaRPr lang="en-US" sz="1600" dirty="0" smtClean="0"/>
          </a:p>
          <a:p>
            <a:r>
              <a:rPr lang="en-US" sz="1600" dirty="0" smtClean="0"/>
              <a:t>        try {</a:t>
            </a:r>
          </a:p>
          <a:p>
            <a:r>
              <a:rPr lang="en-US" sz="1600" dirty="0" smtClean="0"/>
              <a:t>            //Some code</a:t>
            </a:r>
          </a:p>
          <a:p>
            <a:r>
              <a:rPr lang="en-US" sz="1600" dirty="0" smtClean="0"/>
              <a:t>        } finally {</a:t>
            </a:r>
          </a:p>
          <a:p>
            <a:r>
              <a:rPr lang="en-US" sz="1600" dirty="0" smtClean="0"/>
              <a:t>            </a:t>
            </a:r>
            <a:r>
              <a:rPr lang="en-US" sz="1600" dirty="0" err="1" smtClean="0"/>
              <a:t>lock.unlock</a:t>
            </a:r>
            <a:r>
              <a:rPr lang="en-US" sz="1600" dirty="0" smtClean="0"/>
              <a:t>();</a:t>
            </a:r>
          </a:p>
          <a:p>
            <a:r>
              <a:rPr lang="en-US" sz="1600" dirty="0" smtClean="0"/>
              <a:t>        }</a:t>
            </a:r>
          </a:p>
          <a:p>
            <a:r>
              <a:rPr lang="en-US" sz="1600" dirty="0" smtClean="0"/>
              <a:t>    }</a:t>
            </a:r>
          </a:p>
          <a:p>
            <a:endParaRPr lang="en-US" sz="1600" dirty="0" smtClean="0"/>
          </a:p>
          <a:p>
            <a:r>
              <a:rPr lang="en-US" sz="1600" dirty="0" smtClean="0"/>
              <a:t>    public </a:t>
            </a:r>
            <a:r>
              <a:rPr lang="en-US" sz="1600" dirty="0" err="1" smtClean="0"/>
              <a:t>int</a:t>
            </a:r>
            <a:r>
              <a:rPr lang="en-US" sz="1600" dirty="0" smtClean="0"/>
              <a:t> </a:t>
            </a:r>
            <a:r>
              <a:rPr lang="en-US" sz="1600" dirty="0" err="1" smtClean="0"/>
              <a:t>testB</a:t>
            </a:r>
            <a:r>
              <a:rPr lang="en-US" sz="1600" dirty="0" smtClean="0"/>
              <a:t>() </a:t>
            </a:r>
            <a:endParaRPr lang="en-US" sz="1600" dirty="0" smtClean="0"/>
          </a:p>
          <a:p>
            <a:r>
              <a:rPr lang="en-US" sz="1600" dirty="0" smtClean="0"/>
              <a:t> </a:t>
            </a:r>
            <a:r>
              <a:rPr lang="en-US" sz="1600" dirty="0" smtClean="0"/>
              <a:t>  {</a:t>
            </a:r>
            <a:endParaRPr lang="en-US" sz="1600" dirty="0" smtClean="0"/>
          </a:p>
          <a:p>
            <a:r>
              <a:rPr lang="en-US" sz="1600" dirty="0" smtClean="0"/>
              <a:t>        </a:t>
            </a:r>
            <a:r>
              <a:rPr lang="en-US" sz="1600" dirty="0" err="1" smtClean="0"/>
              <a:t>lock.lock</a:t>
            </a:r>
            <a:r>
              <a:rPr lang="en-US" sz="1600" dirty="0" smtClean="0"/>
              <a:t>();</a:t>
            </a:r>
          </a:p>
          <a:p>
            <a:endParaRPr lang="en-US" sz="1600" dirty="0" smtClean="0"/>
          </a:p>
          <a:p>
            <a:r>
              <a:rPr lang="en-US" sz="1600" dirty="0" smtClean="0"/>
              <a:t>        try {</a:t>
            </a:r>
          </a:p>
          <a:p>
            <a:r>
              <a:rPr lang="en-US" sz="1600" dirty="0" smtClean="0"/>
              <a:t>            return 1;</a:t>
            </a:r>
          </a:p>
          <a:p>
            <a:r>
              <a:rPr lang="en-US" sz="1600" dirty="0" smtClean="0"/>
              <a:t>        } finally {</a:t>
            </a:r>
          </a:p>
          <a:p>
            <a:r>
              <a:rPr lang="en-US" sz="1600" dirty="0" smtClean="0"/>
              <a:t>            </a:t>
            </a:r>
            <a:r>
              <a:rPr lang="en-US" sz="1600" dirty="0" err="1" smtClean="0"/>
              <a:t>lock.unlock</a:t>
            </a:r>
            <a:r>
              <a:rPr lang="en-US" sz="1600" dirty="0" smtClean="0"/>
              <a:t>();</a:t>
            </a:r>
          </a:p>
          <a:p>
            <a:r>
              <a:rPr lang="en-US" sz="1600" dirty="0" smtClean="0"/>
              <a:t>        }</a:t>
            </a:r>
          </a:p>
          <a:p>
            <a:r>
              <a:rPr lang="en-US" sz="1600" dirty="0" smtClean="0"/>
              <a:t>    }</a:t>
            </a:r>
          </a:p>
          <a:p>
            <a:r>
              <a:rPr lang="en-US" sz="1600" dirty="0" smtClean="0"/>
              <a:t>}</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838200"/>
            <a:ext cx="8001000" cy="5078313"/>
          </a:xfrm>
          <a:prstGeom prst="rect">
            <a:avLst/>
          </a:prstGeom>
        </p:spPr>
        <p:txBody>
          <a:bodyPr wrap="square">
            <a:spAutoFit/>
          </a:bodyPr>
          <a:lstStyle/>
          <a:p>
            <a:r>
              <a:rPr lang="en-US" dirty="0" smtClean="0"/>
              <a:t>import </a:t>
            </a:r>
            <a:r>
              <a:rPr lang="en-US" dirty="0" err="1" smtClean="0"/>
              <a:t>java.util.concurrent.locks.Condition</a:t>
            </a:r>
            <a:r>
              <a:rPr lang="en-US" dirty="0" smtClean="0"/>
              <a:t>;</a:t>
            </a:r>
          </a:p>
          <a:p>
            <a:r>
              <a:rPr lang="en-US" dirty="0" smtClean="0"/>
              <a:t>import </a:t>
            </a:r>
            <a:r>
              <a:rPr lang="en-US" dirty="0" err="1" smtClean="0"/>
              <a:t>java.util.concurrent.locks.Lock</a:t>
            </a:r>
            <a:r>
              <a:rPr lang="en-US" dirty="0" smtClean="0"/>
              <a:t>;</a:t>
            </a:r>
          </a:p>
          <a:p>
            <a:r>
              <a:rPr lang="en-US" dirty="0" smtClean="0"/>
              <a:t>import </a:t>
            </a:r>
            <a:r>
              <a:rPr lang="en-US" dirty="0" err="1" smtClean="0"/>
              <a:t>java.util.concurrent.locks.ReentrantLock</a:t>
            </a:r>
            <a:r>
              <a:rPr lang="en-US" dirty="0" smtClean="0"/>
              <a:t>;</a:t>
            </a:r>
          </a:p>
          <a:p>
            <a:endParaRPr lang="en-US" dirty="0" smtClean="0"/>
          </a:p>
          <a:p>
            <a:r>
              <a:rPr lang="en-US" dirty="0" smtClean="0"/>
              <a:t>public class </a:t>
            </a:r>
            <a:r>
              <a:rPr lang="en-US" dirty="0" err="1" smtClean="0"/>
              <a:t>BoundedBuffer</a:t>
            </a:r>
            <a:r>
              <a:rPr lang="en-US" dirty="0" smtClean="0"/>
              <a:t> {</a:t>
            </a:r>
          </a:p>
          <a:p>
            <a:r>
              <a:rPr lang="en-US" dirty="0" smtClean="0"/>
              <a:t>    private final </a:t>
            </a:r>
            <a:r>
              <a:rPr lang="en-US" dirty="0" smtClean="0"/>
              <a:t>String</a:t>
            </a:r>
            <a:r>
              <a:rPr lang="en-US" dirty="0" smtClean="0"/>
              <a:t> </a:t>
            </a:r>
            <a:r>
              <a:rPr lang="en-US" dirty="0" smtClean="0"/>
              <a:t> </a:t>
            </a:r>
            <a:r>
              <a:rPr lang="en-US" dirty="0" smtClean="0"/>
              <a:t>buffer;</a:t>
            </a:r>
          </a:p>
          <a:p>
            <a:r>
              <a:rPr lang="en-US" dirty="0" smtClean="0"/>
              <a:t>    private final </a:t>
            </a:r>
            <a:r>
              <a:rPr lang="en-US" dirty="0" err="1" smtClean="0"/>
              <a:t>int</a:t>
            </a:r>
            <a:r>
              <a:rPr lang="en-US" dirty="0" smtClean="0"/>
              <a:t> capacity;</a:t>
            </a:r>
          </a:p>
          <a:p>
            <a:endParaRPr lang="en-US" dirty="0" smtClean="0"/>
          </a:p>
          <a:p>
            <a:r>
              <a:rPr lang="en-US" dirty="0" smtClean="0"/>
              <a:t>    private </a:t>
            </a:r>
            <a:r>
              <a:rPr lang="en-US" dirty="0" err="1" smtClean="0"/>
              <a:t>int</a:t>
            </a:r>
            <a:r>
              <a:rPr lang="en-US" dirty="0" smtClean="0"/>
              <a:t> front;</a:t>
            </a:r>
          </a:p>
          <a:p>
            <a:r>
              <a:rPr lang="en-US" dirty="0" smtClean="0"/>
              <a:t>    private </a:t>
            </a:r>
            <a:r>
              <a:rPr lang="en-US" dirty="0" err="1" smtClean="0"/>
              <a:t>int</a:t>
            </a:r>
            <a:r>
              <a:rPr lang="en-US" dirty="0" smtClean="0"/>
              <a:t> rear;</a:t>
            </a:r>
          </a:p>
          <a:p>
            <a:r>
              <a:rPr lang="en-US" dirty="0" smtClean="0"/>
              <a:t>    private </a:t>
            </a:r>
            <a:r>
              <a:rPr lang="en-US" dirty="0" err="1" smtClean="0"/>
              <a:t>int</a:t>
            </a:r>
            <a:r>
              <a:rPr lang="en-US" dirty="0" smtClean="0"/>
              <a:t> count;</a:t>
            </a:r>
          </a:p>
          <a:p>
            <a:endParaRPr lang="en-US" dirty="0" smtClean="0"/>
          </a:p>
          <a:p>
            <a:r>
              <a:rPr lang="en-US" dirty="0" smtClean="0"/>
              <a:t>    private final Lock </a:t>
            </a:r>
            <a:r>
              <a:rPr lang="en-US" dirty="0" err="1" smtClean="0"/>
              <a:t>lock</a:t>
            </a:r>
            <a:r>
              <a:rPr lang="en-US" dirty="0" smtClean="0"/>
              <a:t> = new </a:t>
            </a:r>
            <a:r>
              <a:rPr lang="en-US" dirty="0" err="1" smtClean="0"/>
              <a:t>ReentrantLock</a:t>
            </a:r>
            <a:r>
              <a:rPr lang="en-US" dirty="0" smtClean="0"/>
              <a:t>();</a:t>
            </a:r>
          </a:p>
          <a:p>
            <a:endParaRPr lang="en-US" dirty="0" smtClean="0"/>
          </a:p>
          <a:p>
            <a:r>
              <a:rPr lang="en-US" dirty="0" smtClean="0"/>
              <a:t>    private final Condition </a:t>
            </a:r>
            <a:r>
              <a:rPr lang="en-US" dirty="0" err="1" smtClean="0"/>
              <a:t>notFull</a:t>
            </a:r>
            <a:r>
              <a:rPr lang="en-US" dirty="0" smtClean="0"/>
              <a:t> = </a:t>
            </a:r>
            <a:r>
              <a:rPr lang="en-US" dirty="0" err="1" smtClean="0"/>
              <a:t>lock.newCondition</a:t>
            </a:r>
            <a:r>
              <a:rPr lang="en-US" dirty="0" smtClean="0"/>
              <a:t>();</a:t>
            </a:r>
          </a:p>
          <a:p>
            <a:r>
              <a:rPr lang="en-US" dirty="0" smtClean="0"/>
              <a:t>    private final </a:t>
            </a:r>
            <a:r>
              <a:rPr lang="en-US" i="1" dirty="0" smtClean="0"/>
              <a:t>Condition</a:t>
            </a:r>
            <a:r>
              <a:rPr lang="en-US" dirty="0" smtClean="0"/>
              <a:t> </a:t>
            </a:r>
            <a:r>
              <a:rPr lang="en-US" dirty="0" err="1" smtClean="0"/>
              <a:t>notEmpty</a:t>
            </a:r>
            <a:r>
              <a:rPr lang="en-US" dirty="0" smtClean="0"/>
              <a:t> = </a:t>
            </a:r>
            <a:r>
              <a:rPr lang="en-US" dirty="0" err="1" smtClean="0"/>
              <a:t>lock.newCondition</a:t>
            </a:r>
            <a:r>
              <a:rPr lang="en-US" dirty="0" smtClean="0"/>
              <a:t>();</a:t>
            </a:r>
          </a:p>
          <a:p>
            <a:endParaRPr lang="en-US" dirty="0" smtClean="0"/>
          </a:p>
          <a:p>
            <a:r>
              <a:rPr lang="en-US"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077200" cy="5909310"/>
          </a:xfrm>
          <a:prstGeom prst="rect">
            <a:avLst/>
          </a:prstGeom>
        </p:spPr>
        <p:txBody>
          <a:bodyPr wrap="square">
            <a:spAutoFit/>
          </a:bodyPr>
          <a:lstStyle/>
          <a:p>
            <a:r>
              <a:rPr lang="en-US" dirty="0" smtClean="0"/>
              <a:t>public </a:t>
            </a:r>
            <a:r>
              <a:rPr lang="en-US" dirty="0" err="1" smtClean="0"/>
              <a:t>BoundedBuffer</a:t>
            </a:r>
            <a:r>
              <a:rPr lang="en-US" dirty="0" smtClean="0"/>
              <a:t>(</a:t>
            </a:r>
            <a:r>
              <a:rPr lang="en-US" dirty="0" err="1" smtClean="0"/>
              <a:t>int</a:t>
            </a:r>
            <a:r>
              <a:rPr lang="en-US" dirty="0" smtClean="0"/>
              <a:t> capacity) {</a:t>
            </a:r>
          </a:p>
          <a:p>
            <a:r>
              <a:rPr lang="en-US" dirty="0" smtClean="0"/>
              <a:t>        super</a:t>
            </a:r>
            <a:r>
              <a:rPr lang="en-US" dirty="0" smtClean="0"/>
              <a:t>();</a:t>
            </a:r>
            <a:endParaRPr lang="en-US" dirty="0" smtClean="0"/>
          </a:p>
          <a:p>
            <a:r>
              <a:rPr lang="en-US" dirty="0" smtClean="0"/>
              <a:t>        </a:t>
            </a:r>
            <a:r>
              <a:rPr lang="en-US" dirty="0" err="1" smtClean="0"/>
              <a:t>this.capacity</a:t>
            </a:r>
            <a:r>
              <a:rPr lang="en-US" dirty="0" smtClean="0"/>
              <a:t> = capacity</a:t>
            </a:r>
            <a:r>
              <a:rPr lang="en-US" dirty="0" smtClean="0"/>
              <a:t>;</a:t>
            </a:r>
            <a:endParaRPr lang="en-US" dirty="0" smtClean="0"/>
          </a:p>
          <a:p>
            <a:r>
              <a:rPr lang="en-US" dirty="0" smtClean="0"/>
              <a:t>        buffer = new String[capacity];</a:t>
            </a:r>
          </a:p>
          <a:p>
            <a:r>
              <a:rPr lang="en-US" dirty="0" smtClean="0"/>
              <a:t>    }</a:t>
            </a:r>
          </a:p>
          <a:p>
            <a:r>
              <a:rPr lang="en-US" dirty="0" smtClean="0"/>
              <a:t> </a:t>
            </a:r>
          </a:p>
          <a:p>
            <a:r>
              <a:rPr lang="en-US" dirty="0" smtClean="0"/>
              <a:t>public </a:t>
            </a:r>
            <a:r>
              <a:rPr lang="en-US" dirty="0" smtClean="0"/>
              <a:t>void deposit(String data) throws </a:t>
            </a:r>
            <a:r>
              <a:rPr lang="en-US" dirty="0" err="1" smtClean="0"/>
              <a:t>InterruptedException</a:t>
            </a:r>
            <a:r>
              <a:rPr lang="en-US" dirty="0" smtClean="0"/>
              <a:t> </a:t>
            </a:r>
            <a:endParaRPr lang="en-US" dirty="0" smtClean="0"/>
          </a:p>
          <a:p>
            <a:r>
              <a:rPr lang="en-US" dirty="0" smtClean="0"/>
              <a:t> </a:t>
            </a:r>
            <a:r>
              <a:rPr lang="en-US" dirty="0" smtClean="0"/>
              <a:t> {</a:t>
            </a:r>
            <a:endParaRPr lang="en-US" dirty="0" smtClean="0"/>
          </a:p>
          <a:p>
            <a:r>
              <a:rPr lang="en-US" dirty="0" smtClean="0"/>
              <a:t>        </a:t>
            </a:r>
            <a:r>
              <a:rPr lang="en-US" dirty="0" err="1" smtClean="0"/>
              <a:t>lock.lock</a:t>
            </a:r>
            <a:r>
              <a:rPr lang="en-US" dirty="0" smtClean="0"/>
              <a:t>();</a:t>
            </a:r>
            <a:endParaRPr lang="en-US" dirty="0" smtClean="0"/>
          </a:p>
          <a:p>
            <a:r>
              <a:rPr lang="en-US" dirty="0" smtClean="0"/>
              <a:t>        try {</a:t>
            </a:r>
          </a:p>
          <a:p>
            <a:r>
              <a:rPr lang="en-US" dirty="0" smtClean="0"/>
              <a:t>            while (count == capacity) {</a:t>
            </a:r>
          </a:p>
          <a:p>
            <a:r>
              <a:rPr lang="en-US" dirty="0" smtClean="0"/>
              <a:t>                </a:t>
            </a:r>
            <a:r>
              <a:rPr lang="en-US" dirty="0" err="1" smtClean="0"/>
              <a:t>notFull.await</a:t>
            </a:r>
            <a:r>
              <a:rPr lang="en-US" dirty="0" smtClean="0"/>
              <a:t>();</a:t>
            </a:r>
          </a:p>
          <a:p>
            <a:r>
              <a:rPr lang="en-US" dirty="0" smtClean="0"/>
              <a:t>            </a:t>
            </a:r>
            <a:r>
              <a:rPr lang="en-US" dirty="0" smtClean="0"/>
              <a:t>}</a:t>
            </a:r>
            <a:endParaRPr lang="en-US" dirty="0" smtClean="0"/>
          </a:p>
          <a:p>
            <a:r>
              <a:rPr lang="en-US" dirty="0" smtClean="0"/>
              <a:t>            buffer[rear] = data;</a:t>
            </a:r>
          </a:p>
          <a:p>
            <a:r>
              <a:rPr lang="en-US" dirty="0" smtClean="0"/>
              <a:t>            rear = (rear + 1) % capacity;</a:t>
            </a:r>
          </a:p>
          <a:p>
            <a:r>
              <a:rPr lang="en-US" dirty="0" smtClean="0"/>
              <a:t>            count</a:t>
            </a:r>
            <a:r>
              <a:rPr lang="en-US" dirty="0" smtClean="0"/>
              <a:t>++;</a:t>
            </a:r>
            <a:endParaRPr lang="en-US" dirty="0" smtClean="0"/>
          </a:p>
          <a:p>
            <a:r>
              <a:rPr lang="en-US" dirty="0" smtClean="0"/>
              <a:t>            </a:t>
            </a:r>
            <a:r>
              <a:rPr lang="en-US" dirty="0" err="1" smtClean="0"/>
              <a:t>notEmpty.signal</a:t>
            </a:r>
            <a:r>
              <a:rPr lang="en-US" dirty="0" smtClean="0"/>
              <a:t>();</a:t>
            </a:r>
          </a:p>
          <a:p>
            <a:r>
              <a:rPr lang="en-US" dirty="0" smtClean="0"/>
              <a:t>        } finally {</a:t>
            </a:r>
          </a:p>
          <a:p>
            <a:r>
              <a:rPr lang="en-US" dirty="0" smtClean="0"/>
              <a:t>            </a:t>
            </a:r>
            <a:r>
              <a:rPr lang="en-US" dirty="0" err="1" smtClean="0"/>
              <a:t>lock.unlock</a:t>
            </a:r>
            <a:r>
              <a:rPr lang="en-US" dirty="0" smtClean="0"/>
              <a:t>();</a:t>
            </a:r>
          </a:p>
          <a:p>
            <a:r>
              <a:rPr lang="en-US" dirty="0" smtClean="0"/>
              <a:t>        }</a:t>
            </a:r>
          </a:p>
          <a:p>
            <a:r>
              <a:rPr lang="en-US" dirty="0" smtClean="0"/>
              <a:t>    </a:t>
            </a:r>
            <a:r>
              <a:rPr lang="en-US" dirty="0" smtClean="0"/>
              <a:t>}</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4345"/>
            <a:ext cx="7924800" cy="6186309"/>
          </a:xfrm>
          <a:prstGeom prst="rect">
            <a:avLst/>
          </a:prstGeom>
        </p:spPr>
        <p:txBody>
          <a:bodyPr wrap="square">
            <a:spAutoFit/>
          </a:bodyPr>
          <a:lstStyle/>
          <a:p>
            <a:r>
              <a:rPr lang="en-US" dirty="0" smtClean="0"/>
              <a:t>public String fetch() throws </a:t>
            </a:r>
            <a:r>
              <a:rPr lang="en-US" dirty="0" err="1" smtClean="0"/>
              <a:t>InterruptedException</a:t>
            </a:r>
            <a:r>
              <a:rPr lang="en-US" dirty="0" smtClean="0"/>
              <a:t> </a:t>
            </a:r>
            <a:endParaRPr lang="en-US" dirty="0" smtClean="0"/>
          </a:p>
          <a:p>
            <a:r>
              <a:rPr lang="en-US" dirty="0" smtClean="0"/>
              <a:t>{</a:t>
            </a:r>
            <a:endParaRPr lang="en-US" dirty="0" smtClean="0"/>
          </a:p>
          <a:p>
            <a:r>
              <a:rPr lang="en-US" dirty="0" smtClean="0"/>
              <a:t>        </a:t>
            </a:r>
            <a:r>
              <a:rPr lang="en-US" dirty="0" err="1" smtClean="0"/>
              <a:t>lock.lock</a:t>
            </a:r>
            <a:r>
              <a:rPr lang="en-US" dirty="0" smtClean="0"/>
              <a:t>();</a:t>
            </a:r>
          </a:p>
          <a:p>
            <a:endParaRPr lang="en-US" dirty="0" smtClean="0"/>
          </a:p>
          <a:p>
            <a:r>
              <a:rPr lang="en-US" dirty="0" smtClean="0"/>
              <a:t>        try {</a:t>
            </a:r>
          </a:p>
          <a:p>
            <a:r>
              <a:rPr lang="en-US" dirty="0" smtClean="0"/>
              <a:t>            while (count == 0) </a:t>
            </a:r>
            <a:endParaRPr lang="en-US" dirty="0" smtClean="0"/>
          </a:p>
          <a:p>
            <a:r>
              <a:rPr lang="en-US" dirty="0" smtClean="0"/>
              <a:t> </a:t>
            </a:r>
            <a:r>
              <a:rPr lang="en-US" dirty="0" smtClean="0"/>
              <a:t>           {</a:t>
            </a:r>
            <a:endParaRPr lang="en-US" dirty="0" smtClean="0"/>
          </a:p>
          <a:p>
            <a:r>
              <a:rPr lang="en-US" dirty="0" smtClean="0"/>
              <a:t>                </a:t>
            </a:r>
            <a:r>
              <a:rPr lang="en-US" dirty="0" err="1" smtClean="0"/>
              <a:t>notEmpty.await</a:t>
            </a:r>
            <a:r>
              <a:rPr lang="en-US" dirty="0" smtClean="0"/>
              <a:t>();</a:t>
            </a:r>
          </a:p>
          <a:p>
            <a:r>
              <a:rPr lang="en-US" dirty="0" smtClean="0"/>
              <a:t>            }</a:t>
            </a:r>
          </a:p>
          <a:p>
            <a:endParaRPr lang="en-US" dirty="0" smtClean="0"/>
          </a:p>
          <a:p>
            <a:r>
              <a:rPr lang="en-US" dirty="0" smtClean="0"/>
              <a:t>            String result = buffer[front];</a:t>
            </a:r>
          </a:p>
          <a:p>
            <a:r>
              <a:rPr lang="en-US" dirty="0" smtClean="0"/>
              <a:t>            front = (front + 1) % capacity;</a:t>
            </a:r>
          </a:p>
          <a:p>
            <a:r>
              <a:rPr lang="en-US" dirty="0" smtClean="0"/>
              <a:t>            count--;</a:t>
            </a:r>
          </a:p>
          <a:p>
            <a:endParaRPr lang="en-US" dirty="0" smtClean="0"/>
          </a:p>
          <a:p>
            <a:r>
              <a:rPr lang="en-US" dirty="0" smtClean="0"/>
              <a:t>            </a:t>
            </a:r>
            <a:r>
              <a:rPr lang="en-US" dirty="0" err="1" smtClean="0"/>
              <a:t>notFull.signal</a:t>
            </a:r>
            <a:r>
              <a:rPr lang="en-US" dirty="0" smtClean="0"/>
              <a:t>();</a:t>
            </a:r>
          </a:p>
          <a:p>
            <a:endParaRPr lang="en-US" dirty="0" smtClean="0"/>
          </a:p>
          <a:p>
            <a:r>
              <a:rPr lang="en-US" dirty="0" smtClean="0"/>
              <a:t>            return result;</a:t>
            </a:r>
          </a:p>
          <a:p>
            <a:r>
              <a:rPr lang="en-US" dirty="0" smtClean="0"/>
              <a:t>        } finally {</a:t>
            </a:r>
          </a:p>
          <a:p>
            <a:r>
              <a:rPr lang="en-US" dirty="0" smtClean="0"/>
              <a:t>            </a:t>
            </a:r>
            <a:r>
              <a:rPr lang="en-US" dirty="0" err="1" smtClean="0"/>
              <a:t>lock.unlock</a:t>
            </a:r>
            <a:r>
              <a:rPr lang="en-US" dirty="0" smtClean="0"/>
              <a:t>();</a:t>
            </a:r>
          </a:p>
          <a:p>
            <a:r>
              <a:rPr lang="en-US" dirty="0" smtClean="0"/>
              <a:t>        }</a:t>
            </a:r>
          </a:p>
          <a:p>
            <a:r>
              <a:rPr lang="en-US" dirty="0" smtClean="0"/>
              <a:t>    }</a:t>
            </a:r>
          </a:p>
          <a:p>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Dining-Philosophers Solution Using Monitors</a:t>
            </a:r>
            <a:endParaRPr lang="en-US" dirty="0"/>
          </a:p>
        </p:txBody>
      </p:sp>
      <p:sp>
        <p:nvSpPr>
          <p:cNvPr id="3" name="TextBox 2"/>
          <p:cNvSpPr txBox="1"/>
          <p:nvPr/>
        </p:nvSpPr>
        <p:spPr>
          <a:xfrm>
            <a:off x="381000" y="1447800"/>
            <a:ext cx="4343400" cy="5078313"/>
          </a:xfrm>
          <a:prstGeom prst="rect">
            <a:avLst/>
          </a:prstGeom>
          <a:solidFill>
            <a:schemeClr val="accent1"/>
          </a:solidFill>
          <a:ln>
            <a:solidFill>
              <a:schemeClr val="accent1"/>
            </a:solidFill>
          </a:ln>
        </p:spPr>
        <p:txBody>
          <a:bodyPr wrap="square" rtlCol="0">
            <a:spAutoFit/>
          </a:bodyPr>
          <a:lstStyle/>
          <a:p>
            <a:r>
              <a:rPr lang="en-US" dirty="0" smtClean="0"/>
              <a:t>monitor </a:t>
            </a:r>
            <a:r>
              <a:rPr lang="en-US" dirty="0" err="1" smtClean="0"/>
              <a:t>dp</a:t>
            </a:r>
            <a:endParaRPr lang="en-US" dirty="0" smtClean="0"/>
          </a:p>
          <a:p>
            <a:r>
              <a:rPr lang="en-US" dirty="0" smtClean="0"/>
              <a:t>{</a:t>
            </a:r>
            <a:endParaRPr lang="en-US" dirty="0" smtClean="0"/>
          </a:p>
          <a:p>
            <a:r>
              <a:rPr lang="en-US" dirty="0" smtClean="0"/>
              <a:t>    </a:t>
            </a:r>
            <a:r>
              <a:rPr lang="en-US" dirty="0" err="1" smtClean="0"/>
              <a:t>enum</a:t>
            </a:r>
            <a:r>
              <a:rPr lang="en-US" dirty="0" smtClean="0"/>
              <a:t> </a:t>
            </a:r>
            <a:r>
              <a:rPr lang="en-US" dirty="0" smtClean="0"/>
              <a:t>{THINKING, HUNGRY, EATING} </a:t>
            </a:r>
            <a:r>
              <a:rPr lang="en-US" dirty="0" smtClean="0"/>
              <a:t>        </a:t>
            </a:r>
          </a:p>
          <a:p>
            <a:r>
              <a:rPr lang="en-US" dirty="0" smtClean="0"/>
              <a:t> </a:t>
            </a:r>
            <a:r>
              <a:rPr lang="en-US" dirty="0" smtClean="0"/>
              <a:t>    state[5</a:t>
            </a:r>
            <a:r>
              <a:rPr lang="en-US" dirty="0" smtClean="0"/>
              <a:t>];</a:t>
            </a:r>
          </a:p>
          <a:p>
            <a:r>
              <a:rPr lang="en-US" dirty="0" smtClean="0"/>
              <a:t>     condition </a:t>
            </a:r>
            <a:r>
              <a:rPr lang="en-US" dirty="0" smtClean="0"/>
              <a:t>self[5];</a:t>
            </a:r>
          </a:p>
          <a:p>
            <a:r>
              <a:rPr lang="en-US" dirty="0" smtClean="0"/>
              <a:t>    void </a:t>
            </a:r>
            <a:r>
              <a:rPr lang="en-US" dirty="0" smtClean="0"/>
              <a:t>pickup(</a:t>
            </a:r>
            <a:r>
              <a:rPr lang="en-US" dirty="0" err="1" smtClean="0"/>
              <a:t>int</a:t>
            </a:r>
            <a:r>
              <a:rPr lang="en-US" dirty="0" smtClean="0"/>
              <a:t> </a:t>
            </a:r>
            <a:r>
              <a:rPr lang="en-US" dirty="0" err="1" smtClean="0"/>
              <a:t>i</a:t>
            </a:r>
            <a:r>
              <a:rPr lang="en-US" dirty="0" smtClean="0"/>
              <a:t>)</a:t>
            </a:r>
          </a:p>
          <a:p>
            <a:r>
              <a:rPr lang="en-US" dirty="0" smtClean="0"/>
              <a:t> </a:t>
            </a:r>
            <a:r>
              <a:rPr lang="en-US" dirty="0" smtClean="0"/>
              <a:t>  </a:t>
            </a:r>
            <a:r>
              <a:rPr lang="en-US" dirty="0" smtClean="0"/>
              <a:t>{</a:t>
            </a:r>
          </a:p>
          <a:p>
            <a:r>
              <a:rPr lang="en-US" dirty="0" smtClean="0"/>
              <a:t>        state[</a:t>
            </a:r>
            <a:r>
              <a:rPr lang="en-US" dirty="0" err="1" smtClean="0"/>
              <a:t>i</a:t>
            </a:r>
            <a:r>
              <a:rPr lang="en-US" dirty="0" smtClean="0"/>
              <a:t>] =HUNGRY;</a:t>
            </a:r>
          </a:p>
          <a:p>
            <a:r>
              <a:rPr lang="en-US" dirty="0" smtClean="0"/>
              <a:t>        test(</a:t>
            </a:r>
            <a:r>
              <a:rPr lang="en-US" dirty="0" err="1" smtClean="0"/>
              <a:t>i</a:t>
            </a:r>
            <a:r>
              <a:rPr lang="en-US" dirty="0" smtClean="0"/>
              <a:t>);</a:t>
            </a:r>
          </a:p>
          <a:p>
            <a:r>
              <a:rPr lang="en-US" dirty="0" smtClean="0"/>
              <a:t> </a:t>
            </a:r>
            <a:r>
              <a:rPr lang="en-US" dirty="0" smtClean="0"/>
              <a:t>        if </a:t>
            </a:r>
            <a:r>
              <a:rPr lang="en-US" dirty="0" smtClean="0"/>
              <a:t>(state [</a:t>
            </a:r>
            <a:r>
              <a:rPr lang="en-US" dirty="0" err="1" smtClean="0"/>
              <a:t>i</a:t>
            </a:r>
            <a:r>
              <a:rPr lang="en-US" dirty="0" smtClean="0"/>
              <a:t>] ! = EATING)</a:t>
            </a:r>
          </a:p>
          <a:p>
            <a:r>
              <a:rPr lang="en-US" dirty="0" smtClean="0"/>
              <a:t>              self </a:t>
            </a:r>
            <a:r>
              <a:rPr lang="en-US" dirty="0" smtClean="0"/>
              <a:t>[</a:t>
            </a:r>
            <a:r>
              <a:rPr lang="en-US" dirty="0" err="1" smtClean="0"/>
              <a:t>i</a:t>
            </a:r>
            <a:r>
              <a:rPr lang="en-US" dirty="0" smtClean="0"/>
              <a:t>] . wait() </a:t>
            </a:r>
            <a:r>
              <a:rPr lang="en-US" dirty="0" smtClean="0"/>
              <a:t>;</a:t>
            </a:r>
          </a:p>
          <a:p>
            <a:r>
              <a:rPr lang="en-US" dirty="0" smtClean="0"/>
              <a:t> </a:t>
            </a:r>
            <a:r>
              <a:rPr lang="en-US" dirty="0" smtClean="0"/>
              <a:t>  }</a:t>
            </a:r>
            <a:endParaRPr lang="en-US" dirty="0" smtClean="0"/>
          </a:p>
          <a:p>
            <a:r>
              <a:rPr lang="en-US" dirty="0" smtClean="0"/>
              <a:t>   void </a:t>
            </a:r>
            <a:r>
              <a:rPr lang="en-US" dirty="0" smtClean="0"/>
              <a:t>putdown(</a:t>
            </a:r>
            <a:r>
              <a:rPr lang="en-US" dirty="0" err="1" smtClean="0"/>
              <a:t>int</a:t>
            </a:r>
            <a:r>
              <a:rPr lang="en-US" dirty="0" smtClean="0"/>
              <a:t> </a:t>
            </a:r>
            <a:r>
              <a:rPr lang="en-US" dirty="0" err="1" smtClean="0"/>
              <a:t>i</a:t>
            </a:r>
            <a:r>
              <a:rPr lang="en-US" dirty="0" smtClean="0"/>
              <a:t>)</a:t>
            </a:r>
          </a:p>
          <a:p>
            <a:r>
              <a:rPr lang="en-US" dirty="0" smtClean="0"/>
              <a:t>   {</a:t>
            </a:r>
            <a:endParaRPr lang="en-US" dirty="0" smtClean="0"/>
          </a:p>
          <a:p>
            <a:r>
              <a:rPr lang="en-US" dirty="0" smtClean="0"/>
              <a:t>      state[</a:t>
            </a:r>
            <a:r>
              <a:rPr lang="en-US" dirty="0" err="1" smtClean="0"/>
              <a:t>i</a:t>
            </a:r>
            <a:r>
              <a:rPr lang="en-US" dirty="0" smtClean="0"/>
              <a:t>] =THINKING;</a:t>
            </a:r>
          </a:p>
          <a:p>
            <a:r>
              <a:rPr lang="en-US" dirty="0" smtClean="0"/>
              <a:t>      test</a:t>
            </a:r>
            <a:r>
              <a:rPr lang="en-US" dirty="0" smtClean="0"/>
              <a:t>((</a:t>
            </a:r>
            <a:r>
              <a:rPr lang="en-US" dirty="0" err="1" smtClean="0"/>
              <a:t>i</a:t>
            </a:r>
            <a:r>
              <a:rPr lang="en-US" dirty="0" smtClean="0"/>
              <a:t> + 4) % 5);</a:t>
            </a:r>
          </a:p>
          <a:p>
            <a:r>
              <a:rPr lang="en-US" dirty="0" smtClean="0"/>
              <a:t>      test</a:t>
            </a:r>
            <a:r>
              <a:rPr lang="en-US" dirty="0" smtClean="0"/>
              <a:t>((</a:t>
            </a:r>
            <a:r>
              <a:rPr lang="en-US" dirty="0" err="1" smtClean="0"/>
              <a:t>i</a:t>
            </a:r>
            <a:r>
              <a:rPr lang="en-US" dirty="0" smtClean="0"/>
              <a:t> + 1) % 5);</a:t>
            </a:r>
          </a:p>
          <a:p>
            <a:r>
              <a:rPr lang="en-US" dirty="0" smtClean="0"/>
              <a:t>   }</a:t>
            </a:r>
            <a:endParaRPr lang="en-US" dirty="0" smtClean="0"/>
          </a:p>
        </p:txBody>
      </p:sp>
      <p:sp>
        <p:nvSpPr>
          <p:cNvPr id="4" name="TextBox 3"/>
          <p:cNvSpPr txBox="1"/>
          <p:nvPr/>
        </p:nvSpPr>
        <p:spPr>
          <a:xfrm>
            <a:off x="5181600" y="1524000"/>
            <a:ext cx="3733800" cy="3970318"/>
          </a:xfrm>
          <a:prstGeom prst="rect">
            <a:avLst/>
          </a:prstGeom>
          <a:solidFill>
            <a:schemeClr val="accent1"/>
          </a:solidFill>
        </p:spPr>
        <p:txBody>
          <a:bodyPr wrap="square" rtlCol="0">
            <a:spAutoFit/>
          </a:bodyPr>
          <a:lstStyle/>
          <a:p>
            <a:r>
              <a:rPr lang="en-US" dirty="0" smtClean="0"/>
              <a:t>void test(</a:t>
            </a:r>
            <a:r>
              <a:rPr lang="en-US" dirty="0" err="1" smtClean="0"/>
              <a:t>int</a:t>
            </a:r>
            <a:r>
              <a:rPr lang="en-US" dirty="0" smtClean="0"/>
              <a:t> </a:t>
            </a:r>
            <a:r>
              <a:rPr lang="en-US" dirty="0" err="1" smtClean="0"/>
              <a:t>i</a:t>
            </a:r>
            <a:r>
              <a:rPr lang="en-US" dirty="0" smtClean="0"/>
              <a:t>) </a:t>
            </a:r>
            <a:endParaRPr lang="en-US" dirty="0" smtClean="0"/>
          </a:p>
          <a:p>
            <a:r>
              <a:rPr lang="en-US" dirty="0" smtClean="0"/>
              <a:t>{</a:t>
            </a:r>
            <a:endParaRPr lang="en-US" dirty="0" smtClean="0"/>
          </a:p>
          <a:p>
            <a:r>
              <a:rPr lang="en-US" dirty="0" smtClean="0"/>
              <a:t>    if </a:t>
            </a:r>
            <a:r>
              <a:rPr lang="en-US" dirty="0" smtClean="0"/>
              <a:t>((state[(</a:t>
            </a:r>
            <a:r>
              <a:rPr lang="en-US" dirty="0" err="1" smtClean="0"/>
              <a:t>i</a:t>
            </a:r>
            <a:r>
              <a:rPr lang="en-US" dirty="0" smtClean="0"/>
              <a:t> + 4) % 5] !=EATING) &amp;&amp;</a:t>
            </a:r>
          </a:p>
          <a:p>
            <a:r>
              <a:rPr lang="en-US" dirty="0" smtClean="0"/>
              <a:t>(state[</a:t>
            </a:r>
            <a:r>
              <a:rPr lang="en-US" dirty="0" err="1" smtClean="0"/>
              <a:t>i</a:t>
            </a:r>
            <a:r>
              <a:rPr lang="en-US" dirty="0" smtClean="0"/>
              <a:t>] ==HUNGRY) </a:t>
            </a:r>
            <a:r>
              <a:rPr lang="en-US" dirty="0" smtClean="0"/>
              <a:t>&amp;&amp; (</a:t>
            </a:r>
            <a:r>
              <a:rPr lang="en-US" dirty="0" smtClean="0"/>
              <a:t>state[(</a:t>
            </a:r>
            <a:r>
              <a:rPr lang="en-US" dirty="0" err="1" smtClean="0"/>
              <a:t>i</a:t>
            </a:r>
            <a:r>
              <a:rPr lang="en-US" dirty="0" smtClean="0"/>
              <a:t> + 1) % 5] !=EATING)) </a:t>
            </a:r>
            <a:endParaRPr lang="en-US" dirty="0" smtClean="0"/>
          </a:p>
          <a:p>
            <a:r>
              <a:rPr lang="en-US" dirty="0" smtClean="0"/>
              <a:t>{</a:t>
            </a:r>
            <a:endParaRPr lang="en-US" dirty="0" smtClean="0"/>
          </a:p>
          <a:p>
            <a:r>
              <a:rPr lang="en-US" dirty="0" smtClean="0"/>
              <a:t>      state[</a:t>
            </a:r>
            <a:r>
              <a:rPr lang="en-US" dirty="0" err="1" smtClean="0"/>
              <a:t>i</a:t>
            </a:r>
            <a:r>
              <a:rPr lang="en-US" dirty="0" smtClean="0"/>
              <a:t>] =EATING;</a:t>
            </a:r>
          </a:p>
          <a:p>
            <a:r>
              <a:rPr lang="en-US" dirty="0" smtClean="0"/>
              <a:t>      self[</a:t>
            </a:r>
            <a:r>
              <a:rPr lang="en-US" dirty="0" err="1" smtClean="0"/>
              <a:t>i</a:t>
            </a:r>
            <a:r>
              <a:rPr lang="en-US" dirty="0" smtClean="0"/>
              <a:t>] .signal();</a:t>
            </a:r>
          </a:p>
          <a:p>
            <a:r>
              <a:rPr lang="en-US" dirty="0" smtClean="0"/>
              <a:t>}</a:t>
            </a:r>
          </a:p>
          <a:p>
            <a:r>
              <a:rPr lang="en-US" dirty="0" smtClean="0"/>
              <a:t>}</a:t>
            </a:r>
          </a:p>
          <a:p>
            <a:endParaRPr lang="en-US" dirty="0" smtClean="0"/>
          </a:p>
          <a:p>
            <a:r>
              <a:rPr lang="en-US" dirty="0" err="1" smtClean="0"/>
              <a:t>initialization_code</a:t>
            </a:r>
            <a:r>
              <a:rPr lang="en-US" dirty="0" smtClean="0"/>
              <a:t>()</a:t>
            </a:r>
          </a:p>
          <a:p>
            <a:r>
              <a:rPr lang="en-US" dirty="0" smtClean="0"/>
              <a:t> </a:t>
            </a:r>
            <a:r>
              <a:rPr lang="en-US" dirty="0" smtClean="0"/>
              <a:t>{</a:t>
            </a:r>
          </a:p>
          <a:p>
            <a:r>
              <a:rPr lang="en-US" dirty="0" smtClean="0"/>
              <a: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6781800" cy="1754326"/>
          </a:xfrm>
          <a:prstGeom prst="rect">
            <a:avLst/>
          </a:prstGeom>
          <a:noFill/>
        </p:spPr>
        <p:txBody>
          <a:bodyPr wrap="square" rtlCol="0">
            <a:spAutoFit/>
          </a:bodyPr>
          <a:lstStyle/>
          <a:p>
            <a:r>
              <a:rPr lang="en-US" dirty="0" smtClean="0"/>
              <a:t>Main()</a:t>
            </a:r>
          </a:p>
          <a:p>
            <a:r>
              <a:rPr lang="en-US" dirty="0" smtClean="0"/>
              <a:t>{</a:t>
            </a:r>
          </a:p>
          <a:p>
            <a:r>
              <a:rPr lang="en-US" dirty="0" smtClean="0"/>
              <a:t> </a:t>
            </a:r>
            <a:r>
              <a:rPr lang="en-US" dirty="0" smtClean="0"/>
              <a:t>    </a:t>
            </a:r>
            <a:r>
              <a:rPr lang="en-US" dirty="0" err="1" smtClean="0"/>
              <a:t>DiningPhilosophers.pickup</a:t>
            </a:r>
            <a:r>
              <a:rPr lang="en-US" dirty="0" smtClean="0"/>
              <a:t>(</a:t>
            </a:r>
            <a:r>
              <a:rPr lang="en-US" dirty="0" err="1" smtClean="0"/>
              <a:t>i</a:t>
            </a:r>
            <a:r>
              <a:rPr lang="en-US" dirty="0" smtClean="0"/>
              <a:t>);</a:t>
            </a:r>
          </a:p>
          <a:p>
            <a:r>
              <a:rPr lang="en-US" dirty="0" smtClean="0"/>
              <a:t>      ……….eat…………</a:t>
            </a:r>
            <a:endParaRPr lang="en-US" dirty="0" smtClean="0"/>
          </a:p>
          <a:p>
            <a:r>
              <a:rPr lang="en-US" dirty="0" smtClean="0"/>
              <a:t>     </a:t>
            </a:r>
            <a:r>
              <a:rPr lang="en-US" dirty="0" err="1" smtClean="0"/>
              <a:t>DiningPhilosophers.putdown</a:t>
            </a:r>
            <a:r>
              <a:rPr lang="en-US" dirty="0" smtClean="0"/>
              <a:t>(</a:t>
            </a:r>
            <a:r>
              <a:rPr lang="en-US" dirty="0" err="1" smtClean="0"/>
              <a:t>i</a:t>
            </a:r>
            <a:r>
              <a:rPr lang="en-US" dirty="0" smtClean="0"/>
              <a:t>);</a:t>
            </a:r>
          </a:p>
          <a:p>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438400"/>
            <a:ext cx="7772400" cy="147002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dirty="0" smtClean="0">
                <a:ln>
                  <a:noFill/>
                </a:ln>
                <a:solidFill>
                  <a:schemeClr val="tx1"/>
                </a:solidFill>
                <a:effectLst/>
                <a:uLnTx/>
                <a:uFillTx/>
                <a:latin typeface="+mj-lt"/>
                <a:ea typeface="+mj-ea"/>
                <a:cs typeface="+mj-cs"/>
              </a:rPr>
              <a:t>Atomic Transactions</a:t>
            </a:r>
            <a:endParaRPr kumimoji="0" lang="en-US" sz="4000" b="1"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Critical Section</a:t>
            </a:r>
            <a:endParaRPr lang="en-US" dirty="0"/>
          </a:p>
        </p:txBody>
      </p:sp>
      <p:sp>
        <p:nvSpPr>
          <p:cNvPr id="3" name="TextBox 2"/>
          <p:cNvSpPr txBox="1"/>
          <p:nvPr/>
        </p:nvSpPr>
        <p:spPr>
          <a:xfrm>
            <a:off x="457200" y="990600"/>
            <a:ext cx="8382000" cy="3139321"/>
          </a:xfrm>
          <a:prstGeom prst="rect">
            <a:avLst/>
          </a:prstGeom>
          <a:noFill/>
          <a:ln>
            <a:solidFill>
              <a:srgbClr val="FF0000"/>
            </a:solidFill>
          </a:ln>
        </p:spPr>
        <p:txBody>
          <a:bodyPr wrap="square" rtlCol="0">
            <a:spAutoFit/>
          </a:bodyPr>
          <a:lstStyle/>
          <a:p>
            <a:r>
              <a:rPr lang="en-US" dirty="0" smtClean="0"/>
              <a:t>Let us say  we a  region in the memory let us a  structure</a:t>
            </a:r>
          </a:p>
          <a:p>
            <a:r>
              <a:rPr lang="en-US" dirty="0" err="1" smtClean="0"/>
              <a:t>struct</a:t>
            </a:r>
            <a:r>
              <a:rPr lang="en-US" dirty="0" smtClean="0"/>
              <a:t>  sensor</a:t>
            </a:r>
          </a:p>
          <a:p>
            <a:r>
              <a:rPr lang="en-US" dirty="0" smtClean="0"/>
              <a:t>{</a:t>
            </a:r>
          </a:p>
          <a:p>
            <a:r>
              <a:rPr lang="en-US" dirty="0" smtClean="0"/>
              <a:t>      </a:t>
            </a:r>
            <a:r>
              <a:rPr lang="en-US" dirty="0" err="1" smtClean="0"/>
              <a:t>int</a:t>
            </a:r>
            <a:r>
              <a:rPr lang="en-US" dirty="0" smtClean="0"/>
              <a:t> voltage ;</a:t>
            </a:r>
          </a:p>
          <a:p>
            <a:r>
              <a:rPr lang="en-US" dirty="0" smtClean="0"/>
              <a:t>      </a:t>
            </a:r>
            <a:r>
              <a:rPr lang="en-US" dirty="0" err="1" smtClean="0"/>
              <a:t>int</a:t>
            </a:r>
            <a:r>
              <a:rPr lang="en-US" dirty="0" smtClean="0"/>
              <a:t> </a:t>
            </a:r>
            <a:r>
              <a:rPr lang="en-US" dirty="0" err="1" smtClean="0"/>
              <a:t>datareceived</a:t>
            </a:r>
            <a:r>
              <a:rPr lang="en-US" dirty="0" smtClean="0"/>
              <a:t> ;</a:t>
            </a:r>
          </a:p>
          <a:p>
            <a:r>
              <a:rPr lang="en-US" dirty="0" smtClean="0"/>
              <a:t>      </a:t>
            </a:r>
            <a:r>
              <a:rPr lang="en-US" dirty="0" err="1" smtClean="0"/>
              <a:t>int</a:t>
            </a:r>
            <a:r>
              <a:rPr lang="en-US" dirty="0" smtClean="0"/>
              <a:t> </a:t>
            </a:r>
            <a:r>
              <a:rPr lang="en-US" dirty="0" err="1" smtClean="0"/>
              <a:t>controlParameters</a:t>
            </a:r>
            <a:r>
              <a:rPr lang="en-US" dirty="0" smtClean="0"/>
              <a:t> ;</a:t>
            </a:r>
          </a:p>
          <a:p>
            <a:r>
              <a:rPr lang="en-US" dirty="0" smtClean="0"/>
              <a:t>} </a:t>
            </a:r>
            <a:r>
              <a:rPr lang="en-US" dirty="0" err="1" smtClean="0"/>
              <a:t>mySensor</a:t>
            </a:r>
            <a:r>
              <a:rPr lang="en-US" dirty="0" smtClean="0"/>
              <a:t>; </a:t>
            </a:r>
          </a:p>
          <a:p>
            <a:endParaRPr lang="en-US" dirty="0" smtClean="0"/>
          </a:p>
          <a:p>
            <a:r>
              <a:rPr lang="en-US" dirty="0" smtClean="0"/>
              <a:t>This structure is accessed by multiple threads T1, T2, T3 ………. Tn. More the number of threads reading and writing to structure makes it vulnerable to corruption due to race condition.</a:t>
            </a:r>
            <a:endParaRPr lang="en-US" dirty="0"/>
          </a:p>
        </p:txBody>
      </p:sp>
      <p:sp>
        <p:nvSpPr>
          <p:cNvPr id="4" name="TextBox 3"/>
          <p:cNvSpPr txBox="1"/>
          <p:nvPr/>
        </p:nvSpPr>
        <p:spPr>
          <a:xfrm>
            <a:off x="228600" y="4572000"/>
            <a:ext cx="8610600" cy="1200329"/>
          </a:xfrm>
          <a:prstGeom prst="rect">
            <a:avLst/>
          </a:prstGeom>
          <a:noFill/>
          <a:ln>
            <a:solidFill>
              <a:srgbClr val="FF0000"/>
            </a:solidFill>
          </a:ln>
        </p:spPr>
        <p:txBody>
          <a:bodyPr wrap="square" rtlCol="0">
            <a:spAutoFit/>
          </a:bodyPr>
          <a:lstStyle/>
          <a:p>
            <a:pPr algn="just"/>
            <a:r>
              <a:rPr lang="en-US" dirty="0" smtClean="0"/>
              <a:t>One practical solution to this problem is,  have one dedicated routine to access this shared structure (both reading and writing)  and we “</a:t>
            </a:r>
            <a:r>
              <a:rPr lang="en-US" b="1" dirty="0" smtClean="0"/>
              <a:t>Protect</a:t>
            </a:r>
            <a:r>
              <a:rPr lang="en-US" dirty="0" smtClean="0"/>
              <a:t>” this routine such than only one thread can execute this routine at a given time. Such a protected routine or a region of code is called “</a:t>
            </a:r>
            <a:r>
              <a:rPr lang="en-US" b="1" dirty="0" smtClean="0"/>
              <a:t>Critical section</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Memory</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Based Recovery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points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Concurrent Atomic Transactions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 Locks a Deep dive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conditions for a deadlock to happen</a:t>
            </a:r>
            <a:endParaRPr lang="en-US" dirty="0"/>
          </a:p>
        </p:txBody>
      </p:sp>
      <p:sp>
        <p:nvSpPr>
          <p:cNvPr id="3" name="TextBox 2"/>
          <p:cNvSpPr txBox="1"/>
          <p:nvPr/>
        </p:nvSpPr>
        <p:spPr>
          <a:xfrm>
            <a:off x="228600" y="1981200"/>
            <a:ext cx="8610600" cy="3970318"/>
          </a:xfrm>
          <a:prstGeom prst="rect">
            <a:avLst/>
          </a:prstGeom>
          <a:noFill/>
        </p:spPr>
        <p:txBody>
          <a:bodyPr wrap="square" rtlCol="0">
            <a:spAutoFit/>
          </a:bodyPr>
          <a:lstStyle/>
          <a:p>
            <a:r>
              <a:rPr lang="en-US" b="1" dirty="0" smtClean="0"/>
              <a:t>Mutual exclusion. At least one resource must be held in a non-sharable </a:t>
            </a:r>
            <a:r>
              <a:rPr lang="en-US" dirty="0" smtClean="0"/>
              <a:t>mode; that is, only one process at a time can use the resource</a:t>
            </a:r>
          </a:p>
          <a:p>
            <a:endParaRPr lang="en-US" dirty="0" smtClean="0"/>
          </a:p>
          <a:p>
            <a:r>
              <a:rPr lang="en-US" b="1" dirty="0" smtClean="0"/>
              <a:t>Hold and wait. A process must be holding at least one resource and </a:t>
            </a:r>
            <a:r>
              <a:rPr lang="en-US" dirty="0" smtClean="0"/>
              <a:t>waiting to acquire additional resources that are currently being held by other processes.</a:t>
            </a:r>
          </a:p>
          <a:p>
            <a:endParaRPr lang="en-US" dirty="0" smtClean="0"/>
          </a:p>
          <a:p>
            <a:r>
              <a:rPr lang="en-US" dirty="0" smtClean="0"/>
              <a:t>No </a:t>
            </a:r>
            <a:r>
              <a:rPr lang="en-US" b="1" dirty="0" smtClean="0"/>
              <a:t>preemption. Resources cannot be preempted; that is, a resource can </a:t>
            </a:r>
            <a:r>
              <a:rPr lang="en-US" dirty="0" smtClean="0"/>
              <a:t>be released only voluntarily by the process holding it, after that process has completed its task.</a:t>
            </a:r>
          </a:p>
          <a:p>
            <a:endParaRPr lang="en-US" dirty="0" smtClean="0"/>
          </a:p>
          <a:p>
            <a:r>
              <a:rPr lang="en-US" b="1" dirty="0" smtClean="0"/>
              <a:t>Circular wait. </a:t>
            </a:r>
            <a:r>
              <a:rPr lang="en-US" dirty="0" smtClean="0"/>
              <a:t>A set { P0 , P1, ... , </a:t>
            </a:r>
            <a:r>
              <a:rPr lang="en-US" dirty="0" err="1" smtClean="0"/>
              <a:t>Pn</a:t>
            </a:r>
            <a:r>
              <a:rPr lang="en-US" dirty="0" smtClean="0"/>
              <a:t> } of waiting processes must exist such that P0 is waiting for a resource held by P1, P1 is waiting for a resource held by P2, ... , Pn-1 is waiting for a resource held by </a:t>
            </a:r>
            <a:r>
              <a:rPr lang="en-US" dirty="0" err="1" smtClean="0"/>
              <a:t>Pn</a:t>
            </a:r>
            <a:r>
              <a:rPr lang="en-US" dirty="0" smtClean="0"/>
              <a:t> and </a:t>
            </a:r>
            <a:r>
              <a:rPr lang="en-US" dirty="0" err="1" smtClean="0"/>
              <a:t>Pn</a:t>
            </a:r>
            <a:r>
              <a:rPr lang="en-US" dirty="0" smtClean="0"/>
              <a:t> is waiting for a resource held by P0. (This is a special case of hold and wait)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descr="Image result for deadlock in real time operating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How do we detect Deadlocks analytically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228600" y="1374575"/>
            <a:ext cx="8610600" cy="3139321"/>
          </a:xfrm>
          <a:prstGeom prst="rect">
            <a:avLst/>
          </a:prstGeom>
          <a:noFill/>
        </p:spPr>
        <p:txBody>
          <a:bodyPr wrap="square" rtlCol="0">
            <a:spAutoFit/>
          </a:bodyPr>
          <a:lstStyle/>
          <a:p>
            <a:r>
              <a:rPr lang="en-US" dirty="0" smtClean="0"/>
              <a:t>A pictorial representation of the process/threads and resources at a given of time, can easily show us whether there is a dead lock or not.</a:t>
            </a:r>
          </a:p>
          <a:p>
            <a:endParaRPr lang="en-US" dirty="0" smtClean="0"/>
          </a:p>
          <a:p>
            <a:r>
              <a:rPr lang="en-US" dirty="0" smtClean="0"/>
              <a:t>We have a set of thread { T1, T2, ………. </a:t>
            </a:r>
            <a:r>
              <a:rPr lang="en-US" dirty="0" err="1" smtClean="0"/>
              <a:t>Tn</a:t>
            </a:r>
            <a:r>
              <a:rPr lang="en-US" dirty="0" smtClean="0"/>
              <a:t> } and set of resource {  R1, R2, …….</a:t>
            </a:r>
            <a:r>
              <a:rPr lang="en-US" dirty="0" err="1" smtClean="0"/>
              <a:t>Rm</a:t>
            </a:r>
            <a:r>
              <a:rPr lang="en-US" dirty="0" smtClean="0"/>
              <a:t> }</a:t>
            </a:r>
          </a:p>
          <a:p>
            <a:endParaRPr lang="en-US" dirty="0" smtClean="0"/>
          </a:p>
          <a:p>
            <a:r>
              <a:rPr lang="en-US" dirty="0" smtClean="0"/>
              <a:t>WE can make a pictorial representation of which thread is requesting for  resource and which resource is being assigned to which thread. For this we make use of arrows  which are called as edges.  So we will have two type of edges </a:t>
            </a:r>
          </a:p>
          <a:p>
            <a:r>
              <a:rPr lang="en-US" dirty="0" smtClean="0"/>
              <a:t>First  which indicates a  “</a:t>
            </a:r>
            <a:r>
              <a:rPr lang="en-US" b="1" dirty="0" smtClean="0">
                <a:solidFill>
                  <a:srgbClr val="92D050"/>
                </a:solidFill>
              </a:rPr>
              <a:t>Request</a:t>
            </a:r>
            <a:r>
              <a:rPr lang="en-US" dirty="0" smtClean="0"/>
              <a:t>”  edge   Directed from a thread to a resource  </a:t>
            </a:r>
          </a:p>
          <a:p>
            <a:r>
              <a:rPr lang="en-US" dirty="0" smtClean="0"/>
              <a:t>Second  one indicating a “</a:t>
            </a:r>
            <a:r>
              <a:rPr lang="en-US" b="1" dirty="0" smtClean="0">
                <a:solidFill>
                  <a:srgbClr val="FF0000"/>
                </a:solidFill>
              </a:rPr>
              <a:t>assignment</a:t>
            </a:r>
            <a:r>
              <a:rPr lang="en-US" dirty="0" smtClean="0"/>
              <a:t>” edge. Directed from a resource to a thread.</a:t>
            </a:r>
          </a:p>
          <a:p>
            <a:r>
              <a:rPr lang="en-US" dirty="0" smtClean="0"/>
              <a:t>{  T1 </a:t>
            </a:r>
            <a:r>
              <a:rPr lang="en-US" dirty="0" smtClean="0">
                <a:sym typeface="Wingdings" pitchFamily="2" charset="2"/>
              </a:rPr>
              <a:t> R2  , R2 T2, R2-&gt; T3} </a:t>
            </a:r>
            <a:endParaRPr lang="en-US" dirty="0" smtClean="0"/>
          </a:p>
        </p:txBody>
      </p:sp>
      <p:sp>
        <p:nvSpPr>
          <p:cNvPr id="5" name="Oval 4"/>
          <p:cNvSpPr/>
          <p:nvPr/>
        </p:nvSpPr>
        <p:spPr>
          <a:xfrm>
            <a:off x="2438400" y="60198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267200" y="62484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324600" y="6248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438400" y="4800600"/>
            <a:ext cx="762000" cy="533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9" name="Rounded Rectangle 8"/>
          <p:cNvSpPr/>
          <p:nvPr/>
        </p:nvSpPr>
        <p:spPr>
          <a:xfrm>
            <a:off x="4038600" y="4648200"/>
            <a:ext cx="990600" cy="6858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10" name="Rounded Rectangle 9"/>
          <p:cNvSpPr/>
          <p:nvPr/>
        </p:nvSpPr>
        <p:spPr>
          <a:xfrm>
            <a:off x="6019800" y="4800600"/>
            <a:ext cx="1371600" cy="4572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a:p>
        </p:txBody>
      </p:sp>
      <p:cxnSp>
        <p:nvCxnSpPr>
          <p:cNvPr id="12" name="Straight Arrow Connector 11"/>
          <p:cNvCxnSpPr>
            <a:stCxn id="5" idx="0"/>
          </p:cNvCxnSpPr>
          <p:nvPr/>
        </p:nvCxnSpPr>
        <p:spPr>
          <a:xfrm rot="5400000" flipH="1" flipV="1">
            <a:off x="3124201" y="5029199"/>
            <a:ext cx="685800" cy="1295402"/>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rot="16200000" flipH="1">
            <a:off x="3981450" y="5543550"/>
            <a:ext cx="1143000" cy="2667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4724400" y="5105400"/>
            <a:ext cx="1711792" cy="1232274"/>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1" name="16-Point Star 20"/>
          <p:cNvSpPr/>
          <p:nvPr/>
        </p:nvSpPr>
        <p:spPr>
          <a:xfrm>
            <a:off x="64008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6-Point Star 22"/>
          <p:cNvSpPr/>
          <p:nvPr/>
        </p:nvSpPr>
        <p:spPr>
          <a:xfrm>
            <a:off x="6858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16-Point Star 23"/>
          <p:cNvSpPr/>
          <p:nvPr/>
        </p:nvSpPr>
        <p:spPr>
          <a:xfrm>
            <a:off x="2743200"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16-Point Star 24"/>
          <p:cNvSpPr/>
          <p:nvPr/>
        </p:nvSpPr>
        <p:spPr>
          <a:xfrm>
            <a:off x="4191000"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534400" cy="584775"/>
          </a:xfrm>
          <a:prstGeom prst="rect">
            <a:avLst/>
          </a:prstGeom>
          <a:noFill/>
        </p:spPr>
        <p:txBody>
          <a:bodyPr wrap="square" rtlCol="0">
            <a:spAutoFit/>
          </a:bodyPr>
          <a:lstStyle/>
          <a:p>
            <a:pPr algn="ctr"/>
            <a:r>
              <a:rPr lang="en-US" sz="3200" dirty="0" smtClean="0"/>
              <a:t>Situation -1 </a:t>
            </a:r>
          </a:p>
        </p:txBody>
      </p:sp>
      <p:sp>
        <p:nvSpPr>
          <p:cNvPr id="4" name="Rounded Rectangle 3"/>
          <p:cNvSpPr/>
          <p:nvPr/>
        </p:nvSpPr>
        <p:spPr>
          <a:xfrm>
            <a:off x="2057400" y="1447800"/>
            <a:ext cx="9144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5" name="Rounded Rectangle 4"/>
          <p:cNvSpPr/>
          <p:nvPr/>
        </p:nvSpPr>
        <p:spPr>
          <a:xfrm>
            <a:off x="5715000" y="1371600"/>
            <a:ext cx="990600" cy="6858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7" name="Oval 6"/>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8" name="Oval 7"/>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9" name="Oval 8"/>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10" name="Rounded Rectangle 9"/>
          <p:cNvSpPr/>
          <p:nvPr/>
        </p:nvSpPr>
        <p:spPr>
          <a:xfrm>
            <a:off x="2209800" y="4572000"/>
            <a:ext cx="914400" cy="12192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11" name="Rounded Rectangle 10"/>
          <p:cNvSpPr/>
          <p:nvPr/>
        </p:nvSpPr>
        <p:spPr>
          <a:xfrm>
            <a:off x="5562600" y="4572000"/>
            <a:ext cx="914400" cy="1524000"/>
          </a:xfrm>
          <a:prstGeom prst="roundRect">
            <a:avLst/>
          </a:prstGeom>
          <a:solidFill>
            <a:schemeClr val="bg1">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2" name="16-Point Star 11"/>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6-Point Star 16"/>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16-Point Star 17"/>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flipH="1" flipV="1">
            <a:off x="1866900" y="2628900"/>
            <a:ext cx="990600" cy="1588"/>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8"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9"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7"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584775"/>
          </a:xfrm>
          <a:prstGeom prst="rect">
            <a:avLst/>
          </a:prstGeom>
          <a:noFill/>
        </p:spPr>
        <p:txBody>
          <a:bodyPr wrap="square" rtlCol="0">
            <a:spAutoFit/>
          </a:bodyPr>
          <a:lstStyle/>
          <a:p>
            <a:pPr algn="ctr"/>
            <a:r>
              <a:rPr lang="en-US" sz="3200" dirty="0" smtClean="0"/>
              <a:t>Situation-2</a:t>
            </a:r>
          </a:p>
        </p:txBody>
      </p:sp>
      <p:sp>
        <p:nvSpPr>
          <p:cNvPr id="3" name="Rounded Rectangle 2"/>
          <p:cNvSpPr/>
          <p:nvPr/>
        </p:nvSpPr>
        <p:spPr>
          <a:xfrm>
            <a:off x="2057400" y="1447800"/>
            <a:ext cx="9144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a:p>
        </p:txBody>
      </p:sp>
      <p:sp>
        <p:nvSpPr>
          <p:cNvPr id="4" name="Rounded Rectangle 3"/>
          <p:cNvSpPr/>
          <p:nvPr/>
        </p:nvSpPr>
        <p:spPr>
          <a:xfrm>
            <a:off x="5715000" y="1371600"/>
            <a:ext cx="990600" cy="6858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a:p>
        </p:txBody>
      </p:sp>
      <p:sp>
        <p:nvSpPr>
          <p:cNvPr id="5" name="Oval 4"/>
          <p:cNvSpPr/>
          <p:nvPr/>
        </p:nvSpPr>
        <p:spPr>
          <a:xfrm>
            <a:off x="2209800" y="30480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038600" y="3048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7" name="Oval 6"/>
          <p:cNvSpPr/>
          <p:nvPr/>
        </p:nvSpPr>
        <p:spPr>
          <a:xfrm>
            <a:off x="6248400" y="31242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8" name="Rounded Rectangle 7"/>
          <p:cNvSpPr/>
          <p:nvPr/>
        </p:nvSpPr>
        <p:spPr>
          <a:xfrm>
            <a:off x="2209800" y="4572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R3</a:t>
            </a:r>
          </a:p>
          <a:p>
            <a:pPr algn="ctr"/>
            <a:endParaRPr lang="en-US" dirty="0" smtClean="0"/>
          </a:p>
          <a:p>
            <a:pPr algn="ctr"/>
            <a:endParaRPr lang="en-US" dirty="0"/>
          </a:p>
        </p:txBody>
      </p:sp>
      <p:sp>
        <p:nvSpPr>
          <p:cNvPr id="9" name="Rounded Rectangle 8"/>
          <p:cNvSpPr/>
          <p:nvPr/>
        </p:nvSpPr>
        <p:spPr>
          <a:xfrm>
            <a:off x="5562600" y="4572000"/>
            <a:ext cx="914400" cy="15240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R4</a:t>
            </a:r>
          </a:p>
          <a:p>
            <a:pPr algn="ctr"/>
            <a:endParaRPr lang="en-US" dirty="0" smtClean="0"/>
          </a:p>
          <a:p>
            <a:pPr algn="ctr"/>
            <a:endParaRPr lang="en-US" dirty="0" smtClean="0"/>
          </a:p>
          <a:p>
            <a:pPr algn="ctr"/>
            <a:endParaRPr lang="en-US" dirty="0"/>
          </a:p>
        </p:txBody>
      </p:sp>
      <p:sp>
        <p:nvSpPr>
          <p:cNvPr id="10" name="16-Point Star 9"/>
          <p:cNvSpPr/>
          <p:nvPr/>
        </p:nvSpPr>
        <p:spPr>
          <a:xfrm>
            <a:off x="23622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2514600" y="18288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16-Point Star 11"/>
          <p:cNvSpPr/>
          <p:nvPr/>
        </p:nvSpPr>
        <p:spPr>
          <a:xfrm>
            <a:off x="6172200" y="1752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16-Point Star 12"/>
          <p:cNvSpPr/>
          <p:nvPr/>
        </p:nvSpPr>
        <p:spPr>
          <a:xfrm>
            <a:off x="2895600" y="5181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6-Point Star 13"/>
          <p:cNvSpPr/>
          <p:nvPr/>
        </p:nvSpPr>
        <p:spPr>
          <a:xfrm>
            <a:off x="6025488" y="5105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16-Point Star 14"/>
          <p:cNvSpPr/>
          <p:nvPr/>
        </p:nvSpPr>
        <p:spPr>
          <a:xfrm>
            <a:off x="6019800" y="5410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16-Point Star 15"/>
          <p:cNvSpPr/>
          <p:nvPr/>
        </p:nvSpPr>
        <p:spPr>
          <a:xfrm>
            <a:off x="6019800" y="5791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rot="16200000" flipV="1">
            <a:off x="1905794" y="2591594"/>
            <a:ext cx="1066006" cy="1516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2590800" y="1905000"/>
            <a:ext cx="1866900" cy="1143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00600" y="2057400"/>
            <a:ext cx="1219200" cy="10668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7" idx="0"/>
          </p:cNvCxnSpPr>
          <p:nvPr/>
        </p:nvCxnSpPr>
        <p:spPr>
          <a:xfrm rot="16200000" flipH="1">
            <a:off x="5791200" y="2286000"/>
            <a:ext cx="1295400" cy="381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4"/>
          </p:cNvCxnSpPr>
          <p:nvPr/>
        </p:nvCxnSpPr>
        <p:spPr>
          <a:xfrm rot="5400000" flipH="1" flipV="1">
            <a:off x="2914650" y="3714750"/>
            <a:ext cx="1600200" cy="14859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4"/>
          </p:cNvCxnSpPr>
          <p:nvPr/>
        </p:nvCxnSpPr>
        <p:spPr>
          <a:xfrm rot="5400000" flipH="1" flipV="1">
            <a:off x="1714500" y="4381500"/>
            <a:ext cx="1600200" cy="1524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flipV="1">
            <a:off x="3124200" y="3657600"/>
            <a:ext cx="3276600" cy="1752600"/>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5" name="Oval 4"/>
          <p:cNvSpPr/>
          <p:nvPr/>
        </p:nvSpPr>
        <p:spPr>
          <a:xfrm>
            <a:off x="6858000" y="4572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16-Point Star 9"/>
          <p:cNvSpPr/>
          <p:nvPr/>
        </p:nvSpPr>
        <p:spPr>
          <a:xfrm>
            <a:off x="4349088" y="50292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4876800" y="3428206"/>
            <a:ext cx="2438400" cy="10675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5" idx="2"/>
          </p:cNvCxnSpPr>
          <p:nvPr/>
        </p:nvCxnSpPr>
        <p:spPr>
          <a:xfrm flipV="1">
            <a:off x="4419600" y="4876800"/>
            <a:ext cx="2438400" cy="228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8600" y="228600"/>
            <a:ext cx="8534400" cy="584775"/>
          </a:xfrm>
          <a:prstGeom prst="rect">
            <a:avLst/>
          </a:prstGeom>
          <a:noFill/>
        </p:spPr>
        <p:txBody>
          <a:bodyPr wrap="square" rtlCol="0">
            <a:spAutoFit/>
          </a:bodyPr>
          <a:lstStyle/>
          <a:p>
            <a:pPr algn="ctr"/>
            <a:r>
              <a:rPr lang="en-US" sz="3200" dirty="0" smtClean="0"/>
              <a:t>Situation -3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Protocol for using a critical section</a:t>
            </a:r>
            <a:endParaRPr lang="en-US" dirty="0"/>
          </a:p>
        </p:txBody>
      </p:sp>
      <p:sp>
        <p:nvSpPr>
          <p:cNvPr id="3" name="TextBox 2"/>
          <p:cNvSpPr txBox="1"/>
          <p:nvPr/>
        </p:nvSpPr>
        <p:spPr>
          <a:xfrm>
            <a:off x="381000" y="1219200"/>
            <a:ext cx="8458200" cy="1200329"/>
          </a:xfrm>
          <a:prstGeom prst="rect">
            <a:avLst/>
          </a:prstGeom>
          <a:noFill/>
          <a:ln>
            <a:solidFill>
              <a:srgbClr val="FF0000"/>
            </a:solidFill>
          </a:ln>
        </p:spPr>
        <p:txBody>
          <a:bodyPr wrap="square" rtlCol="0">
            <a:spAutoFit/>
          </a:bodyPr>
          <a:lstStyle/>
          <a:p>
            <a:r>
              <a:rPr lang="en-US" dirty="0" smtClean="0"/>
              <a:t>Each thread need to request permission to access this critical region. A thread is given permission only if no one else is using it.  Once a thread is given access, it does the operation on the memory area and before exiting, it has free up the area such that another thread can use the critical section</a:t>
            </a:r>
            <a:endParaRPr lang="en-US" dirty="0"/>
          </a:p>
        </p:txBody>
      </p:sp>
      <p:sp>
        <p:nvSpPr>
          <p:cNvPr id="4" name="TextBox 3"/>
          <p:cNvSpPr txBox="1"/>
          <p:nvPr/>
        </p:nvSpPr>
        <p:spPr>
          <a:xfrm>
            <a:off x="304800" y="2610683"/>
            <a:ext cx="8534400" cy="3970318"/>
          </a:xfrm>
          <a:prstGeom prst="rect">
            <a:avLst/>
          </a:prstGeom>
          <a:noFill/>
          <a:ln>
            <a:solidFill>
              <a:srgbClr val="FF0000"/>
            </a:solidFill>
          </a:ln>
        </p:spPr>
        <p:txBody>
          <a:bodyPr wrap="square" rtlCol="0">
            <a:spAutoFit/>
          </a:bodyPr>
          <a:lstStyle/>
          <a:p>
            <a:r>
              <a:rPr lang="en-US" dirty="0" smtClean="0"/>
              <a:t>while (TRUE)</a:t>
            </a:r>
          </a:p>
          <a:p>
            <a:r>
              <a:rPr lang="en-US" dirty="0" smtClean="0"/>
              <a:t>{</a:t>
            </a:r>
          </a:p>
          <a:p>
            <a:endParaRPr lang="en-US" dirty="0" smtClean="0"/>
          </a:p>
          <a:p>
            <a:endParaRPr lang="en-US" dirty="0" smtClean="0"/>
          </a:p>
          <a:p>
            <a:r>
              <a:rPr lang="en-US" dirty="0" smtClean="0"/>
              <a:t>            if (x &lt; 6)     // Thread 2 executes this  line</a:t>
            </a:r>
          </a:p>
          <a:p>
            <a:r>
              <a:rPr lang="en-US" dirty="0" smtClean="0"/>
              <a:t>                 x++;   //   while Thread 1 is executing this line</a:t>
            </a:r>
          </a:p>
          <a:p>
            <a:r>
              <a:rPr lang="en-US" dirty="0" smtClean="0"/>
              <a:t>           else </a:t>
            </a:r>
          </a:p>
          <a:p>
            <a:r>
              <a:rPr lang="en-US" dirty="0" smtClean="0"/>
              <a:t>                 </a:t>
            </a:r>
            <a:r>
              <a:rPr lang="en-US" dirty="0" err="1" smtClean="0"/>
              <a:t>printf</a:t>
            </a:r>
            <a:r>
              <a:rPr lang="en-US" dirty="0" smtClean="0"/>
              <a:t>(“x is out of range\n”); </a:t>
            </a:r>
          </a:p>
          <a:p>
            <a:endParaRPr lang="en-US" dirty="0" smtClean="0"/>
          </a:p>
          <a:p>
            <a:r>
              <a:rPr lang="en-US" dirty="0" smtClean="0"/>
              <a:t>   </a:t>
            </a:r>
          </a:p>
          <a:p>
            <a:r>
              <a:rPr lang="en-US" dirty="0" smtClean="0"/>
              <a:t>         </a:t>
            </a:r>
          </a:p>
          <a:p>
            <a:r>
              <a:rPr lang="en-US" dirty="0" smtClean="0"/>
              <a:t>            Reminder section ;</a:t>
            </a:r>
          </a:p>
          <a:p>
            <a:endParaRPr lang="en-US" dirty="0" smtClean="0"/>
          </a:p>
          <a:p>
            <a:r>
              <a:rPr lang="en-US" dirty="0" smtClean="0"/>
              <a:t>}</a:t>
            </a:r>
            <a:endParaRPr lang="en-US" dirty="0"/>
          </a:p>
        </p:txBody>
      </p:sp>
      <p:sp>
        <p:nvSpPr>
          <p:cNvPr id="5" name="Rectangle 4"/>
          <p:cNvSpPr/>
          <p:nvPr/>
        </p:nvSpPr>
        <p:spPr>
          <a:xfrm>
            <a:off x="990600" y="3276600"/>
            <a:ext cx="3886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Section Entry  (grab the control)</a:t>
            </a:r>
            <a:endParaRPr lang="en-US" dirty="0"/>
          </a:p>
        </p:txBody>
      </p:sp>
      <p:sp>
        <p:nvSpPr>
          <p:cNvPr id="6" name="Rectangle 5"/>
          <p:cNvSpPr/>
          <p:nvPr/>
        </p:nvSpPr>
        <p:spPr>
          <a:xfrm>
            <a:off x="990600" y="5181600"/>
            <a:ext cx="42672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Critical Section exit (Release the control)</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to read the Directed graph</a:t>
            </a:r>
            <a:endParaRPr lang="en-US" dirty="0"/>
          </a:p>
        </p:txBody>
      </p:sp>
      <p:sp>
        <p:nvSpPr>
          <p:cNvPr id="3" name="TextBox 2"/>
          <p:cNvSpPr txBox="1"/>
          <p:nvPr/>
        </p:nvSpPr>
        <p:spPr>
          <a:xfrm>
            <a:off x="533400" y="1143000"/>
            <a:ext cx="8001000" cy="5262979"/>
          </a:xfrm>
          <a:prstGeom prst="rect">
            <a:avLst/>
          </a:prstGeom>
          <a:noFill/>
        </p:spPr>
        <p:txBody>
          <a:bodyPr wrap="square" rtlCol="0">
            <a:spAutoFit/>
          </a:bodyPr>
          <a:lstStyle/>
          <a:p>
            <a:r>
              <a:rPr lang="en-US" sz="2400" dirty="0" smtClean="0"/>
              <a:t>If  the graph contains no  cycles, then no process in the system is deadlocked. If the graph does contain a cycle, then a deadlock may exist.</a:t>
            </a:r>
          </a:p>
          <a:p>
            <a:endParaRPr lang="en-US" sz="2400" dirty="0" smtClean="0"/>
          </a:p>
          <a:p>
            <a:r>
              <a:rPr lang="en-US" sz="2400" b="1" u="sng" dirty="0" smtClean="0"/>
              <a:t>If each resource type has exactly one instance</a:t>
            </a:r>
            <a:r>
              <a:rPr lang="en-US" sz="2400" dirty="0" smtClean="0"/>
              <a:t>, then a cycle implies that a deadlock has occurred. If the cycle involves only a set of resource types, each of which has only a single instance, then a deadlock has occurred. Each process</a:t>
            </a:r>
          </a:p>
          <a:p>
            <a:r>
              <a:rPr lang="en-US" sz="2400" dirty="0" smtClean="0"/>
              <a:t>involved in the cycle is deadlocked.</a:t>
            </a:r>
          </a:p>
          <a:p>
            <a:endParaRPr lang="en-US" sz="2400" dirty="0" smtClean="0"/>
          </a:p>
          <a:p>
            <a:r>
              <a:rPr lang="en-US" sz="2400" b="1" u="sng" dirty="0" smtClean="0"/>
              <a:t>If each resource type has several instances</a:t>
            </a:r>
            <a:r>
              <a:rPr lang="en-US" sz="2400" dirty="0" smtClean="0"/>
              <a:t>, then a cycle does not necessarily imply that a deadlock has occurred. In this case, a cycle in. the graph is a necessary but not a sufficient condition for the existence of deadlock.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752600" y="3200400"/>
            <a:ext cx="7620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3" name="Oval 2"/>
          <p:cNvSpPr/>
          <p:nvPr/>
        </p:nvSpPr>
        <p:spPr>
          <a:xfrm>
            <a:off x="6858000" y="11430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4" name="Oval 3"/>
          <p:cNvSpPr/>
          <p:nvPr/>
        </p:nvSpPr>
        <p:spPr>
          <a:xfrm>
            <a:off x="6934200" y="2819400"/>
            <a:ext cx="838200" cy="60960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6" name="Rounded Rectangle 5"/>
          <p:cNvSpPr/>
          <p:nvPr/>
        </p:nvSpPr>
        <p:spPr>
          <a:xfrm>
            <a:off x="3886200" y="15240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p>
          <a:p>
            <a:pPr algn="ctr"/>
            <a:endParaRPr lang="en-US" dirty="0" smtClean="0"/>
          </a:p>
          <a:p>
            <a:pPr algn="ctr"/>
            <a:endParaRPr lang="en-US" dirty="0"/>
          </a:p>
        </p:txBody>
      </p:sp>
      <p:sp>
        <p:nvSpPr>
          <p:cNvPr id="7" name="Rounded Rectangle 6"/>
          <p:cNvSpPr/>
          <p:nvPr/>
        </p:nvSpPr>
        <p:spPr>
          <a:xfrm>
            <a:off x="3962400" y="4419600"/>
            <a:ext cx="914400" cy="1219200"/>
          </a:xfrm>
          <a:prstGeom prst="roundRect">
            <a:avLst/>
          </a:prstGeom>
          <a:solidFill>
            <a:schemeClr val="bg1">
              <a:lumMod val="6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p>
          <a:p>
            <a:pPr algn="ctr"/>
            <a:endParaRPr lang="en-US" dirty="0" smtClean="0"/>
          </a:p>
          <a:p>
            <a:pPr algn="ctr"/>
            <a:endParaRPr lang="en-US" dirty="0"/>
          </a:p>
        </p:txBody>
      </p:sp>
      <p:sp>
        <p:nvSpPr>
          <p:cNvPr id="8" name="16-Point Star 7"/>
          <p:cNvSpPr/>
          <p:nvPr/>
        </p:nvSpPr>
        <p:spPr>
          <a:xfrm>
            <a:off x="4267200" y="21336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16-Point Star 8"/>
          <p:cNvSpPr/>
          <p:nvPr/>
        </p:nvSpPr>
        <p:spPr>
          <a:xfrm>
            <a:off x="4261512" y="24384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16-Point Star 10"/>
          <p:cNvSpPr/>
          <p:nvPr/>
        </p:nvSpPr>
        <p:spPr>
          <a:xfrm>
            <a:off x="4343400" y="5334000"/>
            <a:ext cx="76200" cy="1524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2361406" y="2590800"/>
            <a:ext cx="1524794" cy="761206"/>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3" idx="2"/>
          </p:cNvCxnSpPr>
          <p:nvPr/>
        </p:nvCxnSpPr>
        <p:spPr>
          <a:xfrm flipV="1">
            <a:off x="4343400" y="1447800"/>
            <a:ext cx="2514600" cy="7620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4343400" y="2514600"/>
            <a:ext cx="2590800" cy="6096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rot="10800000" flipV="1">
            <a:off x="4876800" y="3428206"/>
            <a:ext cx="2438400" cy="1600994"/>
          </a:xfrm>
          <a:prstGeom prst="straightConnector1">
            <a:avLst/>
          </a:prstGeom>
          <a:ln w="38100">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 idx="4"/>
          </p:cNvCxnSpPr>
          <p:nvPr/>
        </p:nvCxnSpPr>
        <p:spPr>
          <a:xfrm rot="10800000">
            <a:off x="2133600" y="3810000"/>
            <a:ext cx="2209800" cy="1600200"/>
          </a:xfrm>
          <a:prstGeom prst="straightConnector1">
            <a:avLst/>
          </a:prstGeom>
          <a:ln w="47625">
            <a:solidFill>
              <a:srgbClr val="FF0000"/>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8600" y="228600"/>
            <a:ext cx="8534400" cy="584775"/>
          </a:xfrm>
          <a:prstGeom prst="rect">
            <a:avLst/>
          </a:prstGeom>
          <a:noFill/>
        </p:spPr>
        <p:txBody>
          <a:bodyPr wrap="square" rtlCol="0">
            <a:spAutoFit/>
          </a:bodyPr>
          <a:lstStyle/>
          <a:p>
            <a:pPr algn="ctr"/>
            <a:r>
              <a:rPr lang="en-US" sz="3200" dirty="0" smtClean="0"/>
              <a:t>Situation -4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operating system handle deadlocks</a:t>
            </a:r>
            <a:endParaRPr lang="en-US" dirty="0"/>
          </a:p>
        </p:txBody>
      </p:sp>
      <p:sp>
        <p:nvSpPr>
          <p:cNvPr id="3" name="TextBox 2"/>
          <p:cNvSpPr txBox="1"/>
          <p:nvPr/>
        </p:nvSpPr>
        <p:spPr>
          <a:xfrm>
            <a:off x="381000" y="1752600"/>
            <a:ext cx="8382000" cy="3785652"/>
          </a:xfrm>
          <a:prstGeom prst="rect">
            <a:avLst/>
          </a:prstGeom>
          <a:noFill/>
        </p:spPr>
        <p:txBody>
          <a:bodyPr wrap="square" rtlCol="0">
            <a:spAutoFit/>
          </a:bodyPr>
          <a:lstStyle/>
          <a:p>
            <a:r>
              <a:rPr lang="en-US" sz="2400" dirty="0" smtClean="0"/>
              <a:t>Use a protocol to prevent or avoid deadlocks, ensuring that the System  will </a:t>
            </a:r>
            <a:r>
              <a:rPr lang="en-US" sz="2400" i="1" dirty="0" smtClean="0"/>
              <a:t>never enter a deadlocked state.</a:t>
            </a:r>
          </a:p>
          <a:p>
            <a:endParaRPr lang="en-US" sz="2400" i="1" dirty="0" smtClean="0"/>
          </a:p>
          <a:p>
            <a:r>
              <a:rPr lang="en-US" sz="2400" dirty="0" smtClean="0"/>
              <a:t>Allow the system to enter a deadlocked state, detect it, and recover.</a:t>
            </a:r>
          </a:p>
          <a:p>
            <a:endParaRPr lang="en-US" sz="2400" dirty="0" smtClean="0"/>
          </a:p>
          <a:p>
            <a:r>
              <a:rPr lang="en-US" sz="2400" dirty="0" smtClean="0"/>
              <a:t>Ignore the problem altogether and pretend that deadlocks never</a:t>
            </a:r>
          </a:p>
          <a:p>
            <a:r>
              <a:rPr lang="en-US" sz="2400" dirty="0" smtClean="0"/>
              <a:t>occur in the system  - This is what most of the OS do - it is then up to the application developer to write programs that  handle deadlocks</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 prevention</a:t>
            </a:r>
            <a:endParaRPr lang="en-US" dirty="0"/>
          </a:p>
        </p:txBody>
      </p:sp>
      <p:sp>
        <p:nvSpPr>
          <p:cNvPr id="3" name="TextBox 2"/>
          <p:cNvSpPr txBox="1"/>
          <p:nvPr/>
        </p:nvSpPr>
        <p:spPr>
          <a:xfrm>
            <a:off x="381000" y="1905000"/>
            <a:ext cx="8229600" cy="1200329"/>
          </a:xfrm>
          <a:prstGeom prst="rect">
            <a:avLst/>
          </a:prstGeom>
          <a:noFill/>
        </p:spPr>
        <p:txBody>
          <a:bodyPr wrap="square" rtlCol="0">
            <a:spAutoFit/>
          </a:bodyPr>
          <a:lstStyle/>
          <a:p>
            <a:r>
              <a:rPr lang="en-US" b="1" dirty="0" smtClean="0"/>
              <a:t>7.4.1 Mutual Exclusion</a:t>
            </a:r>
          </a:p>
          <a:p>
            <a:r>
              <a:rPr lang="en-US" b="1" dirty="0" smtClean="0"/>
              <a:t>Hold and Wait</a:t>
            </a:r>
          </a:p>
          <a:p>
            <a:r>
              <a:rPr lang="en-US" b="1" dirty="0" smtClean="0"/>
              <a:t>No Preemption</a:t>
            </a:r>
          </a:p>
          <a:p>
            <a:r>
              <a:rPr lang="en-US" b="1" dirty="0" smtClean="0"/>
              <a:t>Circular Wait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Lock avoidance</a:t>
            </a:r>
            <a:endParaRPr lang="en-US" dirty="0"/>
          </a:p>
        </p:txBody>
      </p:sp>
      <p:sp>
        <p:nvSpPr>
          <p:cNvPr id="3" name="TextBox 2"/>
          <p:cNvSpPr txBox="1"/>
          <p:nvPr/>
        </p:nvSpPr>
        <p:spPr>
          <a:xfrm>
            <a:off x="381000" y="1905000"/>
            <a:ext cx="8229600" cy="1754326"/>
          </a:xfrm>
          <a:prstGeom prst="rect">
            <a:avLst/>
          </a:prstGeom>
          <a:noFill/>
        </p:spPr>
        <p:txBody>
          <a:bodyPr wrap="square" rtlCol="0">
            <a:spAutoFit/>
          </a:bodyPr>
          <a:lstStyle/>
          <a:p>
            <a:r>
              <a:rPr lang="en-US" b="1" dirty="0" smtClean="0"/>
              <a:t>Safe State</a:t>
            </a:r>
          </a:p>
          <a:p>
            <a:r>
              <a:rPr lang="en-US" b="1" dirty="0" smtClean="0"/>
              <a:t>Resource-Allocation-Graph Algorithm No Preemption</a:t>
            </a:r>
          </a:p>
          <a:p>
            <a:r>
              <a:rPr lang="en-US" dirty="0" smtClean="0"/>
              <a:t>Banker's Algorithm</a:t>
            </a:r>
          </a:p>
          <a:p>
            <a:r>
              <a:rPr lang="en-US" dirty="0" smtClean="0"/>
              <a:t>Safety Algorithm</a:t>
            </a:r>
          </a:p>
          <a:p>
            <a:r>
              <a:rPr lang="en-US" dirty="0" smtClean="0"/>
              <a:t>Resource-Request Algorithm</a:t>
            </a:r>
          </a:p>
          <a:p>
            <a:r>
              <a:rPr lang="en-US" dirty="0" smtClean="0"/>
              <a:t>An example to  Illustrate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TextBox 2"/>
          <p:cNvSpPr txBox="1"/>
          <p:nvPr/>
        </p:nvSpPr>
        <p:spPr>
          <a:xfrm>
            <a:off x="304800" y="1524000"/>
            <a:ext cx="8382000" cy="923330"/>
          </a:xfrm>
          <a:prstGeom prst="rect">
            <a:avLst/>
          </a:prstGeom>
          <a:noFill/>
        </p:spPr>
        <p:txBody>
          <a:bodyPr wrap="square" rtlCol="0">
            <a:spAutoFit/>
          </a:bodyPr>
          <a:lstStyle/>
          <a:p>
            <a:r>
              <a:rPr lang="en-US" dirty="0" smtClean="0"/>
              <a:t>Single Instance of Each Resource Type</a:t>
            </a:r>
          </a:p>
          <a:p>
            <a:r>
              <a:rPr lang="en-US" dirty="0" smtClean="0"/>
              <a:t>7.6.2 Several Instances of a Resource Type</a:t>
            </a:r>
          </a:p>
          <a:p>
            <a:r>
              <a:rPr lang="en-US" dirty="0" smtClean="0"/>
              <a:t>7.6.3 Detection-Algorithm Usage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from deadlock</a:t>
            </a:r>
            <a:endParaRPr lang="en-US" dirty="0"/>
          </a:p>
        </p:txBody>
      </p:sp>
      <p:sp>
        <p:nvSpPr>
          <p:cNvPr id="3" name="TextBox 2"/>
          <p:cNvSpPr txBox="1"/>
          <p:nvPr/>
        </p:nvSpPr>
        <p:spPr>
          <a:xfrm>
            <a:off x="228600" y="1600200"/>
            <a:ext cx="8610600" cy="646331"/>
          </a:xfrm>
          <a:prstGeom prst="rect">
            <a:avLst/>
          </a:prstGeom>
          <a:noFill/>
        </p:spPr>
        <p:txBody>
          <a:bodyPr wrap="square" rtlCol="0">
            <a:spAutoFit/>
          </a:bodyPr>
          <a:lstStyle/>
          <a:p>
            <a:r>
              <a:rPr lang="en-US" dirty="0" smtClean="0"/>
              <a:t>Process Termination</a:t>
            </a:r>
          </a:p>
          <a:p>
            <a:r>
              <a:rPr lang="en-US" b="1" dirty="0" smtClean="0"/>
              <a:t>Resource Preemption</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TextBox 2"/>
          <p:cNvSpPr txBox="1"/>
          <p:nvPr/>
        </p:nvSpPr>
        <p:spPr>
          <a:xfrm>
            <a:off x="457200" y="2209800"/>
            <a:ext cx="8229600" cy="2585323"/>
          </a:xfrm>
          <a:prstGeom prst="rect">
            <a:avLst/>
          </a:prstGeom>
          <a:noFill/>
        </p:spPr>
        <p:txBody>
          <a:bodyPr wrap="square" rtlCol="0">
            <a:spAutoFit/>
          </a:bodyPr>
          <a:lstStyle/>
          <a:p>
            <a:r>
              <a:rPr lang="en-US" dirty="0" smtClean="0"/>
              <a:t>Write a multithreaded program that implements the banker's algorithm</a:t>
            </a:r>
          </a:p>
          <a:p>
            <a:r>
              <a:rPr lang="en-US" dirty="0" smtClean="0"/>
              <a:t>discussed in Section 7.5.3. Create </a:t>
            </a:r>
            <a:r>
              <a:rPr lang="en-US" i="1" dirty="0" smtClean="0"/>
              <a:t>n threads that request and release</a:t>
            </a:r>
          </a:p>
          <a:p>
            <a:r>
              <a:rPr lang="en-US" dirty="0" smtClean="0"/>
              <a:t>resources from the bank. The banker will grant the request only if it</a:t>
            </a:r>
          </a:p>
          <a:p>
            <a:r>
              <a:rPr lang="en-US" dirty="0" smtClean="0"/>
              <a:t>leaves the system in a safe state. You may write this program using</a:t>
            </a:r>
          </a:p>
          <a:p>
            <a:r>
              <a:rPr lang="en-US" dirty="0" smtClean="0"/>
              <a:t>either </a:t>
            </a:r>
            <a:r>
              <a:rPr lang="en-US" dirty="0" err="1" smtClean="0"/>
              <a:t>Pthreads</a:t>
            </a:r>
            <a:r>
              <a:rPr lang="en-US" dirty="0" smtClean="0"/>
              <a:t> or Win32 threads. It is important that shared data be safe</a:t>
            </a:r>
          </a:p>
          <a:p>
            <a:r>
              <a:rPr lang="en-US" dirty="0" smtClean="0"/>
              <a:t>from concurrent access. To ensure safe access to shared data, you can</a:t>
            </a:r>
          </a:p>
          <a:p>
            <a:r>
              <a:rPr lang="en-US" dirty="0" smtClean="0"/>
              <a:t>use </a:t>
            </a:r>
            <a:r>
              <a:rPr lang="en-US" dirty="0" err="1" smtClean="0"/>
              <a:t>mutex</a:t>
            </a:r>
            <a:r>
              <a:rPr lang="en-US" dirty="0" smtClean="0"/>
              <a:t> locks, which are available in both the </a:t>
            </a:r>
            <a:r>
              <a:rPr lang="en-US" dirty="0" err="1" smtClean="0"/>
              <a:t>Pthreads</a:t>
            </a:r>
            <a:r>
              <a:rPr lang="en-US" dirty="0" smtClean="0"/>
              <a:t> and Win32</a:t>
            </a:r>
          </a:p>
          <a:p>
            <a:r>
              <a:rPr lang="en-US" dirty="0" err="1" smtClean="0"/>
              <a:t>APis</a:t>
            </a:r>
            <a:r>
              <a:rPr lang="en-US" dirty="0" smtClean="0"/>
              <a:t>. The use of </a:t>
            </a:r>
            <a:r>
              <a:rPr lang="en-US" dirty="0" err="1" smtClean="0"/>
              <a:t>mutex</a:t>
            </a:r>
            <a:r>
              <a:rPr lang="en-US" dirty="0" smtClean="0"/>
              <a:t> locks in both of these libraries is described in the</a:t>
            </a:r>
          </a:p>
          <a:p>
            <a:r>
              <a:rPr lang="en-US" dirty="0" smtClean="0"/>
              <a:t>project entitled "Producer-Consumer Problem" at the end of Chapter 6.</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Entry and exit criteria </a:t>
            </a:r>
            <a:endParaRPr lang="en-US" dirty="0"/>
          </a:p>
        </p:txBody>
      </p:sp>
      <p:sp>
        <p:nvSpPr>
          <p:cNvPr id="3" name="TextBox 2"/>
          <p:cNvSpPr txBox="1"/>
          <p:nvPr/>
        </p:nvSpPr>
        <p:spPr>
          <a:xfrm>
            <a:off x="381000" y="1295400"/>
            <a:ext cx="8305800" cy="4247317"/>
          </a:xfrm>
          <a:prstGeom prst="rect">
            <a:avLst/>
          </a:prstGeom>
          <a:noFill/>
        </p:spPr>
        <p:txBody>
          <a:bodyPr wrap="square" rtlCol="0">
            <a:spAutoFit/>
          </a:bodyPr>
          <a:lstStyle/>
          <a:p>
            <a:r>
              <a:rPr lang="en-US" dirty="0" smtClean="0"/>
              <a:t>The entry and exit criteria should satisfy the following requirements</a:t>
            </a:r>
          </a:p>
          <a:p>
            <a:endParaRPr lang="en-US" dirty="0" smtClean="0"/>
          </a:p>
          <a:p>
            <a:r>
              <a:rPr lang="en-US" b="1" dirty="0" smtClean="0"/>
              <a:t>1  Mutual exclusion. If process </a:t>
            </a:r>
            <a:r>
              <a:rPr lang="en-US" b="1" i="1" dirty="0" smtClean="0"/>
              <a:t>Pi is executing in its critical section, then no</a:t>
            </a:r>
          </a:p>
          <a:p>
            <a:r>
              <a:rPr lang="en-US" dirty="0" smtClean="0"/>
              <a:t>other processes can be executing in their critical sections.</a:t>
            </a:r>
          </a:p>
          <a:p>
            <a:endParaRPr lang="en-US" dirty="0" smtClean="0"/>
          </a:p>
          <a:p>
            <a:r>
              <a:rPr lang="en-US" dirty="0" smtClean="0"/>
              <a:t>2. </a:t>
            </a:r>
            <a:r>
              <a:rPr lang="en-US" b="1" dirty="0" smtClean="0"/>
              <a:t>Progress. If no process is executing in its critical section and some</a:t>
            </a:r>
          </a:p>
          <a:p>
            <a:r>
              <a:rPr lang="en-US" dirty="0" smtClean="0"/>
              <a:t>processes wish to enter their critical sections, then only those processes</a:t>
            </a:r>
          </a:p>
          <a:p>
            <a:r>
              <a:rPr lang="en-US" dirty="0" smtClean="0"/>
              <a:t>that are not executing in their remainder sections can participate in</a:t>
            </a:r>
          </a:p>
          <a:p>
            <a:r>
              <a:rPr lang="en-US" dirty="0" smtClean="0"/>
              <a:t>deciding which will enter its critical section next, and this selection cannot</a:t>
            </a:r>
          </a:p>
          <a:p>
            <a:r>
              <a:rPr lang="en-US" dirty="0" smtClean="0"/>
              <a:t>be postponed indefinitely.</a:t>
            </a:r>
          </a:p>
          <a:p>
            <a:endParaRPr lang="en-US" dirty="0" smtClean="0"/>
          </a:p>
          <a:p>
            <a:r>
              <a:rPr lang="en-US" b="1" dirty="0" smtClean="0"/>
              <a:t>3 .Bounded waiting. There exists a bound, or limit, on the number of times</a:t>
            </a:r>
          </a:p>
          <a:p>
            <a:r>
              <a:rPr lang="en-US" dirty="0" smtClean="0"/>
              <a:t>that other processes are allowed to enter their critical sections after a</a:t>
            </a:r>
          </a:p>
          <a:p>
            <a:r>
              <a:rPr lang="en-US" dirty="0" smtClean="0"/>
              <a:t>process has made a request to enter its critical section and before that</a:t>
            </a:r>
          </a:p>
          <a:p>
            <a:r>
              <a:rPr lang="en-US" dirty="0" smtClean="0"/>
              <a:t>request is granted.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smtClean="0"/>
              <a:t>Simple implementation of critical section</a:t>
            </a:r>
            <a:endParaRPr lang="en-US" dirty="0"/>
          </a:p>
        </p:txBody>
      </p:sp>
      <p:sp>
        <p:nvSpPr>
          <p:cNvPr id="3" name="TextBox 2"/>
          <p:cNvSpPr txBox="1"/>
          <p:nvPr/>
        </p:nvSpPr>
        <p:spPr>
          <a:xfrm>
            <a:off x="457200" y="1752600"/>
            <a:ext cx="8305800" cy="3970318"/>
          </a:xfrm>
          <a:prstGeom prst="rect">
            <a:avLst/>
          </a:prstGeom>
          <a:noFill/>
        </p:spPr>
        <p:txBody>
          <a:bodyPr wrap="square" rtlCol="0">
            <a:spAutoFit/>
          </a:bodyPr>
          <a:lstStyle/>
          <a:p>
            <a:r>
              <a:rPr lang="en-US" dirty="0" smtClean="0"/>
              <a:t>#include &lt;</a:t>
            </a:r>
            <a:r>
              <a:rPr lang="en-US" dirty="0" err="1" smtClean="0"/>
              <a:t>pthread.h</a:t>
            </a:r>
            <a:r>
              <a:rPr lang="en-US" dirty="0" smtClean="0"/>
              <a:t>&gt; </a:t>
            </a:r>
          </a:p>
          <a:p>
            <a:r>
              <a:rPr lang="en-US" dirty="0" err="1" smtClean="0"/>
              <a:t>pthread_mutex_t</a:t>
            </a:r>
            <a:r>
              <a:rPr lang="en-US" dirty="0" smtClean="0"/>
              <a:t> </a:t>
            </a:r>
            <a:r>
              <a:rPr lang="en-US" dirty="0" err="1" smtClean="0"/>
              <a:t>var</a:t>
            </a:r>
            <a:r>
              <a:rPr lang="en-US" dirty="0" smtClean="0"/>
              <a:t>=PTHREAD_MUTEX_INITIALIZER; </a:t>
            </a:r>
          </a:p>
          <a:p>
            <a:endParaRPr lang="en-US" dirty="0" smtClean="0"/>
          </a:p>
          <a:p>
            <a:r>
              <a:rPr lang="en-US" dirty="0" smtClean="0"/>
              <a:t>void </a:t>
            </a:r>
            <a:r>
              <a:rPr lang="en-US" dirty="0" err="1" smtClean="0"/>
              <a:t>updateValues</a:t>
            </a:r>
            <a:r>
              <a:rPr lang="en-US" dirty="0" smtClean="0"/>
              <a:t>(</a:t>
            </a:r>
            <a:r>
              <a:rPr lang="en-US" dirty="0" err="1" smtClean="0"/>
              <a:t>int</a:t>
            </a:r>
            <a:r>
              <a:rPr lang="en-US" dirty="0" smtClean="0"/>
              <a:t> data)</a:t>
            </a:r>
          </a:p>
          <a:p>
            <a:r>
              <a:rPr lang="en-US" dirty="0" smtClean="0"/>
              <a:t>{</a:t>
            </a:r>
          </a:p>
          <a:p>
            <a:endParaRPr lang="en-US" dirty="0" smtClean="0"/>
          </a:p>
          <a:p>
            <a:r>
              <a:rPr lang="en-US" dirty="0" err="1" smtClean="0"/>
              <a:t>pthread_mutex_lock</a:t>
            </a:r>
            <a:r>
              <a:rPr lang="en-US" dirty="0" smtClean="0"/>
              <a:t>(&amp;</a:t>
            </a:r>
            <a:r>
              <a:rPr lang="en-US" dirty="0" err="1" smtClean="0"/>
              <a:t>var</a:t>
            </a:r>
            <a:r>
              <a:rPr lang="en-US" dirty="0" smtClean="0"/>
              <a:t>); // lock the critical section </a:t>
            </a:r>
          </a:p>
          <a:p>
            <a:endParaRPr lang="en-US" dirty="0" smtClean="0"/>
          </a:p>
          <a:p>
            <a:r>
              <a:rPr lang="en-US" dirty="0" smtClean="0"/>
              <a:t>If   (x &lt; 6) </a:t>
            </a:r>
          </a:p>
          <a:p>
            <a:r>
              <a:rPr lang="en-US" dirty="0" smtClean="0"/>
              <a:t>     x++ ; </a:t>
            </a:r>
          </a:p>
          <a:p>
            <a:endParaRPr lang="en-US" dirty="0" smtClean="0"/>
          </a:p>
          <a:p>
            <a:r>
              <a:rPr lang="en-US" dirty="0" err="1" smtClean="0"/>
              <a:t>pthread_mutex_unlock</a:t>
            </a:r>
            <a:r>
              <a:rPr lang="en-US" dirty="0" smtClean="0"/>
              <a:t>(&amp;</a:t>
            </a:r>
            <a:r>
              <a:rPr lang="en-US" dirty="0" err="1" smtClean="0"/>
              <a:t>var</a:t>
            </a:r>
            <a:r>
              <a:rPr lang="en-US" dirty="0" smtClean="0"/>
              <a:t>); // unlock once you are done</a:t>
            </a:r>
          </a:p>
          <a:p>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Processor Architecture support for Synchronization</a:t>
            </a:r>
            <a:endParaRPr lang="en-US" dirty="0"/>
          </a:p>
        </p:txBody>
      </p:sp>
      <p:sp>
        <p:nvSpPr>
          <p:cNvPr id="4" name="TextBox 3"/>
          <p:cNvSpPr txBox="1"/>
          <p:nvPr/>
        </p:nvSpPr>
        <p:spPr>
          <a:xfrm>
            <a:off x="533400" y="1676400"/>
            <a:ext cx="8077200" cy="3733800"/>
          </a:xfrm>
          <a:prstGeom prst="rect">
            <a:avLst/>
          </a:prstGeom>
          <a:noFill/>
          <a:ln w="53975" cmpd="dbl">
            <a:solidFill>
              <a:srgbClr val="FF0000"/>
            </a:solidFill>
          </a:ln>
        </p:spPr>
        <p:txBody>
          <a:bodyPr wrap="square" rtlCol="0">
            <a:spAutoFit/>
          </a:bodyPr>
          <a:lstStyle/>
          <a:p>
            <a:r>
              <a:rPr lang="en-US" dirty="0" smtClean="0"/>
              <a:t>Let us say we have small device say a printer or something like that connected to a ARM processor Board  .. This is memory mapped device</a:t>
            </a:r>
          </a:p>
          <a:p>
            <a:endParaRPr lang="en-US" dirty="0" smtClean="0"/>
          </a:p>
          <a:p>
            <a:r>
              <a:rPr lang="en-US" dirty="0" smtClean="0"/>
              <a:t>Multiple points, try too access this device. At a time we only one thread can access this device – how do we control this ? In high level language we have Semaphore API. In Assembly ARM support this by providing  two instructions LDREX STREX for accessing memory.</a:t>
            </a:r>
          </a:p>
          <a:p>
            <a:endParaRPr lang="en-US" dirty="0" smtClean="0"/>
          </a:p>
          <a:p>
            <a:r>
              <a:rPr lang="en-US" dirty="0" smtClean="0"/>
              <a:t>When we execute LDREX R0, [R1, #0x12]; The memory location with address R1 + 0x12 is read to R0 and the location is “</a:t>
            </a:r>
            <a:r>
              <a:rPr lang="en-US" b="1" dirty="0" smtClean="0"/>
              <a:t>Locked</a:t>
            </a:r>
            <a:r>
              <a:rPr lang="en-US" dirty="0" smtClean="0"/>
              <a:t>” so that no entity can access it.</a:t>
            </a:r>
          </a:p>
          <a:p>
            <a:endParaRPr lang="en-US" dirty="0" smtClean="0"/>
          </a:p>
          <a:p>
            <a:r>
              <a:rPr lang="en-US" dirty="0" smtClean="0"/>
              <a:t>When we do a </a:t>
            </a:r>
            <a:r>
              <a:rPr lang="nn-NO" dirty="0" smtClean="0"/>
              <a:t>STREX Rd, Rt, [Rn, #Offset];  data in Rt will be written to the address [Rn + Offset], and Rd will have the return status and ”lock” will be released. </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Counting Semaphore and Binary Semaphores</a:t>
            </a:r>
            <a:endParaRPr lang="en-US" dirty="0"/>
          </a:p>
        </p:txBody>
      </p:sp>
      <p:sp>
        <p:nvSpPr>
          <p:cNvPr id="3" name="TextBox 2"/>
          <p:cNvSpPr txBox="1"/>
          <p:nvPr/>
        </p:nvSpPr>
        <p:spPr>
          <a:xfrm>
            <a:off x="304800" y="1600200"/>
            <a:ext cx="8610600" cy="3970318"/>
          </a:xfrm>
          <a:prstGeom prst="rect">
            <a:avLst/>
          </a:prstGeom>
          <a:noFill/>
        </p:spPr>
        <p:txBody>
          <a:bodyPr wrap="square" rtlCol="0">
            <a:spAutoFit/>
          </a:bodyPr>
          <a:lstStyle/>
          <a:p>
            <a:r>
              <a:rPr lang="en-US" dirty="0" smtClean="0"/>
              <a:t>There are two types of semaphores implemented by Operating systems</a:t>
            </a:r>
          </a:p>
          <a:p>
            <a:endParaRPr lang="en-US" dirty="0" smtClean="0"/>
          </a:p>
          <a:p>
            <a:pPr>
              <a:buFont typeface="Arial" pitchFamily="34" charset="0"/>
              <a:buChar char="•"/>
            </a:pPr>
            <a:r>
              <a:rPr lang="en-US" b="1" u="sng" dirty="0" smtClean="0"/>
              <a:t>Binary Semaphore (Also know as </a:t>
            </a:r>
            <a:r>
              <a:rPr lang="en-US" b="1" u="sng" dirty="0" err="1" smtClean="0"/>
              <a:t>Mutex</a:t>
            </a:r>
            <a:r>
              <a:rPr lang="en-US" b="1" u="sng" dirty="0" smtClean="0"/>
              <a:t>) </a:t>
            </a:r>
          </a:p>
          <a:p>
            <a:r>
              <a:rPr lang="en-US" dirty="0" smtClean="0"/>
              <a:t>Binary semaphore are usually used for implementing Critical sections of code where we want to use a “flag” like mechanism to control the flow.  </a:t>
            </a:r>
          </a:p>
          <a:p>
            <a:endParaRPr lang="en-US" dirty="0" smtClean="0"/>
          </a:p>
          <a:p>
            <a:pPr>
              <a:buFont typeface="Arial" pitchFamily="34" charset="0"/>
              <a:buChar char="•"/>
            </a:pPr>
            <a:r>
              <a:rPr lang="en-US" b="1" u="sng" dirty="0" smtClean="0"/>
              <a:t>Counting Semaphore </a:t>
            </a:r>
          </a:p>
          <a:p>
            <a:pPr algn="just"/>
            <a:r>
              <a:rPr lang="en-US" dirty="0" smtClean="0"/>
              <a:t>Counting semaphore is used to control access to a given resource consisting of a finite number of instances. The semaphore is initialized to the number of resources available. Each process that wishes to use a resource performs a wait() operation on the semaphore (thereby decrementing the count). When a process releases a resource, it performs a signal() operation (incrementing the count). When the count for the semaphore goes to 0, all resources are being used. After that, processes that wish to use a resource will</a:t>
            </a:r>
          </a:p>
          <a:p>
            <a:pPr algn="just"/>
            <a:r>
              <a:rPr lang="en-US" dirty="0" smtClean="0"/>
              <a:t>block until the count becomes greater than 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10069</TotalTime>
  <Words>4697</Words>
  <Application>Microsoft Office PowerPoint</Application>
  <PresentationFormat>On-screen Show (4:3)</PresentationFormat>
  <Paragraphs>580</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Synchronization</vt:lpstr>
      <vt:lpstr>Race condition</vt:lpstr>
      <vt:lpstr>Example of race condition</vt:lpstr>
      <vt:lpstr>Critical Section</vt:lpstr>
      <vt:lpstr>Protocol for using a critical section</vt:lpstr>
      <vt:lpstr>Entry and exit criteria </vt:lpstr>
      <vt:lpstr>Simple implementation of critical section</vt:lpstr>
      <vt:lpstr>Processor Architecture support for Synchronization</vt:lpstr>
      <vt:lpstr>Counting Semaphore and Binary Semaphores</vt:lpstr>
      <vt:lpstr>Semaphore for thread synchronization</vt:lpstr>
      <vt:lpstr>Spinning Semaphore</vt:lpstr>
      <vt:lpstr>Dead Locks</vt:lpstr>
      <vt:lpstr>Priority Inversion</vt:lpstr>
      <vt:lpstr>PRIORITY INVERSION AND THE MARS PATHFINDER</vt:lpstr>
      <vt:lpstr>Problems with Synchronization</vt:lpstr>
      <vt:lpstr>What are the common problems with synchronization</vt:lpstr>
      <vt:lpstr>Online Reservation System</vt:lpstr>
      <vt:lpstr>Reader-writers problem</vt:lpstr>
      <vt:lpstr>Variations of  Reader-writers problem</vt:lpstr>
      <vt:lpstr>Solution to first reader write problem (Pattern)</vt:lpstr>
      <vt:lpstr>Slide 21</vt:lpstr>
      <vt:lpstr>Second Reader writer problem</vt:lpstr>
      <vt:lpstr>Slide 23</vt:lpstr>
      <vt:lpstr>The Dining-Philosophers Problem</vt:lpstr>
      <vt:lpstr>Rules of engagement </vt:lpstr>
      <vt:lpstr>Solution</vt:lpstr>
      <vt:lpstr>Why do we need Monitors</vt:lpstr>
      <vt:lpstr>Quick Intro into OOPs concepts</vt:lpstr>
      <vt:lpstr>How to use Monitors</vt:lpstr>
      <vt:lpstr>Slide 30</vt:lpstr>
      <vt:lpstr>Slide 31</vt:lpstr>
      <vt:lpstr>Monitors</vt:lpstr>
      <vt:lpstr>Slide 33</vt:lpstr>
      <vt:lpstr>Slide 34</vt:lpstr>
      <vt:lpstr>Slide 35</vt:lpstr>
      <vt:lpstr>Slide 36</vt:lpstr>
      <vt:lpstr>Dining-Philosophers Solution Using Monitors</vt:lpstr>
      <vt:lpstr>Slide 38</vt:lpstr>
      <vt:lpstr>Slide 39</vt:lpstr>
      <vt:lpstr>Transactional Memory</vt:lpstr>
      <vt:lpstr>Log Based Recovery</vt:lpstr>
      <vt:lpstr>Check points</vt:lpstr>
      <vt:lpstr>Concurrent Atomic Transactions</vt:lpstr>
      <vt:lpstr>Dead Locks a Deep dive</vt:lpstr>
      <vt:lpstr>Necessary conditions for a deadlock to happen</vt:lpstr>
      <vt:lpstr>Slide 46</vt:lpstr>
      <vt:lpstr>Slide 47</vt:lpstr>
      <vt:lpstr>Slide 48</vt:lpstr>
      <vt:lpstr>Slide 49</vt:lpstr>
      <vt:lpstr>How to read the Directed graph</vt:lpstr>
      <vt:lpstr>Slide 51</vt:lpstr>
      <vt:lpstr>How do operating system handle deadlocks</vt:lpstr>
      <vt:lpstr>Dead Lock prevention</vt:lpstr>
      <vt:lpstr>Dead Lock avoidance</vt:lpstr>
      <vt:lpstr>Deadlock detection</vt:lpstr>
      <vt:lpstr>Recovery from deadlock</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694</cp:revision>
  <dcterms:created xsi:type="dcterms:W3CDTF">2017-01-18T10:03:27Z</dcterms:created>
  <dcterms:modified xsi:type="dcterms:W3CDTF">2017-04-10T06:14:01Z</dcterms:modified>
</cp:coreProperties>
</file>