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8" r:id="rId7"/>
    <p:sldId id="269" r:id="rId8"/>
    <p:sldId id="272" r:id="rId9"/>
    <p:sldId id="273" r:id="rId10"/>
    <p:sldId id="270" r:id="rId11"/>
    <p:sldId id="271" r:id="rId12"/>
    <p:sldId id="263" r:id="rId13"/>
    <p:sldId id="278" r:id="rId14"/>
    <p:sldId id="274" r:id="rId15"/>
    <p:sldId id="275" r:id="rId16"/>
    <p:sldId id="264" r:id="rId17"/>
    <p:sldId id="276" r:id="rId18"/>
    <p:sldId id="277" r:id="rId19"/>
    <p:sldId id="265" r:id="rId20"/>
    <p:sldId id="282" r:id="rId21"/>
    <p:sldId id="266" r:id="rId22"/>
    <p:sldId id="280" r:id="rId23"/>
    <p:sldId id="281" r:id="rId24"/>
    <p:sldId id="267" r:id="rId25"/>
    <p:sldId id="283" r:id="rId26"/>
    <p:sldId id="284" r:id="rId27"/>
    <p:sldId id="285" r:id="rId28"/>
    <p:sldId id="286" r:id="rId29"/>
    <p:sldId id="287" r:id="rId30"/>
    <p:sldId id="288"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31" autoAdjust="0"/>
    <p:restoredTop sz="99437" autoAdjust="0"/>
  </p:normalViewPr>
  <p:slideViewPr>
    <p:cSldViewPr>
      <p:cViewPr>
        <p:scale>
          <a:sx n="70" d="100"/>
          <a:sy n="70" d="100"/>
        </p:scale>
        <p:origin x="-93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7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5486E8-4401-40C5-ADA6-2A7630EA0370}"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6D8F77D8-A569-42FC-A5FC-79CA94C7E04D}">
      <dgm:prSet phldrT="[Text]"/>
      <dgm:spPr>
        <a:solidFill>
          <a:srgbClr val="92D050"/>
        </a:solidFill>
      </dgm:spPr>
      <dgm:t>
        <a:bodyPr/>
        <a:lstStyle/>
        <a:p>
          <a:r>
            <a:rPr lang="en-US" b="0" i="0" dirty="0" smtClean="0"/>
            <a:t>The signal can be ignored, like division by zero error etc, without causing and  adverse impact to results. </a:t>
          </a:r>
          <a:r>
            <a:rPr lang="en-US" b="1" i="0" u="sng" dirty="0" smtClean="0"/>
            <a:t>Provided the Signal is not fatal</a:t>
          </a:r>
          <a:endParaRPr lang="en-US" b="1" u="sng" dirty="0"/>
        </a:p>
      </dgm:t>
    </dgm:pt>
    <dgm:pt modelId="{63771AA5-E2F3-4643-A97A-78FA1B81260F}" type="parTrans" cxnId="{145D40D6-F054-4AB4-AAE4-0E7145BE3191}">
      <dgm:prSet/>
      <dgm:spPr/>
      <dgm:t>
        <a:bodyPr/>
        <a:lstStyle/>
        <a:p>
          <a:endParaRPr lang="en-US"/>
        </a:p>
      </dgm:t>
    </dgm:pt>
    <dgm:pt modelId="{F41FFCC4-A0FB-4BE7-8EC1-04DCB5152634}" type="sibTrans" cxnId="{145D40D6-F054-4AB4-AAE4-0E7145BE3191}">
      <dgm:prSet/>
      <dgm:spPr>
        <a:solidFill>
          <a:schemeClr val="tx2">
            <a:lumMod val="75000"/>
            <a:alpha val="90000"/>
          </a:schemeClr>
        </a:solidFill>
      </dgm:spPr>
      <dgm:t>
        <a:bodyPr/>
        <a:lstStyle/>
        <a:p>
          <a:endParaRPr lang="en-US"/>
        </a:p>
      </dgm:t>
    </dgm:pt>
    <dgm:pt modelId="{E0D95515-8246-449A-8FC3-06F0895C16EF}">
      <dgm:prSet phldrT="[Text]"/>
      <dgm:spPr>
        <a:solidFill>
          <a:srgbClr val="FFC000"/>
        </a:solidFill>
      </dgm:spPr>
      <dgm:t>
        <a:bodyPr/>
        <a:lstStyle/>
        <a:p>
          <a:r>
            <a:rPr lang="en-US" dirty="0" smtClean="0"/>
            <a:t>The signal can be “caught” so that user defined function is executed</a:t>
          </a:r>
          <a:r>
            <a:rPr lang="en-US" b="1" u="sng" dirty="0" smtClean="0"/>
            <a:t>, provided the signal is non fatal</a:t>
          </a:r>
          <a:r>
            <a:rPr lang="en-US" dirty="0" smtClean="0"/>
            <a:t>. The </a:t>
          </a:r>
          <a:r>
            <a:rPr lang="en-US" dirty="0" err="1" smtClean="0"/>
            <a:t>Kernal</a:t>
          </a:r>
          <a:r>
            <a:rPr lang="en-US" dirty="0" smtClean="0"/>
            <a:t> will execute the function/routine user has provided </a:t>
          </a:r>
          <a:endParaRPr lang="en-US" dirty="0"/>
        </a:p>
      </dgm:t>
    </dgm:pt>
    <dgm:pt modelId="{8681CE7F-0FFD-4F21-8F81-AC9BA9BAF140}" type="parTrans" cxnId="{0DF418CD-2D72-4D7B-B28D-F41AA1DDF328}">
      <dgm:prSet/>
      <dgm:spPr/>
      <dgm:t>
        <a:bodyPr/>
        <a:lstStyle/>
        <a:p>
          <a:endParaRPr lang="en-US"/>
        </a:p>
      </dgm:t>
    </dgm:pt>
    <dgm:pt modelId="{410639BB-AA94-43E7-92D5-AD511C300328}" type="sibTrans" cxnId="{0DF418CD-2D72-4D7B-B28D-F41AA1DDF328}">
      <dgm:prSet/>
      <dgm:spPr>
        <a:solidFill>
          <a:schemeClr val="tx2">
            <a:lumMod val="75000"/>
            <a:alpha val="90000"/>
          </a:schemeClr>
        </a:solidFill>
      </dgm:spPr>
      <dgm:t>
        <a:bodyPr/>
        <a:lstStyle/>
        <a:p>
          <a:endParaRPr lang="en-US"/>
        </a:p>
      </dgm:t>
    </dgm:pt>
    <dgm:pt modelId="{E7FDC261-76C5-4A2F-AD3C-F6F44589715F}">
      <dgm:prSet phldrT="[Text]"/>
      <dgm:spPr>
        <a:solidFill>
          <a:schemeClr val="accent6">
            <a:lumMod val="75000"/>
          </a:schemeClr>
        </a:solidFill>
      </dgm:spPr>
      <dgm:t>
        <a:bodyPr/>
        <a:lstStyle/>
        <a:p>
          <a:r>
            <a:rPr lang="en-US" dirty="0" smtClean="0"/>
            <a:t>Default Action: Every Signal has a default action , this can process it, terminate the program or ignore</a:t>
          </a:r>
          <a:endParaRPr lang="en-US" dirty="0"/>
        </a:p>
      </dgm:t>
    </dgm:pt>
    <dgm:pt modelId="{28C71C3C-AB4D-4FC1-80D4-E40500702B1D}" type="parTrans" cxnId="{F99234CC-5647-4372-9F8A-19CC40611A24}">
      <dgm:prSet/>
      <dgm:spPr/>
      <dgm:t>
        <a:bodyPr/>
        <a:lstStyle/>
        <a:p>
          <a:endParaRPr lang="en-US"/>
        </a:p>
      </dgm:t>
    </dgm:pt>
    <dgm:pt modelId="{BB57660C-A38A-4807-98DA-D4264371AE0E}" type="sibTrans" cxnId="{F99234CC-5647-4372-9F8A-19CC40611A24}">
      <dgm:prSet/>
      <dgm:spPr/>
      <dgm:t>
        <a:bodyPr/>
        <a:lstStyle/>
        <a:p>
          <a:endParaRPr lang="en-US"/>
        </a:p>
      </dgm:t>
    </dgm:pt>
    <dgm:pt modelId="{5CBC3F54-A3C8-4F65-B943-EE27F5D64D4E}" type="pres">
      <dgm:prSet presAssocID="{A95486E8-4401-40C5-ADA6-2A7630EA0370}" presName="outerComposite" presStyleCnt="0">
        <dgm:presLayoutVars>
          <dgm:chMax val="5"/>
          <dgm:dir/>
          <dgm:resizeHandles val="exact"/>
        </dgm:presLayoutVars>
      </dgm:prSet>
      <dgm:spPr/>
      <dgm:t>
        <a:bodyPr/>
        <a:lstStyle/>
        <a:p>
          <a:endParaRPr lang="en-US"/>
        </a:p>
      </dgm:t>
    </dgm:pt>
    <dgm:pt modelId="{660F595C-E401-45C2-A4E5-5FC8D481BFBA}" type="pres">
      <dgm:prSet presAssocID="{A95486E8-4401-40C5-ADA6-2A7630EA0370}" presName="dummyMaxCanvas" presStyleCnt="0">
        <dgm:presLayoutVars/>
      </dgm:prSet>
      <dgm:spPr/>
    </dgm:pt>
    <dgm:pt modelId="{9228CD3A-7BD8-49AB-BF51-CCEAD35200A4}" type="pres">
      <dgm:prSet presAssocID="{A95486E8-4401-40C5-ADA6-2A7630EA0370}" presName="ThreeNodes_1" presStyleLbl="node1" presStyleIdx="0" presStyleCnt="3">
        <dgm:presLayoutVars>
          <dgm:bulletEnabled val="1"/>
        </dgm:presLayoutVars>
      </dgm:prSet>
      <dgm:spPr/>
      <dgm:t>
        <a:bodyPr/>
        <a:lstStyle/>
        <a:p>
          <a:endParaRPr lang="en-US"/>
        </a:p>
      </dgm:t>
    </dgm:pt>
    <dgm:pt modelId="{8D0E483E-330C-4A67-9240-01745619E39F}" type="pres">
      <dgm:prSet presAssocID="{A95486E8-4401-40C5-ADA6-2A7630EA0370}" presName="ThreeNodes_2" presStyleLbl="node1" presStyleIdx="1" presStyleCnt="3">
        <dgm:presLayoutVars>
          <dgm:bulletEnabled val="1"/>
        </dgm:presLayoutVars>
      </dgm:prSet>
      <dgm:spPr/>
      <dgm:t>
        <a:bodyPr/>
        <a:lstStyle/>
        <a:p>
          <a:endParaRPr lang="en-US"/>
        </a:p>
      </dgm:t>
    </dgm:pt>
    <dgm:pt modelId="{E9709B4D-6D5E-4618-8165-852AA2C950A2}" type="pres">
      <dgm:prSet presAssocID="{A95486E8-4401-40C5-ADA6-2A7630EA0370}" presName="ThreeNodes_3" presStyleLbl="node1" presStyleIdx="2" presStyleCnt="3">
        <dgm:presLayoutVars>
          <dgm:bulletEnabled val="1"/>
        </dgm:presLayoutVars>
      </dgm:prSet>
      <dgm:spPr/>
      <dgm:t>
        <a:bodyPr/>
        <a:lstStyle/>
        <a:p>
          <a:endParaRPr lang="en-US"/>
        </a:p>
      </dgm:t>
    </dgm:pt>
    <dgm:pt modelId="{73F1BF83-2A8E-43FA-AE8D-C2D73FD61707}" type="pres">
      <dgm:prSet presAssocID="{A95486E8-4401-40C5-ADA6-2A7630EA0370}" presName="ThreeConn_1-2" presStyleLbl="fgAccFollowNode1" presStyleIdx="0" presStyleCnt="2">
        <dgm:presLayoutVars>
          <dgm:bulletEnabled val="1"/>
        </dgm:presLayoutVars>
      </dgm:prSet>
      <dgm:spPr/>
      <dgm:t>
        <a:bodyPr/>
        <a:lstStyle/>
        <a:p>
          <a:endParaRPr lang="en-US"/>
        </a:p>
      </dgm:t>
    </dgm:pt>
    <dgm:pt modelId="{3CE4EFCD-B963-4A3A-B961-F48DD662C1E6}" type="pres">
      <dgm:prSet presAssocID="{A95486E8-4401-40C5-ADA6-2A7630EA0370}" presName="ThreeConn_2-3" presStyleLbl="fgAccFollowNode1" presStyleIdx="1" presStyleCnt="2">
        <dgm:presLayoutVars>
          <dgm:bulletEnabled val="1"/>
        </dgm:presLayoutVars>
      </dgm:prSet>
      <dgm:spPr/>
      <dgm:t>
        <a:bodyPr/>
        <a:lstStyle/>
        <a:p>
          <a:endParaRPr lang="en-US"/>
        </a:p>
      </dgm:t>
    </dgm:pt>
    <dgm:pt modelId="{4DB9635C-738F-41EC-8D99-5364C31DFBFA}" type="pres">
      <dgm:prSet presAssocID="{A95486E8-4401-40C5-ADA6-2A7630EA0370}" presName="ThreeNodes_1_text" presStyleLbl="node1" presStyleIdx="2" presStyleCnt="3">
        <dgm:presLayoutVars>
          <dgm:bulletEnabled val="1"/>
        </dgm:presLayoutVars>
      </dgm:prSet>
      <dgm:spPr/>
      <dgm:t>
        <a:bodyPr/>
        <a:lstStyle/>
        <a:p>
          <a:endParaRPr lang="en-US"/>
        </a:p>
      </dgm:t>
    </dgm:pt>
    <dgm:pt modelId="{A972DEB3-B1C6-4ACC-84D9-A213D29716AD}" type="pres">
      <dgm:prSet presAssocID="{A95486E8-4401-40C5-ADA6-2A7630EA0370}" presName="ThreeNodes_2_text" presStyleLbl="node1" presStyleIdx="2" presStyleCnt="3">
        <dgm:presLayoutVars>
          <dgm:bulletEnabled val="1"/>
        </dgm:presLayoutVars>
      </dgm:prSet>
      <dgm:spPr/>
      <dgm:t>
        <a:bodyPr/>
        <a:lstStyle/>
        <a:p>
          <a:endParaRPr lang="en-US"/>
        </a:p>
      </dgm:t>
    </dgm:pt>
    <dgm:pt modelId="{B54F9F34-94A0-4A41-A58A-26C01200C0DE}" type="pres">
      <dgm:prSet presAssocID="{A95486E8-4401-40C5-ADA6-2A7630EA0370}" presName="ThreeNodes_3_text" presStyleLbl="node1" presStyleIdx="2" presStyleCnt="3">
        <dgm:presLayoutVars>
          <dgm:bulletEnabled val="1"/>
        </dgm:presLayoutVars>
      </dgm:prSet>
      <dgm:spPr/>
      <dgm:t>
        <a:bodyPr/>
        <a:lstStyle/>
        <a:p>
          <a:endParaRPr lang="en-US"/>
        </a:p>
      </dgm:t>
    </dgm:pt>
  </dgm:ptLst>
  <dgm:cxnLst>
    <dgm:cxn modelId="{F99234CC-5647-4372-9F8A-19CC40611A24}" srcId="{A95486E8-4401-40C5-ADA6-2A7630EA0370}" destId="{E7FDC261-76C5-4A2F-AD3C-F6F44589715F}" srcOrd="2" destOrd="0" parTransId="{28C71C3C-AB4D-4FC1-80D4-E40500702B1D}" sibTransId="{BB57660C-A38A-4807-98DA-D4264371AE0E}"/>
    <dgm:cxn modelId="{1FE45B99-27CC-4B68-82EA-8710F1BC230D}" type="presOf" srcId="{E7FDC261-76C5-4A2F-AD3C-F6F44589715F}" destId="{B54F9F34-94A0-4A41-A58A-26C01200C0DE}" srcOrd="1" destOrd="0" presId="urn:microsoft.com/office/officeart/2005/8/layout/vProcess5"/>
    <dgm:cxn modelId="{44BF304C-B487-454A-B5B7-2EB277A78B7D}" type="presOf" srcId="{E0D95515-8246-449A-8FC3-06F0895C16EF}" destId="{8D0E483E-330C-4A67-9240-01745619E39F}" srcOrd="0" destOrd="0" presId="urn:microsoft.com/office/officeart/2005/8/layout/vProcess5"/>
    <dgm:cxn modelId="{B6F01BD1-0D68-4D69-9A71-EFE413099DE8}" type="presOf" srcId="{E0D95515-8246-449A-8FC3-06F0895C16EF}" destId="{A972DEB3-B1C6-4ACC-84D9-A213D29716AD}" srcOrd="1" destOrd="0" presId="urn:microsoft.com/office/officeart/2005/8/layout/vProcess5"/>
    <dgm:cxn modelId="{CDEF8E81-4E8C-4282-BFC6-62A0E67C98E5}" type="presOf" srcId="{6D8F77D8-A569-42FC-A5FC-79CA94C7E04D}" destId="{4DB9635C-738F-41EC-8D99-5364C31DFBFA}" srcOrd="1" destOrd="0" presId="urn:microsoft.com/office/officeart/2005/8/layout/vProcess5"/>
    <dgm:cxn modelId="{5438C392-1255-40E9-A464-423097D027D2}" type="presOf" srcId="{410639BB-AA94-43E7-92D5-AD511C300328}" destId="{3CE4EFCD-B963-4A3A-B961-F48DD662C1E6}" srcOrd="0" destOrd="0" presId="urn:microsoft.com/office/officeart/2005/8/layout/vProcess5"/>
    <dgm:cxn modelId="{534889B5-8D83-45CE-8082-A0AACC585F56}" type="presOf" srcId="{6D8F77D8-A569-42FC-A5FC-79CA94C7E04D}" destId="{9228CD3A-7BD8-49AB-BF51-CCEAD35200A4}" srcOrd="0" destOrd="0" presId="urn:microsoft.com/office/officeart/2005/8/layout/vProcess5"/>
    <dgm:cxn modelId="{EE3B51D8-E459-4FC8-A490-449EEE71EE08}" type="presOf" srcId="{A95486E8-4401-40C5-ADA6-2A7630EA0370}" destId="{5CBC3F54-A3C8-4F65-B943-EE27F5D64D4E}" srcOrd="0" destOrd="0" presId="urn:microsoft.com/office/officeart/2005/8/layout/vProcess5"/>
    <dgm:cxn modelId="{145D40D6-F054-4AB4-AAE4-0E7145BE3191}" srcId="{A95486E8-4401-40C5-ADA6-2A7630EA0370}" destId="{6D8F77D8-A569-42FC-A5FC-79CA94C7E04D}" srcOrd="0" destOrd="0" parTransId="{63771AA5-E2F3-4643-A97A-78FA1B81260F}" sibTransId="{F41FFCC4-A0FB-4BE7-8EC1-04DCB5152634}"/>
    <dgm:cxn modelId="{503F4297-1845-4B91-9B22-5CF1EC1C6706}" type="presOf" srcId="{F41FFCC4-A0FB-4BE7-8EC1-04DCB5152634}" destId="{73F1BF83-2A8E-43FA-AE8D-C2D73FD61707}" srcOrd="0" destOrd="0" presId="urn:microsoft.com/office/officeart/2005/8/layout/vProcess5"/>
    <dgm:cxn modelId="{0DF418CD-2D72-4D7B-B28D-F41AA1DDF328}" srcId="{A95486E8-4401-40C5-ADA6-2A7630EA0370}" destId="{E0D95515-8246-449A-8FC3-06F0895C16EF}" srcOrd="1" destOrd="0" parTransId="{8681CE7F-0FFD-4F21-8F81-AC9BA9BAF140}" sibTransId="{410639BB-AA94-43E7-92D5-AD511C300328}"/>
    <dgm:cxn modelId="{5B5DA307-5F23-428A-83EF-4E5EB1DD0FD8}" type="presOf" srcId="{E7FDC261-76C5-4A2F-AD3C-F6F44589715F}" destId="{E9709B4D-6D5E-4618-8165-852AA2C950A2}" srcOrd="0" destOrd="0" presId="urn:microsoft.com/office/officeart/2005/8/layout/vProcess5"/>
    <dgm:cxn modelId="{1A9B25DA-842E-4715-8957-7B7843AC9416}" type="presParOf" srcId="{5CBC3F54-A3C8-4F65-B943-EE27F5D64D4E}" destId="{660F595C-E401-45C2-A4E5-5FC8D481BFBA}" srcOrd="0" destOrd="0" presId="urn:microsoft.com/office/officeart/2005/8/layout/vProcess5"/>
    <dgm:cxn modelId="{A8F444EE-3986-4872-8097-51528D9BF593}" type="presParOf" srcId="{5CBC3F54-A3C8-4F65-B943-EE27F5D64D4E}" destId="{9228CD3A-7BD8-49AB-BF51-CCEAD35200A4}" srcOrd="1" destOrd="0" presId="urn:microsoft.com/office/officeart/2005/8/layout/vProcess5"/>
    <dgm:cxn modelId="{100F77E7-F4DA-4DFC-A576-D6FECCC5B2CB}" type="presParOf" srcId="{5CBC3F54-A3C8-4F65-B943-EE27F5D64D4E}" destId="{8D0E483E-330C-4A67-9240-01745619E39F}" srcOrd="2" destOrd="0" presId="urn:microsoft.com/office/officeart/2005/8/layout/vProcess5"/>
    <dgm:cxn modelId="{91DA064E-4861-4594-83BE-0B9F4A726871}" type="presParOf" srcId="{5CBC3F54-A3C8-4F65-B943-EE27F5D64D4E}" destId="{E9709B4D-6D5E-4618-8165-852AA2C950A2}" srcOrd="3" destOrd="0" presId="urn:microsoft.com/office/officeart/2005/8/layout/vProcess5"/>
    <dgm:cxn modelId="{9894A12C-BB7B-4E36-83E2-354557A05ED9}" type="presParOf" srcId="{5CBC3F54-A3C8-4F65-B943-EE27F5D64D4E}" destId="{73F1BF83-2A8E-43FA-AE8D-C2D73FD61707}" srcOrd="4" destOrd="0" presId="urn:microsoft.com/office/officeart/2005/8/layout/vProcess5"/>
    <dgm:cxn modelId="{BE3A2C98-A6CA-482D-8260-5F0368F1D169}" type="presParOf" srcId="{5CBC3F54-A3C8-4F65-B943-EE27F5D64D4E}" destId="{3CE4EFCD-B963-4A3A-B961-F48DD662C1E6}" srcOrd="5" destOrd="0" presId="urn:microsoft.com/office/officeart/2005/8/layout/vProcess5"/>
    <dgm:cxn modelId="{530A9C01-F4D0-46E2-AC4C-4626453B0F1B}" type="presParOf" srcId="{5CBC3F54-A3C8-4F65-B943-EE27F5D64D4E}" destId="{4DB9635C-738F-41EC-8D99-5364C31DFBFA}" srcOrd="6" destOrd="0" presId="urn:microsoft.com/office/officeart/2005/8/layout/vProcess5"/>
    <dgm:cxn modelId="{3F36BF7C-CDF5-4C93-B741-784F1A823B50}" type="presParOf" srcId="{5CBC3F54-A3C8-4F65-B943-EE27F5D64D4E}" destId="{A972DEB3-B1C6-4ACC-84D9-A213D29716AD}" srcOrd="7" destOrd="0" presId="urn:microsoft.com/office/officeart/2005/8/layout/vProcess5"/>
    <dgm:cxn modelId="{40AB7C08-CDDC-4E4D-94E6-51457F35EE3E}" type="presParOf" srcId="{5CBC3F54-A3C8-4F65-B943-EE27F5D64D4E}" destId="{B54F9F34-94A0-4A41-A58A-26C01200C0DE}" srcOrd="8" destOrd="0" presId="urn:microsoft.com/office/officeart/2005/8/layout/v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228CD3A-7BD8-49AB-BF51-CCEAD35200A4}">
      <dsp:nvSpPr>
        <dsp:cNvPr id="0" name=""/>
        <dsp:cNvSpPr/>
      </dsp:nvSpPr>
      <dsp:spPr>
        <a:xfrm>
          <a:off x="0" y="0"/>
          <a:ext cx="5634990" cy="1188720"/>
        </a:xfrm>
        <a:prstGeom prst="roundRect">
          <a:avLst>
            <a:gd name="adj" fmla="val 10000"/>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0" i="0" kern="1200" dirty="0" smtClean="0"/>
            <a:t>The signal can be ignored, like division by zero error etc, without causing and  adverse impact to results. </a:t>
          </a:r>
          <a:r>
            <a:rPr lang="en-US" sz="1700" b="1" i="0" u="sng" kern="1200" dirty="0" smtClean="0"/>
            <a:t>Provided the Signal is not fatal</a:t>
          </a:r>
          <a:endParaRPr lang="en-US" sz="1700" b="1" u="sng" kern="1200" dirty="0"/>
        </a:p>
      </dsp:txBody>
      <dsp:txXfrm>
        <a:off x="0" y="0"/>
        <a:ext cx="4421901" cy="1188720"/>
      </dsp:txXfrm>
    </dsp:sp>
    <dsp:sp modelId="{8D0E483E-330C-4A67-9240-01745619E39F}">
      <dsp:nvSpPr>
        <dsp:cNvPr id="0" name=""/>
        <dsp:cNvSpPr/>
      </dsp:nvSpPr>
      <dsp:spPr>
        <a:xfrm>
          <a:off x="497204" y="1386839"/>
          <a:ext cx="5634990" cy="1188720"/>
        </a:xfrm>
        <a:prstGeom prst="roundRect">
          <a:avLst>
            <a:gd name="adj" fmla="val 1000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kern="1200" dirty="0" smtClean="0"/>
            <a:t>The signal can be “caught” so that user defined function is executed</a:t>
          </a:r>
          <a:r>
            <a:rPr lang="en-US" sz="1700" b="1" u="sng" kern="1200" dirty="0" smtClean="0"/>
            <a:t>, provided the signal is non fatal</a:t>
          </a:r>
          <a:r>
            <a:rPr lang="en-US" sz="1700" kern="1200" dirty="0" smtClean="0"/>
            <a:t>. The </a:t>
          </a:r>
          <a:r>
            <a:rPr lang="en-US" sz="1700" kern="1200" dirty="0" err="1" smtClean="0"/>
            <a:t>Kernal</a:t>
          </a:r>
          <a:r>
            <a:rPr lang="en-US" sz="1700" kern="1200" dirty="0" smtClean="0"/>
            <a:t> will execute the function/routine user has provided </a:t>
          </a:r>
          <a:endParaRPr lang="en-US" sz="1700" kern="1200" dirty="0"/>
        </a:p>
      </dsp:txBody>
      <dsp:txXfrm>
        <a:off x="497204" y="1386839"/>
        <a:ext cx="4365117" cy="1188720"/>
      </dsp:txXfrm>
    </dsp:sp>
    <dsp:sp modelId="{E9709B4D-6D5E-4618-8165-852AA2C950A2}">
      <dsp:nvSpPr>
        <dsp:cNvPr id="0" name=""/>
        <dsp:cNvSpPr/>
      </dsp:nvSpPr>
      <dsp:spPr>
        <a:xfrm>
          <a:off x="994409" y="2773679"/>
          <a:ext cx="5634990" cy="1188720"/>
        </a:xfrm>
        <a:prstGeom prst="roundRect">
          <a:avLst>
            <a:gd name="adj" fmla="val 10000"/>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kern="1200" dirty="0" smtClean="0"/>
            <a:t>Default Action: Every Signal has a default action , this can process it, terminate the program or ignore</a:t>
          </a:r>
          <a:endParaRPr lang="en-US" sz="1700" kern="1200" dirty="0"/>
        </a:p>
      </dsp:txBody>
      <dsp:txXfrm>
        <a:off x="994409" y="2773679"/>
        <a:ext cx="4365117" cy="1188720"/>
      </dsp:txXfrm>
    </dsp:sp>
    <dsp:sp modelId="{73F1BF83-2A8E-43FA-AE8D-C2D73FD61707}">
      <dsp:nvSpPr>
        <dsp:cNvPr id="0" name=""/>
        <dsp:cNvSpPr/>
      </dsp:nvSpPr>
      <dsp:spPr>
        <a:xfrm>
          <a:off x="4862322" y="901446"/>
          <a:ext cx="772668" cy="772668"/>
        </a:xfrm>
        <a:prstGeom prst="downArrow">
          <a:avLst>
            <a:gd name="adj1" fmla="val 55000"/>
            <a:gd name="adj2" fmla="val 45000"/>
          </a:avLst>
        </a:prstGeom>
        <a:solidFill>
          <a:schemeClr val="tx2">
            <a:lumMod val="75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endParaRPr lang="en-US" sz="3500" kern="1200"/>
        </a:p>
      </dsp:txBody>
      <dsp:txXfrm>
        <a:off x="4862322" y="901446"/>
        <a:ext cx="772668" cy="772668"/>
      </dsp:txXfrm>
    </dsp:sp>
    <dsp:sp modelId="{3CE4EFCD-B963-4A3A-B961-F48DD662C1E6}">
      <dsp:nvSpPr>
        <dsp:cNvPr id="0" name=""/>
        <dsp:cNvSpPr/>
      </dsp:nvSpPr>
      <dsp:spPr>
        <a:xfrm>
          <a:off x="5359526" y="2280361"/>
          <a:ext cx="772668" cy="772668"/>
        </a:xfrm>
        <a:prstGeom prst="downArrow">
          <a:avLst>
            <a:gd name="adj1" fmla="val 55000"/>
            <a:gd name="adj2" fmla="val 45000"/>
          </a:avLst>
        </a:prstGeom>
        <a:solidFill>
          <a:schemeClr val="tx2">
            <a:lumMod val="75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endParaRPr lang="en-US" sz="3500" kern="1200"/>
        </a:p>
      </dsp:txBody>
      <dsp:txXfrm>
        <a:off x="5359526" y="2280361"/>
        <a:ext cx="772668" cy="77266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ED5D24-8FBA-458C-9868-C5185627A5A5}" type="datetimeFigureOut">
              <a:rPr lang="en-US" smtClean="0"/>
              <a:pPr/>
              <a:t>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ED5D24-8FBA-458C-9868-C5185627A5A5}" type="datetimeFigureOut">
              <a:rPr lang="en-US" smtClean="0"/>
              <a:pPr/>
              <a:t>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ED5D24-8FBA-458C-9868-C5185627A5A5}" type="datetimeFigureOut">
              <a:rPr lang="en-US" smtClean="0"/>
              <a:pPr/>
              <a:t>1/29/2017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ED5D24-8FBA-458C-9868-C5185627A5A5}" type="datetimeFigureOut">
              <a:rPr lang="en-US" smtClean="0"/>
              <a:pPr/>
              <a:t>1/29/2017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D5D24-8FBA-458C-9868-C5185627A5A5}" type="datetimeFigureOut">
              <a:rPr lang="en-US" smtClean="0"/>
              <a:pPr/>
              <a:t>1/29/2017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D5D24-8FBA-458C-9868-C5185627A5A5}" type="datetimeFigureOut">
              <a:rPr lang="en-US" smtClean="0"/>
              <a:pPr/>
              <a:t>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D5D24-8FBA-458C-9868-C5185627A5A5}" type="datetimeFigureOut">
              <a:rPr lang="en-US" smtClean="0"/>
              <a:pPr/>
              <a:t>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8488C4"/>
            </a:gs>
            <a:gs pos="53000">
              <a:srgbClr val="D4DEFF"/>
            </a:gs>
            <a:gs pos="83000">
              <a:srgbClr val="D4DEFF"/>
            </a:gs>
            <a:gs pos="100000">
              <a:srgbClr val="96AB94"/>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ED5D24-8FBA-458C-9868-C5185627A5A5}" type="datetimeFigureOut">
              <a:rPr lang="en-US" smtClean="0"/>
              <a:pPr/>
              <a:t>1/29/2017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86EC4-A916-4D40-87BD-ACBCB65C923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kernel.org/doc/man-pages/online/pages/man2/sigprocmask.2.html" TargetMode="External"/><Relationship Id="rId2" Type="http://schemas.openxmlformats.org/officeDocument/2006/relationships/hyperlink" Target="http://www.kernel.org/doc/man-pages/online/pages/man2/pthread_sigmask.2.html"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990600"/>
            <a:ext cx="7772400" cy="1470025"/>
          </a:xfrm>
        </p:spPr>
        <p:txBody>
          <a:bodyPr/>
          <a:lstStyle/>
          <a:p>
            <a:r>
              <a:rPr lang="en-US" dirty="0" smtClean="0"/>
              <a:t>Inter Process Communication</a:t>
            </a:r>
            <a:endParaRPr lang="en-US" dirty="0"/>
          </a:p>
        </p:txBody>
      </p:sp>
      <p:sp>
        <p:nvSpPr>
          <p:cNvPr id="3" name="Subtitle 2"/>
          <p:cNvSpPr>
            <a:spLocks noGrp="1"/>
          </p:cNvSpPr>
          <p:nvPr>
            <p:ph type="subTitle" idx="1"/>
          </p:nvPr>
        </p:nvSpPr>
        <p:spPr>
          <a:xfrm>
            <a:off x="1371600" y="3276600"/>
            <a:ext cx="6400800" cy="914400"/>
          </a:xfrm>
        </p:spPr>
        <p:txBody>
          <a:bodyPr/>
          <a:lstStyle/>
          <a:p>
            <a:r>
              <a:rPr lang="en-US" dirty="0" err="1" smtClean="0"/>
              <a:t>Girish</a:t>
            </a:r>
            <a:r>
              <a:rPr lang="en-US" dirty="0" smtClean="0"/>
              <a:t> S Kumar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 Threads handle Signals</a:t>
            </a:r>
            <a:endParaRPr lang="en-US" dirty="0"/>
          </a:p>
        </p:txBody>
      </p:sp>
      <p:sp>
        <p:nvSpPr>
          <p:cNvPr id="3" name="TextBox 2"/>
          <p:cNvSpPr txBox="1"/>
          <p:nvPr/>
        </p:nvSpPr>
        <p:spPr>
          <a:xfrm>
            <a:off x="457200" y="1371600"/>
            <a:ext cx="8153400" cy="2585323"/>
          </a:xfrm>
          <a:prstGeom prst="rect">
            <a:avLst/>
          </a:prstGeom>
          <a:noFill/>
          <a:ln>
            <a:solidFill>
              <a:schemeClr val="accent1"/>
            </a:solidFill>
          </a:ln>
        </p:spPr>
        <p:txBody>
          <a:bodyPr wrap="square" rtlCol="0">
            <a:spAutoFit/>
          </a:bodyPr>
          <a:lstStyle/>
          <a:p>
            <a:r>
              <a:rPr lang="en-US" dirty="0" smtClean="0"/>
              <a:t>Every thread has its own private signal mask(a mask that defines which signals are deliverable) but the way signal disposition is done is shared by all the threads in the application. This means that a disposition for a particular signal set by a thread can easily be overruled by some other thread. </a:t>
            </a:r>
          </a:p>
          <a:p>
            <a:endParaRPr lang="en-US" dirty="0" smtClean="0"/>
          </a:p>
          <a:p>
            <a:r>
              <a:rPr lang="en-US" dirty="0" smtClean="0"/>
              <a:t>For example, a thread A can choose to ignore a particular signal but a thread B in the same process can choose to catch the same signal by registering a callback function to the kernel. In this case the request made by thread A gets overruled by thread B’s request.</a:t>
            </a:r>
            <a:endParaRPr lang="en-US" dirty="0"/>
          </a:p>
        </p:txBody>
      </p:sp>
      <p:sp>
        <p:nvSpPr>
          <p:cNvPr id="4" name="Rectangle 3"/>
          <p:cNvSpPr/>
          <p:nvPr/>
        </p:nvSpPr>
        <p:spPr>
          <a:xfrm>
            <a:off x="457200" y="4445675"/>
            <a:ext cx="8153400" cy="2031325"/>
          </a:xfrm>
          <a:prstGeom prst="rect">
            <a:avLst/>
          </a:prstGeom>
          <a:ln>
            <a:solidFill>
              <a:schemeClr val="accent1"/>
            </a:solidFill>
          </a:ln>
        </p:spPr>
        <p:txBody>
          <a:bodyPr wrap="square">
            <a:spAutoFit/>
          </a:bodyPr>
          <a:lstStyle/>
          <a:p>
            <a:r>
              <a:rPr lang="en-US" dirty="0" smtClean="0"/>
              <a:t> Threads have their separate signal mask which can be manipulated using </a:t>
            </a:r>
            <a:r>
              <a:rPr lang="en-US" dirty="0" err="1" smtClean="0">
                <a:hlinkClick r:id="rId2"/>
              </a:rPr>
              <a:t>pthread_sigmask</a:t>
            </a:r>
            <a:r>
              <a:rPr lang="en-US" dirty="0" smtClean="0">
                <a:hlinkClick r:id="rId2"/>
              </a:rPr>
              <a:t>(2)</a:t>
            </a:r>
            <a:r>
              <a:rPr lang="en-US" dirty="0" smtClean="0"/>
              <a:t> </a:t>
            </a:r>
            <a:r>
              <a:rPr lang="en-US" dirty="0" err="1" smtClean="0"/>
              <a:t>similary</a:t>
            </a:r>
            <a:r>
              <a:rPr lang="en-US" dirty="0" smtClean="0"/>
              <a:t> to </a:t>
            </a:r>
            <a:r>
              <a:rPr lang="en-US" dirty="0" err="1" smtClean="0">
                <a:hlinkClick r:id="rId3"/>
              </a:rPr>
              <a:t>sigprocmask</a:t>
            </a:r>
            <a:r>
              <a:rPr lang="en-US" dirty="0" smtClean="0">
                <a:hlinkClick r:id="rId3"/>
              </a:rPr>
              <a:t>(2)</a:t>
            </a:r>
            <a:r>
              <a:rPr lang="en-US" dirty="0" smtClean="0"/>
              <a:t>, so such signal is not delivered to a thread that has this signal blocked. It's delivered to one of threads in the process with this signal unblocked. It's unspecified which thread will get it. If all threads have the signal blocked, it's queued in the per-process queue. If there is no signal handler defined for the signal and the default action is to terminate the process with or without dumping the core the whole process is terminated.</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Signal Catching Functions should be Reentrant</a:t>
            </a:r>
            <a:endParaRPr lang="en-US" dirty="0"/>
          </a:p>
        </p:txBody>
      </p:sp>
      <p:sp>
        <p:nvSpPr>
          <p:cNvPr id="3" name="Rectangle 2"/>
          <p:cNvSpPr/>
          <p:nvPr/>
        </p:nvSpPr>
        <p:spPr>
          <a:xfrm>
            <a:off x="381000" y="1695271"/>
            <a:ext cx="8458200" cy="3139321"/>
          </a:xfrm>
          <a:prstGeom prst="rect">
            <a:avLst/>
          </a:prstGeom>
        </p:spPr>
        <p:txBody>
          <a:bodyPr wrap="square">
            <a:spAutoFit/>
          </a:bodyPr>
          <a:lstStyle/>
          <a:p>
            <a:r>
              <a:rPr lang="en-US" dirty="0" smtClean="0"/>
              <a:t>A signal handler  </a:t>
            </a:r>
            <a:r>
              <a:rPr lang="en-US" dirty="0" err="1" smtClean="0"/>
              <a:t>handler</a:t>
            </a:r>
            <a:r>
              <a:rPr lang="en-US" dirty="0" smtClean="0"/>
              <a:t>()  is registered for a call back on a signal occurrence. Now assume that this handler() was already in  execution when the signal occurred. Since this function is call back for this signal so the current execution on this signal will be stopped by the scheduler and this function will be called again (due to signal).</a:t>
            </a:r>
          </a:p>
          <a:p>
            <a:endParaRPr lang="en-US" dirty="0" smtClean="0"/>
          </a:p>
          <a:p>
            <a:r>
              <a:rPr lang="en-US" dirty="0" smtClean="0"/>
              <a:t>If there are any global Variable which hold the values of the previous execution what happens ?</a:t>
            </a:r>
          </a:p>
          <a:p>
            <a:endParaRPr lang="en-US" dirty="0" smtClean="0"/>
          </a:p>
          <a:p>
            <a:r>
              <a:rPr lang="en-US" dirty="0" smtClean="0"/>
              <a:t>If there are any memory allocations what will happen ?  </a:t>
            </a:r>
            <a:r>
              <a:rPr lang="en-US" dirty="0" err="1" smtClean="0"/>
              <a:t>malloc</a:t>
            </a:r>
            <a:r>
              <a:rPr lang="en-US" dirty="0" smtClean="0"/>
              <a:t>() </a:t>
            </a:r>
          </a:p>
          <a:p>
            <a:endParaRPr lang="en-US" dirty="0" smtClean="0"/>
          </a:p>
          <a:p>
            <a:r>
              <a:rPr lang="en-US" dirty="0" smtClean="0"/>
              <a:t>This is why Signal Handlers should be Reentrant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Pipes</a:t>
            </a:r>
            <a:endParaRPr lang="en-US" dirty="0"/>
          </a:p>
        </p:txBody>
      </p:sp>
      <p:sp>
        <p:nvSpPr>
          <p:cNvPr id="3" name="TextBox 2"/>
          <p:cNvSpPr txBox="1"/>
          <p:nvPr/>
        </p:nvSpPr>
        <p:spPr>
          <a:xfrm>
            <a:off x="304800" y="1524000"/>
            <a:ext cx="8534400" cy="954107"/>
          </a:xfrm>
          <a:prstGeom prst="rect">
            <a:avLst/>
          </a:prstGeom>
          <a:noFill/>
        </p:spPr>
        <p:txBody>
          <a:bodyPr wrap="square" rtlCol="0">
            <a:spAutoFit/>
          </a:bodyPr>
          <a:lstStyle/>
          <a:p>
            <a:r>
              <a:rPr lang="en-US" sz="2800" dirty="0" smtClean="0"/>
              <a:t>Pipes are used to “collect” the output of one process and feed it as input to another  process </a:t>
            </a:r>
            <a:endParaRPr lang="en-US" sz="2800" dirty="0"/>
          </a:p>
        </p:txBody>
      </p:sp>
      <p:sp>
        <p:nvSpPr>
          <p:cNvPr id="4" name="TextBox 3"/>
          <p:cNvSpPr txBox="1"/>
          <p:nvPr/>
        </p:nvSpPr>
        <p:spPr>
          <a:xfrm>
            <a:off x="381000" y="3048000"/>
            <a:ext cx="8229600" cy="1200329"/>
          </a:xfrm>
          <a:prstGeom prst="rect">
            <a:avLst/>
          </a:prstGeom>
          <a:noFill/>
        </p:spPr>
        <p:txBody>
          <a:bodyPr wrap="square" rtlCol="0">
            <a:spAutoFit/>
          </a:bodyPr>
          <a:lstStyle/>
          <a:p>
            <a:r>
              <a:rPr lang="en-US" dirty="0" err="1" smtClean="0"/>
              <a:t>Eg</a:t>
            </a:r>
            <a:r>
              <a:rPr lang="en-US" dirty="0" smtClean="0"/>
              <a:t>: Searching for a file  which has “hello” in  its name , a local folder</a:t>
            </a:r>
          </a:p>
          <a:p>
            <a:endParaRPr lang="en-US" dirty="0" smtClean="0"/>
          </a:p>
          <a:p>
            <a:pPr algn="ctr"/>
            <a:r>
              <a:rPr lang="en-US" sz="3600" dirty="0" err="1" smtClean="0"/>
              <a:t>ls</a:t>
            </a:r>
            <a:r>
              <a:rPr lang="en-US" sz="3600" dirty="0" smtClean="0"/>
              <a:t> -1  </a:t>
            </a:r>
            <a:r>
              <a:rPr lang="en-US" sz="3600" b="1" dirty="0" smtClean="0">
                <a:solidFill>
                  <a:srgbClr val="FF0000"/>
                </a:solidFill>
              </a:rPr>
              <a:t>|</a:t>
            </a:r>
            <a:r>
              <a:rPr lang="en-US" sz="3600" dirty="0" smtClean="0"/>
              <a:t> </a:t>
            </a:r>
            <a:r>
              <a:rPr lang="en-US" sz="3600" dirty="0" err="1" smtClean="0"/>
              <a:t>grep</a:t>
            </a:r>
            <a:r>
              <a:rPr lang="en-US" sz="3600" dirty="0" smtClean="0"/>
              <a:t> “hello”</a:t>
            </a:r>
            <a:endParaRPr lang="en-US" sz="3600" dirty="0"/>
          </a:p>
        </p:txBody>
      </p:sp>
      <p:sp>
        <p:nvSpPr>
          <p:cNvPr id="6" name="Rounded Rectangle 5"/>
          <p:cNvSpPr/>
          <p:nvPr/>
        </p:nvSpPr>
        <p:spPr>
          <a:xfrm>
            <a:off x="2514600" y="5105400"/>
            <a:ext cx="1066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PIPE</a:t>
            </a:r>
            <a:endParaRPr lang="en-US" dirty="0"/>
          </a:p>
        </p:txBody>
      </p:sp>
      <p:cxnSp>
        <p:nvCxnSpPr>
          <p:cNvPr id="8" name="Curved Connector 7"/>
          <p:cNvCxnSpPr/>
          <p:nvPr/>
        </p:nvCxnSpPr>
        <p:spPr>
          <a:xfrm rot="5400000" flipH="1" flipV="1">
            <a:off x="3086100" y="4305300"/>
            <a:ext cx="762000" cy="6858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Nature of Pipes</a:t>
            </a:r>
            <a:endParaRPr lang="en-US" dirty="0"/>
          </a:p>
        </p:txBody>
      </p:sp>
      <p:sp>
        <p:nvSpPr>
          <p:cNvPr id="3" name="TextBox 2"/>
          <p:cNvSpPr txBox="1"/>
          <p:nvPr/>
        </p:nvSpPr>
        <p:spPr>
          <a:xfrm>
            <a:off x="457200" y="1371600"/>
            <a:ext cx="8458200" cy="2092881"/>
          </a:xfrm>
          <a:prstGeom prst="rect">
            <a:avLst/>
          </a:prstGeom>
          <a:noFill/>
        </p:spPr>
        <p:txBody>
          <a:bodyPr wrap="square" rtlCol="0">
            <a:spAutoFit/>
          </a:bodyPr>
          <a:lstStyle/>
          <a:p>
            <a:pPr>
              <a:buFont typeface="Arial" pitchFamily="34" charset="0"/>
              <a:buChar char="•"/>
            </a:pPr>
            <a:r>
              <a:rPr lang="en-US" sz="2800" dirty="0" smtClean="0"/>
              <a:t>Pipe are Half Duplex  data flows only in one direction</a:t>
            </a:r>
          </a:p>
          <a:p>
            <a:pPr>
              <a:buFont typeface="Arial" pitchFamily="34" charset="0"/>
              <a:buChar char="•"/>
            </a:pPr>
            <a:endParaRPr lang="en-US" sz="2800" dirty="0" smtClean="0"/>
          </a:p>
          <a:p>
            <a:pPr>
              <a:buFont typeface="Arial" pitchFamily="34" charset="0"/>
              <a:buChar char="•"/>
            </a:pPr>
            <a:r>
              <a:rPr lang="en-US" sz="2800" dirty="0" smtClean="0"/>
              <a:t> Pipe can be used only between processes that have a common ancestor </a:t>
            </a:r>
          </a:p>
          <a:p>
            <a:endParaRPr lang="en-US" dirty="0"/>
          </a:p>
        </p:txBody>
      </p:sp>
      <p:sp>
        <p:nvSpPr>
          <p:cNvPr id="4" name="Oval 3"/>
          <p:cNvSpPr/>
          <p:nvPr/>
        </p:nvSpPr>
        <p:spPr>
          <a:xfrm>
            <a:off x="685800" y="3733800"/>
            <a:ext cx="2971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Parent</a:t>
            </a:r>
            <a:endParaRPr lang="en-US" dirty="0"/>
          </a:p>
        </p:txBody>
      </p:sp>
      <p:sp>
        <p:nvSpPr>
          <p:cNvPr id="5" name="Oval 4"/>
          <p:cNvSpPr/>
          <p:nvPr/>
        </p:nvSpPr>
        <p:spPr>
          <a:xfrm>
            <a:off x="5562600" y="3733800"/>
            <a:ext cx="2971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Child</a:t>
            </a:r>
            <a:endParaRPr lang="en-US" dirty="0"/>
          </a:p>
        </p:txBody>
      </p:sp>
      <p:sp>
        <p:nvSpPr>
          <p:cNvPr id="6" name="Rectangle 5"/>
          <p:cNvSpPr/>
          <p:nvPr/>
        </p:nvSpPr>
        <p:spPr>
          <a:xfrm>
            <a:off x="3505200" y="5257800"/>
            <a:ext cx="2362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Pipe</a:t>
            </a:r>
            <a:endParaRPr lang="en-US" dirty="0"/>
          </a:p>
        </p:txBody>
      </p:sp>
      <p:cxnSp>
        <p:nvCxnSpPr>
          <p:cNvPr id="8" name="Curved Connector 7"/>
          <p:cNvCxnSpPr>
            <a:stCxn id="4" idx="4"/>
            <a:endCxn id="6" idx="1"/>
          </p:cNvCxnSpPr>
          <p:nvPr/>
        </p:nvCxnSpPr>
        <p:spPr>
          <a:xfrm rot="16200000" flipH="1">
            <a:off x="2266950" y="4324350"/>
            <a:ext cx="1143000" cy="1333500"/>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urved Connector 9"/>
          <p:cNvCxnSpPr>
            <a:stCxn id="6" idx="3"/>
            <a:endCxn id="5" idx="4"/>
          </p:cNvCxnSpPr>
          <p:nvPr/>
        </p:nvCxnSpPr>
        <p:spPr>
          <a:xfrm flipV="1">
            <a:off x="5867400" y="4419600"/>
            <a:ext cx="1181100" cy="1143000"/>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533400"/>
            <a:ext cx="3810000" cy="4832092"/>
          </a:xfrm>
          <a:prstGeom prst="rect">
            <a:avLst/>
          </a:prstGeom>
          <a:noFill/>
          <a:ln>
            <a:solidFill>
              <a:schemeClr val="accent1"/>
            </a:solidFill>
          </a:ln>
        </p:spPr>
        <p:txBody>
          <a:bodyPr wrap="square">
            <a:spAutoFit/>
          </a:bodyPr>
          <a:lstStyle/>
          <a:p>
            <a:r>
              <a:rPr lang="en-US" sz="1400" dirty="0" smtClean="0"/>
              <a:t>#include &lt;</a:t>
            </a:r>
            <a:r>
              <a:rPr lang="en-US" sz="1400" dirty="0" err="1" smtClean="0"/>
              <a:t>stdio.h</a:t>
            </a:r>
            <a:r>
              <a:rPr lang="en-US" sz="1400" dirty="0" smtClean="0"/>
              <a:t>&gt;</a:t>
            </a:r>
          </a:p>
          <a:p>
            <a:r>
              <a:rPr lang="en-US" sz="1400" dirty="0" smtClean="0"/>
              <a:t>#include &lt;</a:t>
            </a:r>
            <a:r>
              <a:rPr lang="en-US" sz="1400" dirty="0" err="1" smtClean="0"/>
              <a:t>unistd.h</a:t>
            </a:r>
            <a:r>
              <a:rPr lang="en-US" sz="1400" dirty="0" smtClean="0"/>
              <a:t>&gt;</a:t>
            </a:r>
          </a:p>
          <a:p>
            <a:r>
              <a:rPr lang="en-US" sz="1400" dirty="0" smtClean="0"/>
              <a:t>#include &lt;</a:t>
            </a:r>
            <a:r>
              <a:rPr lang="en-US" sz="1400" dirty="0" err="1" smtClean="0"/>
              <a:t>stdlib.h</a:t>
            </a:r>
            <a:r>
              <a:rPr lang="en-US" sz="1400" dirty="0" smtClean="0"/>
              <a:t>&gt;</a:t>
            </a:r>
          </a:p>
          <a:p>
            <a:r>
              <a:rPr lang="en-US" sz="1400" dirty="0" smtClean="0"/>
              <a:t>#include &lt;</a:t>
            </a:r>
            <a:r>
              <a:rPr lang="en-US" sz="1400" dirty="0" err="1" smtClean="0"/>
              <a:t>string.h</a:t>
            </a:r>
            <a:r>
              <a:rPr lang="en-US" sz="1400" dirty="0" smtClean="0"/>
              <a:t>&gt;</a:t>
            </a:r>
          </a:p>
          <a:p>
            <a:r>
              <a:rPr lang="en-US" sz="1400" dirty="0" smtClean="0"/>
              <a:t>#include &lt;sys/</a:t>
            </a:r>
            <a:r>
              <a:rPr lang="en-US" sz="1400" dirty="0" err="1" smtClean="0"/>
              <a:t>types.h</a:t>
            </a:r>
            <a:r>
              <a:rPr lang="en-US" sz="1400" dirty="0" smtClean="0"/>
              <a:t>&gt;</a:t>
            </a:r>
          </a:p>
          <a:p>
            <a:endParaRPr lang="en-US" sz="1400" dirty="0" smtClean="0"/>
          </a:p>
          <a:p>
            <a:r>
              <a:rPr lang="en-US" sz="1400" dirty="0" err="1" smtClean="0"/>
              <a:t>int</a:t>
            </a:r>
            <a:r>
              <a:rPr lang="en-US" sz="1400" dirty="0" smtClean="0"/>
              <a:t> main(void)</a:t>
            </a:r>
          </a:p>
          <a:p>
            <a:r>
              <a:rPr lang="en-US" sz="1400" dirty="0" smtClean="0"/>
              <a:t>{</a:t>
            </a:r>
          </a:p>
          <a:p>
            <a:r>
              <a:rPr lang="en-US" sz="1400" dirty="0" smtClean="0"/>
              <a:t>        </a:t>
            </a:r>
            <a:r>
              <a:rPr lang="en-US" sz="1400" dirty="0" err="1" smtClean="0"/>
              <a:t>int</a:t>
            </a:r>
            <a:r>
              <a:rPr lang="en-US" sz="1400" dirty="0" smtClean="0"/>
              <a:t>     </a:t>
            </a:r>
            <a:r>
              <a:rPr lang="en-US" sz="1400" dirty="0" err="1" smtClean="0"/>
              <a:t>fd</a:t>
            </a:r>
            <a:r>
              <a:rPr lang="en-US" sz="1400" dirty="0" smtClean="0"/>
              <a:t>[2], </a:t>
            </a:r>
            <a:r>
              <a:rPr lang="en-US" sz="1400" dirty="0" err="1" smtClean="0"/>
              <a:t>nbytes</a:t>
            </a:r>
            <a:r>
              <a:rPr lang="en-US" sz="1400" dirty="0" smtClean="0"/>
              <a:t>;</a:t>
            </a:r>
          </a:p>
          <a:p>
            <a:r>
              <a:rPr lang="en-US" sz="1400" dirty="0" smtClean="0"/>
              <a:t>        </a:t>
            </a:r>
            <a:r>
              <a:rPr lang="en-US" sz="1400" dirty="0" err="1" smtClean="0"/>
              <a:t>pid_t</a:t>
            </a:r>
            <a:r>
              <a:rPr lang="en-US" sz="1400" dirty="0" smtClean="0"/>
              <a:t>   </a:t>
            </a:r>
            <a:r>
              <a:rPr lang="en-US" sz="1400" dirty="0" err="1" smtClean="0"/>
              <a:t>childpid</a:t>
            </a:r>
            <a:r>
              <a:rPr lang="en-US" sz="1400" dirty="0" smtClean="0"/>
              <a:t>;</a:t>
            </a:r>
          </a:p>
          <a:p>
            <a:r>
              <a:rPr lang="en-US" sz="1400" dirty="0" smtClean="0"/>
              <a:t>        char    string[] = "Data: 9d234fffccc44 \n";</a:t>
            </a:r>
          </a:p>
          <a:p>
            <a:r>
              <a:rPr lang="en-US" sz="1400" dirty="0" smtClean="0"/>
              <a:t>        char    </a:t>
            </a:r>
            <a:r>
              <a:rPr lang="en-US" sz="1400" dirty="0" err="1" smtClean="0"/>
              <a:t>readbuffer</a:t>
            </a:r>
            <a:r>
              <a:rPr lang="en-US" sz="1400" dirty="0" smtClean="0"/>
              <a:t>[80];</a:t>
            </a:r>
          </a:p>
          <a:p>
            <a:endParaRPr lang="en-US" sz="1400" dirty="0" smtClean="0"/>
          </a:p>
          <a:p>
            <a:r>
              <a:rPr lang="en-US" sz="1400" dirty="0" smtClean="0"/>
              <a:t>        pipe(</a:t>
            </a:r>
            <a:r>
              <a:rPr lang="en-US" sz="1400" dirty="0" err="1" smtClean="0"/>
              <a:t>fd</a:t>
            </a:r>
            <a:r>
              <a:rPr lang="en-US" sz="1400" dirty="0" smtClean="0"/>
              <a:t>);</a:t>
            </a:r>
          </a:p>
          <a:p>
            <a:endParaRPr lang="en-US" sz="1400" dirty="0" smtClean="0"/>
          </a:p>
          <a:p>
            <a:r>
              <a:rPr lang="en-US" sz="1400" dirty="0" smtClean="0"/>
              <a:t>        </a:t>
            </a:r>
            <a:r>
              <a:rPr lang="en-US" sz="1400" dirty="0" err="1" smtClean="0"/>
              <a:t>childpid</a:t>
            </a:r>
            <a:r>
              <a:rPr lang="en-US" sz="1400" dirty="0" smtClean="0"/>
              <a:t> = fork();</a:t>
            </a:r>
          </a:p>
          <a:p>
            <a:endParaRPr lang="en-US" sz="1400" dirty="0" smtClean="0"/>
          </a:p>
          <a:p>
            <a:r>
              <a:rPr lang="en-US" sz="1400" dirty="0" smtClean="0"/>
              <a:t>        if(</a:t>
            </a:r>
            <a:r>
              <a:rPr lang="en-US" sz="1400" dirty="0" err="1" smtClean="0"/>
              <a:t>childpid</a:t>
            </a:r>
            <a:r>
              <a:rPr lang="en-US" sz="1400" dirty="0" smtClean="0"/>
              <a:t> == -1)</a:t>
            </a:r>
          </a:p>
          <a:p>
            <a:r>
              <a:rPr lang="en-US" sz="1400" dirty="0" smtClean="0"/>
              <a:t>        {</a:t>
            </a:r>
          </a:p>
          <a:p>
            <a:r>
              <a:rPr lang="en-US" sz="1400" dirty="0" smtClean="0"/>
              <a:t>                </a:t>
            </a:r>
            <a:r>
              <a:rPr lang="en-US" sz="1400" dirty="0" err="1" smtClean="0"/>
              <a:t>perror</a:t>
            </a:r>
            <a:r>
              <a:rPr lang="en-US" sz="1400" dirty="0" smtClean="0"/>
              <a:t>("fork");</a:t>
            </a:r>
          </a:p>
          <a:p>
            <a:r>
              <a:rPr lang="en-US" sz="1400" dirty="0" smtClean="0"/>
              <a:t>                exit(1);</a:t>
            </a:r>
          </a:p>
          <a:p>
            <a:r>
              <a:rPr lang="en-US" sz="1400" dirty="0" smtClean="0"/>
              <a:t>        }</a:t>
            </a:r>
          </a:p>
        </p:txBody>
      </p:sp>
      <p:sp>
        <p:nvSpPr>
          <p:cNvPr id="5" name="Rectangle 4"/>
          <p:cNvSpPr/>
          <p:nvPr/>
        </p:nvSpPr>
        <p:spPr>
          <a:xfrm>
            <a:off x="4267200" y="533400"/>
            <a:ext cx="4572000" cy="4893647"/>
          </a:xfrm>
          <a:prstGeom prst="rect">
            <a:avLst/>
          </a:prstGeom>
          <a:ln>
            <a:solidFill>
              <a:schemeClr val="accent1"/>
            </a:solidFill>
          </a:ln>
        </p:spPr>
        <p:txBody>
          <a:bodyPr>
            <a:spAutoFit/>
          </a:bodyPr>
          <a:lstStyle/>
          <a:p>
            <a:r>
              <a:rPr lang="en-US" sz="1600" dirty="0" smtClean="0"/>
              <a:t> </a:t>
            </a:r>
            <a:r>
              <a:rPr lang="en-US" sz="1400" dirty="0" smtClean="0"/>
              <a:t>if(</a:t>
            </a:r>
            <a:r>
              <a:rPr lang="en-US" sz="1400" dirty="0" err="1" smtClean="0"/>
              <a:t>childpid</a:t>
            </a:r>
            <a:r>
              <a:rPr lang="en-US" sz="1400" dirty="0" smtClean="0"/>
              <a:t> == 0)</a:t>
            </a:r>
          </a:p>
          <a:p>
            <a:r>
              <a:rPr lang="en-US" sz="1400" dirty="0" smtClean="0"/>
              <a:t>        {</a:t>
            </a:r>
          </a:p>
          <a:p>
            <a:r>
              <a:rPr lang="en-US" sz="1400" dirty="0" smtClean="0"/>
              <a:t>                /* </a:t>
            </a:r>
            <a:r>
              <a:rPr lang="en-US" sz="1400" dirty="0" smtClean="0">
                <a:solidFill>
                  <a:srgbClr val="FF0000"/>
                </a:solidFill>
              </a:rPr>
              <a:t>Child process closes up input side of pipe </a:t>
            </a:r>
            <a:r>
              <a:rPr lang="en-US" sz="1400" dirty="0" smtClean="0"/>
              <a:t>*/</a:t>
            </a:r>
          </a:p>
          <a:p>
            <a:r>
              <a:rPr lang="en-US" sz="1400" dirty="0" smtClean="0"/>
              <a:t>                close(</a:t>
            </a:r>
            <a:r>
              <a:rPr lang="en-US" sz="1400" dirty="0" err="1" smtClean="0"/>
              <a:t>fd</a:t>
            </a:r>
            <a:r>
              <a:rPr lang="en-US" sz="1400" dirty="0" smtClean="0"/>
              <a:t>[0]);</a:t>
            </a:r>
          </a:p>
          <a:p>
            <a:endParaRPr lang="en-US" sz="1400" dirty="0" smtClean="0"/>
          </a:p>
          <a:p>
            <a:r>
              <a:rPr lang="en-US" sz="1400" dirty="0" smtClean="0"/>
              <a:t>                /*</a:t>
            </a:r>
            <a:r>
              <a:rPr lang="en-US" sz="1400" dirty="0" smtClean="0">
                <a:solidFill>
                  <a:srgbClr val="FF0000"/>
                </a:solidFill>
              </a:rPr>
              <a:t> Send "string" through the output side of pipe</a:t>
            </a:r>
            <a:r>
              <a:rPr lang="en-US" sz="1400" dirty="0" smtClean="0"/>
              <a:t> */</a:t>
            </a:r>
          </a:p>
          <a:p>
            <a:r>
              <a:rPr lang="en-US" sz="1400" dirty="0" smtClean="0"/>
              <a:t>                </a:t>
            </a:r>
            <a:r>
              <a:rPr lang="en-US" sz="1400" dirty="0" err="1" smtClean="0"/>
              <a:t>printf</a:t>
            </a:r>
            <a:r>
              <a:rPr lang="en-US" sz="1400" dirty="0" smtClean="0"/>
              <a:t>(" Child Process: %s \</a:t>
            </a:r>
            <a:r>
              <a:rPr lang="en-US" sz="1400" dirty="0" err="1" smtClean="0"/>
              <a:t>n",string</a:t>
            </a:r>
            <a:r>
              <a:rPr lang="en-US" sz="1400" dirty="0" smtClean="0"/>
              <a:t>);</a:t>
            </a:r>
          </a:p>
          <a:p>
            <a:r>
              <a:rPr lang="en-US" sz="1400" dirty="0" smtClean="0"/>
              <a:t>                write(</a:t>
            </a:r>
            <a:r>
              <a:rPr lang="en-US" sz="1400" dirty="0" err="1" smtClean="0"/>
              <a:t>fd</a:t>
            </a:r>
            <a:r>
              <a:rPr lang="en-US" sz="1400" dirty="0" smtClean="0"/>
              <a:t>[1], string, (</a:t>
            </a:r>
            <a:r>
              <a:rPr lang="en-US" sz="1400" dirty="0" err="1" smtClean="0"/>
              <a:t>strlen</a:t>
            </a:r>
            <a:r>
              <a:rPr lang="en-US" sz="1400" dirty="0" smtClean="0"/>
              <a:t>(string)+1));</a:t>
            </a:r>
          </a:p>
          <a:p>
            <a:r>
              <a:rPr lang="en-US" sz="1400" dirty="0" smtClean="0"/>
              <a:t>                exit(0);</a:t>
            </a:r>
          </a:p>
          <a:p>
            <a:r>
              <a:rPr lang="en-US" sz="1400" dirty="0" smtClean="0"/>
              <a:t>        }</a:t>
            </a:r>
          </a:p>
          <a:p>
            <a:r>
              <a:rPr lang="en-US" sz="1400" dirty="0" smtClean="0"/>
              <a:t>        else</a:t>
            </a:r>
          </a:p>
          <a:p>
            <a:r>
              <a:rPr lang="en-US" sz="1400" dirty="0" smtClean="0"/>
              <a:t>        {</a:t>
            </a:r>
          </a:p>
          <a:p>
            <a:r>
              <a:rPr lang="en-US" sz="1400" dirty="0" smtClean="0"/>
              <a:t>                /* </a:t>
            </a:r>
            <a:r>
              <a:rPr lang="en-US" sz="1400" dirty="0" smtClean="0">
                <a:solidFill>
                  <a:srgbClr val="FF0000"/>
                </a:solidFill>
              </a:rPr>
              <a:t>Parent process closes up output side of pipe </a:t>
            </a:r>
            <a:r>
              <a:rPr lang="en-US" sz="1400" dirty="0" smtClean="0"/>
              <a:t>*/</a:t>
            </a:r>
          </a:p>
          <a:p>
            <a:r>
              <a:rPr lang="en-US" sz="1400" dirty="0" smtClean="0"/>
              <a:t>                close(</a:t>
            </a:r>
            <a:r>
              <a:rPr lang="en-US" sz="1400" dirty="0" err="1" smtClean="0"/>
              <a:t>fd</a:t>
            </a:r>
            <a:r>
              <a:rPr lang="en-US" sz="1400" dirty="0" smtClean="0"/>
              <a:t>[1]);</a:t>
            </a:r>
          </a:p>
          <a:p>
            <a:endParaRPr lang="en-US" sz="1400" dirty="0" smtClean="0"/>
          </a:p>
          <a:p>
            <a:r>
              <a:rPr lang="en-US" sz="1400" dirty="0" smtClean="0"/>
              <a:t>                /* </a:t>
            </a:r>
            <a:r>
              <a:rPr lang="en-US" sz="1400" dirty="0" smtClean="0">
                <a:solidFill>
                  <a:srgbClr val="FF0000"/>
                </a:solidFill>
              </a:rPr>
              <a:t>Read in a string from the pipe </a:t>
            </a:r>
            <a:r>
              <a:rPr lang="en-US" sz="1400" dirty="0" smtClean="0"/>
              <a:t>*/</a:t>
            </a:r>
          </a:p>
          <a:p>
            <a:r>
              <a:rPr lang="en-US" sz="1400" dirty="0" smtClean="0"/>
              <a:t>                </a:t>
            </a:r>
            <a:r>
              <a:rPr lang="en-US" sz="1400" dirty="0" err="1" smtClean="0"/>
              <a:t>nbytes</a:t>
            </a:r>
            <a:r>
              <a:rPr lang="en-US" sz="1400" dirty="0" smtClean="0"/>
              <a:t> = read(</a:t>
            </a:r>
            <a:r>
              <a:rPr lang="en-US" sz="1400" dirty="0" err="1" smtClean="0"/>
              <a:t>fd</a:t>
            </a:r>
            <a:r>
              <a:rPr lang="en-US" sz="1400" dirty="0" smtClean="0"/>
              <a:t>[0], </a:t>
            </a:r>
            <a:r>
              <a:rPr lang="en-US" sz="1400" dirty="0" err="1" smtClean="0"/>
              <a:t>readbuffer</a:t>
            </a:r>
            <a:r>
              <a:rPr lang="en-US" sz="1400" dirty="0" smtClean="0"/>
              <a:t>, </a:t>
            </a:r>
            <a:r>
              <a:rPr lang="en-US" sz="1400" dirty="0" err="1" smtClean="0"/>
              <a:t>sizeof</a:t>
            </a:r>
            <a:r>
              <a:rPr lang="en-US" sz="1400" dirty="0" smtClean="0"/>
              <a:t>(</a:t>
            </a:r>
            <a:r>
              <a:rPr lang="en-US" sz="1400" dirty="0" err="1" smtClean="0"/>
              <a:t>readbuffer</a:t>
            </a:r>
            <a:r>
              <a:rPr lang="en-US" sz="1400" dirty="0" smtClean="0"/>
              <a:t>));</a:t>
            </a:r>
          </a:p>
          <a:p>
            <a:r>
              <a:rPr lang="en-US" sz="1400" dirty="0" smtClean="0"/>
              <a:t>                </a:t>
            </a:r>
            <a:r>
              <a:rPr lang="en-US" sz="1400" dirty="0" err="1" smtClean="0"/>
              <a:t>printf</a:t>
            </a:r>
            <a:r>
              <a:rPr lang="en-US" sz="1400" dirty="0" smtClean="0"/>
              <a:t>("Parent Process: Received string: %s", </a:t>
            </a:r>
          </a:p>
          <a:p>
            <a:r>
              <a:rPr lang="en-US" sz="1400" dirty="0" smtClean="0"/>
              <a:t>                 </a:t>
            </a:r>
            <a:r>
              <a:rPr lang="en-US" sz="1400" dirty="0" err="1" smtClean="0"/>
              <a:t>readbuffer</a:t>
            </a:r>
            <a:r>
              <a:rPr lang="en-US" sz="1400" dirty="0" smtClean="0"/>
              <a:t>);</a:t>
            </a:r>
          </a:p>
          <a:p>
            <a:r>
              <a:rPr lang="en-US" sz="1400" dirty="0" smtClean="0"/>
              <a:t>        }</a:t>
            </a:r>
          </a:p>
          <a:p>
            <a:r>
              <a:rPr lang="en-US" sz="1400" dirty="0" smtClean="0"/>
              <a:t>        return(0);</a:t>
            </a:r>
          </a:p>
          <a:p>
            <a:r>
              <a:rPr lang="en-US" sz="1600" dirty="0" smtClean="0"/>
              <a:t>}</a:t>
            </a:r>
            <a:endParaRPr lang="en-US" sz="1600" dirty="0"/>
          </a:p>
        </p:txBody>
      </p:sp>
      <p:sp>
        <p:nvSpPr>
          <p:cNvPr id="6" name="Rectangle 5"/>
          <p:cNvSpPr/>
          <p:nvPr/>
        </p:nvSpPr>
        <p:spPr>
          <a:xfrm>
            <a:off x="381000" y="5562600"/>
            <a:ext cx="8153400" cy="1077218"/>
          </a:xfrm>
          <a:prstGeom prst="rect">
            <a:avLst/>
          </a:prstGeom>
          <a:ln>
            <a:solidFill>
              <a:schemeClr val="accent1"/>
            </a:solidFill>
          </a:ln>
        </p:spPr>
        <p:txBody>
          <a:bodyPr wrap="square">
            <a:spAutoFit/>
          </a:bodyPr>
          <a:lstStyle/>
          <a:p>
            <a:r>
              <a:rPr lang="en-US" sz="1600" dirty="0" smtClean="0"/>
              <a:t>If the parent wants to receive data from the child, it should close fd1, and the child should close fd0. If the parent wants to send data to the child, it should close fd0, and the child should close fd1. Since descriptors are shared between the parent and child, we should always be sure to close the end of pipe we aren't concerned with.</a:t>
            </a:r>
            <a:endParaRPr lang="en-US"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Warm-up Assignment</a:t>
            </a:r>
            <a:endParaRPr lang="en-US" dirty="0"/>
          </a:p>
        </p:txBody>
      </p:sp>
      <p:sp>
        <p:nvSpPr>
          <p:cNvPr id="3" name="TextBox 2"/>
          <p:cNvSpPr txBox="1"/>
          <p:nvPr/>
        </p:nvSpPr>
        <p:spPr>
          <a:xfrm>
            <a:off x="381000" y="1219200"/>
            <a:ext cx="8229600" cy="4524315"/>
          </a:xfrm>
          <a:prstGeom prst="rect">
            <a:avLst/>
          </a:prstGeom>
          <a:noFill/>
        </p:spPr>
        <p:txBody>
          <a:bodyPr wrap="square" rtlCol="0">
            <a:spAutoFit/>
          </a:bodyPr>
          <a:lstStyle/>
          <a:p>
            <a:r>
              <a:rPr lang="en-US" dirty="0" smtClean="0"/>
              <a:t>We have standard </a:t>
            </a:r>
            <a:r>
              <a:rPr lang="en-US" dirty="0" err="1" smtClean="0"/>
              <a:t>linux</a:t>
            </a:r>
            <a:r>
              <a:rPr lang="en-US" dirty="0" smtClean="0"/>
              <a:t> </a:t>
            </a:r>
            <a:r>
              <a:rPr lang="en-US" dirty="0" err="1" smtClean="0"/>
              <a:t>utilties</a:t>
            </a:r>
            <a:r>
              <a:rPr lang="en-US" dirty="0" smtClean="0"/>
              <a:t> </a:t>
            </a:r>
            <a:r>
              <a:rPr lang="en-US" dirty="0" err="1" smtClean="0"/>
              <a:t>ls</a:t>
            </a:r>
            <a:r>
              <a:rPr lang="en-US" dirty="0" smtClean="0"/>
              <a:t> , </a:t>
            </a:r>
            <a:r>
              <a:rPr lang="en-US" dirty="0" err="1" smtClean="0"/>
              <a:t>grep</a:t>
            </a:r>
            <a:r>
              <a:rPr lang="en-US" dirty="0" smtClean="0"/>
              <a:t>, </a:t>
            </a:r>
            <a:r>
              <a:rPr lang="en-US" dirty="0" err="1" smtClean="0"/>
              <a:t>wc</a:t>
            </a:r>
            <a:r>
              <a:rPr lang="en-US" dirty="0" smtClean="0"/>
              <a:t> etc</a:t>
            </a:r>
          </a:p>
          <a:p>
            <a:endParaRPr lang="en-US" dirty="0" smtClean="0"/>
          </a:p>
          <a:p>
            <a:r>
              <a:rPr lang="en-US" dirty="0" smtClean="0"/>
              <a:t>Write a C program that collect the output of one of these and pipe it as input into another – Do not use standard |  operator</a:t>
            </a:r>
          </a:p>
          <a:p>
            <a:endParaRPr lang="en-US" dirty="0" smtClean="0"/>
          </a:p>
          <a:p>
            <a:r>
              <a:rPr lang="en-US" dirty="0" err="1" smtClean="0"/>
              <a:t>Eg</a:t>
            </a:r>
            <a:r>
              <a:rPr lang="en-US" dirty="0" smtClean="0"/>
              <a:t>:</a:t>
            </a:r>
          </a:p>
          <a:p>
            <a:endParaRPr lang="en-US" dirty="0" smtClean="0"/>
          </a:p>
          <a:p>
            <a:r>
              <a:rPr lang="en-US" dirty="0" smtClean="0"/>
              <a:t>To find the number of .jpg files in a Linux folder we use the following </a:t>
            </a:r>
          </a:p>
          <a:p>
            <a:r>
              <a:rPr lang="en-US" dirty="0" smtClean="0"/>
              <a:t>% </a:t>
            </a:r>
            <a:r>
              <a:rPr lang="en-US" dirty="0" err="1" smtClean="0"/>
              <a:t>ls</a:t>
            </a:r>
            <a:r>
              <a:rPr lang="en-US" dirty="0" smtClean="0"/>
              <a:t> -1  *.jpg | </a:t>
            </a:r>
            <a:r>
              <a:rPr lang="en-US" dirty="0" err="1" smtClean="0"/>
              <a:t>wc</a:t>
            </a:r>
            <a:r>
              <a:rPr lang="en-US" dirty="0" smtClean="0"/>
              <a:t> –l</a:t>
            </a:r>
          </a:p>
          <a:p>
            <a:endParaRPr lang="en-US" dirty="0" smtClean="0"/>
          </a:p>
          <a:p>
            <a:r>
              <a:rPr lang="en-US" b="1" dirty="0" smtClean="0"/>
              <a:t>Your Job is to:</a:t>
            </a:r>
          </a:p>
          <a:p>
            <a:endParaRPr lang="en-US" dirty="0" smtClean="0"/>
          </a:p>
          <a:p>
            <a:r>
              <a:rPr lang="en-US" dirty="0" smtClean="0"/>
              <a:t>Run </a:t>
            </a:r>
            <a:r>
              <a:rPr lang="en-US" dirty="0" err="1" smtClean="0"/>
              <a:t>ls</a:t>
            </a:r>
            <a:r>
              <a:rPr lang="en-US" dirty="0" smtClean="0"/>
              <a:t> -1 through a C- program and get the output and  </a:t>
            </a:r>
            <a:r>
              <a:rPr lang="en-US" dirty="0" err="1" smtClean="0"/>
              <a:t>simillarly</a:t>
            </a:r>
            <a:r>
              <a:rPr lang="en-US" dirty="0" smtClean="0"/>
              <a:t> run </a:t>
            </a:r>
            <a:r>
              <a:rPr lang="en-US" dirty="0" err="1" smtClean="0"/>
              <a:t>wc</a:t>
            </a:r>
            <a:r>
              <a:rPr lang="en-US" dirty="0" smtClean="0"/>
              <a:t>  utility.  “pipe” the output of </a:t>
            </a:r>
            <a:r>
              <a:rPr lang="en-US" dirty="0" err="1" smtClean="0"/>
              <a:t>ls</a:t>
            </a:r>
            <a:r>
              <a:rPr lang="en-US" dirty="0" smtClean="0"/>
              <a:t> -1  to </a:t>
            </a:r>
            <a:r>
              <a:rPr lang="en-US" dirty="0" err="1" smtClean="0"/>
              <a:t>wc</a:t>
            </a:r>
            <a:r>
              <a:rPr lang="en-US" dirty="0" smtClean="0"/>
              <a:t> utility through your C program itself</a:t>
            </a:r>
          </a:p>
          <a:p>
            <a:endParaRPr lang="en-US" dirty="0" smtClean="0"/>
          </a:p>
          <a:p>
            <a:r>
              <a:rPr lang="en-US" dirty="0" smtClean="0"/>
              <a:t>Or search for a particular file name in output of </a:t>
            </a:r>
            <a:r>
              <a:rPr lang="en-US" dirty="0" err="1" smtClean="0"/>
              <a:t>ls</a:t>
            </a:r>
            <a:r>
              <a:rPr lang="en-US" dirty="0" smtClean="0"/>
              <a:t> -1 using </a:t>
            </a:r>
            <a:r>
              <a:rPr lang="en-US" dirty="0" err="1" smtClean="0"/>
              <a:t>grep</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Queues</a:t>
            </a:r>
            <a:endParaRPr lang="en-US" dirty="0"/>
          </a:p>
        </p:txBody>
      </p:sp>
      <p:sp>
        <p:nvSpPr>
          <p:cNvPr id="3" name="Rectangle 2"/>
          <p:cNvSpPr/>
          <p:nvPr/>
        </p:nvSpPr>
        <p:spPr>
          <a:xfrm>
            <a:off x="228600" y="1828800"/>
            <a:ext cx="8686800" cy="1384995"/>
          </a:xfrm>
          <a:prstGeom prst="rect">
            <a:avLst/>
          </a:prstGeom>
          <a:ln>
            <a:solidFill>
              <a:schemeClr val="accent1"/>
            </a:solidFill>
          </a:ln>
        </p:spPr>
        <p:txBody>
          <a:bodyPr wrap="square">
            <a:spAutoFit/>
          </a:bodyPr>
          <a:lstStyle/>
          <a:p>
            <a:pPr algn="ctr"/>
            <a:r>
              <a:rPr lang="en-US" sz="2800" dirty="0" smtClean="0"/>
              <a:t>Message queues allow one or more processes to write messages that will be read by one or more reading processes. </a:t>
            </a:r>
            <a:endParaRPr lang="en-US" sz="2800" dirty="0"/>
          </a:p>
        </p:txBody>
      </p:sp>
      <p:sp>
        <p:nvSpPr>
          <p:cNvPr id="4" name="Rectangle 3"/>
          <p:cNvSpPr/>
          <p:nvPr/>
        </p:nvSpPr>
        <p:spPr>
          <a:xfrm>
            <a:off x="2895600" y="48006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505200" y="48006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114800" y="48006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724400" y="48006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334000" y="48006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943600" y="48006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57200" y="3581400"/>
            <a:ext cx="1447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Process-1</a:t>
            </a:r>
            <a:endParaRPr lang="en-US" sz="1600" dirty="0"/>
          </a:p>
        </p:txBody>
      </p:sp>
      <p:sp>
        <p:nvSpPr>
          <p:cNvPr id="11" name="Oval 10"/>
          <p:cNvSpPr/>
          <p:nvPr/>
        </p:nvSpPr>
        <p:spPr>
          <a:xfrm>
            <a:off x="457200" y="4343400"/>
            <a:ext cx="1447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Process-2</a:t>
            </a:r>
            <a:endParaRPr lang="en-US" sz="1600" dirty="0"/>
          </a:p>
        </p:txBody>
      </p:sp>
      <p:sp>
        <p:nvSpPr>
          <p:cNvPr id="12" name="Oval 11"/>
          <p:cNvSpPr/>
          <p:nvPr/>
        </p:nvSpPr>
        <p:spPr>
          <a:xfrm>
            <a:off x="533400" y="5029200"/>
            <a:ext cx="1447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Process-3</a:t>
            </a:r>
            <a:endParaRPr lang="en-US" sz="1600" dirty="0"/>
          </a:p>
        </p:txBody>
      </p:sp>
      <p:sp>
        <p:nvSpPr>
          <p:cNvPr id="13" name="Oval 12"/>
          <p:cNvSpPr/>
          <p:nvPr/>
        </p:nvSpPr>
        <p:spPr>
          <a:xfrm>
            <a:off x="609600" y="6248400"/>
            <a:ext cx="1447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Process-N</a:t>
            </a:r>
            <a:endParaRPr lang="en-US" sz="1600" dirty="0"/>
          </a:p>
        </p:txBody>
      </p:sp>
      <p:cxnSp>
        <p:nvCxnSpPr>
          <p:cNvPr id="15" name="Straight Arrow Connector 14"/>
          <p:cNvCxnSpPr>
            <a:stCxn id="10" idx="6"/>
          </p:cNvCxnSpPr>
          <p:nvPr/>
        </p:nvCxnSpPr>
        <p:spPr>
          <a:xfrm>
            <a:off x="1905000" y="3810000"/>
            <a:ext cx="914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6"/>
          </p:cNvCxnSpPr>
          <p:nvPr/>
        </p:nvCxnSpPr>
        <p:spPr>
          <a:xfrm>
            <a:off x="1905000" y="4572000"/>
            <a:ext cx="914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2" idx="6"/>
          </p:cNvCxnSpPr>
          <p:nvPr/>
        </p:nvCxnSpPr>
        <p:spPr>
          <a:xfrm flipV="1">
            <a:off x="1981200" y="5105400"/>
            <a:ext cx="8382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6"/>
          </p:cNvCxnSpPr>
          <p:nvPr/>
        </p:nvCxnSpPr>
        <p:spPr>
          <a:xfrm flipV="1">
            <a:off x="2057400" y="5334000"/>
            <a:ext cx="7620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7467600" y="4800600"/>
            <a:ext cx="1447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Process-R</a:t>
            </a:r>
            <a:endParaRPr lang="en-US" sz="1600" dirty="0"/>
          </a:p>
        </p:txBody>
      </p:sp>
      <p:sp>
        <p:nvSpPr>
          <p:cNvPr id="23" name="TextBox 22"/>
          <p:cNvSpPr txBox="1"/>
          <p:nvPr/>
        </p:nvSpPr>
        <p:spPr>
          <a:xfrm>
            <a:off x="4038600" y="5486400"/>
            <a:ext cx="1692771" cy="369332"/>
          </a:xfrm>
          <a:prstGeom prst="rect">
            <a:avLst/>
          </a:prstGeom>
          <a:noFill/>
        </p:spPr>
        <p:txBody>
          <a:bodyPr wrap="none" rtlCol="0">
            <a:spAutoFit/>
          </a:bodyPr>
          <a:lstStyle/>
          <a:p>
            <a:r>
              <a:rPr lang="en-US" dirty="0" smtClean="0"/>
              <a:t>Message Queue</a:t>
            </a:r>
            <a:endParaRPr lang="en-US" dirty="0"/>
          </a:p>
        </p:txBody>
      </p:sp>
      <p:cxnSp>
        <p:nvCxnSpPr>
          <p:cNvPr id="25" name="Straight Arrow Connector 24"/>
          <p:cNvCxnSpPr>
            <a:stCxn id="9" idx="3"/>
            <a:endCxn id="22" idx="2"/>
          </p:cNvCxnSpPr>
          <p:nvPr/>
        </p:nvCxnSpPr>
        <p:spPr>
          <a:xfrm>
            <a:off x="6553200" y="5029200"/>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81000"/>
            <a:ext cx="3429000" cy="5478423"/>
          </a:xfrm>
          <a:prstGeom prst="rect">
            <a:avLst/>
          </a:prstGeom>
          <a:ln>
            <a:solidFill>
              <a:schemeClr val="accent1"/>
            </a:solidFill>
          </a:ln>
        </p:spPr>
        <p:txBody>
          <a:bodyPr wrap="square">
            <a:spAutoFit/>
          </a:bodyPr>
          <a:lstStyle/>
          <a:p>
            <a:r>
              <a:rPr lang="en-US" sz="1400" dirty="0" smtClean="0"/>
              <a:t>#include &lt;</a:t>
            </a:r>
            <a:r>
              <a:rPr lang="en-US" sz="1400" dirty="0" err="1" smtClean="0"/>
              <a:t>stdio.h</a:t>
            </a:r>
            <a:r>
              <a:rPr lang="en-US" sz="1400" dirty="0" smtClean="0"/>
              <a:t>&gt;</a:t>
            </a:r>
          </a:p>
          <a:p>
            <a:r>
              <a:rPr lang="en-US" sz="1400" dirty="0" smtClean="0"/>
              <a:t>#include &lt;</a:t>
            </a:r>
            <a:r>
              <a:rPr lang="en-US" sz="1400" dirty="0" err="1" smtClean="0"/>
              <a:t>stdlib.h</a:t>
            </a:r>
            <a:r>
              <a:rPr lang="en-US" sz="1400" dirty="0" smtClean="0"/>
              <a:t>&gt;</a:t>
            </a:r>
          </a:p>
          <a:p>
            <a:r>
              <a:rPr lang="en-US" sz="1400" dirty="0" smtClean="0"/>
              <a:t>#include &lt;</a:t>
            </a:r>
            <a:r>
              <a:rPr lang="en-US" sz="1400" dirty="0" err="1" smtClean="0"/>
              <a:t>errno.h</a:t>
            </a:r>
            <a:r>
              <a:rPr lang="en-US" sz="1400" dirty="0" smtClean="0"/>
              <a:t>&gt;</a:t>
            </a:r>
          </a:p>
          <a:p>
            <a:r>
              <a:rPr lang="en-US" sz="1400" dirty="0" smtClean="0"/>
              <a:t>#include &lt;</a:t>
            </a:r>
            <a:r>
              <a:rPr lang="en-US" sz="1400" dirty="0" err="1" smtClean="0"/>
              <a:t>string.h</a:t>
            </a:r>
            <a:r>
              <a:rPr lang="en-US" sz="1400" dirty="0" smtClean="0"/>
              <a:t>&gt;</a:t>
            </a:r>
          </a:p>
          <a:p>
            <a:r>
              <a:rPr lang="en-US" sz="1400" dirty="0" smtClean="0"/>
              <a:t>#include &lt;sys/</a:t>
            </a:r>
            <a:r>
              <a:rPr lang="en-US" sz="1400" dirty="0" err="1" smtClean="0"/>
              <a:t>types.h</a:t>
            </a:r>
            <a:r>
              <a:rPr lang="en-US" sz="1400" dirty="0" smtClean="0"/>
              <a:t>&gt;</a:t>
            </a:r>
          </a:p>
          <a:p>
            <a:r>
              <a:rPr lang="en-US" sz="1400" dirty="0" smtClean="0"/>
              <a:t>#include &lt;sys/</a:t>
            </a:r>
            <a:r>
              <a:rPr lang="en-US" sz="1400" dirty="0" err="1" smtClean="0"/>
              <a:t>ipc.h</a:t>
            </a:r>
            <a:r>
              <a:rPr lang="en-US" sz="1400" dirty="0" smtClean="0"/>
              <a:t>&gt;</a:t>
            </a:r>
          </a:p>
          <a:p>
            <a:r>
              <a:rPr lang="en-US" sz="1400" dirty="0" smtClean="0"/>
              <a:t>#include &lt;sys/</a:t>
            </a:r>
            <a:r>
              <a:rPr lang="en-US" sz="1400" dirty="0" err="1" smtClean="0"/>
              <a:t>msg.h</a:t>
            </a:r>
            <a:r>
              <a:rPr lang="en-US" sz="1400" dirty="0" smtClean="0"/>
              <a:t>&gt;</a:t>
            </a:r>
          </a:p>
          <a:p>
            <a:endParaRPr lang="en-US" sz="1400" dirty="0" smtClean="0"/>
          </a:p>
          <a:p>
            <a:r>
              <a:rPr lang="en-US" sz="1400" dirty="0" err="1" smtClean="0"/>
              <a:t>struct</a:t>
            </a:r>
            <a:r>
              <a:rPr lang="en-US" sz="1400" dirty="0" smtClean="0"/>
              <a:t> </a:t>
            </a:r>
            <a:r>
              <a:rPr lang="en-US" sz="1400" dirty="0" err="1" smtClean="0"/>
              <a:t>my_msgbuf</a:t>
            </a:r>
            <a:r>
              <a:rPr lang="en-US" sz="1400" dirty="0" smtClean="0"/>
              <a:t> {</a:t>
            </a:r>
          </a:p>
          <a:p>
            <a:r>
              <a:rPr lang="en-US" sz="1400" dirty="0" smtClean="0"/>
              <a:t>    long </a:t>
            </a:r>
            <a:r>
              <a:rPr lang="en-US" sz="1400" dirty="0" err="1" smtClean="0"/>
              <a:t>mtype</a:t>
            </a:r>
            <a:r>
              <a:rPr lang="en-US" sz="1400" dirty="0" smtClean="0"/>
              <a:t>;</a:t>
            </a:r>
          </a:p>
          <a:p>
            <a:r>
              <a:rPr lang="en-US" sz="1400" dirty="0" smtClean="0"/>
              <a:t>    char </a:t>
            </a:r>
            <a:r>
              <a:rPr lang="en-US" sz="1400" dirty="0" err="1" smtClean="0"/>
              <a:t>mtext</a:t>
            </a:r>
            <a:r>
              <a:rPr lang="en-US" sz="1400" dirty="0" smtClean="0"/>
              <a:t>[200];</a:t>
            </a:r>
          </a:p>
          <a:p>
            <a:r>
              <a:rPr lang="en-US" sz="1400" dirty="0" smtClean="0"/>
              <a:t>};</a:t>
            </a:r>
          </a:p>
          <a:p>
            <a:endParaRPr lang="en-US" sz="1400" dirty="0" smtClean="0"/>
          </a:p>
          <a:p>
            <a:r>
              <a:rPr lang="en-US" sz="1400" dirty="0" err="1" smtClean="0"/>
              <a:t>int</a:t>
            </a:r>
            <a:r>
              <a:rPr lang="en-US" sz="1400" dirty="0" smtClean="0"/>
              <a:t> main(void)</a:t>
            </a:r>
          </a:p>
          <a:p>
            <a:r>
              <a:rPr lang="en-US" sz="1400" dirty="0" smtClean="0"/>
              <a:t>{</a:t>
            </a:r>
          </a:p>
          <a:p>
            <a:r>
              <a:rPr lang="en-US" sz="1400" dirty="0" smtClean="0"/>
              <a:t>    </a:t>
            </a:r>
            <a:r>
              <a:rPr lang="en-US" sz="1400" dirty="0" err="1" smtClean="0"/>
              <a:t>struct</a:t>
            </a:r>
            <a:r>
              <a:rPr lang="en-US" sz="1400" dirty="0" smtClean="0"/>
              <a:t> </a:t>
            </a:r>
            <a:r>
              <a:rPr lang="en-US" sz="1400" dirty="0" err="1" smtClean="0"/>
              <a:t>my_msgbuf</a:t>
            </a:r>
            <a:r>
              <a:rPr lang="en-US" sz="1400" dirty="0" smtClean="0"/>
              <a:t> </a:t>
            </a:r>
            <a:r>
              <a:rPr lang="en-US" sz="1400" dirty="0" err="1" smtClean="0"/>
              <a:t>buf</a:t>
            </a:r>
            <a:r>
              <a:rPr lang="en-US" sz="1400" dirty="0" smtClean="0"/>
              <a:t>;</a:t>
            </a:r>
          </a:p>
          <a:p>
            <a:r>
              <a:rPr lang="en-US" sz="1400" dirty="0" smtClean="0"/>
              <a:t>    </a:t>
            </a:r>
            <a:r>
              <a:rPr lang="en-US" sz="1400" dirty="0" err="1" smtClean="0"/>
              <a:t>int</a:t>
            </a:r>
            <a:r>
              <a:rPr lang="en-US" sz="1400" dirty="0" smtClean="0"/>
              <a:t> </a:t>
            </a:r>
            <a:r>
              <a:rPr lang="en-US" sz="1400" dirty="0" err="1" smtClean="0"/>
              <a:t>msqid</a:t>
            </a:r>
            <a:r>
              <a:rPr lang="en-US" sz="1400" dirty="0" smtClean="0"/>
              <a:t>;</a:t>
            </a:r>
          </a:p>
          <a:p>
            <a:r>
              <a:rPr lang="en-US" sz="1400" dirty="0" smtClean="0"/>
              <a:t>    </a:t>
            </a:r>
            <a:r>
              <a:rPr lang="en-US" sz="1400" dirty="0" err="1" smtClean="0"/>
              <a:t>key_t</a:t>
            </a:r>
            <a:r>
              <a:rPr lang="en-US" sz="1400" dirty="0" smtClean="0"/>
              <a:t> key;</a:t>
            </a:r>
          </a:p>
          <a:p>
            <a:endParaRPr lang="en-US" sz="1400" dirty="0" smtClean="0"/>
          </a:p>
          <a:p>
            <a:r>
              <a:rPr lang="en-US" sz="1400" dirty="0" smtClean="0"/>
              <a:t>    if ((key = </a:t>
            </a:r>
            <a:r>
              <a:rPr lang="en-US" sz="1400" dirty="0" err="1" smtClean="0"/>
              <a:t>ftok</a:t>
            </a:r>
            <a:r>
              <a:rPr lang="en-US" sz="1400" dirty="0" smtClean="0"/>
              <a:t>("</a:t>
            </a:r>
            <a:r>
              <a:rPr lang="en-US" sz="1400" dirty="0" err="1" smtClean="0"/>
              <a:t>kirk.c</a:t>
            </a:r>
            <a:r>
              <a:rPr lang="en-US" sz="1400" dirty="0" smtClean="0"/>
              <a:t>", 'B')) == -1) </a:t>
            </a:r>
          </a:p>
          <a:p>
            <a:r>
              <a:rPr lang="en-US" sz="1400" dirty="0" smtClean="0"/>
              <a:t>    {</a:t>
            </a:r>
          </a:p>
          <a:p>
            <a:r>
              <a:rPr lang="en-US" sz="1400" dirty="0" smtClean="0"/>
              <a:t>        </a:t>
            </a:r>
            <a:r>
              <a:rPr lang="en-US" sz="1400" dirty="0" err="1" smtClean="0"/>
              <a:t>perror</a:t>
            </a:r>
            <a:r>
              <a:rPr lang="en-US" sz="1400" dirty="0" smtClean="0"/>
              <a:t>("</a:t>
            </a:r>
            <a:r>
              <a:rPr lang="en-US" sz="1400" dirty="0" err="1" smtClean="0"/>
              <a:t>ftok</a:t>
            </a:r>
            <a:r>
              <a:rPr lang="en-US" sz="1400" dirty="0" smtClean="0"/>
              <a:t>");</a:t>
            </a:r>
          </a:p>
          <a:p>
            <a:r>
              <a:rPr lang="en-US" sz="1400" dirty="0" smtClean="0"/>
              <a:t>        exit(1);</a:t>
            </a:r>
          </a:p>
          <a:p>
            <a:r>
              <a:rPr lang="en-US" sz="1400" dirty="0" smtClean="0"/>
              <a:t>    }</a:t>
            </a:r>
          </a:p>
          <a:p>
            <a:endParaRPr lang="en-US" sz="1400" dirty="0" smtClean="0"/>
          </a:p>
        </p:txBody>
      </p:sp>
      <p:sp>
        <p:nvSpPr>
          <p:cNvPr id="4" name="Rectangle 3"/>
          <p:cNvSpPr/>
          <p:nvPr/>
        </p:nvSpPr>
        <p:spPr>
          <a:xfrm>
            <a:off x="4267200" y="381000"/>
            <a:ext cx="4572000" cy="6124754"/>
          </a:xfrm>
          <a:prstGeom prst="rect">
            <a:avLst/>
          </a:prstGeom>
          <a:ln>
            <a:solidFill>
              <a:schemeClr val="accent1"/>
            </a:solidFill>
          </a:ln>
        </p:spPr>
        <p:txBody>
          <a:bodyPr wrap="square">
            <a:spAutoFit/>
          </a:bodyPr>
          <a:lstStyle/>
          <a:p>
            <a:r>
              <a:rPr lang="en-US" sz="1400" dirty="0" smtClean="0"/>
              <a:t> if ((</a:t>
            </a:r>
            <a:r>
              <a:rPr lang="en-US" sz="1400" dirty="0" err="1" smtClean="0"/>
              <a:t>msqid</a:t>
            </a:r>
            <a:r>
              <a:rPr lang="en-US" sz="1400" dirty="0" smtClean="0"/>
              <a:t> = </a:t>
            </a:r>
            <a:r>
              <a:rPr lang="en-US" sz="1400" dirty="0" err="1" smtClean="0"/>
              <a:t>msgget</a:t>
            </a:r>
            <a:r>
              <a:rPr lang="en-US" sz="1400" dirty="0" smtClean="0"/>
              <a:t>(key, 0644 | IPC_CREAT)) == -1)</a:t>
            </a:r>
          </a:p>
          <a:p>
            <a:r>
              <a:rPr lang="en-US" sz="1400" dirty="0" smtClean="0"/>
              <a:t> {</a:t>
            </a:r>
          </a:p>
          <a:p>
            <a:r>
              <a:rPr lang="en-US" sz="1400" dirty="0" smtClean="0"/>
              <a:t>        </a:t>
            </a:r>
            <a:r>
              <a:rPr lang="en-US" sz="1400" dirty="0" err="1" smtClean="0"/>
              <a:t>perror</a:t>
            </a:r>
            <a:r>
              <a:rPr lang="en-US" sz="1400" dirty="0" smtClean="0"/>
              <a:t>("</a:t>
            </a:r>
            <a:r>
              <a:rPr lang="en-US" sz="1400" dirty="0" err="1" smtClean="0"/>
              <a:t>msgget</a:t>
            </a:r>
            <a:r>
              <a:rPr lang="en-US" sz="1400" dirty="0" smtClean="0"/>
              <a:t>");</a:t>
            </a:r>
          </a:p>
          <a:p>
            <a:r>
              <a:rPr lang="en-US" sz="1400" dirty="0" smtClean="0"/>
              <a:t>        exit(1);</a:t>
            </a:r>
          </a:p>
          <a:p>
            <a:r>
              <a:rPr lang="en-US" sz="1400" dirty="0" smtClean="0"/>
              <a:t> }</a:t>
            </a:r>
          </a:p>
          <a:p>
            <a:endParaRPr lang="en-US" sz="1400" dirty="0" smtClean="0"/>
          </a:p>
          <a:p>
            <a:r>
              <a:rPr lang="en-US" sz="1400" dirty="0" smtClean="0"/>
              <a:t>    </a:t>
            </a:r>
            <a:r>
              <a:rPr lang="en-US" sz="1400" dirty="0" err="1" smtClean="0"/>
              <a:t>printf</a:t>
            </a:r>
            <a:r>
              <a:rPr lang="en-US" sz="1400" dirty="0" smtClean="0"/>
              <a:t>("Enter lines of text, ^D to quit:\n");</a:t>
            </a:r>
          </a:p>
          <a:p>
            <a:endParaRPr lang="en-US" sz="1400" dirty="0" smtClean="0"/>
          </a:p>
          <a:p>
            <a:r>
              <a:rPr lang="en-US" sz="1400" dirty="0" smtClean="0"/>
              <a:t>    </a:t>
            </a:r>
            <a:r>
              <a:rPr lang="en-US" sz="1400" dirty="0" err="1" smtClean="0"/>
              <a:t>buf.mtype</a:t>
            </a:r>
            <a:r>
              <a:rPr lang="en-US" sz="1400" dirty="0" smtClean="0"/>
              <a:t> = 1; </a:t>
            </a:r>
            <a:r>
              <a:rPr lang="en-US" sz="1400" b="1" dirty="0" smtClean="0">
                <a:solidFill>
                  <a:srgbClr val="FF0000"/>
                </a:solidFill>
              </a:rPr>
              <a:t>/* we don't really care in this case */</a:t>
            </a:r>
          </a:p>
          <a:p>
            <a:endParaRPr lang="en-US" sz="1400" dirty="0" smtClean="0"/>
          </a:p>
          <a:p>
            <a:r>
              <a:rPr lang="en-US" sz="1400" dirty="0" smtClean="0"/>
              <a:t>    while(</a:t>
            </a:r>
            <a:r>
              <a:rPr lang="en-US" sz="1400" dirty="0" err="1" smtClean="0"/>
              <a:t>fgets</a:t>
            </a:r>
            <a:r>
              <a:rPr lang="en-US" sz="1400" dirty="0" smtClean="0"/>
              <a:t>(</a:t>
            </a:r>
            <a:r>
              <a:rPr lang="en-US" sz="1400" dirty="0" err="1" smtClean="0"/>
              <a:t>buf.mtext</a:t>
            </a:r>
            <a:r>
              <a:rPr lang="en-US" sz="1400" dirty="0" smtClean="0"/>
              <a:t>, </a:t>
            </a:r>
            <a:r>
              <a:rPr lang="en-US" sz="1400" dirty="0" err="1" smtClean="0"/>
              <a:t>sizeof</a:t>
            </a:r>
            <a:r>
              <a:rPr lang="en-US" sz="1400" dirty="0" smtClean="0"/>
              <a:t> </a:t>
            </a:r>
            <a:r>
              <a:rPr lang="en-US" sz="1400" dirty="0" err="1" smtClean="0"/>
              <a:t>buf.mtext</a:t>
            </a:r>
            <a:r>
              <a:rPr lang="en-US" sz="1400" dirty="0" smtClean="0"/>
              <a:t>, </a:t>
            </a:r>
            <a:r>
              <a:rPr lang="en-US" sz="1400" dirty="0" err="1" smtClean="0"/>
              <a:t>stdin</a:t>
            </a:r>
            <a:r>
              <a:rPr lang="en-US" sz="1400" dirty="0" smtClean="0"/>
              <a:t>) != NULL)</a:t>
            </a:r>
          </a:p>
          <a:p>
            <a:r>
              <a:rPr lang="en-US" sz="1400" dirty="0" smtClean="0"/>
              <a:t>     {</a:t>
            </a:r>
          </a:p>
          <a:p>
            <a:r>
              <a:rPr lang="en-US" sz="1400" dirty="0" smtClean="0"/>
              <a:t>        </a:t>
            </a:r>
            <a:r>
              <a:rPr lang="en-US" sz="1400" dirty="0" err="1" smtClean="0"/>
              <a:t>int</a:t>
            </a:r>
            <a:r>
              <a:rPr lang="en-US" sz="1400" dirty="0" smtClean="0"/>
              <a:t> </a:t>
            </a:r>
            <a:r>
              <a:rPr lang="en-US" sz="1400" dirty="0" err="1" smtClean="0"/>
              <a:t>len</a:t>
            </a:r>
            <a:r>
              <a:rPr lang="en-US" sz="1400" dirty="0" smtClean="0"/>
              <a:t> = </a:t>
            </a:r>
            <a:r>
              <a:rPr lang="en-US" sz="1400" dirty="0" err="1" smtClean="0"/>
              <a:t>strlen</a:t>
            </a:r>
            <a:r>
              <a:rPr lang="en-US" sz="1400" dirty="0" smtClean="0"/>
              <a:t>(</a:t>
            </a:r>
            <a:r>
              <a:rPr lang="en-US" sz="1400" dirty="0" err="1" smtClean="0"/>
              <a:t>buf.mtext</a:t>
            </a:r>
            <a:r>
              <a:rPr lang="en-US" sz="1400" dirty="0" smtClean="0"/>
              <a:t>);</a:t>
            </a:r>
          </a:p>
          <a:p>
            <a:endParaRPr lang="en-US" sz="1400" dirty="0" smtClean="0"/>
          </a:p>
          <a:p>
            <a:r>
              <a:rPr lang="en-US" sz="1400" b="1" dirty="0" smtClean="0">
                <a:solidFill>
                  <a:srgbClr val="FF0000"/>
                </a:solidFill>
              </a:rPr>
              <a:t>        /* ditch newline at end, if it exists */</a:t>
            </a:r>
          </a:p>
          <a:p>
            <a:r>
              <a:rPr lang="en-US" sz="1400" dirty="0" smtClean="0"/>
              <a:t>        if (</a:t>
            </a:r>
            <a:r>
              <a:rPr lang="en-US" sz="1400" dirty="0" err="1" smtClean="0"/>
              <a:t>buf.mtext</a:t>
            </a:r>
            <a:r>
              <a:rPr lang="en-US" sz="1400" dirty="0" smtClean="0"/>
              <a:t>[len-1] == '\n') </a:t>
            </a:r>
            <a:r>
              <a:rPr lang="en-US" sz="1400" dirty="0" err="1" smtClean="0"/>
              <a:t>buf.mtext</a:t>
            </a:r>
            <a:r>
              <a:rPr lang="en-US" sz="1400" dirty="0" smtClean="0"/>
              <a:t>[len-1] = '\0';</a:t>
            </a:r>
          </a:p>
          <a:p>
            <a:endParaRPr lang="en-US" sz="1400" dirty="0" smtClean="0"/>
          </a:p>
          <a:p>
            <a:r>
              <a:rPr lang="en-US" sz="1400" dirty="0" smtClean="0"/>
              <a:t>        if (</a:t>
            </a:r>
            <a:r>
              <a:rPr lang="en-US" sz="1400" dirty="0" err="1" smtClean="0"/>
              <a:t>msgsnd</a:t>
            </a:r>
            <a:r>
              <a:rPr lang="en-US" sz="1400" dirty="0" smtClean="0"/>
              <a:t>(</a:t>
            </a:r>
            <a:r>
              <a:rPr lang="en-US" sz="1400" dirty="0" err="1" smtClean="0"/>
              <a:t>msqid</a:t>
            </a:r>
            <a:r>
              <a:rPr lang="en-US" sz="1400" dirty="0" smtClean="0"/>
              <a:t>, &amp;</a:t>
            </a:r>
            <a:r>
              <a:rPr lang="en-US" sz="1400" dirty="0" err="1" smtClean="0"/>
              <a:t>buf</a:t>
            </a:r>
            <a:r>
              <a:rPr lang="en-US" sz="1400" dirty="0" smtClean="0"/>
              <a:t>, len+1, 0) == -1) /* +1 for '\0' */</a:t>
            </a:r>
          </a:p>
          <a:p>
            <a:r>
              <a:rPr lang="en-US" sz="1400" dirty="0" smtClean="0"/>
              <a:t>            </a:t>
            </a:r>
            <a:r>
              <a:rPr lang="en-US" sz="1400" dirty="0" err="1" smtClean="0"/>
              <a:t>perror</a:t>
            </a:r>
            <a:r>
              <a:rPr lang="en-US" sz="1400" dirty="0" smtClean="0"/>
              <a:t>("</a:t>
            </a:r>
            <a:r>
              <a:rPr lang="en-US" sz="1400" dirty="0" err="1" smtClean="0"/>
              <a:t>msgsnd</a:t>
            </a:r>
            <a:r>
              <a:rPr lang="en-US" sz="1400" dirty="0" smtClean="0"/>
              <a:t>");</a:t>
            </a:r>
          </a:p>
          <a:p>
            <a:r>
              <a:rPr lang="en-US" sz="1400" dirty="0" smtClean="0"/>
              <a:t>    }</a:t>
            </a:r>
          </a:p>
          <a:p>
            <a:r>
              <a:rPr lang="en-US" sz="1400" dirty="0" smtClean="0"/>
              <a:t>   if (</a:t>
            </a:r>
            <a:r>
              <a:rPr lang="en-US" sz="1400" dirty="0" err="1" smtClean="0"/>
              <a:t>msgctl</a:t>
            </a:r>
            <a:r>
              <a:rPr lang="en-US" sz="1400" dirty="0" smtClean="0"/>
              <a:t>(</a:t>
            </a:r>
            <a:r>
              <a:rPr lang="en-US" sz="1400" dirty="0" err="1" smtClean="0"/>
              <a:t>msqid</a:t>
            </a:r>
            <a:r>
              <a:rPr lang="en-US" sz="1400" dirty="0" smtClean="0"/>
              <a:t>, IPC_RMID, NULL) == -1)</a:t>
            </a:r>
          </a:p>
          <a:p>
            <a:r>
              <a:rPr lang="en-US" sz="1400" dirty="0" smtClean="0"/>
              <a:t>   {</a:t>
            </a:r>
          </a:p>
          <a:p>
            <a:r>
              <a:rPr lang="en-US" sz="1400" dirty="0" smtClean="0"/>
              <a:t>        </a:t>
            </a:r>
            <a:r>
              <a:rPr lang="en-US" sz="1400" dirty="0" err="1" smtClean="0"/>
              <a:t>perror</a:t>
            </a:r>
            <a:r>
              <a:rPr lang="en-US" sz="1400" dirty="0" smtClean="0"/>
              <a:t>("</a:t>
            </a:r>
            <a:r>
              <a:rPr lang="en-US" sz="1400" dirty="0" err="1" smtClean="0"/>
              <a:t>msgctl</a:t>
            </a:r>
            <a:r>
              <a:rPr lang="en-US" sz="1400" dirty="0" smtClean="0"/>
              <a:t>");</a:t>
            </a:r>
          </a:p>
          <a:p>
            <a:r>
              <a:rPr lang="en-US" sz="1400" dirty="0" smtClean="0"/>
              <a:t>        exit(1);</a:t>
            </a:r>
          </a:p>
          <a:p>
            <a:r>
              <a:rPr lang="en-US" sz="1400" dirty="0" smtClean="0"/>
              <a:t>   }</a:t>
            </a:r>
          </a:p>
          <a:p>
            <a:endParaRPr lang="en-US" sz="1400" dirty="0" smtClean="0"/>
          </a:p>
          <a:p>
            <a:r>
              <a:rPr lang="en-US" sz="1400" dirty="0" smtClean="0"/>
              <a:t>    return 0;</a:t>
            </a:r>
          </a:p>
          <a:p>
            <a:r>
              <a:rPr lang="en-US" sz="1400" dirty="0" smtClean="0"/>
              <a:t>}</a:t>
            </a:r>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Warm-up Assignment-2</a:t>
            </a:r>
            <a:endParaRPr lang="en-US" dirty="0"/>
          </a:p>
        </p:txBody>
      </p:sp>
      <p:sp>
        <p:nvSpPr>
          <p:cNvPr id="3" name="TextBox 2"/>
          <p:cNvSpPr txBox="1"/>
          <p:nvPr/>
        </p:nvSpPr>
        <p:spPr>
          <a:xfrm>
            <a:off x="533400" y="1828800"/>
            <a:ext cx="8001000" cy="2031325"/>
          </a:xfrm>
          <a:prstGeom prst="rect">
            <a:avLst/>
          </a:prstGeom>
          <a:noFill/>
        </p:spPr>
        <p:txBody>
          <a:bodyPr wrap="square" rtlCol="0">
            <a:spAutoFit/>
          </a:bodyPr>
          <a:lstStyle/>
          <a:p>
            <a:r>
              <a:rPr lang="en-US" dirty="0" smtClean="0"/>
              <a:t>Software engineers are designing an application that runs on a Linux machine. The Core of the app is  mathematical engine which processes complex mathematical equations based on Linear </a:t>
            </a:r>
            <a:r>
              <a:rPr lang="en-US" dirty="0" err="1" smtClean="0"/>
              <a:t>Alegera</a:t>
            </a:r>
            <a:r>
              <a:rPr lang="en-US" dirty="0" smtClean="0"/>
              <a:t>.</a:t>
            </a:r>
          </a:p>
          <a:p>
            <a:endParaRPr lang="en-US" dirty="0" smtClean="0"/>
          </a:p>
          <a:p>
            <a:r>
              <a:rPr lang="en-US" dirty="0" smtClean="0"/>
              <a:t>Multiple users would like to run this this application  through a client.</a:t>
            </a:r>
          </a:p>
          <a:p>
            <a:endParaRPr lang="en-US" dirty="0" smtClean="0"/>
          </a:p>
          <a:p>
            <a:r>
              <a:rPr lang="en-US" dirty="0" smtClean="0"/>
              <a:t>Design a client and server model to implement this app</a:t>
            </a:r>
            <a:endParaRPr lang="en-US" dirty="0"/>
          </a:p>
        </p:txBody>
      </p:sp>
      <p:sp>
        <p:nvSpPr>
          <p:cNvPr id="4" name="Oval 3"/>
          <p:cNvSpPr/>
          <p:nvPr/>
        </p:nvSpPr>
        <p:spPr>
          <a:xfrm>
            <a:off x="5562600" y="4191000"/>
            <a:ext cx="1828800" cy="2209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Mathmatical</a:t>
            </a:r>
            <a:r>
              <a:rPr lang="en-US" dirty="0" smtClean="0"/>
              <a:t> Engine</a:t>
            </a:r>
            <a:endParaRPr lang="en-US" dirty="0"/>
          </a:p>
        </p:txBody>
      </p:sp>
      <p:sp>
        <p:nvSpPr>
          <p:cNvPr id="5" name="Oval 4"/>
          <p:cNvSpPr/>
          <p:nvPr/>
        </p:nvSpPr>
        <p:spPr>
          <a:xfrm>
            <a:off x="457200" y="4267200"/>
            <a:ext cx="1447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User-1</a:t>
            </a:r>
            <a:endParaRPr lang="en-US" sz="1600" dirty="0"/>
          </a:p>
        </p:txBody>
      </p:sp>
      <p:sp>
        <p:nvSpPr>
          <p:cNvPr id="6" name="Oval 5"/>
          <p:cNvSpPr/>
          <p:nvPr/>
        </p:nvSpPr>
        <p:spPr>
          <a:xfrm>
            <a:off x="457200" y="4953000"/>
            <a:ext cx="1447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User-2</a:t>
            </a:r>
            <a:endParaRPr lang="en-US" sz="1600" dirty="0"/>
          </a:p>
        </p:txBody>
      </p:sp>
      <p:sp>
        <p:nvSpPr>
          <p:cNvPr id="7" name="Oval 6"/>
          <p:cNvSpPr/>
          <p:nvPr/>
        </p:nvSpPr>
        <p:spPr>
          <a:xfrm>
            <a:off x="533400" y="6324600"/>
            <a:ext cx="1447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User-N</a:t>
            </a:r>
            <a:endParaRPr lang="en-US" sz="1600" dirty="0"/>
          </a:p>
        </p:txBody>
      </p:sp>
      <p:cxnSp>
        <p:nvCxnSpPr>
          <p:cNvPr id="9" name="Straight Arrow Connector 8"/>
          <p:cNvCxnSpPr>
            <a:stCxn id="5" idx="6"/>
          </p:cNvCxnSpPr>
          <p:nvPr/>
        </p:nvCxnSpPr>
        <p:spPr>
          <a:xfrm>
            <a:off x="1905000" y="4495800"/>
            <a:ext cx="36576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6"/>
            <a:endCxn id="4" idx="2"/>
          </p:cNvCxnSpPr>
          <p:nvPr/>
        </p:nvCxnSpPr>
        <p:spPr>
          <a:xfrm>
            <a:off x="1905000" y="5181600"/>
            <a:ext cx="365760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6"/>
          </p:cNvCxnSpPr>
          <p:nvPr/>
        </p:nvCxnSpPr>
        <p:spPr>
          <a:xfrm flipV="1">
            <a:off x="1981200" y="5715000"/>
            <a:ext cx="3657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Can 13"/>
          <p:cNvSpPr/>
          <p:nvPr/>
        </p:nvSpPr>
        <p:spPr>
          <a:xfrm>
            <a:off x="7467600" y="5715000"/>
            <a:ext cx="1447800" cy="838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Results</a:t>
            </a:r>
            <a:endParaRPr lang="en-US" dirty="0"/>
          </a:p>
        </p:txBody>
      </p:sp>
      <p:cxnSp>
        <p:nvCxnSpPr>
          <p:cNvPr id="16" name="Straight Arrow Connector 15"/>
          <p:cNvCxnSpPr/>
          <p:nvPr/>
        </p:nvCxnSpPr>
        <p:spPr>
          <a:xfrm>
            <a:off x="7467600" y="51054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295400" y="0"/>
            <a:ext cx="914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8077200" y="5181600"/>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a:t>
            </a:r>
            <a:endParaRPr lang="en-US" dirty="0"/>
          </a:p>
        </p:txBody>
      </p:sp>
      <p:sp>
        <p:nvSpPr>
          <p:cNvPr id="3" name="Rectangle 2"/>
          <p:cNvSpPr/>
          <p:nvPr/>
        </p:nvSpPr>
        <p:spPr>
          <a:xfrm>
            <a:off x="381000" y="1425476"/>
            <a:ext cx="8229600" cy="2308324"/>
          </a:xfrm>
          <a:prstGeom prst="rect">
            <a:avLst/>
          </a:prstGeom>
          <a:ln>
            <a:solidFill>
              <a:schemeClr val="accent1"/>
            </a:solidFill>
          </a:ln>
        </p:spPr>
        <p:txBody>
          <a:bodyPr wrap="square">
            <a:spAutoFit/>
          </a:bodyPr>
          <a:lstStyle/>
          <a:p>
            <a:pPr algn="just"/>
            <a:r>
              <a:rPr lang="en-US" dirty="0" smtClean="0"/>
              <a:t>Semaphores are a programming construct designed by E. W. </a:t>
            </a:r>
            <a:r>
              <a:rPr lang="en-US" dirty="0" err="1" smtClean="0"/>
              <a:t>Dijkstra</a:t>
            </a:r>
            <a:r>
              <a:rPr lang="en-US" dirty="0" smtClean="0"/>
              <a:t> in the late 1960s. </a:t>
            </a:r>
            <a:r>
              <a:rPr lang="en-US" dirty="0" err="1" smtClean="0"/>
              <a:t>Dijkstra's</a:t>
            </a:r>
            <a:r>
              <a:rPr lang="en-US" dirty="0" smtClean="0"/>
              <a:t> model was the operation of railroads: consider a stretch of railroad in which there is a single track over which only one train at a time is allowed. Guarding this track is a semaphore. A train must wait before entering the single track until the semaphore is in a state that permits travel. When the train enters the track, the semaphore changes state to prevent other trains from entering the track. A train that is leaving this section of track must again change the state of the semaphore to allow another train to enter. </a:t>
            </a:r>
            <a:endParaRPr lang="en-US" dirty="0"/>
          </a:p>
        </p:txBody>
      </p:sp>
      <p:pic>
        <p:nvPicPr>
          <p:cNvPr id="3074" name="Picture 2" descr="Image result for semaphore"/>
          <p:cNvPicPr>
            <a:picLocks noChangeAspect="1" noChangeArrowheads="1"/>
          </p:cNvPicPr>
          <p:nvPr/>
        </p:nvPicPr>
        <p:blipFill>
          <a:blip r:embed="rId2" cstate="print"/>
          <a:srcRect/>
          <a:stretch>
            <a:fillRect/>
          </a:stretch>
        </p:blipFill>
        <p:spPr bwMode="auto">
          <a:xfrm>
            <a:off x="2819400" y="4038600"/>
            <a:ext cx="2709331" cy="24384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a:xfrm>
            <a:off x="3124200" y="6356350"/>
            <a:ext cx="2895600" cy="365125"/>
          </a:xfrm>
        </p:spPr>
        <p:txBody>
          <a:bodyPr/>
          <a:lstStyle/>
          <a:p>
            <a:r>
              <a:rPr lang="en-IN" smtClean="0"/>
              <a:t>Copyright Reserved - Do not reproduce</a:t>
            </a:r>
            <a:endParaRPr lang="en-IN"/>
          </a:p>
        </p:txBody>
      </p:sp>
      <p:sp>
        <p:nvSpPr>
          <p:cNvPr id="4" name="Slide Number Placeholder 2"/>
          <p:cNvSpPr>
            <a:spLocks noGrp="1"/>
          </p:cNvSpPr>
          <p:nvPr>
            <p:ph type="sldNum" sz="quarter" idx="12"/>
          </p:nvPr>
        </p:nvSpPr>
        <p:spPr>
          <a:xfrm>
            <a:off x="6553200" y="6356350"/>
            <a:ext cx="2133600" cy="365125"/>
          </a:xfrm>
        </p:spPr>
        <p:txBody>
          <a:bodyPr/>
          <a:lstStyle/>
          <a:p>
            <a:fld id="{3CC8D4CE-93F6-4BFF-95A0-EE98CBE3B034}" type="slidenum">
              <a:rPr lang="en-IN" smtClean="0"/>
              <a:pPr/>
              <a:t>2</a:t>
            </a:fld>
            <a:endParaRPr lang="en-IN"/>
          </a:p>
        </p:txBody>
      </p:sp>
      <p:sp>
        <p:nvSpPr>
          <p:cNvPr id="5" name="TextBox 4"/>
          <p:cNvSpPr txBox="1"/>
          <p:nvPr/>
        </p:nvSpPr>
        <p:spPr>
          <a:xfrm>
            <a:off x="1259632" y="476672"/>
            <a:ext cx="7056784" cy="1224136"/>
          </a:xfrm>
          <a:prstGeom prst="rect">
            <a:avLst/>
          </a:prstGeom>
          <a:noFill/>
        </p:spPr>
        <p:txBody>
          <a:bodyPr wrap="square" rtlCol="0">
            <a:spAutoFit/>
          </a:bodyPr>
          <a:lstStyle/>
          <a:p>
            <a:pPr algn="ctr"/>
            <a:r>
              <a:rPr lang="en-US" sz="4000" dirty="0" smtClean="0">
                <a:latin typeface="Century Schoolbook" pitchFamily="18" charset="0"/>
              </a:rPr>
              <a:t>Operating System </a:t>
            </a:r>
          </a:p>
          <a:p>
            <a:pPr algn="ctr"/>
            <a:r>
              <a:rPr lang="en-US" sz="3200" dirty="0" smtClean="0">
                <a:latin typeface="Century Schoolbook" pitchFamily="18" charset="0"/>
              </a:rPr>
              <a:t>Services to applications</a:t>
            </a:r>
          </a:p>
        </p:txBody>
      </p:sp>
      <p:sp>
        <p:nvSpPr>
          <p:cNvPr id="6" name="TextBox 5"/>
          <p:cNvSpPr txBox="1"/>
          <p:nvPr/>
        </p:nvSpPr>
        <p:spPr>
          <a:xfrm>
            <a:off x="323528" y="2132856"/>
            <a:ext cx="8568952" cy="1938992"/>
          </a:xfrm>
          <a:prstGeom prst="rect">
            <a:avLst/>
          </a:prstGeom>
          <a:noFill/>
        </p:spPr>
        <p:txBody>
          <a:bodyPr wrap="square" rtlCol="0">
            <a:spAutoFit/>
          </a:bodyPr>
          <a:lstStyle/>
          <a:p>
            <a:pPr marL="571500" indent="-571500">
              <a:buFont typeface="Wingdings" pitchFamily="2" charset="2"/>
              <a:buChar char="ü"/>
            </a:pPr>
            <a:r>
              <a:rPr lang="en-US" sz="4000" dirty="0" smtClean="0">
                <a:solidFill>
                  <a:srgbClr val="00B0F0"/>
                </a:solidFill>
                <a:latin typeface="Bookman Old Style" pitchFamily="18" charset="0"/>
              </a:rPr>
              <a:t>Program Execution</a:t>
            </a:r>
          </a:p>
          <a:p>
            <a:pPr marL="571500" indent="-571500">
              <a:buFont typeface="Wingdings" pitchFamily="2" charset="2"/>
              <a:buChar char="Ø"/>
            </a:pPr>
            <a:r>
              <a:rPr lang="en-US" sz="4000" dirty="0" smtClean="0">
                <a:solidFill>
                  <a:srgbClr val="FF0000"/>
                </a:solidFill>
                <a:latin typeface="Bookman Old Style" pitchFamily="18" charset="0"/>
              </a:rPr>
              <a:t>Inter-process Communication</a:t>
            </a:r>
          </a:p>
          <a:p>
            <a:pPr marL="571500" indent="-571500">
              <a:buFont typeface="Wingdings" pitchFamily="2" charset="2"/>
              <a:buChar char="§"/>
            </a:pPr>
            <a:r>
              <a:rPr lang="en-US" sz="4000" dirty="0" smtClean="0">
                <a:solidFill>
                  <a:srgbClr val="00B0F0"/>
                </a:solidFill>
                <a:latin typeface="Bookman Old Style" pitchFamily="18" charset="0"/>
              </a:rPr>
              <a:t>I/O operations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Semaphore API</a:t>
            </a:r>
            <a:endParaRPr lang="en-US" dirty="0"/>
          </a:p>
        </p:txBody>
      </p:sp>
      <p:graphicFrame>
        <p:nvGraphicFramePr>
          <p:cNvPr id="3" name="Table 2"/>
          <p:cNvGraphicFramePr>
            <a:graphicFrameLocks noGrp="1"/>
          </p:cNvGraphicFramePr>
          <p:nvPr/>
        </p:nvGraphicFramePr>
        <p:xfrm>
          <a:off x="533400" y="1280160"/>
          <a:ext cx="7848601" cy="4434840"/>
        </p:xfrm>
        <a:graphic>
          <a:graphicData uri="http://schemas.openxmlformats.org/drawingml/2006/table">
            <a:tbl>
              <a:tblPr firstRow="1" bandRow="1">
                <a:tableStyleId>{5C22544A-7EE6-4342-B048-85BDC9FD1C3A}</a:tableStyleId>
              </a:tblPr>
              <a:tblGrid>
                <a:gridCol w="882968"/>
                <a:gridCol w="3433763"/>
                <a:gridCol w="3531870"/>
              </a:tblGrid>
              <a:tr h="457200">
                <a:tc>
                  <a:txBody>
                    <a:bodyPr/>
                    <a:lstStyle/>
                    <a:p>
                      <a:r>
                        <a:rPr lang="en-US" dirty="0" smtClean="0"/>
                        <a:t>No</a:t>
                      </a:r>
                      <a:endParaRPr lang="en-US" dirty="0"/>
                    </a:p>
                  </a:txBody>
                  <a:tcPr/>
                </a:tc>
                <a:tc>
                  <a:txBody>
                    <a:bodyPr/>
                    <a:lstStyle/>
                    <a:p>
                      <a:r>
                        <a:rPr lang="en-US" dirty="0" smtClean="0"/>
                        <a:t>API</a:t>
                      </a:r>
                      <a:endParaRPr lang="en-US" dirty="0"/>
                    </a:p>
                  </a:txBody>
                  <a:tcPr/>
                </a:tc>
                <a:tc>
                  <a:txBody>
                    <a:bodyPr/>
                    <a:lstStyle/>
                    <a:p>
                      <a:r>
                        <a:rPr lang="en-US" dirty="0" smtClean="0"/>
                        <a:t>Meaning</a:t>
                      </a:r>
                      <a:endParaRPr lang="en-US" dirty="0"/>
                    </a:p>
                  </a:txBody>
                  <a:tcPr/>
                </a:tc>
              </a:tr>
              <a:tr h="533400">
                <a:tc>
                  <a:txBody>
                    <a:bodyPr/>
                    <a:lstStyle/>
                    <a:p>
                      <a:r>
                        <a:rPr lang="en-US" dirty="0" smtClean="0"/>
                        <a:t>1</a:t>
                      </a:r>
                      <a:endParaRPr lang="en-US" dirty="0"/>
                    </a:p>
                  </a:txBody>
                  <a:tcPr/>
                </a:tc>
                <a:tc>
                  <a:txBody>
                    <a:bodyPr/>
                    <a:lstStyle/>
                    <a:p>
                      <a:r>
                        <a:rPr lang="en-US" dirty="0" err="1" smtClean="0"/>
                        <a:t>Ftok</a:t>
                      </a:r>
                      <a:r>
                        <a:rPr lang="en-US" dirty="0" smtClean="0"/>
                        <a:t>()</a:t>
                      </a:r>
                      <a:endParaRPr lang="en-US" dirty="0"/>
                    </a:p>
                  </a:txBody>
                  <a:tcPr/>
                </a:tc>
                <a:tc>
                  <a:txBody>
                    <a:bodyPr/>
                    <a:lstStyle/>
                    <a:p>
                      <a:r>
                        <a:rPr lang="en-US" dirty="0" smtClean="0"/>
                        <a:t>Generate</a:t>
                      </a:r>
                      <a:r>
                        <a:rPr lang="en-US" baseline="0" dirty="0" smtClean="0"/>
                        <a:t> a  unique token.</a:t>
                      </a:r>
                      <a:endParaRPr lang="en-US" dirty="0"/>
                    </a:p>
                  </a:txBody>
                  <a:tcPr/>
                </a:tc>
              </a:tr>
              <a:tr h="533400">
                <a:tc>
                  <a:txBody>
                    <a:bodyPr/>
                    <a:lstStyle/>
                    <a:p>
                      <a:r>
                        <a:rPr lang="en-US" dirty="0" smtClean="0"/>
                        <a:t>2</a:t>
                      </a:r>
                      <a:endParaRPr lang="en-US" dirty="0"/>
                    </a:p>
                  </a:txBody>
                  <a:tcPr/>
                </a:tc>
                <a:tc>
                  <a:txBody>
                    <a:bodyPr/>
                    <a:lstStyle/>
                    <a:p>
                      <a:r>
                        <a:rPr lang="en-US" dirty="0" err="1" smtClean="0"/>
                        <a:t>Semget</a:t>
                      </a:r>
                      <a:r>
                        <a:rPr lang="en-US" dirty="0" smtClean="0"/>
                        <a:t>()</a:t>
                      </a:r>
                      <a:endParaRPr lang="en-US" dirty="0"/>
                    </a:p>
                  </a:txBody>
                  <a:tcPr/>
                </a:tc>
                <a:tc>
                  <a:txBody>
                    <a:bodyPr/>
                    <a:lstStyle/>
                    <a:p>
                      <a:r>
                        <a:rPr lang="en-US" dirty="0" smtClean="0"/>
                        <a:t>Create</a:t>
                      </a:r>
                      <a:r>
                        <a:rPr lang="en-US" baseline="0" dirty="0" smtClean="0"/>
                        <a:t> a new semaphore</a:t>
                      </a:r>
                      <a:endParaRPr lang="en-US" dirty="0"/>
                    </a:p>
                  </a:txBody>
                  <a:tcPr/>
                </a:tc>
              </a:tr>
              <a:tr h="533400">
                <a:tc>
                  <a:txBody>
                    <a:bodyPr/>
                    <a:lstStyle/>
                    <a:p>
                      <a:r>
                        <a:rPr lang="en-US" dirty="0" smtClean="0"/>
                        <a:t>3</a:t>
                      </a:r>
                      <a:endParaRPr lang="en-US" dirty="0"/>
                    </a:p>
                  </a:txBody>
                  <a:tcPr/>
                </a:tc>
                <a:tc>
                  <a:txBody>
                    <a:bodyPr/>
                    <a:lstStyle/>
                    <a:p>
                      <a:r>
                        <a:rPr lang="en-US" dirty="0" err="1" smtClean="0"/>
                        <a:t>semctl</a:t>
                      </a:r>
                      <a:r>
                        <a:rPr lang="en-US" dirty="0" smtClean="0"/>
                        <a:t>()</a:t>
                      </a:r>
                      <a:endParaRPr lang="en-US" dirty="0"/>
                    </a:p>
                  </a:txBody>
                  <a:tcPr/>
                </a:tc>
                <a:tc>
                  <a:txBody>
                    <a:bodyPr/>
                    <a:lstStyle/>
                    <a:p>
                      <a:r>
                        <a:rPr lang="en-US" sz="1800" b="0" i="0" kern="1200" dirty="0" smtClean="0">
                          <a:solidFill>
                            <a:schemeClr val="dk1"/>
                          </a:solidFill>
                          <a:latin typeface="+mn-lt"/>
                          <a:ea typeface="+mn-ea"/>
                          <a:cs typeface="+mn-cs"/>
                        </a:rPr>
                        <a:t>Once you have created your semaphore sets, you have to initialize them to a positive value to show that the resource is available to use</a:t>
                      </a:r>
                      <a:endParaRPr lang="en-US" dirty="0"/>
                    </a:p>
                  </a:txBody>
                  <a:tcPr/>
                </a:tc>
              </a:tr>
              <a:tr h="533400">
                <a:tc>
                  <a:txBody>
                    <a:bodyPr/>
                    <a:lstStyle/>
                    <a:p>
                      <a:r>
                        <a:rPr lang="en-US" dirty="0" smtClean="0"/>
                        <a:t>4</a:t>
                      </a:r>
                      <a:endParaRPr lang="en-US" dirty="0"/>
                    </a:p>
                  </a:txBody>
                  <a:tcPr/>
                </a:tc>
                <a:tc>
                  <a:txBody>
                    <a:bodyPr/>
                    <a:lstStyle/>
                    <a:p>
                      <a:r>
                        <a:rPr lang="en-US" dirty="0" err="1" smtClean="0"/>
                        <a:t>semop</a:t>
                      </a:r>
                      <a:r>
                        <a:rPr lang="en-US" dirty="0" smtClean="0"/>
                        <a:t>()</a:t>
                      </a:r>
                      <a:endParaRPr lang="en-US" dirty="0"/>
                    </a:p>
                  </a:txBody>
                  <a:tcPr/>
                </a:tc>
                <a:tc>
                  <a:txBody>
                    <a:bodyPr/>
                    <a:lstStyle/>
                    <a:p>
                      <a:r>
                        <a:rPr lang="en-US" sz="1800" b="0" i="0" kern="1200" dirty="0" smtClean="0">
                          <a:solidFill>
                            <a:schemeClr val="dk1"/>
                          </a:solidFill>
                          <a:latin typeface="+mn-lt"/>
                          <a:ea typeface="+mn-ea"/>
                          <a:cs typeface="+mn-cs"/>
                        </a:rPr>
                        <a:t>All operations that set, get, or test-n-set a semaphore use the </a:t>
                      </a:r>
                      <a:r>
                        <a:rPr lang="en-US" sz="1800" b="1" i="0" kern="1200" dirty="0" err="1" smtClean="0">
                          <a:solidFill>
                            <a:schemeClr val="dk1"/>
                          </a:solidFill>
                          <a:latin typeface="+mn-lt"/>
                          <a:ea typeface="+mn-ea"/>
                          <a:cs typeface="+mn-cs"/>
                        </a:rPr>
                        <a:t>semop</a:t>
                      </a:r>
                      <a:r>
                        <a:rPr lang="en-US" sz="1800" b="1" i="0" kern="1200" dirty="0" smtClean="0">
                          <a:solidFill>
                            <a:schemeClr val="dk1"/>
                          </a:solidFill>
                          <a:latin typeface="+mn-lt"/>
                          <a:ea typeface="+mn-ea"/>
                          <a:cs typeface="+mn-cs"/>
                        </a:rPr>
                        <a:t>()</a:t>
                      </a:r>
                      <a:r>
                        <a:rPr lang="en-US" sz="1800" b="0" i="0" kern="1200" dirty="0" smtClean="0">
                          <a:solidFill>
                            <a:schemeClr val="dk1"/>
                          </a:solidFill>
                          <a:latin typeface="+mn-lt"/>
                          <a:ea typeface="+mn-ea"/>
                          <a:cs typeface="+mn-cs"/>
                        </a:rPr>
                        <a:t> system call.</a:t>
                      </a:r>
                      <a:endParaRPr lang="en-US" dirty="0"/>
                    </a:p>
                  </a:txBody>
                  <a:tcPr/>
                </a:tc>
              </a:tr>
              <a:tr h="533400">
                <a:tc>
                  <a:txBody>
                    <a:bodyPr/>
                    <a:lstStyle/>
                    <a:p>
                      <a:r>
                        <a:rPr lang="en-US" dirty="0" smtClean="0"/>
                        <a:t>5</a:t>
                      </a:r>
                      <a:endParaRPr lang="en-US" dirty="0"/>
                    </a:p>
                  </a:txBody>
                  <a:tcPr/>
                </a:tc>
                <a:tc>
                  <a:txBody>
                    <a:bodyPr/>
                    <a:lstStyle/>
                    <a:p>
                      <a:r>
                        <a:rPr lang="en-US" dirty="0" err="1" smtClean="0"/>
                        <a:t>semctl</a:t>
                      </a:r>
                      <a:r>
                        <a:rPr lang="en-US" dirty="0" smtClean="0"/>
                        <a:t>(</a:t>
                      </a:r>
                      <a:r>
                        <a:rPr lang="en-US" dirty="0" err="1" smtClean="0"/>
                        <a:t>semid</a:t>
                      </a:r>
                      <a:r>
                        <a:rPr lang="en-US" dirty="0" smtClean="0"/>
                        <a:t>, 0, IPC_RMID);</a:t>
                      </a:r>
                      <a:endParaRPr lang="en-US" dirty="0"/>
                    </a:p>
                  </a:txBody>
                  <a:tcPr/>
                </a:tc>
                <a:tc>
                  <a:txBody>
                    <a:bodyPr/>
                    <a:lstStyle/>
                    <a:p>
                      <a:r>
                        <a:rPr lang="en-US" dirty="0" smtClean="0"/>
                        <a:t>Destroy a Semaphore</a:t>
                      </a:r>
                      <a:endParaRPr lang="en-US" dirty="0"/>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Memory</a:t>
            </a:r>
            <a:endParaRPr lang="en-US" dirty="0"/>
          </a:p>
        </p:txBody>
      </p:sp>
      <p:sp>
        <p:nvSpPr>
          <p:cNvPr id="3" name="TextBox 2"/>
          <p:cNvSpPr txBox="1"/>
          <p:nvPr/>
        </p:nvSpPr>
        <p:spPr>
          <a:xfrm>
            <a:off x="609600" y="1447800"/>
            <a:ext cx="7838236" cy="1477328"/>
          </a:xfrm>
          <a:prstGeom prst="rect">
            <a:avLst/>
          </a:prstGeom>
          <a:noFill/>
        </p:spPr>
        <p:txBody>
          <a:bodyPr wrap="none" rtlCol="0">
            <a:spAutoFit/>
          </a:bodyPr>
          <a:lstStyle/>
          <a:p>
            <a:r>
              <a:rPr lang="en-US" dirty="0" smtClean="0"/>
              <a:t>Shared Memory allows two or more process to share a given region of memory.</a:t>
            </a:r>
          </a:p>
          <a:p>
            <a:r>
              <a:rPr lang="en-US" dirty="0" smtClean="0"/>
              <a:t>This is one of the fastest form of IPC because the data does not need to be copied</a:t>
            </a:r>
          </a:p>
          <a:p>
            <a:r>
              <a:rPr lang="en-US" dirty="0" smtClean="0"/>
              <a:t>Between process.</a:t>
            </a:r>
          </a:p>
          <a:p>
            <a:endParaRPr lang="en-US" dirty="0" smtClean="0"/>
          </a:p>
          <a:p>
            <a:r>
              <a:rPr lang="en-US" dirty="0" smtClean="0"/>
              <a:t>Large amount of data can be transferred between two process</a:t>
            </a:r>
            <a:endParaRPr lang="en-US" dirty="0"/>
          </a:p>
        </p:txBody>
      </p:sp>
      <p:sp>
        <p:nvSpPr>
          <p:cNvPr id="4" name="Oval 3"/>
          <p:cNvSpPr/>
          <p:nvPr/>
        </p:nvSpPr>
        <p:spPr>
          <a:xfrm>
            <a:off x="457200" y="5334000"/>
            <a:ext cx="28956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Process-1	</a:t>
            </a:r>
            <a:endParaRPr lang="en-US" dirty="0"/>
          </a:p>
        </p:txBody>
      </p:sp>
      <p:sp>
        <p:nvSpPr>
          <p:cNvPr id="5" name="Oval 4"/>
          <p:cNvSpPr/>
          <p:nvPr/>
        </p:nvSpPr>
        <p:spPr>
          <a:xfrm>
            <a:off x="5791200" y="5410200"/>
            <a:ext cx="28956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Process-2</a:t>
            </a:r>
            <a:endParaRPr lang="en-US" dirty="0"/>
          </a:p>
        </p:txBody>
      </p:sp>
      <p:sp>
        <p:nvSpPr>
          <p:cNvPr id="6" name="Rounded Rectangle 5"/>
          <p:cNvSpPr/>
          <p:nvPr/>
        </p:nvSpPr>
        <p:spPr>
          <a:xfrm>
            <a:off x="3429000" y="3048000"/>
            <a:ext cx="1447800" cy="16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Shared memory</a:t>
            </a:r>
            <a:endParaRPr lang="en-US" dirty="0"/>
          </a:p>
        </p:txBody>
      </p:sp>
      <p:cxnSp>
        <p:nvCxnSpPr>
          <p:cNvPr id="10" name="Shape 9"/>
          <p:cNvCxnSpPr>
            <a:stCxn id="4" idx="0"/>
            <a:endCxn id="6" idx="1"/>
          </p:cNvCxnSpPr>
          <p:nvPr/>
        </p:nvCxnSpPr>
        <p:spPr>
          <a:xfrm rot="5400000" flipH="1" flipV="1">
            <a:off x="1924050" y="3829050"/>
            <a:ext cx="1485900" cy="15240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hape 11"/>
          <p:cNvCxnSpPr>
            <a:stCxn id="6" idx="3"/>
            <a:endCxn id="5" idx="0"/>
          </p:cNvCxnSpPr>
          <p:nvPr/>
        </p:nvCxnSpPr>
        <p:spPr>
          <a:xfrm>
            <a:off x="4876800" y="3848100"/>
            <a:ext cx="2362200" cy="15621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524000" y="4191000"/>
            <a:ext cx="988925" cy="646331"/>
          </a:xfrm>
          <a:prstGeom prst="rect">
            <a:avLst/>
          </a:prstGeom>
          <a:noFill/>
        </p:spPr>
        <p:txBody>
          <a:bodyPr wrap="none" rtlCol="0">
            <a:spAutoFit/>
          </a:bodyPr>
          <a:lstStyle/>
          <a:p>
            <a:r>
              <a:rPr lang="en-US" dirty="0" smtClean="0"/>
              <a:t>Memory</a:t>
            </a:r>
          </a:p>
          <a:p>
            <a:r>
              <a:rPr lang="en-US" dirty="0" smtClean="0"/>
              <a:t>Write</a:t>
            </a:r>
            <a:endParaRPr lang="en-US" dirty="0"/>
          </a:p>
        </p:txBody>
      </p:sp>
      <p:sp>
        <p:nvSpPr>
          <p:cNvPr id="14" name="TextBox 13"/>
          <p:cNvSpPr txBox="1"/>
          <p:nvPr/>
        </p:nvSpPr>
        <p:spPr>
          <a:xfrm>
            <a:off x="6400800" y="3886200"/>
            <a:ext cx="1510670" cy="369332"/>
          </a:xfrm>
          <a:prstGeom prst="rect">
            <a:avLst/>
          </a:prstGeom>
          <a:noFill/>
        </p:spPr>
        <p:txBody>
          <a:bodyPr wrap="none" rtlCol="0">
            <a:spAutoFit/>
          </a:bodyPr>
          <a:lstStyle/>
          <a:p>
            <a:r>
              <a:rPr lang="en-US" dirty="0" smtClean="0"/>
              <a:t>Memory Read</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Memory API</a:t>
            </a:r>
            <a:endParaRPr lang="en-US" dirty="0"/>
          </a:p>
        </p:txBody>
      </p:sp>
      <p:graphicFrame>
        <p:nvGraphicFramePr>
          <p:cNvPr id="3" name="Table 2"/>
          <p:cNvGraphicFramePr>
            <a:graphicFrameLocks noGrp="1"/>
          </p:cNvGraphicFramePr>
          <p:nvPr/>
        </p:nvGraphicFramePr>
        <p:xfrm>
          <a:off x="457200" y="1905000"/>
          <a:ext cx="7848601" cy="2773680"/>
        </p:xfrm>
        <a:graphic>
          <a:graphicData uri="http://schemas.openxmlformats.org/drawingml/2006/table">
            <a:tbl>
              <a:tblPr firstRow="1" bandRow="1">
                <a:tableStyleId>{5C22544A-7EE6-4342-B048-85BDC9FD1C3A}</a:tableStyleId>
              </a:tblPr>
              <a:tblGrid>
                <a:gridCol w="882968"/>
                <a:gridCol w="3433763"/>
                <a:gridCol w="3531870"/>
              </a:tblGrid>
              <a:tr h="533400">
                <a:tc>
                  <a:txBody>
                    <a:bodyPr/>
                    <a:lstStyle/>
                    <a:p>
                      <a:r>
                        <a:rPr lang="en-US" dirty="0" smtClean="0"/>
                        <a:t>No</a:t>
                      </a:r>
                      <a:endParaRPr lang="en-US" dirty="0"/>
                    </a:p>
                  </a:txBody>
                  <a:tcPr/>
                </a:tc>
                <a:tc>
                  <a:txBody>
                    <a:bodyPr/>
                    <a:lstStyle/>
                    <a:p>
                      <a:r>
                        <a:rPr lang="en-US" dirty="0" smtClean="0"/>
                        <a:t>API</a:t>
                      </a:r>
                      <a:endParaRPr lang="en-US" dirty="0"/>
                    </a:p>
                  </a:txBody>
                  <a:tcPr/>
                </a:tc>
                <a:tc>
                  <a:txBody>
                    <a:bodyPr/>
                    <a:lstStyle/>
                    <a:p>
                      <a:r>
                        <a:rPr lang="en-US" dirty="0" smtClean="0"/>
                        <a:t>Meaning</a:t>
                      </a:r>
                      <a:endParaRPr lang="en-US" dirty="0"/>
                    </a:p>
                  </a:txBody>
                  <a:tcPr/>
                </a:tc>
              </a:tr>
              <a:tr h="533400">
                <a:tc>
                  <a:txBody>
                    <a:bodyPr/>
                    <a:lstStyle/>
                    <a:p>
                      <a:r>
                        <a:rPr lang="en-US" dirty="0" smtClean="0"/>
                        <a:t>1</a:t>
                      </a:r>
                      <a:endParaRPr lang="en-US" dirty="0"/>
                    </a:p>
                  </a:txBody>
                  <a:tcPr/>
                </a:tc>
                <a:tc>
                  <a:txBody>
                    <a:bodyPr/>
                    <a:lstStyle/>
                    <a:p>
                      <a:r>
                        <a:rPr lang="en-US" dirty="0" err="1" smtClean="0"/>
                        <a:t>Ftok</a:t>
                      </a:r>
                      <a:r>
                        <a:rPr lang="en-US" dirty="0" smtClean="0"/>
                        <a:t>()</a:t>
                      </a:r>
                      <a:endParaRPr lang="en-US" dirty="0"/>
                    </a:p>
                  </a:txBody>
                  <a:tcPr/>
                </a:tc>
                <a:tc>
                  <a:txBody>
                    <a:bodyPr/>
                    <a:lstStyle/>
                    <a:p>
                      <a:r>
                        <a:rPr lang="en-US" dirty="0" smtClean="0"/>
                        <a:t>Generate</a:t>
                      </a:r>
                      <a:r>
                        <a:rPr lang="en-US" baseline="0" dirty="0" smtClean="0"/>
                        <a:t> a  unique token.</a:t>
                      </a:r>
                      <a:endParaRPr lang="en-US" dirty="0"/>
                    </a:p>
                  </a:txBody>
                  <a:tcPr/>
                </a:tc>
              </a:tr>
              <a:tr h="533400">
                <a:tc>
                  <a:txBody>
                    <a:bodyPr/>
                    <a:lstStyle/>
                    <a:p>
                      <a:r>
                        <a:rPr lang="en-US" dirty="0" smtClean="0"/>
                        <a:t>2</a:t>
                      </a:r>
                      <a:endParaRPr lang="en-US" dirty="0"/>
                    </a:p>
                  </a:txBody>
                  <a:tcPr/>
                </a:tc>
                <a:tc>
                  <a:txBody>
                    <a:bodyPr/>
                    <a:lstStyle/>
                    <a:p>
                      <a:r>
                        <a:rPr lang="en-US" dirty="0" err="1" smtClean="0"/>
                        <a:t>Shmget</a:t>
                      </a:r>
                      <a:r>
                        <a:rPr lang="en-US" dirty="0" smtClean="0"/>
                        <a:t>()</a:t>
                      </a:r>
                      <a:endParaRPr lang="en-US" dirty="0"/>
                    </a:p>
                  </a:txBody>
                  <a:tcPr/>
                </a:tc>
                <a:tc>
                  <a:txBody>
                    <a:bodyPr/>
                    <a:lstStyle/>
                    <a:p>
                      <a:r>
                        <a:rPr lang="en-US" dirty="0" smtClean="0"/>
                        <a:t>Create</a:t>
                      </a:r>
                      <a:r>
                        <a:rPr lang="en-US" baseline="0" dirty="0" smtClean="0"/>
                        <a:t> a new shared memory or connect to an existing one</a:t>
                      </a:r>
                      <a:endParaRPr lang="en-US" dirty="0"/>
                    </a:p>
                  </a:txBody>
                  <a:tcPr/>
                </a:tc>
              </a:tr>
              <a:tr h="533400">
                <a:tc>
                  <a:txBody>
                    <a:bodyPr/>
                    <a:lstStyle/>
                    <a:p>
                      <a:r>
                        <a:rPr lang="en-US" dirty="0" smtClean="0"/>
                        <a:t>3</a:t>
                      </a:r>
                      <a:endParaRPr lang="en-US" dirty="0"/>
                    </a:p>
                  </a:txBody>
                  <a:tcPr/>
                </a:tc>
                <a:tc>
                  <a:txBody>
                    <a:bodyPr/>
                    <a:lstStyle/>
                    <a:p>
                      <a:r>
                        <a:rPr lang="en-US" dirty="0" err="1" smtClean="0"/>
                        <a:t>Shmat</a:t>
                      </a:r>
                      <a:r>
                        <a:rPr lang="en-US" dirty="0" smtClean="0"/>
                        <a:t>()</a:t>
                      </a:r>
                      <a:endParaRPr lang="en-US" dirty="0"/>
                    </a:p>
                  </a:txBody>
                  <a:tcPr/>
                </a:tc>
                <a:tc>
                  <a:txBody>
                    <a:bodyPr/>
                    <a:lstStyle/>
                    <a:p>
                      <a:r>
                        <a:rPr lang="en-US" dirty="0" smtClean="0"/>
                        <a:t>Attach the process to</a:t>
                      </a:r>
                      <a:r>
                        <a:rPr lang="en-US" baseline="0" dirty="0" smtClean="0"/>
                        <a:t> the memory</a:t>
                      </a:r>
                      <a:endParaRPr lang="en-US" dirty="0"/>
                    </a:p>
                  </a:txBody>
                  <a:tcPr/>
                </a:tc>
              </a:tr>
              <a:tr h="533400">
                <a:tc>
                  <a:txBody>
                    <a:bodyPr/>
                    <a:lstStyle/>
                    <a:p>
                      <a:r>
                        <a:rPr lang="en-US" dirty="0" smtClean="0"/>
                        <a:t>4</a:t>
                      </a:r>
                      <a:endParaRPr lang="en-US" dirty="0"/>
                    </a:p>
                  </a:txBody>
                  <a:tcPr/>
                </a:tc>
                <a:tc>
                  <a:txBody>
                    <a:bodyPr/>
                    <a:lstStyle/>
                    <a:p>
                      <a:r>
                        <a:rPr lang="en-US" dirty="0" err="1" smtClean="0"/>
                        <a:t>Shmdt</a:t>
                      </a:r>
                      <a:r>
                        <a:rPr lang="en-US" dirty="0" smtClean="0"/>
                        <a:t>()</a:t>
                      </a:r>
                      <a:endParaRPr lang="en-US" dirty="0"/>
                    </a:p>
                  </a:txBody>
                  <a:tcPr/>
                </a:tc>
                <a:tc>
                  <a:txBody>
                    <a:bodyPr/>
                    <a:lstStyle/>
                    <a:p>
                      <a:r>
                        <a:rPr lang="en-US" dirty="0" smtClean="0"/>
                        <a:t>Detach the process to the memory</a:t>
                      </a:r>
                      <a:endParaRPr lang="en-US" dirty="0"/>
                    </a:p>
                  </a:txBody>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Warm-up Assignment-3</a:t>
            </a:r>
            <a:endParaRPr lang="en-US" dirty="0"/>
          </a:p>
        </p:txBody>
      </p:sp>
      <p:sp>
        <p:nvSpPr>
          <p:cNvPr id="3" name="TextBox 2"/>
          <p:cNvSpPr txBox="1"/>
          <p:nvPr/>
        </p:nvSpPr>
        <p:spPr>
          <a:xfrm>
            <a:off x="457200" y="1905000"/>
            <a:ext cx="8229600" cy="1477328"/>
          </a:xfrm>
          <a:prstGeom prst="rect">
            <a:avLst/>
          </a:prstGeom>
          <a:noFill/>
        </p:spPr>
        <p:txBody>
          <a:bodyPr wrap="square" rtlCol="0">
            <a:spAutoFit/>
          </a:bodyPr>
          <a:lstStyle/>
          <a:p>
            <a:r>
              <a:rPr lang="en-US" dirty="0" smtClean="0"/>
              <a:t>1. Re-write the sample program which uses Shared memory with  parent and child created out of fork()</a:t>
            </a:r>
          </a:p>
          <a:p>
            <a:endParaRPr lang="en-US" dirty="0" smtClean="0"/>
          </a:p>
          <a:p>
            <a:r>
              <a:rPr lang="en-US" dirty="0" smtClean="0"/>
              <a:t>2. Implement Semaphore for the preventing accidental over write while reading in progress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85800"/>
          </a:xfrm>
        </p:spPr>
        <p:txBody>
          <a:bodyPr>
            <a:normAutofit fontScale="90000"/>
          </a:bodyPr>
          <a:lstStyle/>
          <a:p>
            <a:r>
              <a:rPr lang="en-US" dirty="0" smtClean="0"/>
              <a:t>Sockets</a:t>
            </a:r>
            <a:endParaRPr lang="en-US" dirty="0"/>
          </a:p>
        </p:txBody>
      </p:sp>
      <p:sp>
        <p:nvSpPr>
          <p:cNvPr id="3" name="TextBox 2"/>
          <p:cNvSpPr txBox="1"/>
          <p:nvPr/>
        </p:nvSpPr>
        <p:spPr>
          <a:xfrm>
            <a:off x="457200" y="1524000"/>
            <a:ext cx="8305800" cy="4678204"/>
          </a:xfrm>
          <a:prstGeom prst="rect">
            <a:avLst/>
          </a:prstGeom>
          <a:noFill/>
          <a:ln>
            <a:solidFill>
              <a:schemeClr val="accent1"/>
            </a:solidFill>
          </a:ln>
        </p:spPr>
        <p:txBody>
          <a:bodyPr wrap="square" rtlCol="0">
            <a:spAutoFit/>
          </a:bodyPr>
          <a:lstStyle/>
          <a:p>
            <a:pPr>
              <a:buFont typeface="Arial" pitchFamily="34" charset="0"/>
              <a:buChar char="•"/>
            </a:pPr>
            <a:r>
              <a:rPr lang="en-US" sz="2800" dirty="0" smtClean="0"/>
              <a:t>Sockets are two way mechanisms for doing Inter Process communication</a:t>
            </a:r>
          </a:p>
          <a:p>
            <a:pPr>
              <a:buFont typeface="Arial" pitchFamily="34" charset="0"/>
              <a:buChar char="•"/>
            </a:pPr>
            <a:endParaRPr lang="en-US" sz="2800" dirty="0" smtClean="0"/>
          </a:p>
          <a:p>
            <a:pPr>
              <a:buFont typeface="Arial" pitchFamily="34" charset="0"/>
              <a:buChar char="•"/>
            </a:pPr>
            <a:r>
              <a:rPr lang="en-US" sz="2800" dirty="0" smtClean="0"/>
              <a:t>All other IPC mechanisms makes  use of Kernel internals where as Sockets are based on TCP/UDP/IP Protocols</a:t>
            </a:r>
          </a:p>
          <a:p>
            <a:pPr>
              <a:buFont typeface="Arial" pitchFamily="34" charset="0"/>
              <a:buChar char="•"/>
            </a:pPr>
            <a:endParaRPr lang="en-US" sz="2800" dirty="0" smtClean="0"/>
          </a:p>
          <a:p>
            <a:pPr>
              <a:buFont typeface="Arial" pitchFamily="34" charset="0"/>
              <a:buChar char="•"/>
            </a:pPr>
            <a:r>
              <a:rPr lang="en-US" sz="2800" dirty="0" smtClean="0"/>
              <a:t>One of the most commonly used IPC in computing world today</a:t>
            </a:r>
          </a:p>
          <a:p>
            <a:pPr>
              <a:buFont typeface="Arial" pitchFamily="34" charset="0"/>
              <a:buChar char="•"/>
            </a:pPr>
            <a:endParaRPr lang="en-US" sz="2800"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Client Server Paradigm</a:t>
            </a:r>
            <a:endParaRPr lang="en-US" dirty="0"/>
          </a:p>
        </p:txBody>
      </p:sp>
      <p:sp>
        <p:nvSpPr>
          <p:cNvPr id="4" name="Oval 3"/>
          <p:cNvSpPr/>
          <p:nvPr/>
        </p:nvSpPr>
        <p:spPr>
          <a:xfrm>
            <a:off x="6019800" y="2209800"/>
            <a:ext cx="2514600" cy="2209800"/>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Server</a:t>
            </a:r>
            <a:endParaRPr lang="en-US" dirty="0"/>
          </a:p>
        </p:txBody>
      </p:sp>
      <p:sp>
        <p:nvSpPr>
          <p:cNvPr id="5" name="Rounded Rectangle 4"/>
          <p:cNvSpPr/>
          <p:nvPr/>
        </p:nvSpPr>
        <p:spPr>
          <a:xfrm>
            <a:off x="685800" y="2743200"/>
            <a:ext cx="1981200" cy="167640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Client</a:t>
            </a:r>
            <a:endParaRPr lang="en-US" dirty="0"/>
          </a:p>
        </p:txBody>
      </p:sp>
      <p:cxnSp>
        <p:nvCxnSpPr>
          <p:cNvPr id="17" name="Curved Connector 16"/>
          <p:cNvCxnSpPr>
            <a:stCxn id="5" idx="0"/>
            <a:endCxn id="4" idx="0"/>
          </p:cNvCxnSpPr>
          <p:nvPr/>
        </p:nvCxnSpPr>
        <p:spPr>
          <a:xfrm rot="5400000" flipH="1" flipV="1">
            <a:off x="4210050" y="-323850"/>
            <a:ext cx="533400" cy="5600700"/>
          </a:xfrm>
          <a:prstGeom prst="curvedConnector3">
            <a:avLst>
              <a:gd name="adj1" fmla="val 335065"/>
            </a:avLst>
          </a:prstGeom>
          <a:ln>
            <a:tailEnd type="arrow"/>
          </a:ln>
          <a:effectLst>
            <a:glow rad="635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9" name="Curved Connector 18"/>
          <p:cNvCxnSpPr>
            <a:stCxn id="4" idx="4"/>
            <a:endCxn id="5" idx="2"/>
          </p:cNvCxnSpPr>
          <p:nvPr/>
        </p:nvCxnSpPr>
        <p:spPr>
          <a:xfrm rot="5400000">
            <a:off x="4476750" y="1619250"/>
            <a:ext cx="12700" cy="5600700"/>
          </a:xfrm>
          <a:prstGeom prst="curvedConnector3">
            <a:avLst>
              <a:gd name="adj1" fmla="val 15000005"/>
            </a:avLst>
          </a:prstGeom>
          <a:ln>
            <a:tailEnd type="arrow"/>
          </a:ln>
          <a:effectLst>
            <a:glow rad="635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657600" y="1066800"/>
            <a:ext cx="1365374" cy="523220"/>
          </a:xfrm>
          <a:prstGeom prst="rect">
            <a:avLst/>
          </a:prstGeom>
          <a:noFill/>
        </p:spPr>
        <p:txBody>
          <a:bodyPr wrap="none" rtlCol="0">
            <a:spAutoFit/>
          </a:bodyPr>
          <a:lstStyle/>
          <a:p>
            <a:r>
              <a:rPr lang="en-US" sz="2800" dirty="0" smtClean="0"/>
              <a:t>Request</a:t>
            </a:r>
            <a:endParaRPr lang="en-US" sz="2800" dirty="0"/>
          </a:p>
        </p:txBody>
      </p:sp>
      <p:sp>
        <p:nvSpPr>
          <p:cNvPr id="23" name="TextBox 22"/>
          <p:cNvSpPr txBox="1"/>
          <p:nvPr/>
        </p:nvSpPr>
        <p:spPr>
          <a:xfrm>
            <a:off x="3886200" y="5638800"/>
            <a:ext cx="1579407" cy="523220"/>
          </a:xfrm>
          <a:prstGeom prst="rect">
            <a:avLst/>
          </a:prstGeom>
          <a:noFill/>
        </p:spPr>
        <p:txBody>
          <a:bodyPr wrap="none" rtlCol="0">
            <a:spAutoFit/>
          </a:bodyPr>
          <a:lstStyle/>
          <a:p>
            <a:r>
              <a:rPr lang="en-US" sz="2800" dirty="0" smtClean="0"/>
              <a:t>Response</a:t>
            </a:r>
            <a:endParaRPr lang="en-US" sz="2800" dirty="0"/>
          </a:p>
        </p:txBody>
      </p:sp>
      <p:sp>
        <p:nvSpPr>
          <p:cNvPr id="24" name="Right Arrow 23"/>
          <p:cNvSpPr/>
          <p:nvPr/>
        </p:nvSpPr>
        <p:spPr>
          <a:xfrm>
            <a:off x="3886200" y="1600200"/>
            <a:ext cx="1143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Left Arrow 24"/>
          <p:cNvSpPr/>
          <p:nvPr/>
        </p:nvSpPr>
        <p:spPr>
          <a:xfrm>
            <a:off x="3810000" y="5334000"/>
            <a:ext cx="14478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81000" y="381000"/>
            <a:ext cx="1981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Getaddrinfo</a:t>
            </a:r>
            <a:r>
              <a:rPr lang="en-US" dirty="0" smtClean="0"/>
              <a:t>()</a:t>
            </a:r>
            <a:endParaRPr lang="en-US" dirty="0"/>
          </a:p>
        </p:txBody>
      </p:sp>
      <p:sp>
        <p:nvSpPr>
          <p:cNvPr id="4" name="Rounded Rectangle 3"/>
          <p:cNvSpPr/>
          <p:nvPr/>
        </p:nvSpPr>
        <p:spPr>
          <a:xfrm>
            <a:off x="381000" y="1066800"/>
            <a:ext cx="19812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Socket()</a:t>
            </a:r>
            <a:endParaRPr lang="en-US" dirty="0"/>
          </a:p>
        </p:txBody>
      </p:sp>
      <p:sp>
        <p:nvSpPr>
          <p:cNvPr id="5" name="Rounded Rectangle 4"/>
          <p:cNvSpPr/>
          <p:nvPr/>
        </p:nvSpPr>
        <p:spPr>
          <a:xfrm>
            <a:off x="381000" y="1752600"/>
            <a:ext cx="19812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bind(</a:t>
            </a:r>
            <a:r>
              <a:rPr lang="en-US" dirty="0" err="1" smtClean="0"/>
              <a:t>sockfd</a:t>
            </a:r>
            <a:r>
              <a:rPr lang="en-US" dirty="0" smtClean="0"/>
              <a:t>)</a:t>
            </a:r>
            <a:endParaRPr lang="en-US" dirty="0"/>
          </a:p>
        </p:txBody>
      </p:sp>
      <p:sp>
        <p:nvSpPr>
          <p:cNvPr id="6" name="Rounded Rectangle 5"/>
          <p:cNvSpPr/>
          <p:nvPr/>
        </p:nvSpPr>
        <p:spPr>
          <a:xfrm>
            <a:off x="381000" y="2438400"/>
            <a:ext cx="1981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Listen()</a:t>
            </a:r>
            <a:endParaRPr lang="en-US" dirty="0"/>
          </a:p>
        </p:txBody>
      </p:sp>
      <p:sp>
        <p:nvSpPr>
          <p:cNvPr id="7" name="Rounded Rectangle 6"/>
          <p:cNvSpPr/>
          <p:nvPr/>
        </p:nvSpPr>
        <p:spPr>
          <a:xfrm>
            <a:off x="381000" y="3352800"/>
            <a:ext cx="2057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n</a:t>
            </a:r>
            <a:r>
              <a:rPr lang="en-US" dirty="0" err="1" smtClean="0"/>
              <a:t>ew_fd</a:t>
            </a:r>
            <a:r>
              <a:rPr lang="en-US" dirty="0" smtClean="0"/>
              <a:t> = accept(</a:t>
            </a:r>
            <a:r>
              <a:rPr lang="en-US" dirty="0" err="1" smtClean="0"/>
              <a:t>sockfd</a:t>
            </a:r>
            <a:r>
              <a:rPr lang="en-US" dirty="0" smtClean="0"/>
              <a:t>)</a:t>
            </a:r>
            <a:endParaRPr lang="en-US" dirty="0"/>
          </a:p>
        </p:txBody>
      </p:sp>
      <p:sp>
        <p:nvSpPr>
          <p:cNvPr id="8" name="Rounded Rectangle 7"/>
          <p:cNvSpPr/>
          <p:nvPr/>
        </p:nvSpPr>
        <p:spPr>
          <a:xfrm>
            <a:off x="381000" y="4114800"/>
            <a:ext cx="1981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Fork()</a:t>
            </a:r>
            <a:endParaRPr lang="en-US" dirty="0"/>
          </a:p>
        </p:txBody>
      </p:sp>
      <p:sp>
        <p:nvSpPr>
          <p:cNvPr id="9" name="Rounded Rectangle 8"/>
          <p:cNvSpPr/>
          <p:nvPr/>
        </p:nvSpPr>
        <p:spPr>
          <a:xfrm>
            <a:off x="381000" y="4876800"/>
            <a:ext cx="1981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close(</a:t>
            </a:r>
            <a:r>
              <a:rPr lang="en-US" dirty="0" err="1" smtClean="0"/>
              <a:t>new_fd</a:t>
            </a:r>
            <a:r>
              <a:rPr lang="en-US" dirty="0" smtClean="0"/>
              <a:t>)</a:t>
            </a:r>
            <a:endParaRPr lang="en-US" dirty="0"/>
          </a:p>
        </p:txBody>
      </p:sp>
      <p:sp>
        <p:nvSpPr>
          <p:cNvPr id="10" name="Rounded Rectangle 9"/>
          <p:cNvSpPr/>
          <p:nvPr/>
        </p:nvSpPr>
        <p:spPr>
          <a:xfrm>
            <a:off x="2743200" y="4876800"/>
            <a:ext cx="1981200" cy="4572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close(</a:t>
            </a:r>
            <a:r>
              <a:rPr lang="en-US" dirty="0" err="1" smtClean="0"/>
              <a:t>sockfd</a:t>
            </a:r>
            <a:r>
              <a:rPr lang="en-US" dirty="0" smtClean="0"/>
              <a:t>)</a:t>
            </a:r>
            <a:endParaRPr lang="en-US" dirty="0"/>
          </a:p>
        </p:txBody>
      </p:sp>
      <p:sp>
        <p:nvSpPr>
          <p:cNvPr id="11" name="Rounded Rectangle 10"/>
          <p:cNvSpPr/>
          <p:nvPr/>
        </p:nvSpPr>
        <p:spPr>
          <a:xfrm>
            <a:off x="2743200" y="5562600"/>
            <a:ext cx="1981200" cy="4572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send(</a:t>
            </a:r>
            <a:r>
              <a:rPr lang="en-US" dirty="0" err="1" smtClean="0"/>
              <a:t>new_fd</a:t>
            </a:r>
            <a:r>
              <a:rPr lang="en-US" dirty="0" smtClean="0"/>
              <a:t>, "Hello, </a:t>
            </a:r>
            <a:r>
              <a:rPr lang="en-US" dirty="0" smtClean="0"/>
              <a:t>world)</a:t>
            </a:r>
            <a:endParaRPr lang="en-US" dirty="0"/>
          </a:p>
        </p:txBody>
      </p:sp>
      <p:sp>
        <p:nvSpPr>
          <p:cNvPr id="12" name="Rounded Rectangle 11"/>
          <p:cNvSpPr/>
          <p:nvPr/>
        </p:nvSpPr>
        <p:spPr>
          <a:xfrm>
            <a:off x="2743200" y="6172200"/>
            <a:ext cx="1981200" cy="4572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Close(</a:t>
            </a:r>
            <a:r>
              <a:rPr lang="en-US" sz="1400" dirty="0" err="1" smtClean="0"/>
              <a:t>new_fd</a:t>
            </a:r>
            <a:r>
              <a:rPr lang="en-US" sz="1400" dirty="0" smtClean="0"/>
              <a:t>)</a:t>
            </a:r>
          </a:p>
          <a:p>
            <a:pPr algn="ctr"/>
            <a:r>
              <a:rPr lang="en-US" sz="1400" dirty="0" smtClean="0"/>
              <a:t>Exit(0)</a:t>
            </a:r>
            <a:endParaRPr lang="en-US" sz="1400" dirty="0"/>
          </a:p>
        </p:txBody>
      </p:sp>
      <p:cxnSp>
        <p:nvCxnSpPr>
          <p:cNvPr id="17" name="Straight Arrow Connector 16"/>
          <p:cNvCxnSpPr>
            <a:endCxn id="7" idx="1"/>
          </p:cNvCxnSpPr>
          <p:nvPr/>
        </p:nvCxnSpPr>
        <p:spPr>
          <a:xfrm>
            <a:off x="152400" y="3581400"/>
            <a:ext cx="22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9" idx="2"/>
          </p:cNvCxnSpPr>
          <p:nvPr/>
        </p:nvCxnSpPr>
        <p:spPr>
          <a:xfrm>
            <a:off x="1371600" y="5334000"/>
            <a:ext cx="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152400" y="6172200"/>
            <a:ext cx="1219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152400" y="3581400"/>
            <a:ext cx="0" cy="2590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 idx="2"/>
            <a:endCxn id="9" idx="0"/>
          </p:cNvCxnSpPr>
          <p:nvPr/>
        </p:nvCxnSpPr>
        <p:spPr>
          <a:xfrm>
            <a:off x="1371600" y="45720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7" idx="2"/>
            <a:endCxn id="8" idx="0"/>
          </p:cNvCxnSpPr>
          <p:nvPr/>
        </p:nvCxnSpPr>
        <p:spPr>
          <a:xfrm flipH="1">
            <a:off x="1371600" y="3810000"/>
            <a:ext cx="381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6" idx="2"/>
            <a:endCxn id="7" idx="0"/>
          </p:cNvCxnSpPr>
          <p:nvPr/>
        </p:nvCxnSpPr>
        <p:spPr>
          <a:xfrm>
            <a:off x="1371600" y="2895600"/>
            <a:ext cx="381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5" idx="2"/>
            <a:endCxn id="6" idx="0"/>
          </p:cNvCxnSpPr>
          <p:nvPr/>
        </p:nvCxnSpPr>
        <p:spPr>
          <a:xfrm>
            <a:off x="1371600" y="21336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4" idx="2"/>
            <a:endCxn id="5" idx="0"/>
          </p:cNvCxnSpPr>
          <p:nvPr/>
        </p:nvCxnSpPr>
        <p:spPr>
          <a:xfrm>
            <a:off x="1371600" y="14478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 idx="2"/>
            <a:endCxn id="4" idx="0"/>
          </p:cNvCxnSpPr>
          <p:nvPr/>
        </p:nvCxnSpPr>
        <p:spPr>
          <a:xfrm>
            <a:off x="1371600" y="8382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2362200" y="4495800"/>
            <a:ext cx="609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0" idx="2"/>
            <a:endCxn id="11" idx="0"/>
          </p:cNvCxnSpPr>
          <p:nvPr/>
        </p:nvCxnSpPr>
        <p:spPr>
          <a:xfrm>
            <a:off x="3733800" y="53340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1" idx="2"/>
            <a:endCxn id="12" idx="0"/>
          </p:cNvCxnSpPr>
          <p:nvPr/>
        </p:nvCxnSpPr>
        <p:spPr>
          <a:xfrm>
            <a:off x="3733800" y="6019800"/>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6553200" y="381000"/>
            <a:ext cx="1981200" cy="45720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Getaddrinfo</a:t>
            </a:r>
            <a:r>
              <a:rPr lang="en-US" dirty="0" smtClean="0"/>
              <a:t>()</a:t>
            </a:r>
            <a:endParaRPr lang="en-US" dirty="0"/>
          </a:p>
        </p:txBody>
      </p:sp>
      <p:sp>
        <p:nvSpPr>
          <p:cNvPr id="49" name="Rounded Rectangle 48"/>
          <p:cNvSpPr/>
          <p:nvPr/>
        </p:nvSpPr>
        <p:spPr>
          <a:xfrm>
            <a:off x="6553200" y="1066800"/>
            <a:ext cx="1981200" cy="38100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Socket()</a:t>
            </a:r>
            <a:endParaRPr lang="en-US" dirty="0"/>
          </a:p>
        </p:txBody>
      </p:sp>
      <p:sp>
        <p:nvSpPr>
          <p:cNvPr id="50" name="Rounded Rectangle 49"/>
          <p:cNvSpPr/>
          <p:nvPr/>
        </p:nvSpPr>
        <p:spPr>
          <a:xfrm>
            <a:off x="6629400" y="3352800"/>
            <a:ext cx="1981200" cy="38100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connect(</a:t>
            </a:r>
            <a:r>
              <a:rPr lang="en-US" dirty="0" err="1" smtClean="0"/>
              <a:t>sockfd</a:t>
            </a:r>
            <a:r>
              <a:rPr lang="en-US" dirty="0" smtClean="0"/>
              <a:t>)</a:t>
            </a:r>
            <a:endParaRPr lang="en-US" dirty="0"/>
          </a:p>
        </p:txBody>
      </p:sp>
      <p:sp>
        <p:nvSpPr>
          <p:cNvPr id="51" name="Rounded Rectangle 50"/>
          <p:cNvSpPr/>
          <p:nvPr/>
        </p:nvSpPr>
        <p:spPr>
          <a:xfrm>
            <a:off x="6705600" y="5410200"/>
            <a:ext cx="1981200" cy="38100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recv</a:t>
            </a:r>
            <a:r>
              <a:rPr lang="en-US" dirty="0" smtClean="0"/>
              <a:t>(</a:t>
            </a:r>
            <a:r>
              <a:rPr lang="en-US" dirty="0" err="1" smtClean="0"/>
              <a:t>sockfd</a:t>
            </a:r>
            <a:r>
              <a:rPr lang="en-US" dirty="0" smtClean="0"/>
              <a:t>)</a:t>
            </a:r>
            <a:endParaRPr lang="en-US" dirty="0"/>
          </a:p>
        </p:txBody>
      </p:sp>
      <p:sp>
        <p:nvSpPr>
          <p:cNvPr id="53" name="Rounded Rectangle 52"/>
          <p:cNvSpPr/>
          <p:nvPr/>
        </p:nvSpPr>
        <p:spPr>
          <a:xfrm>
            <a:off x="6705600" y="6096000"/>
            <a:ext cx="1981200" cy="53340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close(</a:t>
            </a:r>
            <a:r>
              <a:rPr lang="en-US" dirty="0" err="1" smtClean="0"/>
              <a:t>sockfd</a:t>
            </a:r>
            <a:r>
              <a:rPr lang="en-US" dirty="0" smtClean="0"/>
              <a:t>)</a:t>
            </a:r>
          </a:p>
          <a:p>
            <a:pPr algn="ctr"/>
            <a:r>
              <a:rPr lang="en-US" dirty="0" smtClean="0"/>
              <a:t>Exit(0)</a:t>
            </a:r>
            <a:endParaRPr lang="en-US" dirty="0"/>
          </a:p>
        </p:txBody>
      </p:sp>
      <p:cxnSp>
        <p:nvCxnSpPr>
          <p:cNvPr id="55" name="Straight Arrow Connector 54"/>
          <p:cNvCxnSpPr>
            <a:stCxn id="7" idx="3"/>
            <a:endCxn id="50" idx="1"/>
          </p:cNvCxnSpPr>
          <p:nvPr/>
        </p:nvCxnSpPr>
        <p:spPr>
          <a:xfrm flipV="1">
            <a:off x="2438400" y="3543300"/>
            <a:ext cx="4191000" cy="38100"/>
          </a:xfrm>
          <a:prstGeom prst="straightConnector1">
            <a:avLst/>
          </a:prstGeom>
          <a:ln>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1" idx="3"/>
          </p:cNvCxnSpPr>
          <p:nvPr/>
        </p:nvCxnSpPr>
        <p:spPr>
          <a:xfrm flipV="1">
            <a:off x="4724400" y="5638800"/>
            <a:ext cx="1905000" cy="152400"/>
          </a:xfrm>
          <a:prstGeom prst="straightConnector1">
            <a:avLst/>
          </a:prstGeom>
          <a:ln>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8" idx="2"/>
            <a:endCxn id="49" idx="0"/>
          </p:cNvCxnSpPr>
          <p:nvPr/>
        </p:nvCxnSpPr>
        <p:spPr>
          <a:xfrm>
            <a:off x="7543800" y="8382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9" idx="2"/>
            <a:endCxn id="50" idx="0"/>
          </p:cNvCxnSpPr>
          <p:nvPr/>
        </p:nvCxnSpPr>
        <p:spPr>
          <a:xfrm>
            <a:off x="7543800" y="1447800"/>
            <a:ext cx="76200" cy="1905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0" idx="2"/>
            <a:endCxn id="51" idx="0"/>
          </p:cNvCxnSpPr>
          <p:nvPr/>
        </p:nvCxnSpPr>
        <p:spPr>
          <a:xfrm>
            <a:off x="7620000" y="3733800"/>
            <a:ext cx="7620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51" idx="2"/>
            <a:endCxn id="53" idx="0"/>
          </p:cNvCxnSpPr>
          <p:nvPr/>
        </p:nvCxnSpPr>
        <p:spPr>
          <a:xfrm>
            <a:off x="7696200" y="57912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257800" y="0"/>
            <a:ext cx="0" cy="6858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276600" y="1447800"/>
            <a:ext cx="838563" cy="646331"/>
          </a:xfrm>
          <a:prstGeom prst="rect">
            <a:avLst/>
          </a:prstGeom>
          <a:noFill/>
        </p:spPr>
        <p:txBody>
          <a:bodyPr wrap="none" rtlCol="0">
            <a:spAutoFit/>
          </a:bodyPr>
          <a:lstStyle/>
          <a:p>
            <a:r>
              <a:rPr lang="en-US" dirty="0" smtClean="0"/>
              <a:t>Server </a:t>
            </a:r>
          </a:p>
          <a:p>
            <a:r>
              <a:rPr lang="en-US" dirty="0" smtClean="0"/>
              <a:t>Side</a:t>
            </a:r>
            <a:endParaRPr lang="en-US" dirty="0"/>
          </a:p>
        </p:txBody>
      </p:sp>
      <p:sp>
        <p:nvSpPr>
          <p:cNvPr id="69" name="TextBox 68"/>
          <p:cNvSpPr txBox="1"/>
          <p:nvPr/>
        </p:nvSpPr>
        <p:spPr>
          <a:xfrm>
            <a:off x="5562600" y="4038600"/>
            <a:ext cx="725968" cy="646331"/>
          </a:xfrm>
          <a:prstGeom prst="rect">
            <a:avLst/>
          </a:prstGeom>
          <a:noFill/>
        </p:spPr>
        <p:txBody>
          <a:bodyPr wrap="none" rtlCol="0">
            <a:spAutoFit/>
          </a:bodyPr>
          <a:lstStyle/>
          <a:p>
            <a:r>
              <a:rPr lang="en-US" dirty="0" smtClean="0"/>
              <a:t>Client</a:t>
            </a:r>
          </a:p>
          <a:p>
            <a:r>
              <a:rPr lang="en-US" dirty="0" smtClean="0"/>
              <a:t>Side</a:t>
            </a:r>
            <a:endParaRPr lang="en-US" dirty="0"/>
          </a:p>
        </p:txBody>
      </p:sp>
      <p:cxnSp>
        <p:nvCxnSpPr>
          <p:cNvPr id="71" name="Straight Arrow Connector 70"/>
          <p:cNvCxnSpPr>
            <a:endCxn id="48" idx="1"/>
          </p:cNvCxnSpPr>
          <p:nvPr/>
        </p:nvCxnSpPr>
        <p:spPr>
          <a:xfrm>
            <a:off x="6019800" y="381000"/>
            <a:ext cx="533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257800" y="228600"/>
            <a:ext cx="848309" cy="369332"/>
          </a:xfrm>
          <a:prstGeom prst="rect">
            <a:avLst/>
          </a:prstGeom>
          <a:noFill/>
        </p:spPr>
        <p:txBody>
          <a:bodyPr wrap="none" rtlCol="0">
            <a:spAutoFit/>
          </a:bodyPr>
          <a:lstStyle/>
          <a:p>
            <a:r>
              <a:rPr lang="en-US" dirty="0" smtClean="0"/>
              <a:t>IP </a:t>
            </a:r>
            <a:r>
              <a:rPr lang="en-US" dirty="0" err="1" smtClean="0"/>
              <a:t>addr</a:t>
            </a:r>
            <a:endParaRPr lang="en-US" dirty="0"/>
          </a:p>
        </p:txBody>
      </p:sp>
      <p:cxnSp>
        <p:nvCxnSpPr>
          <p:cNvPr id="74" name="Straight Arrow Connector 73"/>
          <p:cNvCxnSpPr/>
          <p:nvPr/>
        </p:nvCxnSpPr>
        <p:spPr>
          <a:xfrm flipV="1">
            <a:off x="5943600" y="685800"/>
            <a:ext cx="533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5366006" y="838200"/>
            <a:ext cx="577594" cy="369332"/>
          </a:xfrm>
          <a:prstGeom prst="rect">
            <a:avLst/>
          </a:prstGeom>
          <a:noFill/>
        </p:spPr>
        <p:txBody>
          <a:bodyPr wrap="none" rtlCol="0">
            <a:spAutoFit/>
          </a:bodyPr>
          <a:lstStyle/>
          <a:p>
            <a:r>
              <a:rPr lang="en-US" dirty="0" smtClean="0"/>
              <a:t>Port</a:t>
            </a:r>
            <a:endParaRPr lang="en-US" dirty="0"/>
          </a:p>
        </p:txBody>
      </p:sp>
      <p:cxnSp>
        <p:nvCxnSpPr>
          <p:cNvPr id="76" name="Straight Arrow Connector 75"/>
          <p:cNvCxnSpPr/>
          <p:nvPr/>
        </p:nvCxnSpPr>
        <p:spPr>
          <a:xfrm flipV="1">
            <a:off x="2362200" y="1257300"/>
            <a:ext cx="4191000" cy="38100"/>
          </a:xfrm>
          <a:prstGeom prst="straightConnector1">
            <a:avLst/>
          </a:prstGeom>
          <a:ln>
            <a:prstDash val="dash"/>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Implementation of OSI model</a:t>
            </a:r>
            <a:endParaRPr lang="en-US" dirty="0"/>
          </a:p>
        </p:txBody>
      </p:sp>
      <p:sp>
        <p:nvSpPr>
          <p:cNvPr id="3" name="Rounded Rectangle 2"/>
          <p:cNvSpPr/>
          <p:nvPr/>
        </p:nvSpPr>
        <p:spPr>
          <a:xfrm>
            <a:off x="5791200" y="1447800"/>
            <a:ext cx="2819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Applications Layer</a:t>
            </a:r>
          </a:p>
          <a:p>
            <a:pPr algn="ctr"/>
            <a:r>
              <a:rPr lang="en-US" dirty="0" smtClean="0"/>
              <a:t>(</a:t>
            </a:r>
            <a:r>
              <a:rPr lang="en-US" dirty="0" err="1" smtClean="0"/>
              <a:t>http,ftp,telnet,ssh</a:t>
            </a:r>
            <a:r>
              <a:rPr lang="en-US" dirty="0" smtClean="0"/>
              <a:t>)</a:t>
            </a:r>
            <a:endParaRPr lang="en-US" dirty="0"/>
          </a:p>
        </p:txBody>
      </p:sp>
      <p:sp>
        <p:nvSpPr>
          <p:cNvPr id="4" name="Rounded Rectangle 3"/>
          <p:cNvSpPr/>
          <p:nvPr/>
        </p:nvSpPr>
        <p:spPr>
          <a:xfrm>
            <a:off x="5791200" y="2667000"/>
            <a:ext cx="2819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Transport Layer</a:t>
            </a:r>
          </a:p>
          <a:p>
            <a:pPr algn="ctr"/>
            <a:r>
              <a:rPr lang="en-US" dirty="0" smtClean="0"/>
              <a:t>(TCP/UDP)</a:t>
            </a:r>
            <a:endParaRPr lang="en-US" dirty="0"/>
          </a:p>
        </p:txBody>
      </p:sp>
      <p:sp>
        <p:nvSpPr>
          <p:cNvPr id="5" name="Rounded Rectangle 4"/>
          <p:cNvSpPr/>
          <p:nvPr/>
        </p:nvSpPr>
        <p:spPr>
          <a:xfrm>
            <a:off x="5791200" y="3886200"/>
            <a:ext cx="2819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Networking Layer</a:t>
            </a:r>
          </a:p>
          <a:p>
            <a:pPr algn="ctr"/>
            <a:r>
              <a:rPr lang="en-US" dirty="0" smtClean="0"/>
              <a:t>(IP Layer)</a:t>
            </a:r>
            <a:endParaRPr lang="en-US" dirty="0"/>
          </a:p>
        </p:txBody>
      </p:sp>
      <p:sp>
        <p:nvSpPr>
          <p:cNvPr id="6" name="Rounded Rectangle 5"/>
          <p:cNvSpPr/>
          <p:nvPr/>
        </p:nvSpPr>
        <p:spPr>
          <a:xfrm>
            <a:off x="5791200" y="5257800"/>
            <a:ext cx="2819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Physical Network access Layer</a:t>
            </a:r>
          </a:p>
          <a:p>
            <a:pPr algn="ctr"/>
            <a:r>
              <a:rPr lang="en-US" dirty="0" smtClean="0"/>
              <a:t>(Ethernet/</a:t>
            </a:r>
            <a:r>
              <a:rPr lang="en-US" dirty="0" err="1" smtClean="0"/>
              <a:t>WiFi</a:t>
            </a:r>
            <a:r>
              <a:rPr lang="en-US" dirty="0" smtClean="0"/>
              <a:t>)</a:t>
            </a:r>
            <a:endParaRPr lang="en-US" dirty="0"/>
          </a:p>
        </p:txBody>
      </p:sp>
      <p:cxnSp>
        <p:nvCxnSpPr>
          <p:cNvPr id="8" name="Straight Arrow Connector 7"/>
          <p:cNvCxnSpPr>
            <a:stCxn id="3" idx="2"/>
            <a:endCxn id="4" idx="0"/>
          </p:cNvCxnSpPr>
          <p:nvPr/>
        </p:nvCxnSpPr>
        <p:spPr>
          <a:xfrm>
            <a:off x="7200900" y="2286000"/>
            <a:ext cx="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2"/>
            <a:endCxn id="5" idx="0"/>
          </p:cNvCxnSpPr>
          <p:nvPr/>
        </p:nvCxnSpPr>
        <p:spPr>
          <a:xfrm>
            <a:off x="7200900" y="3505200"/>
            <a:ext cx="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2"/>
            <a:endCxn id="6" idx="0"/>
          </p:cNvCxnSpPr>
          <p:nvPr/>
        </p:nvCxnSpPr>
        <p:spPr>
          <a:xfrm>
            <a:off x="7200900" y="4724400"/>
            <a:ext cx="0"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381000" y="1143000"/>
            <a:ext cx="2520288"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 Layer</a:t>
            </a:r>
            <a:endParaRPr lang="en-US" dirty="0"/>
          </a:p>
        </p:txBody>
      </p:sp>
      <p:sp>
        <p:nvSpPr>
          <p:cNvPr id="14" name="Rounded Rectangle 13"/>
          <p:cNvSpPr/>
          <p:nvPr/>
        </p:nvSpPr>
        <p:spPr>
          <a:xfrm>
            <a:off x="375312" y="1905000"/>
            <a:ext cx="2520288"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Presentation Layer</a:t>
            </a:r>
            <a:endParaRPr lang="en-US" dirty="0"/>
          </a:p>
        </p:txBody>
      </p:sp>
      <p:sp>
        <p:nvSpPr>
          <p:cNvPr id="15" name="Rounded Rectangle 14"/>
          <p:cNvSpPr/>
          <p:nvPr/>
        </p:nvSpPr>
        <p:spPr>
          <a:xfrm>
            <a:off x="383272" y="2743200"/>
            <a:ext cx="2520288"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Sessions Layer</a:t>
            </a:r>
            <a:endParaRPr lang="en-US" dirty="0"/>
          </a:p>
        </p:txBody>
      </p:sp>
      <p:cxnSp>
        <p:nvCxnSpPr>
          <p:cNvPr id="17" name="Straight Arrow Connector 16"/>
          <p:cNvCxnSpPr>
            <a:stCxn id="13" idx="2"/>
            <a:endCxn id="14" idx="0"/>
          </p:cNvCxnSpPr>
          <p:nvPr/>
        </p:nvCxnSpPr>
        <p:spPr>
          <a:xfrm flipH="1">
            <a:off x="1635456" y="1600200"/>
            <a:ext cx="5688"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4" idx="2"/>
            <a:endCxn id="15" idx="0"/>
          </p:cNvCxnSpPr>
          <p:nvPr/>
        </p:nvCxnSpPr>
        <p:spPr>
          <a:xfrm>
            <a:off x="1635456" y="2362200"/>
            <a:ext cx="796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386688" y="3581400"/>
            <a:ext cx="2520288"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Transport Layer</a:t>
            </a:r>
            <a:endParaRPr lang="en-US" dirty="0"/>
          </a:p>
        </p:txBody>
      </p:sp>
      <p:sp>
        <p:nvSpPr>
          <p:cNvPr id="27" name="Rounded Rectangle 26"/>
          <p:cNvSpPr/>
          <p:nvPr/>
        </p:nvSpPr>
        <p:spPr>
          <a:xfrm>
            <a:off x="381000" y="4343400"/>
            <a:ext cx="2520288"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Network Layer</a:t>
            </a:r>
            <a:endParaRPr lang="en-US" dirty="0"/>
          </a:p>
        </p:txBody>
      </p:sp>
      <p:sp>
        <p:nvSpPr>
          <p:cNvPr id="28" name="Rounded Rectangle 27"/>
          <p:cNvSpPr/>
          <p:nvPr/>
        </p:nvSpPr>
        <p:spPr>
          <a:xfrm>
            <a:off x="388960" y="5181600"/>
            <a:ext cx="2520288"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Link Layer</a:t>
            </a:r>
            <a:endParaRPr lang="en-US" dirty="0"/>
          </a:p>
        </p:txBody>
      </p:sp>
      <p:cxnSp>
        <p:nvCxnSpPr>
          <p:cNvPr id="29" name="Straight Arrow Connector 28"/>
          <p:cNvCxnSpPr>
            <a:stCxn id="26" idx="2"/>
            <a:endCxn id="27" idx="0"/>
          </p:cNvCxnSpPr>
          <p:nvPr/>
        </p:nvCxnSpPr>
        <p:spPr>
          <a:xfrm flipH="1">
            <a:off x="1641144" y="4038600"/>
            <a:ext cx="5688"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7" idx="2"/>
            <a:endCxn id="28" idx="0"/>
          </p:cNvCxnSpPr>
          <p:nvPr/>
        </p:nvCxnSpPr>
        <p:spPr>
          <a:xfrm>
            <a:off x="1641144" y="4800600"/>
            <a:ext cx="796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381000" y="6019800"/>
            <a:ext cx="2520288"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Physical Layer</a:t>
            </a:r>
            <a:endParaRPr lang="en-US" dirty="0"/>
          </a:p>
        </p:txBody>
      </p:sp>
      <p:cxnSp>
        <p:nvCxnSpPr>
          <p:cNvPr id="32" name="Straight Arrow Connector 31"/>
          <p:cNvCxnSpPr/>
          <p:nvPr/>
        </p:nvCxnSpPr>
        <p:spPr>
          <a:xfrm>
            <a:off x="1668440" y="5638800"/>
            <a:ext cx="796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1627496" y="3200400"/>
            <a:ext cx="5688"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ight Brace 33"/>
          <p:cNvSpPr/>
          <p:nvPr/>
        </p:nvSpPr>
        <p:spPr>
          <a:xfrm>
            <a:off x="3124200" y="1143000"/>
            <a:ext cx="457200" cy="20574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6" name="Straight Arrow Connector 35"/>
          <p:cNvCxnSpPr/>
          <p:nvPr/>
        </p:nvCxnSpPr>
        <p:spPr>
          <a:xfrm flipV="1">
            <a:off x="3733800" y="1905000"/>
            <a:ext cx="19050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6" idx="3"/>
          </p:cNvCxnSpPr>
          <p:nvPr/>
        </p:nvCxnSpPr>
        <p:spPr>
          <a:xfrm flipV="1">
            <a:off x="2906976" y="3200400"/>
            <a:ext cx="2808024"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3124200" y="4267200"/>
            <a:ext cx="24384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Right Brace 41"/>
          <p:cNvSpPr/>
          <p:nvPr/>
        </p:nvSpPr>
        <p:spPr>
          <a:xfrm>
            <a:off x="2971800" y="5105400"/>
            <a:ext cx="533400" cy="13716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3" name="Straight Arrow Connector 42"/>
          <p:cNvCxnSpPr/>
          <p:nvPr/>
        </p:nvCxnSpPr>
        <p:spPr>
          <a:xfrm flipV="1">
            <a:off x="3657600" y="5638800"/>
            <a:ext cx="19050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943600"/>
            <a:ext cx="4648200" cy="914400"/>
          </a:xfrm>
        </p:spPr>
        <p:txBody>
          <a:bodyPr/>
          <a:lstStyle/>
          <a:p>
            <a:r>
              <a:rPr lang="en-US" dirty="0" smtClean="0"/>
              <a:t>Data Encapsulation</a:t>
            </a:r>
            <a:endParaRPr lang="en-US" dirty="0"/>
          </a:p>
        </p:txBody>
      </p:sp>
      <p:sp>
        <p:nvSpPr>
          <p:cNvPr id="3" name="Rounded Rectangle 2"/>
          <p:cNvSpPr/>
          <p:nvPr/>
        </p:nvSpPr>
        <p:spPr>
          <a:xfrm>
            <a:off x="4953000" y="381000"/>
            <a:ext cx="2209800" cy="7620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&lt;HTML&gt;</a:t>
            </a:r>
            <a:r>
              <a:rPr lang="en-US" dirty="0" smtClean="0"/>
              <a:t> </a:t>
            </a:r>
            <a:r>
              <a:rPr lang="en-US" dirty="0" smtClean="0"/>
              <a:t> &lt;/HTML&gt;</a:t>
            </a:r>
            <a:endParaRPr lang="en-US" dirty="0"/>
          </a:p>
        </p:txBody>
      </p:sp>
      <p:sp>
        <p:nvSpPr>
          <p:cNvPr id="4" name="Rounded Rectangle 3"/>
          <p:cNvSpPr/>
          <p:nvPr/>
        </p:nvSpPr>
        <p:spPr>
          <a:xfrm>
            <a:off x="3733800" y="304800"/>
            <a:ext cx="1219200" cy="914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http</a:t>
            </a:r>
            <a:endParaRPr lang="en-US" dirty="0"/>
          </a:p>
        </p:txBody>
      </p:sp>
      <p:sp>
        <p:nvSpPr>
          <p:cNvPr id="5" name="Rounded Rectangle 4"/>
          <p:cNvSpPr/>
          <p:nvPr/>
        </p:nvSpPr>
        <p:spPr>
          <a:xfrm>
            <a:off x="2514600" y="304800"/>
            <a:ext cx="1219200" cy="914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TCP</a:t>
            </a:r>
            <a:endParaRPr lang="en-US" dirty="0"/>
          </a:p>
        </p:txBody>
      </p:sp>
      <p:sp>
        <p:nvSpPr>
          <p:cNvPr id="6" name="Rounded Rectangle 5"/>
          <p:cNvSpPr/>
          <p:nvPr/>
        </p:nvSpPr>
        <p:spPr>
          <a:xfrm>
            <a:off x="1295400" y="304800"/>
            <a:ext cx="1219200" cy="914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t>
            </a:r>
            <a:endParaRPr lang="en-US" dirty="0"/>
          </a:p>
        </p:txBody>
      </p:sp>
      <p:sp>
        <p:nvSpPr>
          <p:cNvPr id="7" name="Rounded Rectangle 6"/>
          <p:cNvSpPr/>
          <p:nvPr/>
        </p:nvSpPr>
        <p:spPr>
          <a:xfrm>
            <a:off x="76200" y="304800"/>
            <a:ext cx="1219200" cy="914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Ethernet</a:t>
            </a:r>
            <a:endParaRPr lang="en-US" dirty="0"/>
          </a:p>
        </p:txBody>
      </p:sp>
      <p:sp>
        <p:nvSpPr>
          <p:cNvPr id="8" name="Rounded Rectangle 7"/>
          <p:cNvSpPr/>
          <p:nvPr/>
        </p:nvSpPr>
        <p:spPr>
          <a:xfrm>
            <a:off x="6172200" y="1447800"/>
            <a:ext cx="2819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Applications Layer</a:t>
            </a:r>
          </a:p>
          <a:p>
            <a:pPr algn="ctr"/>
            <a:r>
              <a:rPr lang="en-US" sz="1400" dirty="0" smtClean="0"/>
              <a:t>(</a:t>
            </a:r>
            <a:r>
              <a:rPr lang="en-US" sz="1400" dirty="0" err="1" smtClean="0"/>
              <a:t>http,ftp,telnet,ssh</a:t>
            </a:r>
            <a:r>
              <a:rPr lang="en-US" sz="1400" dirty="0" smtClean="0"/>
              <a:t>)</a:t>
            </a:r>
            <a:endParaRPr lang="en-US" sz="1400" dirty="0"/>
          </a:p>
        </p:txBody>
      </p:sp>
      <p:sp>
        <p:nvSpPr>
          <p:cNvPr id="9" name="Rounded Rectangle 8"/>
          <p:cNvSpPr/>
          <p:nvPr/>
        </p:nvSpPr>
        <p:spPr>
          <a:xfrm>
            <a:off x="6172200" y="2667000"/>
            <a:ext cx="2819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Transport Layer</a:t>
            </a:r>
          </a:p>
          <a:p>
            <a:pPr algn="ctr"/>
            <a:r>
              <a:rPr lang="en-US" sz="1400" dirty="0" smtClean="0"/>
              <a:t>(TCP/UDP)</a:t>
            </a:r>
            <a:endParaRPr lang="en-US" sz="1400" dirty="0"/>
          </a:p>
        </p:txBody>
      </p:sp>
      <p:sp>
        <p:nvSpPr>
          <p:cNvPr id="10" name="Rounded Rectangle 9"/>
          <p:cNvSpPr/>
          <p:nvPr/>
        </p:nvSpPr>
        <p:spPr>
          <a:xfrm>
            <a:off x="6172200" y="3886200"/>
            <a:ext cx="2819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Networking Layer</a:t>
            </a:r>
          </a:p>
          <a:p>
            <a:pPr algn="ctr"/>
            <a:r>
              <a:rPr lang="en-US" sz="1400" dirty="0" smtClean="0"/>
              <a:t>(IP Layer)</a:t>
            </a:r>
            <a:endParaRPr lang="en-US" sz="1400" dirty="0"/>
          </a:p>
        </p:txBody>
      </p:sp>
      <p:sp>
        <p:nvSpPr>
          <p:cNvPr id="11" name="Rounded Rectangle 10"/>
          <p:cNvSpPr/>
          <p:nvPr/>
        </p:nvSpPr>
        <p:spPr>
          <a:xfrm>
            <a:off x="6172200" y="5257800"/>
            <a:ext cx="2819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Physical Network access Layer</a:t>
            </a:r>
          </a:p>
          <a:p>
            <a:pPr algn="ctr"/>
            <a:r>
              <a:rPr lang="en-US" sz="1400" dirty="0" smtClean="0"/>
              <a:t>(Ethernet/</a:t>
            </a:r>
            <a:r>
              <a:rPr lang="en-US" sz="1400" dirty="0" err="1" smtClean="0"/>
              <a:t>WiFi</a:t>
            </a:r>
            <a:r>
              <a:rPr lang="en-US" sz="1400" dirty="0" smtClean="0"/>
              <a:t>)</a:t>
            </a:r>
            <a:endParaRPr lang="en-US" sz="1400" dirty="0"/>
          </a:p>
        </p:txBody>
      </p:sp>
      <p:cxnSp>
        <p:nvCxnSpPr>
          <p:cNvPr id="12" name="Straight Arrow Connector 11"/>
          <p:cNvCxnSpPr>
            <a:stCxn id="8" idx="2"/>
            <a:endCxn id="9" idx="0"/>
          </p:cNvCxnSpPr>
          <p:nvPr/>
        </p:nvCxnSpPr>
        <p:spPr>
          <a:xfrm>
            <a:off x="7581900" y="2286000"/>
            <a:ext cx="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2"/>
            <a:endCxn id="10" idx="0"/>
          </p:cNvCxnSpPr>
          <p:nvPr/>
        </p:nvCxnSpPr>
        <p:spPr>
          <a:xfrm>
            <a:off x="7581900" y="3505200"/>
            <a:ext cx="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2"/>
            <a:endCxn id="11" idx="0"/>
          </p:cNvCxnSpPr>
          <p:nvPr/>
        </p:nvCxnSpPr>
        <p:spPr>
          <a:xfrm>
            <a:off x="7581900" y="4724400"/>
            <a:ext cx="0"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495800" y="1295400"/>
            <a:ext cx="16002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2"/>
            <a:endCxn id="9" idx="1"/>
          </p:cNvCxnSpPr>
          <p:nvPr/>
        </p:nvCxnSpPr>
        <p:spPr>
          <a:xfrm>
            <a:off x="3124200" y="1219200"/>
            <a:ext cx="3048000" cy="1866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0" idx="1"/>
          </p:cNvCxnSpPr>
          <p:nvPr/>
        </p:nvCxnSpPr>
        <p:spPr>
          <a:xfrm>
            <a:off x="1828800" y="1295400"/>
            <a:ext cx="4343400" cy="3009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2"/>
          </p:cNvCxnSpPr>
          <p:nvPr/>
        </p:nvCxnSpPr>
        <p:spPr>
          <a:xfrm>
            <a:off x="685800" y="1219200"/>
            <a:ext cx="5410200" cy="449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sz="3600" dirty="0" smtClean="0"/>
              <a:t>IPC on </a:t>
            </a:r>
            <a:r>
              <a:rPr lang="en-US" sz="3600" dirty="0" err="1" smtClean="0"/>
              <a:t>VxWorks</a:t>
            </a:r>
            <a:endParaRPr lang="en-US" sz="3600" dirty="0"/>
          </a:p>
        </p:txBody>
      </p:sp>
      <p:graphicFrame>
        <p:nvGraphicFramePr>
          <p:cNvPr id="3" name="Table 2"/>
          <p:cNvGraphicFramePr>
            <a:graphicFrameLocks noGrp="1"/>
          </p:cNvGraphicFramePr>
          <p:nvPr/>
        </p:nvGraphicFramePr>
        <p:xfrm>
          <a:off x="381000" y="719298"/>
          <a:ext cx="7620000" cy="5953128"/>
        </p:xfrm>
        <a:graphic>
          <a:graphicData uri="http://schemas.openxmlformats.org/drawingml/2006/table">
            <a:tbl>
              <a:tblPr firstRow="1" bandRow="1">
                <a:tableStyleId>{5C22544A-7EE6-4342-B048-85BDC9FD1C3A}</a:tableStyleId>
              </a:tblPr>
              <a:tblGrid>
                <a:gridCol w="533400"/>
                <a:gridCol w="2514600"/>
                <a:gridCol w="4572000"/>
              </a:tblGrid>
              <a:tr h="393512">
                <a:tc>
                  <a:txBody>
                    <a:bodyPr/>
                    <a:lstStyle/>
                    <a:p>
                      <a:r>
                        <a:rPr lang="en-US" dirty="0" smtClean="0"/>
                        <a:t>No</a:t>
                      </a:r>
                      <a:endParaRPr lang="en-US" dirty="0"/>
                    </a:p>
                  </a:txBody>
                  <a:tcPr/>
                </a:tc>
                <a:tc>
                  <a:txBody>
                    <a:bodyPr/>
                    <a:lstStyle/>
                    <a:p>
                      <a:endParaRPr lang="en-US" dirty="0"/>
                    </a:p>
                  </a:txBody>
                  <a:tcPr/>
                </a:tc>
                <a:tc>
                  <a:txBody>
                    <a:bodyPr/>
                    <a:lstStyle/>
                    <a:p>
                      <a:endParaRPr lang="en-US"/>
                    </a:p>
                  </a:txBody>
                  <a:tcPr/>
                </a:tc>
              </a:tr>
              <a:tr h="487390">
                <a:tc>
                  <a:txBody>
                    <a:bodyPr/>
                    <a:lstStyle/>
                    <a:p>
                      <a:r>
                        <a:rPr lang="en-US" sz="1600" dirty="0" smtClean="0"/>
                        <a:t>1</a:t>
                      </a:r>
                      <a:endParaRPr lang="en-US" sz="1600" dirty="0"/>
                    </a:p>
                  </a:txBody>
                  <a:tcPr/>
                </a:tc>
                <a:tc>
                  <a:txBody>
                    <a:bodyPr/>
                    <a:lstStyle/>
                    <a:p>
                      <a:r>
                        <a:rPr lang="en-US" sz="1600" dirty="0" smtClean="0"/>
                        <a:t>Binary</a:t>
                      </a:r>
                      <a:r>
                        <a:rPr lang="en-US" sz="1600" baseline="0" dirty="0" smtClean="0"/>
                        <a:t> Semaphores</a:t>
                      </a:r>
                      <a:endParaRPr lang="en-US" sz="1600" dirty="0"/>
                    </a:p>
                  </a:txBody>
                  <a:tcPr/>
                </a:tc>
                <a:tc>
                  <a:txBody>
                    <a:bodyPr/>
                    <a:lstStyle/>
                    <a:p>
                      <a:pPr marL="660400" indent="-660400" algn="l">
                        <a:lnSpc>
                          <a:spcPct val="105000"/>
                        </a:lnSpc>
                      </a:pPr>
                      <a:r>
                        <a:rPr lang="en-US" sz="1400" b="0" dirty="0" smtClean="0"/>
                        <a:t>it is fast and most general purpose</a:t>
                      </a:r>
                      <a:r>
                        <a:rPr lang="en-US" sz="1400" b="0" baseline="0" dirty="0" smtClean="0"/>
                        <a:t> </a:t>
                      </a:r>
                      <a:r>
                        <a:rPr lang="en-US" sz="1400" b="0" dirty="0" err="1" smtClean="0"/>
                        <a:t>semaphores.it</a:t>
                      </a:r>
                      <a:r>
                        <a:rPr lang="en-US" sz="1400" b="0" dirty="0" smtClean="0"/>
                        <a:t> is for synchronization and mutual</a:t>
                      </a:r>
                      <a:r>
                        <a:rPr lang="en-US" sz="1400" b="0" baseline="0" dirty="0" smtClean="0"/>
                        <a:t> </a:t>
                      </a:r>
                      <a:r>
                        <a:rPr lang="en-US" sz="1400" b="0" dirty="0" smtClean="0"/>
                        <a:t>exclusion.</a:t>
                      </a:r>
                    </a:p>
                  </a:txBody>
                  <a:tcPr/>
                </a:tc>
              </a:tr>
              <a:tr h="697671">
                <a:tc>
                  <a:txBody>
                    <a:bodyPr/>
                    <a:lstStyle/>
                    <a:p>
                      <a:r>
                        <a:rPr lang="en-US" sz="1600" dirty="0" smtClean="0"/>
                        <a:t>2</a:t>
                      </a:r>
                      <a:endParaRPr lang="en-US" sz="1600" dirty="0"/>
                    </a:p>
                  </a:txBody>
                  <a:tcPr/>
                </a:tc>
                <a:tc>
                  <a:txBody>
                    <a:bodyPr/>
                    <a:lstStyle/>
                    <a:p>
                      <a:r>
                        <a:rPr lang="en-US" sz="1600" dirty="0" smtClean="0"/>
                        <a:t>Mutual</a:t>
                      </a:r>
                      <a:r>
                        <a:rPr lang="en-US" sz="1600" baseline="0" dirty="0" smtClean="0"/>
                        <a:t> Exclusion Semaphore</a:t>
                      </a:r>
                      <a:endParaRPr lang="en-US" sz="1600" dirty="0"/>
                    </a:p>
                  </a:txBody>
                  <a:tcPr/>
                </a:tc>
                <a:tc>
                  <a:txBody>
                    <a:bodyPr/>
                    <a:lstStyle/>
                    <a:p>
                      <a:r>
                        <a:rPr lang="en-US" sz="1400" b="0" dirty="0" smtClean="0"/>
                        <a:t>Mutual-exclusion semaphores offer convenient options suited for situations requiring mutually exclusive access to resources.</a:t>
                      </a:r>
                      <a:endParaRPr lang="en-US" sz="1400" b="0" dirty="0"/>
                    </a:p>
                  </a:txBody>
                  <a:tcPr/>
                </a:tc>
              </a:tr>
              <a:tr h="499551">
                <a:tc>
                  <a:txBody>
                    <a:bodyPr/>
                    <a:lstStyle/>
                    <a:p>
                      <a:r>
                        <a:rPr lang="en-US" sz="1600" dirty="0" smtClean="0"/>
                        <a:t>3</a:t>
                      </a:r>
                      <a:endParaRPr lang="en-US" sz="1600" dirty="0"/>
                    </a:p>
                  </a:txBody>
                  <a:tcPr/>
                </a:tc>
                <a:tc>
                  <a:txBody>
                    <a:bodyPr/>
                    <a:lstStyle/>
                    <a:p>
                      <a:r>
                        <a:rPr lang="en-US" sz="1600" dirty="0" smtClean="0"/>
                        <a:t>Counting Semaphore</a:t>
                      </a:r>
                      <a:endParaRPr lang="en-US" sz="1600" dirty="0"/>
                    </a:p>
                  </a:txBody>
                  <a:tcPr/>
                </a:tc>
                <a:tc>
                  <a:txBody>
                    <a:bodyPr/>
                    <a:lstStyle/>
                    <a:p>
                      <a:r>
                        <a:rPr lang="en-US" sz="1400" b="0" dirty="0" smtClean="0"/>
                        <a:t>Keep track of the number of times a semaphore is given, optimized for guarding multiple instances of a resource.</a:t>
                      </a:r>
                      <a:endParaRPr lang="en-US" sz="1400" b="0" dirty="0"/>
                    </a:p>
                  </a:txBody>
                  <a:tcPr/>
                </a:tc>
              </a:tr>
              <a:tr h="514791">
                <a:tc>
                  <a:txBody>
                    <a:bodyPr/>
                    <a:lstStyle/>
                    <a:p>
                      <a:r>
                        <a:rPr lang="en-US" sz="1600" dirty="0" smtClean="0"/>
                        <a:t>4</a:t>
                      </a:r>
                      <a:endParaRPr lang="en-US" sz="1600" dirty="0"/>
                    </a:p>
                  </a:txBody>
                  <a:tcPr/>
                </a:tc>
                <a:tc>
                  <a:txBody>
                    <a:bodyPr/>
                    <a:lstStyle/>
                    <a:p>
                      <a:r>
                        <a:rPr lang="en-US" sz="1600" dirty="0" smtClean="0"/>
                        <a:t>Signals</a:t>
                      </a:r>
                      <a:endParaRPr lang="en-US" sz="1600" dirty="0"/>
                    </a:p>
                  </a:txBody>
                  <a:tcPr/>
                </a:tc>
                <a:tc>
                  <a:txBody>
                    <a:bodyPr/>
                    <a:lstStyle/>
                    <a:p>
                      <a:r>
                        <a:rPr lang="en-US" sz="1400" dirty="0" smtClean="0"/>
                        <a:t>The signal facility provides a set of 31 distinct signals. A signal can be raised by calling kill().</a:t>
                      </a:r>
                      <a:endParaRPr lang="en-US" sz="1400" dirty="0"/>
                    </a:p>
                  </a:txBody>
                  <a:tcPr/>
                </a:tc>
              </a:tr>
              <a:tr h="703734">
                <a:tc>
                  <a:txBody>
                    <a:bodyPr/>
                    <a:lstStyle/>
                    <a:p>
                      <a:r>
                        <a:rPr lang="en-US" sz="1600" dirty="0" smtClean="0"/>
                        <a:t>5</a:t>
                      </a:r>
                      <a:endParaRPr lang="en-US" sz="1600" dirty="0"/>
                    </a:p>
                  </a:txBody>
                  <a:tcPr/>
                </a:tc>
                <a:tc>
                  <a:txBody>
                    <a:bodyPr/>
                    <a:lstStyle/>
                    <a:p>
                      <a:r>
                        <a:rPr lang="en-US" sz="1600" dirty="0" smtClean="0"/>
                        <a:t>Shared Memory</a:t>
                      </a:r>
                      <a:endParaRPr lang="en-US" sz="1600" dirty="0"/>
                    </a:p>
                  </a:txBody>
                  <a:tcPr/>
                </a:tc>
                <a:tc>
                  <a:txBody>
                    <a:bodyPr/>
                    <a:lstStyle/>
                    <a:p>
                      <a:r>
                        <a:rPr lang="en-US" sz="1400" dirty="0" smtClean="0"/>
                        <a:t>Shared memory objects provide high-speed synchronization and communication among tasks running on separate CPUs that have access to a common shared memory</a:t>
                      </a:r>
                      <a:endParaRPr lang="en-US" sz="1400" dirty="0"/>
                    </a:p>
                  </a:txBody>
                  <a:tcPr/>
                </a:tc>
              </a:tr>
              <a:tr h="1002647">
                <a:tc>
                  <a:txBody>
                    <a:bodyPr/>
                    <a:lstStyle/>
                    <a:p>
                      <a:r>
                        <a:rPr lang="en-US" sz="1600" dirty="0" smtClean="0"/>
                        <a:t>6</a:t>
                      </a:r>
                      <a:endParaRPr lang="en-US" sz="1600" dirty="0"/>
                    </a:p>
                  </a:txBody>
                  <a:tcPr/>
                </a:tc>
                <a:tc>
                  <a:txBody>
                    <a:bodyPr/>
                    <a:lstStyle/>
                    <a:p>
                      <a:r>
                        <a:rPr lang="en-US" sz="1600" dirty="0" smtClean="0"/>
                        <a:t>Message Queues</a:t>
                      </a:r>
                      <a:endParaRPr lang="en-US" sz="1600" dirty="0"/>
                    </a:p>
                  </a:txBody>
                  <a:tcPr/>
                </a:tc>
                <a:tc>
                  <a:txBody>
                    <a:bodyPr/>
                    <a:lstStyle/>
                    <a:p>
                      <a:r>
                        <a:rPr lang="en-US" sz="1400" b="0" dirty="0" smtClean="0"/>
                        <a:t>Message queues allow a variable number of messages (varying in length) to be queued in first-in-first-out (FIFO) order Full duplex communication between two tasks generally requires two message queue, one for each direction.</a:t>
                      </a:r>
                      <a:endParaRPr lang="en-US" sz="1400" b="0" dirty="0"/>
                    </a:p>
                  </a:txBody>
                  <a:tcPr/>
                </a:tc>
              </a:tr>
              <a:tr h="1002647">
                <a:tc>
                  <a:txBody>
                    <a:bodyPr/>
                    <a:lstStyle/>
                    <a:p>
                      <a:r>
                        <a:rPr lang="en-US" sz="1600" dirty="0" smtClean="0"/>
                        <a:t>7</a:t>
                      </a:r>
                      <a:endParaRPr lang="en-US" sz="1600" dirty="0"/>
                    </a:p>
                  </a:txBody>
                  <a:tcPr/>
                </a:tc>
                <a:tc>
                  <a:txBody>
                    <a:bodyPr/>
                    <a:lstStyle/>
                    <a:p>
                      <a:r>
                        <a:rPr lang="en-US" sz="1600" dirty="0" smtClean="0"/>
                        <a:t>Sockets</a:t>
                      </a:r>
                      <a:endParaRPr lang="en-US" sz="1600" dirty="0"/>
                    </a:p>
                  </a:txBody>
                  <a:tcPr/>
                </a:tc>
                <a:tc>
                  <a:txBody>
                    <a:bodyPr/>
                    <a:lstStyle/>
                    <a:p>
                      <a:r>
                        <a:rPr lang="en-US" sz="1400" b="0" dirty="0" smtClean="0"/>
                        <a:t>This library provides UNIX BSD  compatible socket calls. Use these calls to open, close, read, and write sockets. These sockets can join processes on the same CPU or on different CPUs between which there is a network connection. The calling sequences of these routines are identical to their equivalents under UNIX BSD</a:t>
                      </a:r>
                      <a:endParaRPr lang="en-US" sz="1400" b="0" dirty="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IPC</a:t>
            </a:r>
            <a:endParaRPr lang="en-US" dirty="0"/>
          </a:p>
        </p:txBody>
      </p:sp>
      <p:sp>
        <p:nvSpPr>
          <p:cNvPr id="3" name="TextBox 2"/>
          <p:cNvSpPr txBox="1"/>
          <p:nvPr/>
        </p:nvSpPr>
        <p:spPr>
          <a:xfrm>
            <a:off x="381000" y="1600200"/>
            <a:ext cx="8153400" cy="646331"/>
          </a:xfrm>
          <a:prstGeom prst="rect">
            <a:avLst/>
          </a:prstGeom>
          <a:noFill/>
          <a:ln>
            <a:solidFill>
              <a:schemeClr val="accent1"/>
            </a:solidFill>
          </a:ln>
        </p:spPr>
        <p:txBody>
          <a:bodyPr wrap="square" rtlCol="0">
            <a:spAutoFit/>
          </a:bodyPr>
          <a:lstStyle/>
          <a:p>
            <a:r>
              <a:rPr lang="en-US" dirty="0" smtClean="0"/>
              <a:t>In the previous section we saw how a program execution takes places discussed the concepts of Process and threads</a:t>
            </a:r>
          </a:p>
        </p:txBody>
      </p:sp>
      <p:sp>
        <p:nvSpPr>
          <p:cNvPr id="4" name="TextBox 3"/>
          <p:cNvSpPr txBox="1"/>
          <p:nvPr/>
        </p:nvSpPr>
        <p:spPr>
          <a:xfrm>
            <a:off x="381000" y="2743200"/>
            <a:ext cx="8305800" cy="1200329"/>
          </a:xfrm>
          <a:prstGeom prst="rect">
            <a:avLst/>
          </a:prstGeom>
          <a:gradFill flip="none" rotWithShape="1">
            <a:gsLst>
              <a:gs pos="0">
                <a:schemeClr val="accent1">
                  <a:lumMod val="60000"/>
                  <a:lumOff val="40000"/>
                </a:schemeClr>
              </a:gs>
              <a:gs pos="39999">
                <a:srgbClr val="85C2FF"/>
              </a:gs>
              <a:gs pos="70000">
                <a:srgbClr val="C4D6EB"/>
              </a:gs>
              <a:gs pos="100000">
                <a:srgbClr val="FFEBFA"/>
              </a:gs>
            </a:gsLst>
            <a:lin ang="8100000" scaled="1"/>
            <a:tileRect/>
          </a:gradFill>
          <a:ln>
            <a:solidFill>
              <a:schemeClr val="accent1"/>
            </a:solidFill>
          </a:ln>
        </p:spPr>
        <p:txBody>
          <a:bodyPr wrap="square" rtlCol="0">
            <a:spAutoFit/>
          </a:bodyPr>
          <a:lstStyle/>
          <a:p>
            <a:r>
              <a:rPr lang="en-US" dirty="0" smtClean="0"/>
              <a:t>For performing a task through a computer, we need  the task to be broken down into small steps that can be executed either in series or parallel. When task is broken down into small tasks that can be executed in parallel, there is a need to exchange information between the parallel task or synchronize between them. </a:t>
            </a:r>
            <a:endParaRPr lang="en-US" dirty="0"/>
          </a:p>
        </p:txBody>
      </p:sp>
      <p:sp>
        <p:nvSpPr>
          <p:cNvPr id="5" name="Oval 4"/>
          <p:cNvSpPr/>
          <p:nvPr/>
        </p:nvSpPr>
        <p:spPr>
          <a:xfrm>
            <a:off x="3429000" y="4191000"/>
            <a:ext cx="16764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Process-1</a:t>
            </a:r>
            <a:endParaRPr lang="en-US" dirty="0"/>
          </a:p>
        </p:txBody>
      </p:sp>
      <p:sp>
        <p:nvSpPr>
          <p:cNvPr id="8" name="Oval 7"/>
          <p:cNvSpPr/>
          <p:nvPr/>
        </p:nvSpPr>
        <p:spPr>
          <a:xfrm>
            <a:off x="1066800" y="4876800"/>
            <a:ext cx="1828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Process-2</a:t>
            </a:r>
            <a:endParaRPr lang="en-US" dirty="0"/>
          </a:p>
        </p:txBody>
      </p:sp>
      <p:sp>
        <p:nvSpPr>
          <p:cNvPr id="10" name="Oval 9"/>
          <p:cNvSpPr/>
          <p:nvPr/>
        </p:nvSpPr>
        <p:spPr>
          <a:xfrm>
            <a:off x="5486400" y="4953000"/>
            <a:ext cx="1828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Process-3</a:t>
            </a:r>
            <a:endParaRPr lang="en-US" dirty="0"/>
          </a:p>
        </p:txBody>
      </p:sp>
      <p:sp>
        <p:nvSpPr>
          <p:cNvPr id="11" name="Oval 10"/>
          <p:cNvSpPr/>
          <p:nvPr/>
        </p:nvSpPr>
        <p:spPr>
          <a:xfrm>
            <a:off x="3276600" y="6096000"/>
            <a:ext cx="1828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Process-4</a:t>
            </a:r>
            <a:endParaRPr lang="en-US" dirty="0"/>
          </a:p>
        </p:txBody>
      </p:sp>
      <p:cxnSp>
        <p:nvCxnSpPr>
          <p:cNvPr id="13" name="Straight Arrow Connector 12"/>
          <p:cNvCxnSpPr>
            <a:stCxn id="5" idx="2"/>
            <a:endCxn id="8" idx="7"/>
          </p:cNvCxnSpPr>
          <p:nvPr/>
        </p:nvCxnSpPr>
        <p:spPr>
          <a:xfrm flipH="1">
            <a:off x="2627778" y="4495800"/>
            <a:ext cx="801222" cy="4814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6"/>
          </p:cNvCxnSpPr>
          <p:nvPr/>
        </p:nvCxnSpPr>
        <p:spPr>
          <a:xfrm>
            <a:off x="5105400" y="4495800"/>
            <a:ext cx="838200" cy="457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4"/>
            <a:endCxn id="11" idx="2"/>
          </p:cNvCxnSpPr>
          <p:nvPr/>
        </p:nvCxnSpPr>
        <p:spPr>
          <a:xfrm>
            <a:off x="1981200" y="5562600"/>
            <a:ext cx="1295400" cy="8763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4"/>
            <a:endCxn id="11" idx="6"/>
          </p:cNvCxnSpPr>
          <p:nvPr/>
        </p:nvCxnSpPr>
        <p:spPr>
          <a:xfrm flipH="1">
            <a:off x="5105400" y="5638800"/>
            <a:ext cx="1295400" cy="800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6"/>
            <a:endCxn id="10" idx="2"/>
          </p:cNvCxnSpPr>
          <p:nvPr/>
        </p:nvCxnSpPr>
        <p:spPr>
          <a:xfrm>
            <a:off x="2895600" y="5219700"/>
            <a:ext cx="2590800" cy="76200"/>
          </a:xfrm>
          <a:prstGeom prst="straightConnector1">
            <a:avLst/>
          </a:prstGeom>
          <a:ln cmpd="dbl">
            <a:solidFill>
              <a:srgbClr val="00B050"/>
            </a:solidFill>
            <a:headEnd type="arrow"/>
            <a:tailEnd type="arrow"/>
          </a:ln>
          <a:effectLst>
            <a:glow rad="228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962400" y="5257800"/>
            <a:ext cx="484428" cy="369332"/>
          </a:xfrm>
          <a:prstGeom prst="rect">
            <a:avLst/>
          </a:prstGeom>
          <a:noFill/>
        </p:spPr>
        <p:txBody>
          <a:bodyPr wrap="none" rtlCol="0">
            <a:spAutoFit/>
          </a:bodyPr>
          <a:lstStyle/>
          <a:p>
            <a:r>
              <a:rPr lang="en-US" dirty="0" smtClean="0"/>
              <a:t>IPC</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Operations</a:t>
            </a:r>
            <a:endParaRPr lang="en-US" dirty="0"/>
          </a:p>
        </p:txBody>
      </p:sp>
      <p:sp>
        <p:nvSpPr>
          <p:cNvPr id="3" name="Rounded Rectangle 2"/>
          <p:cNvSpPr/>
          <p:nvPr/>
        </p:nvSpPr>
        <p:spPr>
          <a:xfrm>
            <a:off x="2353494" y="5589240"/>
            <a:ext cx="4896544" cy="720080"/>
          </a:xfrm>
          <a:prstGeom prst="roundRect">
            <a:avLst/>
          </a:prstGeom>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Hardware</a:t>
            </a:r>
            <a:endParaRPr lang="en-US" dirty="0"/>
          </a:p>
        </p:txBody>
      </p:sp>
      <p:sp>
        <p:nvSpPr>
          <p:cNvPr id="4" name="Rounded Rectangle 3"/>
          <p:cNvSpPr/>
          <p:nvPr/>
        </p:nvSpPr>
        <p:spPr>
          <a:xfrm>
            <a:off x="2353494" y="4824134"/>
            <a:ext cx="4896544" cy="720080"/>
          </a:xfrm>
          <a:prstGeom prst="roundRect">
            <a:avLst/>
          </a:prstGeom>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Kernel</a:t>
            </a:r>
            <a:endParaRPr lang="en-US" dirty="0"/>
          </a:p>
        </p:txBody>
      </p:sp>
      <p:sp>
        <p:nvSpPr>
          <p:cNvPr id="5" name="Rounded Rectangle 4"/>
          <p:cNvSpPr/>
          <p:nvPr/>
        </p:nvSpPr>
        <p:spPr>
          <a:xfrm>
            <a:off x="2339752" y="4104054"/>
            <a:ext cx="4896544" cy="720080"/>
          </a:xfrm>
          <a:prstGeom prst="roundRect">
            <a:avLst/>
          </a:prstGeom>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Memory Management</a:t>
            </a:r>
            <a:endParaRPr lang="en-US" dirty="0"/>
          </a:p>
        </p:txBody>
      </p:sp>
      <p:sp>
        <p:nvSpPr>
          <p:cNvPr id="6" name="Rounded Rectangle 5"/>
          <p:cNvSpPr/>
          <p:nvPr/>
        </p:nvSpPr>
        <p:spPr>
          <a:xfrm>
            <a:off x="2353494" y="3383974"/>
            <a:ext cx="4896544" cy="720080"/>
          </a:xfrm>
          <a:prstGeom prst="roundRect">
            <a:avLst/>
          </a:prstGeom>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 Output</a:t>
            </a:r>
            <a:endParaRPr lang="en-US" dirty="0"/>
          </a:p>
        </p:txBody>
      </p:sp>
      <p:sp>
        <p:nvSpPr>
          <p:cNvPr id="7" name="Rounded Rectangle 6"/>
          <p:cNvSpPr/>
          <p:nvPr/>
        </p:nvSpPr>
        <p:spPr>
          <a:xfrm>
            <a:off x="2353494" y="2663894"/>
            <a:ext cx="4896544" cy="720080"/>
          </a:xfrm>
          <a:prstGeom prst="roundRect">
            <a:avLst/>
          </a:prstGeom>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 Management</a:t>
            </a:r>
            <a:endParaRPr lang="en-US" dirty="0"/>
          </a:p>
        </p:txBody>
      </p:sp>
      <p:sp>
        <p:nvSpPr>
          <p:cNvPr id="8" name="Rounded Rectangle 7"/>
          <p:cNvSpPr/>
          <p:nvPr/>
        </p:nvSpPr>
        <p:spPr>
          <a:xfrm>
            <a:off x="2353494" y="1943814"/>
            <a:ext cx="1800200" cy="720080"/>
          </a:xfrm>
          <a:prstGeom prst="roundRect">
            <a:avLst/>
          </a:prstGeom>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Shell</a:t>
            </a:r>
            <a:endParaRPr lang="en-US" dirty="0"/>
          </a:p>
        </p:txBody>
      </p:sp>
      <p:sp>
        <p:nvSpPr>
          <p:cNvPr id="9" name="Rounded Rectangle 8"/>
          <p:cNvSpPr/>
          <p:nvPr/>
        </p:nvSpPr>
        <p:spPr>
          <a:xfrm>
            <a:off x="5423706" y="1943814"/>
            <a:ext cx="1800200" cy="720080"/>
          </a:xfrm>
          <a:prstGeom prst="roundRect">
            <a:avLst/>
          </a:prstGeom>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Programs</a:t>
            </a:r>
            <a:endParaRPr lang="en-US" dirty="0"/>
          </a:p>
        </p:txBody>
      </p:sp>
      <p:cxnSp>
        <p:nvCxnSpPr>
          <p:cNvPr id="10" name="Straight Arrow Connector 9"/>
          <p:cNvCxnSpPr/>
          <p:nvPr/>
        </p:nvCxnSpPr>
        <p:spPr>
          <a:xfrm>
            <a:off x="6228184" y="3675589"/>
            <a:ext cx="0" cy="1625619"/>
          </a:xfrm>
          <a:prstGeom prst="straightConnector1">
            <a:avLst/>
          </a:prstGeom>
          <a:ln w="4762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660232" y="5126627"/>
            <a:ext cx="0" cy="822653"/>
          </a:xfrm>
          <a:prstGeom prst="straightConnector1">
            <a:avLst/>
          </a:prstGeom>
          <a:ln w="4762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677347" y="2303854"/>
            <a:ext cx="0" cy="1371735"/>
          </a:xfrm>
          <a:prstGeom prst="straightConnector1">
            <a:avLst/>
          </a:prstGeom>
          <a:ln w="4762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13" name="Picture 2" descr="C:\Users\Admin\AppData\Local\Microsoft\Windows\Temporary Internet Files\Content.IE5\T7TECUYH\keyboard-silhouette-2813-large[1].png"/>
          <p:cNvPicPr>
            <a:picLocks noChangeAspect="1" noChangeArrowheads="1"/>
          </p:cNvPicPr>
          <p:nvPr/>
        </p:nvPicPr>
        <p:blipFill>
          <a:blip r:embed="rId2" cstate="print"/>
          <a:srcRect/>
          <a:stretch>
            <a:fillRect/>
          </a:stretch>
        </p:blipFill>
        <p:spPr bwMode="auto">
          <a:xfrm>
            <a:off x="467544" y="5406098"/>
            <a:ext cx="1152128" cy="817148"/>
          </a:xfrm>
          <a:prstGeom prst="rect">
            <a:avLst/>
          </a:prstGeom>
          <a:noFill/>
        </p:spPr>
      </p:pic>
      <p:pic>
        <p:nvPicPr>
          <p:cNvPr id="14" name="Picture 8" descr="C:\Users\Admin\AppData\Local\Microsoft\Windows\Temporary Internet Files\Content.IE5\BM4YNP21\mono-display[1].png"/>
          <p:cNvPicPr>
            <a:picLocks noChangeAspect="1" noChangeArrowheads="1"/>
          </p:cNvPicPr>
          <p:nvPr/>
        </p:nvPicPr>
        <p:blipFill>
          <a:blip r:embed="rId3" cstate="print"/>
          <a:srcRect/>
          <a:stretch>
            <a:fillRect/>
          </a:stretch>
        </p:blipFill>
        <p:spPr bwMode="auto">
          <a:xfrm>
            <a:off x="7956376" y="5644479"/>
            <a:ext cx="609601" cy="609601"/>
          </a:xfrm>
          <a:prstGeom prst="rect">
            <a:avLst/>
          </a:prstGeom>
          <a:noFill/>
        </p:spPr>
      </p:pic>
      <p:cxnSp>
        <p:nvCxnSpPr>
          <p:cNvPr id="15" name="Straight Arrow Connector 14"/>
          <p:cNvCxnSpPr>
            <a:stCxn id="13" idx="3"/>
          </p:cNvCxnSpPr>
          <p:nvPr/>
        </p:nvCxnSpPr>
        <p:spPr>
          <a:xfrm>
            <a:off x="1619672" y="5814672"/>
            <a:ext cx="720080" cy="0"/>
          </a:xfrm>
          <a:prstGeom prst="straightConnector1">
            <a:avLst/>
          </a:prstGeom>
          <a:ln w="444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4" idx="1"/>
          </p:cNvCxnSpPr>
          <p:nvPr/>
        </p:nvCxnSpPr>
        <p:spPr>
          <a:xfrm>
            <a:off x="7250038" y="5949280"/>
            <a:ext cx="706338" cy="0"/>
          </a:xfrm>
          <a:prstGeom prst="straightConnector1">
            <a:avLst/>
          </a:prstGeom>
          <a:ln w="444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7" name="Flowchart: Magnetic Disk 16"/>
          <p:cNvSpPr/>
          <p:nvPr/>
        </p:nvSpPr>
        <p:spPr>
          <a:xfrm>
            <a:off x="152400" y="2971800"/>
            <a:ext cx="1447800" cy="381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17" idx="4"/>
          </p:cNvCxnSpPr>
          <p:nvPr/>
        </p:nvCxnSpPr>
        <p:spPr>
          <a:xfrm flipV="1">
            <a:off x="1600200" y="3124200"/>
            <a:ext cx="762000" cy="381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across)">
                                      <p:cBhvr>
                                        <p:cTn id="7" dur="3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3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for  IPC </a:t>
            </a:r>
            <a:endParaRPr lang="en-US" dirty="0"/>
          </a:p>
        </p:txBody>
      </p:sp>
      <p:sp>
        <p:nvSpPr>
          <p:cNvPr id="3" name="Rectangle 2"/>
          <p:cNvSpPr/>
          <p:nvPr/>
        </p:nvSpPr>
        <p:spPr>
          <a:xfrm>
            <a:off x="685800" y="2362200"/>
            <a:ext cx="7543800" cy="2677656"/>
          </a:xfrm>
          <a:prstGeom prst="rect">
            <a:avLst/>
          </a:prstGeom>
          <a:ln>
            <a:solidFill>
              <a:srgbClr val="FF0000"/>
            </a:solidFill>
          </a:ln>
        </p:spPr>
        <p:txBody>
          <a:bodyPr wrap="square">
            <a:spAutoFit/>
          </a:bodyPr>
          <a:lstStyle/>
          <a:p>
            <a:pPr>
              <a:buFont typeface="Wingdings" pitchFamily="2" charset="2"/>
              <a:buChar char="Ø"/>
            </a:pPr>
            <a:r>
              <a:rPr lang="en-US" sz="2800" dirty="0" smtClean="0"/>
              <a:t>Signals</a:t>
            </a:r>
          </a:p>
          <a:p>
            <a:pPr>
              <a:buFont typeface="Wingdings" pitchFamily="2" charset="2"/>
              <a:buChar char="Ø"/>
            </a:pPr>
            <a:r>
              <a:rPr lang="en-US" sz="2800" dirty="0" smtClean="0"/>
              <a:t>Pipe</a:t>
            </a:r>
          </a:p>
          <a:p>
            <a:pPr>
              <a:buFont typeface="Wingdings" pitchFamily="2" charset="2"/>
              <a:buChar char="Ø"/>
            </a:pPr>
            <a:r>
              <a:rPr lang="en-US" sz="2800" dirty="0" smtClean="0"/>
              <a:t>Sockets</a:t>
            </a:r>
          </a:p>
          <a:p>
            <a:pPr>
              <a:buFont typeface="Wingdings" pitchFamily="2" charset="2"/>
              <a:buChar char="Ø"/>
            </a:pPr>
            <a:r>
              <a:rPr lang="en-US" sz="2800" dirty="0" smtClean="0"/>
              <a:t>Message Queues</a:t>
            </a:r>
          </a:p>
          <a:p>
            <a:pPr>
              <a:buFont typeface="Wingdings" pitchFamily="2" charset="2"/>
              <a:buChar char="Ø"/>
            </a:pPr>
            <a:r>
              <a:rPr lang="en-US" sz="2800" dirty="0" smtClean="0"/>
              <a:t>Semaphore</a:t>
            </a:r>
          </a:p>
          <a:p>
            <a:pPr>
              <a:buFont typeface="Wingdings" pitchFamily="2" charset="2"/>
              <a:buChar char="Ø"/>
            </a:pPr>
            <a:r>
              <a:rPr lang="en-US" sz="2800" dirty="0" smtClean="0"/>
              <a:t>Shared Memory</a:t>
            </a:r>
          </a:p>
        </p:txBody>
      </p:sp>
      <p:sp>
        <p:nvSpPr>
          <p:cNvPr id="4" name="Rectangle 3"/>
          <p:cNvSpPr/>
          <p:nvPr/>
        </p:nvSpPr>
        <p:spPr>
          <a:xfrm>
            <a:off x="533400" y="1600201"/>
            <a:ext cx="7772400" cy="369332"/>
          </a:xfrm>
          <a:prstGeom prst="rect">
            <a:avLst/>
          </a:prstGeom>
          <a:ln>
            <a:solidFill>
              <a:srgbClr val="FF0000"/>
            </a:solidFill>
          </a:ln>
        </p:spPr>
        <p:txBody>
          <a:bodyPr wrap="square">
            <a:spAutoFit/>
          </a:bodyPr>
          <a:lstStyle/>
          <a:p>
            <a:r>
              <a:rPr lang="en-US" dirty="0"/>
              <a:t>M</a:t>
            </a:r>
            <a:r>
              <a:rPr lang="en-US" dirty="0" smtClean="0"/>
              <a:t>ost of the Operating systems has implemented the following methods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Signals</a:t>
            </a:r>
            <a:endParaRPr lang="en-US" dirty="0"/>
          </a:p>
        </p:txBody>
      </p:sp>
      <p:sp>
        <p:nvSpPr>
          <p:cNvPr id="3" name="TextBox 2"/>
          <p:cNvSpPr txBox="1"/>
          <p:nvPr/>
        </p:nvSpPr>
        <p:spPr>
          <a:xfrm>
            <a:off x="457200" y="1447800"/>
            <a:ext cx="8305800" cy="3970318"/>
          </a:xfrm>
          <a:prstGeom prst="rect">
            <a:avLst/>
          </a:prstGeom>
          <a:noFill/>
          <a:ln>
            <a:solidFill>
              <a:schemeClr val="accent1"/>
            </a:solidFill>
          </a:ln>
        </p:spPr>
        <p:txBody>
          <a:bodyPr wrap="square" rtlCol="0">
            <a:spAutoFit/>
          </a:bodyPr>
          <a:lstStyle/>
          <a:p>
            <a:r>
              <a:rPr lang="en-US" sz="2800" dirty="0" smtClean="0"/>
              <a:t>Signals are asynchronous events (unexpected events)  that are sent to an application/process.</a:t>
            </a:r>
          </a:p>
          <a:p>
            <a:endParaRPr lang="en-US" sz="2800" dirty="0" smtClean="0"/>
          </a:p>
          <a:p>
            <a:r>
              <a:rPr lang="en-US" sz="2800" dirty="0" smtClean="0"/>
              <a:t>Example of unexpected events are</a:t>
            </a:r>
          </a:p>
          <a:p>
            <a:pPr marL="342900" indent="-342900">
              <a:buAutoNum type="arabicPeriod"/>
            </a:pPr>
            <a:r>
              <a:rPr lang="en-US" sz="2800" dirty="0" smtClean="0"/>
              <a:t>When you press CTRL-C the program aborts this because the app get a Signal to exit and OS </a:t>
            </a:r>
            <a:r>
              <a:rPr lang="en-US" sz="2800" dirty="0" err="1" smtClean="0"/>
              <a:t>Kernal</a:t>
            </a:r>
            <a:r>
              <a:rPr lang="en-US" sz="2800" dirty="0" smtClean="0"/>
              <a:t> stops the execution (SIGINT)</a:t>
            </a:r>
          </a:p>
          <a:p>
            <a:pPr marL="342900" indent="-342900">
              <a:buAutoNum type="arabicPeriod"/>
            </a:pPr>
            <a:r>
              <a:rPr lang="en-US" sz="2800" dirty="0" smtClean="0"/>
              <a:t>Core Dump and program aborts</a:t>
            </a:r>
          </a:p>
          <a:p>
            <a:pPr marL="342900" indent="-342900">
              <a:buAutoNum type="arabicPeriod"/>
            </a:pPr>
            <a:r>
              <a:rPr lang="en-US" sz="2800" dirty="0" smtClean="0"/>
              <a:t>A timer set by app expires </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handle Signals</a:t>
            </a:r>
            <a:endParaRPr lang="en-US" dirty="0"/>
          </a:p>
        </p:txBody>
      </p:sp>
      <p:sp>
        <p:nvSpPr>
          <p:cNvPr id="3" name="TextBox 2"/>
          <p:cNvSpPr txBox="1"/>
          <p:nvPr/>
        </p:nvSpPr>
        <p:spPr>
          <a:xfrm>
            <a:off x="609600" y="1752600"/>
            <a:ext cx="7772400" cy="923330"/>
          </a:xfrm>
          <a:prstGeom prst="rect">
            <a:avLst/>
          </a:prstGeom>
          <a:noFill/>
        </p:spPr>
        <p:txBody>
          <a:bodyPr wrap="square" rtlCol="0">
            <a:spAutoFit/>
          </a:bodyPr>
          <a:lstStyle/>
          <a:p>
            <a:r>
              <a:rPr lang="en-US" dirty="0" smtClean="0"/>
              <a:t>When the signal occurs or an unexpected event arrives , the process has to tell the kernel what to do with the event.  A process can three options to handle a signal </a:t>
            </a:r>
            <a:endParaRPr lang="en-US" dirty="0"/>
          </a:p>
        </p:txBody>
      </p:sp>
      <p:graphicFrame>
        <p:nvGraphicFramePr>
          <p:cNvPr id="4" name="Diagram 3"/>
          <p:cNvGraphicFramePr/>
          <p:nvPr/>
        </p:nvGraphicFramePr>
        <p:xfrm>
          <a:off x="1524000" y="2667000"/>
          <a:ext cx="6629400" cy="396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Signal That cannot be Caught, Ignored or take the default action</a:t>
            </a:r>
            <a:endParaRPr lang="en-US" dirty="0"/>
          </a:p>
        </p:txBody>
      </p:sp>
      <p:sp>
        <p:nvSpPr>
          <p:cNvPr id="3" name="Rectangle 2"/>
          <p:cNvSpPr/>
          <p:nvPr/>
        </p:nvSpPr>
        <p:spPr>
          <a:xfrm>
            <a:off x="152400" y="2286000"/>
            <a:ext cx="8839200" cy="1815882"/>
          </a:xfrm>
          <a:prstGeom prst="rect">
            <a:avLst/>
          </a:prstGeom>
        </p:spPr>
        <p:txBody>
          <a:bodyPr wrap="square">
            <a:normAutofit fontScale="85000" lnSpcReduction="10000"/>
          </a:bodyPr>
          <a:lstStyle/>
          <a:p>
            <a:pPr algn="just"/>
            <a:r>
              <a:rPr lang="en-US" sz="2800" dirty="0" smtClean="0"/>
              <a:t>There are two signals SIGKILL and SIGSTOP  which  can never </a:t>
            </a:r>
          </a:p>
          <a:p>
            <a:pPr algn="just"/>
            <a:r>
              <a:rPr lang="en-US" sz="2800" dirty="0" smtClean="0"/>
              <a:t>be ignored because  These are signal generated by OS when root user </a:t>
            </a:r>
          </a:p>
          <a:p>
            <a:pPr algn="just"/>
            <a:r>
              <a:rPr lang="en-US" sz="2800" dirty="0" smtClean="0"/>
              <a:t>or the kernel  wants to kill or stop  any process in any situation .</a:t>
            </a:r>
          </a:p>
          <a:p>
            <a:pPr algn="just"/>
            <a:endParaRPr lang="en-US" sz="2800" dirty="0" smtClean="0"/>
          </a:p>
          <a:p>
            <a:pPr algn="just"/>
            <a:r>
              <a:rPr lang="en-US" sz="2800" b="1" u="sng" dirty="0" smtClean="0"/>
              <a:t>The default action of these signals is to terminate the process.</a:t>
            </a:r>
            <a:endParaRPr lang="en-US" sz="2800" b="1" u="sng"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How write signal handlers</a:t>
            </a:r>
            <a:endParaRPr lang="en-US" dirty="0"/>
          </a:p>
        </p:txBody>
      </p:sp>
      <p:sp>
        <p:nvSpPr>
          <p:cNvPr id="4" name="TextBox 3"/>
          <p:cNvSpPr txBox="1"/>
          <p:nvPr/>
        </p:nvSpPr>
        <p:spPr>
          <a:xfrm>
            <a:off x="228600" y="685800"/>
            <a:ext cx="3886200" cy="6001643"/>
          </a:xfrm>
          <a:prstGeom prst="rect">
            <a:avLst/>
          </a:prstGeom>
          <a:noFill/>
          <a:ln>
            <a:solidFill>
              <a:schemeClr val="accent1"/>
            </a:solidFill>
          </a:ln>
        </p:spPr>
        <p:txBody>
          <a:bodyPr wrap="square" rtlCol="0">
            <a:spAutoFit/>
          </a:bodyPr>
          <a:lstStyle/>
          <a:p>
            <a:r>
              <a:rPr lang="en-US" sz="1600" dirty="0" smtClean="0"/>
              <a:t>#include&lt;</a:t>
            </a:r>
            <a:r>
              <a:rPr lang="en-US" sz="1600" dirty="0" err="1" smtClean="0"/>
              <a:t>stdio.h</a:t>
            </a:r>
            <a:r>
              <a:rPr lang="en-US" sz="1600" dirty="0" smtClean="0"/>
              <a:t>&gt;</a:t>
            </a:r>
          </a:p>
          <a:p>
            <a:r>
              <a:rPr lang="en-US" sz="1600" dirty="0" smtClean="0"/>
              <a:t>#include&lt;</a:t>
            </a:r>
            <a:r>
              <a:rPr lang="en-US" sz="1600" dirty="0" err="1" smtClean="0"/>
              <a:t>signal.h</a:t>
            </a:r>
            <a:r>
              <a:rPr lang="en-US" sz="1600" dirty="0" smtClean="0"/>
              <a:t>&gt;</a:t>
            </a:r>
          </a:p>
          <a:p>
            <a:r>
              <a:rPr lang="en-US" sz="1600" dirty="0" smtClean="0"/>
              <a:t>#include&lt;</a:t>
            </a:r>
            <a:r>
              <a:rPr lang="en-US" sz="1600" dirty="0" err="1" smtClean="0"/>
              <a:t>unistd.h</a:t>
            </a:r>
            <a:r>
              <a:rPr lang="en-US" sz="1600" dirty="0" smtClean="0"/>
              <a:t>&gt;</a:t>
            </a:r>
          </a:p>
          <a:p>
            <a:endParaRPr lang="en-US" sz="1600" dirty="0" smtClean="0"/>
          </a:p>
          <a:p>
            <a:r>
              <a:rPr lang="en-US" sz="1600" dirty="0" smtClean="0"/>
              <a:t>void </a:t>
            </a:r>
            <a:r>
              <a:rPr lang="en-US" sz="1600" b="1" dirty="0" err="1" smtClean="0"/>
              <a:t>my_handler_for_sigint</a:t>
            </a:r>
            <a:r>
              <a:rPr lang="en-US" sz="1600" dirty="0" smtClean="0"/>
              <a:t>(</a:t>
            </a:r>
            <a:r>
              <a:rPr lang="en-US" sz="1600" dirty="0" err="1" smtClean="0"/>
              <a:t>int</a:t>
            </a:r>
            <a:r>
              <a:rPr lang="en-US" sz="1600" dirty="0" smtClean="0"/>
              <a:t> </a:t>
            </a:r>
            <a:r>
              <a:rPr lang="en-US" sz="1600" dirty="0" err="1" smtClean="0"/>
              <a:t>signumber</a:t>
            </a:r>
            <a:r>
              <a:rPr lang="en-US" sz="1600" dirty="0" smtClean="0"/>
              <a:t>)</a:t>
            </a:r>
          </a:p>
          <a:p>
            <a:r>
              <a:rPr lang="en-US" sz="1600" dirty="0" smtClean="0"/>
              <a:t>{</a:t>
            </a:r>
          </a:p>
          <a:p>
            <a:r>
              <a:rPr lang="en-US" sz="1600" dirty="0" smtClean="0"/>
              <a:t>  char </a:t>
            </a:r>
            <a:r>
              <a:rPr lang="en-US" sz="1600" dirty="0" err="1" smtClean="0"/>
              <a:t>ans</a:t>
            </a:r>
            <a:r>
              <a:rPr lang="en-US" sz="1600" dirty="0" smtClean="0"/>
              <a:t>[2];</a:t>
            </a:r>
          </a:p>
          <a:p>
            <a:r>
              <a:rPr lang="en-US" sz="1600" dirty="0" smtClean="0"/>
              <a:t>  if (</a:t>
            </a:r>
            <a:r>
              <a:rPr lang="en-US" sz="1600" dirty="0" err="1" smtClean="0"/>
              <a:t>signumber</a:t>
            </a:r>
            <a:r>
              <a:rPr lang="en-US" sz="1600" dirty="0" smtClean="0"/>
              <a:t> == SIGINT)</a:t>
            </a:r>
          </a:p>
          <a:p>
            <a:r>
              <a:rPr lang="en-US" sz="1600" dirty="0" smtClean="0"/>
              <a:t>  {</a:t>
            </a:r>
          </a:p>
          <a:p>
            <a:r>
              <a:rPr lang="en-US" sz="1600" dirty="0" smtClean="0"/>
              <a:t>    </a:t>
            </a:r>
            <a:r>
              <a:rPr lang="en-US" sz="1600" dirty="0" err="1" smtClean="0"/>
              <a:t>printf</a:t>
            </a:r>
            <a:r>
              <a:rPr lang="en-US" sz="1600" dirty="0" smtClean="0"/>
              <a:t>("received SIGINT\n");</a:t>
            </a:r>
          </a:p>
          <a:p>
            <a:r>
              <a:rPr lang="en-US" sz="1600" dirty="0" smtClean="0"/>
              <a:t>    </a:t>
            </a:r>
            <a:r>
              <a:rPr lang="en-US" sz="1600" dirty="0" err="1" smtClean="0"/>
              <a:t>printf</a:t>
            </a:r>
            <a:r>
              <a:rPr lang="en-US" sz="1600" dirty="0" smtClean="0"/>
              <a:t>("Program received a CTRL-C\n");</a:t>
            </a:r>
          </a:p>
          <a:p>
            <a:r>
              <a:rPr lang="en-US" sz="1600" dirty="0" smtClean="0"/>
              <a:t>    </a:t>
            </a:r>
            <a:r>
              <a:rPr lang="en-US" sz="1600" dirty="0" err="1" smtClean="0"/>
              <a:t>printf</a:t>
            </a:r>
            <a:r>
              <a:rPr lang="en-US" sz="1600" dirty="0" smtClean="0"/>
              <a:t>("Terminate Y/N : ");</a:t>
            </a:r>
          </a:p>
          <a:p>
            <a:r>
              <a:rPr lang="en-US" sz="1600" dirty="0" smtClean="0"/>
              <a:t>    </a:t>
            </a:r>
            <a:r>
              <a:rPr lang="en-US" sz="1600" dirty="0" err="1" smtClean="0"/>
              <a:t>scanf</a:t>
            </a:r>
            <a:r>
              <a:rPr lang="en-US" sz="1600" dirty="0" smtClean="0"/>
              <a:t>("%s", </a:t>
            </a:r>
            <a:r>
              <a:rPr lang="en-US" sz="1600" dirty="0" err="1" smtClean="0"/>
              <a:t>ans</a:t>
            </a:r>
            <a:r>
              <a:rPr lang="en-US" sz="1600" dirty="0" smtClean="0"/>
              <a:t>);</a:t>
            </a:r>
          </a:p>
          <a:p>
            <a:r>
              <a:rPr lang="en-US" sz="1600" dirty="0" smtClean="0"/>
              <a:t>    if (</a:t>
            </a:r>
            <a:r>
              <a:rPr lang="en-US" sz="1600" dirty="0" err="1" smtClean="0"/>
              <a:t>strcmp</a:t>
            </a:r>
            <a:r>
              <a:rPr lang="en-US" sz="1600" dirty="0" smtClean="0"/>
              <a:t>(</a:t>
            </a:r>
            <a:r>
              <a:rPr lang="en-US" sz="1600" dirty="0" err="1" smtClean="0"/>
              <a:t>ans,"Y</a:t>
            </a:r>
            <a:r>
              <a:rPr lang="en-US" sz="1600" dirty="0" smtClean="0"/>
              <a:t>") == 0)</a:t>
            </a:r>
          </a:p>
          <a:p>
            <a:r>
              <a:rPr lang="en-US" sz="1600" dirty="0" smtClean="0"/>
              <a:t>    {</a:t>
            </a:r>
          </a:p>
          <a:p>
            <a:r>
              <a:rPr lang="en-US" sz="1600" dirty="0" smtClean="0"/>
              <a:t>       </a:t>
            </a:r>
            <a:r>
              <a:rPr lang="en-US" sz="1600" dirty="0" err="1" smtClean="0"/>
              <a:t>printf</a:t>
            </a:r>
            <a:r>
              <a:rPr lang="en-US" sz="1600" dirty="0" smtClean="0"/>
              <a:t>("Existing ....\n");</a:t>
            </a:r>
          </a:p>
          <a:p>
            <a:r>
              <a:rPr lang="en-US" sz="1600" dirty="0" smtClean="0"/>
              <a:t>       exit(0);</a:t>
            </a:r>
          </a:p>
          <a:p>
            <a:r>
              <a:rPr lang="en-US" sz="1600" dirty="0" smtClean="0"/>
              <a:t>    }</a:t>
            </a:r>
          </a:p>
          <a:p>
            <a:r>
              <a:rPr lang="en-US" sz="1600" dirty="0" smtClean="0"/>
              <a:t>    else</a:t>
            </a:r>
          </a:p>
          <a:p>
            <a:r>
              <a:rPr lang="en-US" sz="1600" dirty="0" smtClean="0"/>
              <a:t>    {</a:t>
            </a:r>
          </a:p>
          <a:p>
            <a:r>
              <a:rPr lang="en-US" sz="1600" dirty="0" smtClean="0"/>
              <a:t>       </a:t>
            </a:r>
            <a:r>
              <a:rPr lang="en-US" sz="1600" dirty="0" err="1" smtClean="0"/>
              <a:t>printf</a:t>
            </a:r>
            <a:r>
              <a:rPr lang="en-US" sz="1600" dirty="0" smtClean="0"/>
              <a:t>("</a:t>
            </a:r>
            <a:r>
              <a:rPr lang="en-US" sz="1600" dirty="0" err="1" smtClean="0"/>
              <a:t>Continung</a:t>
            </a:r>
            <a:r>
              <a:rPr lang="en-US" sz="1600" dirty="0" smtClean="0"/>
              <a:t> ..\n");</a:t>
            </a:r>
          </a:p>
          <a:p>
            <a:r>
              <a:rPr lang="en-US" sz="1600" dirty="0" smtClean="0"/>
              <a:t>    }</a:t>
            </a:r>
          </a:p>
          <a:p>
            <a:r>
              <a:rPr lang="en-US" sz="1600" dirty="0" smtClean="0"/>
              <a:t>  }</a:t>
            </a:r>
          </a:p>
          <a:p>
            <a:r>
              <a:rPr lang="en-US" sz="1600" dirty="0" smtClean="0"/>
              <a:t>}</a:t>
            </a:r>
          </a:p>
        </p:txBody>
      </p:sp>
      <p:sp>
        <p:nvSpPr>
          <p:cNvPr id="5" name="TextBox 4"/>
          <p:cNvSpPr txBox="1"/>
          <p:nvPr/>
        </p:nvSpPr>
        <p:spPr>
          <a:xfrm>
            <a:off x="4343400" y="3012281"/>
            <a:ext cx="4495800" cy="3693319"/>
          </a:xfrm>
          <a:prstGeom prst="rect">
            <a:avLst/>
          </a:prstGeom>
          <a:noFill/>
          <a:ln>
            <a:solidFill>
              <a:schemeClr val="accent1"/>
            </a:solidFill>
          </a:ln>
        </p:spPr>
        <p:txBody>
          <a:bodyPr wrap="square" rtlCol="0">
            <a:spAutoFit/>
          </a:bodyPr>
          <a:lstStyle/>
          <a:p>
            <a:r>
              <a:rPr lang="en-US" dirty="0" err="1" smtClean="0"/>
              <a:t>int</a:t>
            </a:r>
            <a:r>
              <a:rPr lang="en-US" dirty="0" smtClean="0"/>
              <a:t> main(void)</a:t>
            </a:r>
          </a:p>
          <a:p>
            <a:r>
              <a:rPr lang="en-US" dirty="0" smtClean="0"/>
              <a:t>{</a:t>
            </a:r>
          </a:p>
          <a:p>
            <a:r>
              <a:rPr lang="en-US" dirty="0" smtClean="0"/>
              <a:t>   /* Registering the Signal handler */</a:t>
            </a:r>
          </a:p>
          <a:p>
            <a:r>
              <a:rPr lang="en-US" dirty="0" smtClean="0"/>
              <a:t>  if (signal(SIGINT, </a:t>
            </a:r>
            <a:r>
              <a:rPr lang="en-US" b="1" dirty="0" smtClean="0"/>
              <a:t>my_handler_for_sigint</a:t>
            </a:r>
            <a:r>
              <a:rPr lang="en-US" dirty="0" smtClean="0"/>
              <a:t>) == SIG_ERR)</a:t>
            </a:r>
          </a:p>
          <a:p>
            <a:r>
              <a:rPr lang="en-US" dirty="0" smtClean="0"/>
              <a:t>      </a:t>
            </a:r>
            <a:r>
              <a:rPr lang="en-US" dirty="0" err="1" smtClean="0"/>
              <a:t>printf</a:t>
            </a:r>
            <a:r>
              <a:rPr lang="en-US" dirty="0" smtClean="0"/>
              <a:t>("\</a:t>
            </a:r>
            <a:r>
              <a:rPr lang="en-US" dirty="0" err="1" smtClean="0"/>
              <a:t>ncan't</a:t>
            </a:r>
            <a:r>
              <a:rPr lang="en-US" dirty="0" smtClean="0"/>
              <a:t> catch SIGINT\n");</a:t>
            </a:r>
          </a:p>
          <a:p>
            <a:endParaRPr lang="en-US" dirty="0" smtClean="0"/>
          </a:p>
          <a:p>
            <a:r>
              <a:rPr lang="en-US" dirty="0" smtClean="0"/>
              <a:t>  //  Process Loops</a:t>
            </a:r>
          </a:p>
          <a:p>
            <a:r>
              <a:rPr lang="en-US" dirty="0" smtClean="0"/>
              <a:t>  while(1)</a:t>
            </a:r>
          </a:p>
          <a:p>
            <a:r>
              <a:rPr lang="en-US" dirty="0" smtClean="0"/>
              <a:t>    sleep(1);</a:t>
            </a:r>
          </a:p>
          <a:p>
            <a:r>
              <a:rPr lang="en-US" dirty="0" smtClean="0"/>
              <a:t>  return 0;</a:t>
            </a:r>
          </a:p>
          <a:p>
            <a:r>
              <a:rPr lang="en-US" dirty="0" smtClean="0"/>
              <a: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Defined Signals</a:t>
            </a:r>
            <a:endParaRPr lang="en-US" dirty="0"/>
          </a:p>
        </p:txBody>
      </p:sp>
      <p:sp>
        <p:nvSpPr>
          <p:cNvPr id="4" name="Rectangle 3"/>
          <p:cNvSpPr/>
          <p:nvPr/>
        </p:nvSpPr>
        <p:spPr>
          <a:xfrm>
            <a:off x="228600" y="1295400"/>
            <a:ext cx="3810000" cy="5355312"/>
          </a:xfrm>
          <a:prstGeom prst="rect">
            <a:avLst/>
          </a:prstGeom>
          <a:ln>
            <a:solidFill>
              <a:schemeClr val="accent1"/>
            </a:solidFill>
          </a:ln>
        </p:spPr>
        <p:txBody>
          <a:bodyPr wrap="square">
            <a:spAutoFit/>
          </a:bodyPr>
          <a:lstStyle/>
          <a:p>
            <a:r>
              <a:rPr lang="en-US" dirty="0" smtClean="0"/>
              <a:t>#include&lt;</a:t>
            </a:r>
            <a:r>
              <a:rPr lang="en-US" dirty="0" err="1" smtClean="0"/>
              <a:t>stdio.h</a:t>
            </a:r>
            <a:r>
              <a:rPr lang="en-US" dirty="0" smtClean="0"/>
              <a:t>&gt;</a:t>
            </a:r>
          </a:p>
          <a:p>
            <a:r>
              <a:rPr lang="en-US" dirty="0" smtClean="0"/>
              <a:t>#include&lt;</a:t>
            </a:r>
            <a:r>
              <a:rPr lang="en-US" dirty="0" err="1" smtClean="0"/>
              <a:t>signal.h</a:t>
            </a:r>
            <a:r>
              <a:rPr lang="en-US" dirty="0" smtClean="0"/>
              <a:t>&gt;</a:t>
            </a:r>
          </a:p>
          <a:p>
            <a:r>
              <a:rPr lang="en-US" dirty="0" smtClean="0"/>
              <a:t>#include&lt;</a:t>
            </a:r>
            <a:r>
              <a:rPr lang="en-US" dirty="0" err="1" smtClean="0"/>
              <a:t>unistd.h</a:t>
            </a:r>
            <a:r>
              <a:rPr lang="en-US" dirty="0" smtClean="0"/>
              <a:t>&gt;</a:t>
            </a:r>
          </a:p>
          <a:p>
            <a:endParaRPr lang="en-US" dirty="0" smtClean="0"/>
          </a:p>
          <a:p>
            <a:r>
              <a:rPr lang="en-US" dirty="0" smtClean="0"/>
              <a:t>void </a:t>
            </a:r>
            <a:r>
              <a:rPr lang="en-US" dirty="0" err="1" smtClean="0"/>
              <a:t>sig_handler</a:t>
            </a:r>
            <a:r>
              <a:rPr lang="en-US" dirty="0" smtClean="0"/>
              <a:t>(</a:t>
            </a:r>
            <a:r>
              <a:rPr lang="en-US" dirty="0" err="1" smtClean="0"/>
              <a:t>int</a:t>
            </a:r>
            <a:r>
              <a:rPr lang="en-US" dirty="0" smtClean="0"/>
              <a:t> </a:t>
            </a:r>
            <a:r>
              <a:rPr lang="en-US" dirty="0" err="1" smtClean="0"/>
              <a:t>signo</a:t>
            </a:r>
            <a:r>
              <a:rPr lang="en-US" dirty="0" smtClean="0"/>
              <a:t>)</a:t>
            </a:r>
          </a:p>
          <a:p>
            <a:r>
              <a:rPr lang="en-US" dirty="0" smtClean="0"/>
              <a:t>{</a:t>
            </a:r>
          </a:p>
          <a:p>
            <a:r>
              <a:rPr lang="en-US" dirty="0" smtClean="0"/>
              <a:t>    if (</a:t>
            </a:r>
            <a:r>
              <a:rPr lang="en-US" dirty="0" err="1" smtClean="0"/>
              <a:t>signo</a:t>
            </a:r>
            <a:r>
              <a:rPr lang="en-US" dirty="0" smtClean="0"/>
              <a:t> == SIGUSR1)</a:t>
            </a:r>
          </a:p>
          <a:p>
            <a:r>
              <a:rPr lang="en-US" dirty="0" smtClean="0"/>
              <a:t>        </a:t>
            </a:r>
            <a:r>
              <a:rPr lang="en-US" dirty="0" err="1" smtClean="0"/>
              <a:t>printf</a:t>
            </a:r>
            <a:r>
              <a:rPr lang="en-US" dirty="0" smtClean="0"/>
              <a:t>("received SIGUSR1\n");</a:t>
            </a:r>
          </a:p>
          <a:p>
            <a:endParaRPr lang="en-US" dirty="0" smtClean="0"/>
          </a:p>
          <a:p>
            <a:r>
              <a:rPr lang="en-US" dirty="0" smtClean="0"/>
              <a:t>    else if (</a:t>
            </a:r>
            <a:r>
              <a:rPr lang="en-US" dirty="0" err="1" smtClean="0"/>
              <a:t>signo</a:t>
            </a:r>
            <a:r>
              <a:rPr lang="en-US" dirty="0" smtClean="0"/>
              <a:t> == SIGKILL)</a:t>
            </a:r>
          </a:p>
          <a:p>
            <a:r>
              <a:rPr lang="en-US" dirty="0" smtClean="0"/>
              <a:t>        </a:t>
            </a:r>
            <a:r>
              <a:rPr lang="en-US" dirty="0" err="1" smtClean="0"/>
              <a:t>printf</a:t>
            </a:r>
            <a:r>
              <a:rPr lang="en-US" dirty="0" smtClean="0"/>
              <a:t>("received SIGKILL\n");</a:t>
            </a:r>
          </a:p>
          <a:p>
            <a:endParaRPr lang="en-US" dirty="0" smtClean="0"/>
          </a:p>
          <a:p>
            <a:r>
              <a:rPr lang="en-US" dirty="0" smtClean="0"/>
              <a:t>    else if (</a:t>
            </a:r>
            <a:r>
              <a:rPr lang="en-US" dirty="0" err="1" smtClean="0"/>
              <a:t>signo</a:t>
            </a:r>
            <a:r>
              <a:rPr lang="en-US" dirty="0" smtClean="0"/>
              <a:t> == SIGSTOP)</a:t>
            </a:r>
          </a:p>
          <a:p>
            <a:r>
              <a:rPr lang="en-US" dirty="0" smtClean="0"/>
              <a:t>        </a:t>
            </a:r>
            <a:r>
              <a:rPr lang="en-US" dirty="0" err="1" smtClean="0"/>
              <a:t>printf</a:t>
            </a:r>
            <a:r>
              <a:rPr lang="en-US" dirty="0" smtClean="0"/>
              <a:t>("received SIGSTOP\n");</a:t>
            </a:r>
          </a:p>
          <a:p>
            <a:endParaRPr lang="en-US" dirty="0" smtClean="0"/>
          </a:p>
          <a:p>
            <a:r>
              <a:rPr lang="en-US" dirty="0" smtClean="0"/>
              <a:t>    else if (</a:t>
            </a:r>
            <a:r>
              <a:rPr lang="en-US" dirty="0" err="1" smtClean="0"/>
              <a:t>signo</a:t>
            </a:r>
            <a:r>
              <a:rPr lang="en-US" dirty="0" smtClean="0"/>
              <a:t> == SIGQUIT)</a:t>
            </a:r>
          </a:p>
          <a:p>
            <a:r>
              <a:rPr lang="en-US" dirty="0" smtClean="0"/>
              <a:t>        </a:t>
            </a:r>
            <a:r>
              <a:rPr lang="en-US" dirty="0" err="1" smtClean="0"/>
              <a:t>printf</a:t>
            </a:r>
            <a:r>
              <a:rPr lang="en-US" dirty="0" smtClean="0"/>
              <a:t>("received SIGQUIT\n");</a:t>
            </a:r>
          </a:p>
          <a:p>
            <a:r>
              <a:rPr lang="en-US" dirty="0" smtClean="0"/>
              <a:t>}</a:t>
            </a:r>
          </a:p>
          <a:p>
            <a:endParaRPr lang="en-US" dirty="0" smtClean="0"/>
          </a:p>
        </p:txBody>
      </p:sp>
      <p:sp>
        <p:nvSpPr>
          <p:cNvPr id="5" name="TextBox 4"/>
          <p:cNvSpPr txBox="1"/>
          <p:nvPr/>
        </p:nvSpPr>
        <p:spPr>
          <a:xfrm>
            <a:off x="4267200" y="1219200"/>
            <a:ext cx="4648200" cy="5355312"/>
          </a:xfrm>
          <a:prstGeom prst="rect">
            <a:avLst/>
          </a:prstGeom>
          <a:noFill/>
          <a:ln>
            <a:solidFill>
              <a:schemeClr val="accent1"/>
            </a:solidFill>
          </a:ln>
        </p:spPr>
        <p:txBody>
          <a:bodyPr wrap="square" rtlCol="0">
            <a:spAutoFit/>
          </a:bodyPr>
          <a:lstStyle/>
          <a:p>
            <a:r>
              <a:rPr lang="en-US" dirty="0" err="1" smtClean="0"/>
              <a:t>int</a:t>
            </a:r>
            <a:r>
              <a:rPr lang="en-US" dirty="0" smtClean="0"/>
              <a:t> main(void)</a:t>
            </a:r>
          </a:p>
          <a:p>
            <a:r>
              <a:rPr lang="en-US" dirty="0" smtClean="0"/>
              <a:t>{</a:t>
            </a:r>
          </a:p>
          <a:p>
            <a:r>
              <a:rPr lang="en-US" dirty="0" smtClean="0"/>
              <a:t>    if (signal(SIGUSR1, </a:t>
            </a:r>
            <a:r>
              <a:rPr lang="en-US" dirty="0" err="1" smtClean="0"/>
              <a:t>sig_handler</a:t>
            </a:r>
            <a:r>
              <a:rPr lang="en-US" dirty="0" smtClean="0"/>
              <a:t>) == SIG_ERR)</a:t>
            </a:r>
          </a:p>
          <a:p>
            <a:r>
              <a:rPr lang="en-US" dirty="0" smtClean="0"/>
              <a:t>        </a:t>
            </a:r>
            <a:r>
              <a:rPr lang="en-US" dirty="0" err="1" smtClean="0"/>
              <a:t>printf</a:t>
            </a:r>
            <a:r>
              <a:rPr lang="en-US" dirty="0" smtClean="0"/>
              <a:t>("\</a:t>
            </a:r>
            <a:r>
              <a:rPr lang="en-US" dirty="0" err="1" smtClean="0"/>
              <a:t>ncan't</a:t>
            </a:r>
            <a:r>
              <a:rPr lang="en-US" dirty="0" smtClean="0"/>
              <a:t> catch SIGUSR1\n");</a:t>
            </a:r>
          </a:p>
          <a:p>
            <a:r>
              <a:rPr lang="en-US" dirty="0" smtClean="0"/>
              <a:t>    if (signal(SIGKILL, </a:t>
            </a:r>
            <a:r>
              <a:rPr lang="en-US" dirty="0" err="1" smtClean="0"/>
              <a:t>sig_handler</a:t>
            </a:r>
            <a:r>
              <a:rPr lang="en-US" dirty="0" smtClean="0"/>
              <a:t>) == SIG_ERR)</a:t>
            </a:r>
          </a:p>
          <a:p>
            <a:r>
              <a:rPr lang="en-US" dirty="0" smtClean="0"/>
              <a:t>        </a:t>
            </a:r>
            <a:r>
              <a:rPr lang="en-US" dirty="0" err="1" smtClean="0"/>
              <a:t>printf</a:t>
            </a:r>
            <a:r>
              <a:rPr lang="en-US" dirty="0" smtClean="0"/>
              <a:t>("\</a:t>
            </a:r>
            <a:r>
              <a:rPr lang="en-US" dirty="0" err="1" smtClean="0"/>
              <a:t>ncan't</a:t>
            </a:r>
            <a:r>
              <a:rPr lang="en-US" dirty="0" smtClean="0"/>
              <a:t> catch SIGKILL\n");</a:t>
            </a:r>
          </a:p>
          <a:p>
            <a:r>
              <a:rPr lang="en-US" dirty="0" smtClean="0"/>
              <a:t>    if (signal(SIGSTOP, </a:t>
            </a:r>
            <a:r>
              <a:rPr lang="en-US" dirty="0" err="1" smtClean="0"/>
              <a:t>sig_handler</a:t>
            </a:r>
            <a:r>
              <a:rPr lang="en-US" dirty="0" smtClean="0"/>
              <a:t>) == SIG_ERR)</a:t>
            </a:r>
          </a:p>
          <a:p>
            <a:r>
              <a:rPr lang="en-US" dirty="0" smtClean="0"/>
              <a:t>        </a:t>
            </a:r>
            <a:r>
              <a:rPr lang="en-US" dirty="0" err="1" smtClean="0"/>
              <a:t>printf</a:t>
            </a:r>
            <a:r>
              <a:rPr lang="en-US" dirty="0" smtClean="0"/>
              <a:t>("\</a:t>
            </a:r>
            <a:r>
              <a:rPr lang="en-US" dirty="0" err="1" smtClean="0"/>
              <a:t>ncan't</a:t>
            </a:r>
            <a:r>
              <a:rPr lang="en-US" dirty="0" smtClean="0"/>
              <a:t> catch SIGSTOP\n");</a:t>
            </a:r>
          </a:p>
          <a:p>
            <a:endParaRPr lang="en-US" dirty="0" smtClean="0"/>
          </a:p>
          <a:p>
            <a:r>
              <a:rPr lang="en-US" dirty="0" smtClean="0"/>
              <a:t>    /* PRESS Ctrl + \ */</a:t>
            </a:r>
          </a:p>
          <a:p>
            <a:r>
              <a:rPr lang="en-US" dirty="0" smtClean="0"/>
              <a:t>    if (signal(SIGQUIT, </a:t>
            </a:r>
            <a:r>
              <a:rPr lang="en-US" dirty="0" err="1" smtClean="0"/>
              <a:t>sig_handler</a:t>
            </a:r>
            <a:r>
              <a:rPr lang="en-US" dirty="0" smtClean="0"/>
              <a:t>) == SIG_ERR)</a:t>
            </a:r>
          </a:p>
          <a:p>
            <a:r>
              <a:rPr lang="en-US" dirty="0" smtClean="0"/>
              <a:t>        </a:t>
            </a:r>
            <a:r>
              <a:rPr lang="en-US" dirty="0" err="1" smtClean="0"/>
              <a:t>printf</a:t>
            </a:r>
            <a:r>
              <a:rPr lang="en-US" dirty="0" smtClean="0"/>
              <a:t>("\</a:t>
            </a:r>
            <a:r>
              <a:rPr lang="en-US" dirty="0" err="1" smtClean="0"/>
              <a:t>ncan't</a:t>
            </a:r>
            <a:r>
              <a:rPr lang="en-US" dirty="0" smtClean="0"/>
              <a:t> catch SIGQUIT\n");</a:t>
            </a:r>
          </a:p>
          <a:p>
            <a:endParaRPr lang="en-US" dirty="0" smtClean="0"/>
          </a:p>
          <a:p>
            <a:r>
              <a:rPr lang="en-US" dirty="0" smtClean="0"/>
              <a:t>    // A long </a:t>
            </a:r>
            <a:r>
              <a:rPr lang="en-US" dirty="0" err="1" smtClean="0"/>
              <a:t>long</a:t>
            </a:r>
            <a:r>
              <a:rPr lang="en-US" dirty="0" smtClean="0"/>
              <a:t> wait so that we can easily issue a signal to this process</a:t>
            </a:r>
          </a:p>
          <a:p>
            <a:r>
              <a:rPr lang="en-US" dirty="0" smtClean="0"/>
              <a:t>    while(1)</a:t>
            </a:r>
          </a:p>
          <a:p>
            <a:r>
              <a:rPr lang="en-US" dirty="0" smtClean="0"/>
              <a:t>        sleep(1);</a:t>
            </a:r>
          </a:p>
          <a:p>
            <a:r>
              <a:rPr lang="en-US" dirty="0" smtClean="0"/>
              <a:t>    return 0;</a:t>
            </a:r>
          </a:p>
          <a:p>
            <a:r>
              <a:rPr lang="en-US" dirty="0" smtClean="0"/>
              <a:t>} /* kill -USR1  PID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1626</TotalTime>
  <Words>2321</Words>
  <Application>Microsoft Office PowerPoint</Application>
  <PresentationFormat>On-screen Show (4:3)</PresentationFormat>
  <Paragraphs>421</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Inter Process Communication</vt:lpstr>
      <vt:lpstr>Slide 2</vt:lpstr>
      <vt:lpstr>What is IPC</vt:lpstr>
      <vt:lpstr>Methods for  IPC </vt:lpstr>
      <vt:lpstr>Signals</vt:lpstr>
      <vt:lpstr>How do we handle Signals</vt:lpstr>
      <vt:lpstr>Signal That cannot be Caught, Ignored or take the default action</vt:lpstr>
      <vt:lpstr>How write signal handlers</vt:lpstr>
      <vt:lpstr>User Defined Signals</vt:lpstr>
      <vt:lpstr>How do Threads handle Signals</vt:lpstr>
      <vt:lpstr>Signal Catching Functions should be Reentrant</vt:lpstr>
      <vt:lpstr>Pipes</vt:lpstr>
      <vt:lpstr>Nature of Pipes</vt:lpstr>
      <vt:lpstr>Slide 14</vt:lpstr>
      <vt:lpstr>Warm-up Assignment</vt:lpstr>
      <vt:lpstr>Message Queues</vt:lpstr>
      <vt:lpstr>Slide 17</vt:lpstr>
      <vt:lpstr>Warm-up Assignment-2</vt:lpstr>
      <vt:lpstr>Semaphore</vt:lpstr>
      <vt:lpstr>Semaphore API</vt:lpstr>
      <vt:lpstr>Shared Memory</vt:lpstr>
      <vt:lpstr>Shared Memory API</vt:lpstr>
      <vt:lpstr>Warm-up Assignment-3</vt:lpstr>
      <vt:lpstr>Sockets</vt:lpstr>
      <vt:lpstr>Client Server Paradigm</vt:lpstr>
      <vt:lpstr>Slide 26</vt:lpstr>
      <vt:lpstr>Implementation of OSI model</vt:lpstr>
      <vt:lpstr>Data Encapsulation</vt:lpstr>
      <vt:lpstr>IPC on VxWorks</vt:lpstr>
      <vt:lpstr>I/O Operations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 Process Communication</dc:title>
  <dc:creator>user</dc:creator>
  <cp:lastModifiedBy>user</cp:lastModifiedBy>
  <cp:revision>159</cp:revision>
  <dcterms:created xsi:type="dcterms:W3CDTF">2017-01-18T10:03:27Z</dcterms:created>
  <dcterms:modified xsi:type="dcterms:W3CDTF">2017-01-29T18:10:02Z</dcterms:modified>
</cp:coreProperties>
</file>