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3" r:id="rId4"/>
    <p:sldId id="274" r:id="rId5"/>
    <p:sldId id="260" r:id="rId6"/>
    <p:sldId id="275" r:id="rId7"/>
    <p:sldId id="289" r:id="rId8"/>
    <p:sldId id="258" r:id="rId9"/>
    <p:sldId id="259" r:id="rId10"/>
    <p:sldId id="261" r:id="rId11"/>
    <p:sldId id="263" r:id="rId12"/>
    <p:sldId id="271" r:id="rId13"/>
    <p:sldId id="264" r:id="rId14"/>
    <p:sldId id="290" r:id="rId15"/>
    <p:sldId id="272" r:id="rId16"/>
    <p:sldId id="265" r:id="rId17"/>
    <p:sldId id="276" r:id="rId18"/>
    <p:sldId id="277" r:id="rId19"/>
    <p:sldId id="279" r:id="rId20"/>
    <p:sldId id="278" r:id="rId21"/>
    <p:sldId id="283" r:id="rId22"/>
    <p:sldId id="280"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0" d="100"/>
          <a:sy n="70" d="100"/>
        </p:scale>
        <p:origin x="-1752" y="-2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358C29-2115-4329-8599-1BD0619E0766}" type="datetimeFigureOut">
              <a:rPr lang="en-IN" smtClean="0"/>
              <a:pPr/>
              <a:t>12-01-2017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31FC94-1514-4612-AFBC-6B985B53864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31FC94-1514-4612-AFBC-6B985B538646}"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9EAA26-C277-46B9-9FBF-B4F71DFEDD22}" type="datetime1">
              <a:rPr lang="en-IN" smtClean="0"/>
              <a:pPr/>
              <a:t>12-01-2017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23EDF7-0A51-4463-A227-E66B4E90FF9F}" type="datetime1">
              <a:rPr lang="en-IN" smtClean="0"/>
              <a:pPr/>
              <a:t>12-01-2017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833156-4FD1-4BED-9B0C-1D96176F8E9C}" type="datetime1">
              <a:rPr lang="en-IN" smtClean="0"/>
              <a:pPr/>
              <a:t>12-01-2017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6B3A85-753F-4B22-B9A1-F9FCDED94B04}" type="datetime1">
              <a:rPr lang="en-IN" smtClean="0"/>
              <a:pPr/>
              <a:t>12-01-2017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3C469-819E-4F8D-A2AC-41B5F82C9509}" type="datetime1">
              <a:rPr lang="en-IN" smtClean="0"/>
              <a:pPr/>
              <a:t>12-01-2017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647461-B48E-437E-833B-86437B83AB11}" type="datetime1">
              <a:rPr lang="en-IN" smtClean="0"/>
              <a:pPr/>
              <a:t>12-01-2017</a:t>
            </a:fld>
            <a:endParaRPr lang="en-IN"/>
          </a:p>
        </p:txBody>
      </p:sp>
      <p:sp>
        <p:nvSpPr>
          <p:cNvPr id="6" name="Footer Placeholder 5"/>
          <p:cNvSpPr>
            <a:spLocks noGrp="1"/>
          </p:cNvSpPr>
          <p:nvPr>
            <p:ph type="ftr" sz="quarter" idx="11"/>
          </p:nvPr>
        </p:nvSpPr>
        <p:spPr/>
        <p:txBody>
          <a:bodyPr/>
          <a:lstStyle/>
          <a:p>
            <a:r>
              <a:rPr lang="en-IN" smtClean="0"/>
              <a:t>Copyright Reserved - Do not reproduce</a:t>
            </a:r>
            <a:endParaRPr lang="en-IN"/>
          </a:p>
        </p:txBody>
      </p:sp>
      <p:sp>
        <p:nvSpPr>
          <p:cNvPr id="7" name="Slide Number Placeholder 6"/>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44E2D6-5983-453D-BC9F-2CCA6C4C8E15}" type="datetime1">
              <a:rPr lang="en-IN" smtClean="0"/>
              <a:pPr/>
              <a:t>12-01-2017</a:t>
            </a:fld>
            <a:endParaRPr lang="en-IN"/>
          </a:p>
        </p:txBody>
      </p:sp>
      <p:sp>
        <p:nvSpPr>
          <p:cNvPr id="8" name="Footer Placeholder 7"/>
          <p:cNvSpPr>
            <a:spLocks noGrp="1"/>
          </p:cNvSpPr>
          <p:nvPr>
            <p:ph type="ftr" sz="quarter" idx="11"/>
          </p:nvPr>
        </p:nvSpPr>
        <p:spPr/>
        <p:txBody>
          <a:bodyPr/>
          <a:lstStyle/>
          <a:p>
            <a:r>
              <a:rPr lang="en-IN" smtClean="0"/>
              <a:t>Copyright Reserved - Do not reproduce</a:t>
            </a:r>
            <a:endParaRPr lang="en-IN"/>
          </a:p>
        </p:txBody>
      </p:sp>
      <p:sp>
        <p:nvSpPr>
          <p:cNvPr id="9" name="Slide Number Placeholder 8"/>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BDC11EB-727F-456D-A800-A91B89EEDC2C}" type="datetime1">
              <a:rPr lang="en-IN" smtClean="0"/>
              <a:pPr/>
              <a:t>12-01-2017</a:t>
            </a:fld>
            <a:endParaRPr lang="en-IN"/>
          </a:p>
        </p:txBody>
      </p:sp>
      <p:sp>
        <p:nvSpPr>
          <p:cNvPr id="4" name="Footer Placeholder 3"/>
          <p:cNvSpPr>
            <a:spLocks noGrp="1"/>
          </p:cNvSpPr>
          <p:nvPr>
            <p:ph type="ftr" sz="quarter" idx="11"/>
          </p:nvPr>
        </p:nvSpPr>
        <p:spPr/>
        <p:txBody>
          <a:bodyPr/>
          <a:lstStyle/>
          <a:p>
            <a:r>
              <a:rPr lang="en-IN" smtClean="0"/>
              <a:t>Copyright Reserved - Do not reproduce</a:t>
            </a:r>
            <a:endParaRPr lang="en-IN"/>
          </a:p>
        </p:txBody>
      </p:sp>
      <p:sp>
        <p:nvSpPr>
          <p:cNvPr id="5" name="Slide Number Placeholder 4"/>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890C4-7A53-4A71-8834-E6DB79067A73}" type="datetime1">
              <a:rPr lang="en-IN" smtClean="0"/>
              <a:pPr/>
              <a:t>12-01-2017</a:t>
            </a:fld>
            <a:endParaRPr lang="en-IN"/>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0C8212-F350-4F21-A4CB-21352256D01E}" type="datetime1">
              <a:rPr lang="en-IN" smtClean="0"/>
              <a:pPr/>
              <a:t>12-01-2017</a:t>
            </a:fld>
            <a:endParaRPr lang="en-IN"/>
          </a:p>
        </p:txBody>
      </p:sp>
      <p:sp>
        <p:nvSpPr>
          <p:cNvPr id="6" name="Footer Placeholder 5"/>
          <p:cNvSpPr>
            <a:spLocks noGrp="1"/>
          </p:cNvSpPr>
          <p:nvPr>
            <p:ph type="ftr" sz="quarter" idx="11"/>
          </p:nvPr>
        </p:nvSpPr>
        <p:spPr/>
        <p:txBody>
          <a:bodyPr/>
          <a:lstStyle/>
          <a:p>
            <a:r>
              <a:rPr lang="en-IN" smtClean="0"/>
              <a:t>Copyright Reserved - Do not reproduce</a:t>
            </a:r>
            <a:endParaRPr lang="en-IN"/>
          </a:p>
        </p:txBody>
      </p:sp>
      <p:sp>
        <p:nvSpPr>
          <p:cNvPr id="7" name="Slide Number Placeholder 6"/>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2E581-C4AA-42F1-B60A-F2B4DCDA62BC}" type="datetime1">
              <a:rPr lang="en-IN" smtClean="0"/>
              <a:pPr/>
              <a:t>12-01-2017</a:t>
            </a:fld>
            <a:endParaRPr lang="en-IN"/>
          </a:p>
        </p:txBody>
      </p:sp>
      <p:sp>
        <p:nvSpPr>
          <p:cNvPr id="6" name="Footer Placeholder 5"/>
          <p:cNvSpPr>
            <a:spLocks noGrp="1"/>
          </p:cNvSpPr>
          <p:nvPr>
            <p:ph type="ftr" sz="quarter" idx="11"/>
          </p:nvPr>
        </p:nvSpPr>
        <p:spPr/>
        <p:txBody>
          <a:bodyPr/>
          <a:lstStyle/>
          <a:p>
            <a:r>
              <a:rPr lang="en-IN" smtClean="0"/>
              <a:t>Copyright Reserved - Do not reproduce</a:t>
            </a:r>
            <a:endParaRPr lang="en-IN"/>
          </a:p>
        </p:txBody>
      </p:sp>
      <p:sp>
        <p:nvSpPr>
          <p:cNvPr id="7" name="Slide Number Placeholder 6"/>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78B-E4CC-44CC-8722-624FF919B3E1}" type="datetime1">
              <a:rPr lang="en-IN" smtClean="0"/>
              <a:pPr/>
              <a:t>12-01-2017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Copyright Reserved - Do not reproduce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8D4CE-93F6-4BFF-95A0-EE98CBE3B03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Mars_Pathfinder" TargetMode="External"/><Relationship Id="rId13" Type="http://schemas.openxmlformats.org/officeDocument/2006/relationships/hyperlink" Target="https://en.wikipedia.org/wiki/Cyclic_executive" TargetMode="External"/><Relationship Id="rId18" Type="http://schemas.openxmlformats.org/officeDocument/2006/relationships/hyperlink" Target="https://en.wikipedia.org/wiki/Spirit_(rover)" TargetMode="External"/><Relationship Id="rId3" Type="http://schemas.openxmlformats.org/officeDocument/2006/relationships/hyperlink" Target="https://en.wikipedia.org/wiki/Random_access_memory" TargetMode="External"/><Relationship Id="rId21" Type="http://schemas.openxmlformats.org/officeDocument/2006/relationships/hyperlink" Target="https://en.wikipedia.org/wiki/Curiosity_rover" TargetMode="External"/><Relationship Id="rId7" Type="http://schemas.openxmlformats.org/officeDocument/2006/relationships/hyperlink" Target="https://en.wikipedia.org/wiki/CPU_time" TargetMode="External"/><Relationship Id="rId12" Type="http://schemas.openxmlformats.org/officeDocument/2006/relationships/hyperlink" Target="https://en.wikipedia.org/wiki/Kilobyte" TargetMode="External"/><Relationship Id="rId17" Type="http://schemas.openxmlformats.org/officeDocument/2006/relationships/hyperlink" Target="https://en.wikipedia.org/wiki/Computer_multitasking" TargetMode="External"/><Relationship Id="rId2" Type="http://schemas.openxmlformats.org/officeDocument/2006/relationships/hyperlink" Target="https://en.wikipedia.org/wiki/Central_processing_unit" TargetMode="External"/><Relationship Id="rId16" Type="http://schemas.openxmlformats.org/officeDocument/2006/relationships/hyperlink" Target="https://en.wikipedia.org/wiki/VxWorks" TargetMode="External"/><Relationship Id="rId20" Type="http://schemas.openxmlformats.org/officeDocument/2006/relationships/hyperlink" Target="https://en.wikipedia.org/wiki/Mars_Exploration_Rover" TargetMode="External"/><Relationship Id="rId1" Type="http://schemas.openxmlformats.org/officeDocument/2006/relationships/slideLayout" Target="../slideLayouts/slideLayout6.xml"/><Relationship Id="rId6" Type="http://schemas.openxmlformats.org/officeDocument/2006/relationships/hyperlink" Target="https://en.wikipedia.org/wiki/Operating_system" TargetMode="External"/><Relationship Id="rId11" Type="http://schemas.openxmlformats.org/officeDocument/2006/relationships/hyperlink" Target="https://en.wikipedia.org/wiki/Intel_80C85" TargetMode="External"/><Relationship Id="rId24" Type="http://schemas.openxmlformats.org/officeDocument/2006/relationships/hyperlink" Target="https://en.wikipedia.org/wiki/Gigabyte" TargetMode="External"/><Relationship Id="rId5" Type="http://schemas.openxmlformats.org/officeDocument/2006/relationships/hyperlink" Target="https://en.wikipedia.org/wiki/EEPROM" TargetMode="External"/><Relationship Id="rId15" Type="http://schemas.openxmlformats.org/officeDocument/2006/relationships/hyperlink" Target="https://en.wikipedia.org/wiki/Megabyte" TargetMode="External"/><Relationship Id="rId23" Type="http://schemas.openxmlformats.org/officeDocument/2006/relationships/hyperlink" Target="https://en.wikipedia.org/wiki/RAD750" TargetMode="External"/><Relationship Id="rId10" Type="http://schemas.openxmlformats.org/officeDocument/2006/relationships/hyperlink" Target="https://en.wikipedia.org/wiki/Comparison_of_embedded_computer_systems_on_board_the_Mars_rovers" TargetMode="External"/><Relationship Id="rId19" Type="http://schemas.openxmlformats.org/officeDocument/2006/relationships/hyperlink" Target="https://en.wikipedia.org/wiki/Opportunity_(rover)" TargetMode="External"/><Relationship Id="rId4" Type="http://schemas.openxmlformats.org/officeDocument/2006/relationships/hyperlink" Target="https://en.wikipedia.org/wiki/Flash_memory" TargetMode="External"/><Relationship Id="rId9" Type="http://schemas.openxmlformats.org/officeDocument/2006/relationships/hyperlink" Target="https://en.wikipedia.org/wiki/Pathfinder_mission" TargetMode="External"/><Relationship Id="rId14" Type="http://schemas.openxmlformats.org/officeDocument/2006/relationships/hyperlink" Target="https://en.wikipedia.org/wiki/RAD6000" TargetMode="External"/><Relationship Id="rId22" Type="http://schemas.openxmlformats.org/officeDocument/2006/relationships/hyperlink" Target="https://en.wikipedia.org/wiki/Mars_Science_Laboratory"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klabs.org/history/apollo_11_alarms/console/apollo_11_descent.mp3" TargetMode="External"/><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gif"/></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8D4CE-93F6-4BFF-95A0-EE98CBE3B034}" type="slidenum">
              <a:rPr lang="en-IN" smtClean="0"/>
              <a:pPr/>
              <a:t>1</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8" name="Rectangle 7"/>
          <p:cNvSpPr/>
          <p:nvPr/>
        </p:nvSpPr>
        <p:spPr>
          <a:xfrm>
            <a:off x="2078844" y="3645024"/>
            <a:ext cx="4484497" cy="923330"/>
          </a:xfrm>
          <a:prstGeom prst="rect">
            <a:avLst/>
          </a:prstGeom>
          <a:noFill/>
        </p:spPr>
        <p:txBody>
          <a:bodyPr wrap="none" lIns="91440" tIns="45720" rIns="91440" bIns="45720">
            <a:spAutoFit/>
          </a:bodyPr>
          <a:lstStyle/>
          <a:p>
            <a:pPr algn="ctr"/>
            <a:r>
              <a:rPr lang="en-US" sz="54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Girish</a:t>
            </a:r>
            <a:r>
              <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S Kumar</a:t>
            </a:r>
            <a:endParaRPr 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9" name="Rectangle 8"/>
          <p:cNvSpPr/>
          <p:nvPr/>
        </p:nvSpPr>
        <p:spPr>
          <a:xfrm>
            <a:off x="467544" y="1628800"/>
            <a:ext cx="8235268" cy="923330"/>
          </a:xfrm>
          <a:prstGeom prst="rect">
            <a:avLst/>
          </a:prstGeom>
          <a:noFill/>
        </p:spPr>
        <p:txBody>
          <a:bodyPr wrap="none" lIns="91440" tIns="45720" rIns="91440" bIns="45720">
            <a:spAutoFit/>
          </a:bodyPr>
          <a:lstStyle/>
          <a:p>
            <a:pPr algn="ctr"/>
            <a:r>
              <a:rPr lang="en-US" sz="5400" b="1" dirty="0" smtClean="0">
                <a:ln w="10541" cmpd="sng">
                  <a:solidFill>
                    <a:srgbClr val="7D7D7D">
                      <a:tint val="100000"/>
                      <a:shade val="100000"/>
                      <a:satMod val="110000"/>
                    </a:srgbClr>
                  </a:solidFill>
                  <a:prstDash val="solid"/>
                </a:ln>
                <a:solidFill>
                  <a:schemeClr val="tx1">
                    <a:lumMod val="75000"/>
                    <a:lumOff val="25000"/>
                  </a:schemeClr>
                </a:solidFill>
              </a:rPr>
              <a:t>Real Time Operating System</a:t>
            </a:r>
            <a:endParaRPr lang="en-US" sz="5400" b="1" cap="none" spc="0" dirty="0">
              <a:ln w="10541" cmpd="sng">
                <a:solidFill>
                  <a:srgbClr val="7D7D7D">
                    <a:tint val="100000"/>
                    <a:shade val="100000"/>
                    <a:satMod val="110000"/>
                  </a:srgbClr>
                </a:solidFill>
                <a:prstDash val="solid"/>
              </a:ln>
              <a:solidFill>
                <a:schemeClr val="tx1">
                  <a:lumMod val="75000"/>
                  <a:lumOff val="25000"/>
                </a:schemeClr>
              </a:soli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1"/>
          </p:nvPr>
        </p:nvSpPr>
        <p:spPr>
          <a:xfrm>
            <a:off x="3124200" y="6356350"/>
            <a:ext cx="2895600" cy="365125"/>
          </a:xfrm>
        </p:spPr>
        <p:txBody>
          <a:bodyPr/>
          <a:lstStyle/>
          <a:p>
            <a:r>
              <a:rPr lang="en-IN" smtClean="0"/>
              <a:t>Copyright Reserved - Do not reproduce</a:t>
            </a:r>
            <a:endParaRPr lang="en-IN"/>
          </a:p>
        </p:txBody>
      </p:sp>
      <p:sp>
        <p:nvSpPr>
          <p:cNvPr id="7" name="Slide Number Placeholder 2"/>
          <p:cNvSpPr>
            <a:spLocks noGrp="1"/>
          </p:cNvSpPr>
          <p:nvPr>
            <p:ph type="sldNum" sz="quarter" idx="12"/>
          </p:nvPr>
        </p:nvSpPr>
        <p:spPr>
          <a:xfrm>
            <a:off x="6553200" y="6356350"/>
            <a:ext cx="2133600" cy="365125"/>
          </a:xfrm>
        </p:spPr>
        <p:txBody>
          <a:bodyPr/>
          <a:lstStyle/>
          <a:p>
            <a:fld id="{3CC8D4CE-93F6-4BFF-95A0-EE98CBE3B034}" type="slidenum">
              <a:rPr lang="en-IN" smtClean="0"/>
              <a:pPr/>
              <a:t>10</a:t>
            </a:fld>
            <a:endParaRPr lang="en-IN"/>
          </a:p>
        </p:txBody>
      </p:sp>
      <p:sp>
        <p:nvSpPr>
          <p:cNvPr id="8" name="TextBox 7"/>
          <p:cNvSpPr txBox="1"/>
          <p:nvPr/>
        </p:nvSpPr>
        <p:spPr>
          <a:xfrm>
            <a:off x="1259632" y="476672"/>
            <a:ext cx="7056784" cy="1224136"/>
          </a:xfrm>
          <a:prstGeom prst="rect">
            <a:avLst/>
          </a:prstGeom>
          <a:noFill/>
        </p:spPr>
        <p:txBody>
          <a:bodyPr wrap="square" rtlCol="0">
            <a:spAutoFit/>
          </a:bodyPr>
          <a:lstStyle/>
          <a:p>
            <a:pPr algn="ctr"/>
            <a:r>
              <a:rPr lang="en-US" sz="4000" dirty="0" smtClean="0">
                <a:latin typeface="Century Schoolbook" pitchFamily="18" charset="0"/>
              </a:rPr>
              <a:t>Operating System </a:t>
            </a:r>
          </a:p>
          <a:p>
            <a:pPr algn="ctr"/>
            <a:r>
              <a:rPr lang="en-US" sz="3200" dirty="0" smtClean="0">
                <a:latin typeface="Century Schoolbook" pitchFamily="18" charset="0"/>
              </a:rPr>
              <a:t>Services to applications</a:t>
            </a:r>
          </a:p>
        </p:txBody>
      </p:sp>
      <p:sp>
        <p:nvSpPr>
          <p:cNvPr id="10" name="TextBox 9"/>
          <p:cNvSpPr txBox="1"/>
          <p:nvPr/>
        </p:nvSpPr>
        <p:spPr>
          <a:xfrm>
            <a:off x="323528" y="2132856"/>
            <a:ext cx="8568952" cy="1938992"/>
          </a:xfrm>
          <a:prstGeom prst="rect">
            <a:avLst/>
          </a:prstGeom>
          <a:noFill/>
        </p:spPr>
        <p:txBody>
          <a:bodyPr wrap="square" rtlCol="0">
            <a:spAutoFit/>
          </a:bodyPr>
          <a:lstStyle/>
          <a:p>
            <a:pPr marL="571500" indent="-571500">
              <a:buFont typeface="Wingdings" pitchFamily="2" charset="2"/>
              <a:buChar char="ü"/>
            </a:pPr>
            <a:r>
              <a:rPr lang="en-US" sz="4000" dirty="0" smtClean="0">
                <a:latin typeface="Bookman Old Style" pitchFamily="18" charset="0"/>
              </a:rPr>
              <a:t>Program Execution</a:t>
            </a:r>
          </a:p>
          <a:p>
            <a:pPr marL="571500" indent="-571500">
              <a:buFont typeface="Wingdings" pitchFamily="2" charset="2"/>
              <a:buChar char="ü"/>
            </a:pPr>
            <a:r>
              <a:rPr lang="en-US" sz="4000" dirty="0" smtClean="0">
                <a:latin typeface="Bookman Old Style" pitchFamily="18" charset="0"/>
              </a:rPr>
              <a:t>Inter-process Communication</a:t>
            </a:r>
          </a:p>
          <a:p>
            <a:pPr marL="571500" indent="-571500">
              <a:buFont typeface="Wingdings" pitchFamily="2" charset="2"/>
              <a:buChar char="ü"/>
            </a:pPr>
            <a:r>
              <a:rPr lang="en-US" sz="4000" dirty="0" smtClean="0">
                <a:latin typeface="Bookman Old Style" pitchFamily="18" charset="0"/>
              </a:rPr>
              <a:t>I/O operations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Operating System</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11</a:t>
            </a:fld>
            <a:endParaRPr lang="en-IN"/>
          </a:p>
        </p:txBody>
      </p:sp>
      <p:sp>
        <p:nvSpPr>
          <p:cNvPr id="5" name="TextBox 4"/>
          <p:cNvSpPr txBox="1"/>
          <p:nvPr/>
        </p:nvSpPr>
        <p:spPr>
          <a:xfrm>
            <a:off x="755576" y="1988840"/>
            <a:ext cx="7540141" cy="2800767"/>
          </a:xfrm>
          <a:prstGeom prst="rect">
            <a:avLst/>
          </a:prstGeom>
          <a:noFill/>
        </p:spPr>
        <p:txBody>
          <a:bodyPr wrap="none" rtlCol="0">
            <a:spAutoFit/>
          </a:bodyPr>
          <a:lstStyle/>
          <a:p>
            <a:pPr>
              <a:buFont typeface="Arial" pitchFamily="34" charset="0"/>
              <a:buChar char="•"/>
            </a:pPr>
            <a:r>
              <a:rPr lang="en-US" sz="4400" dirty="0" smtClean="0"/>
              <a:t> Batch operating system</a:t>
            </a:r>
          </a:p>
          <a:p>
            <a:pPr>
              <a:buFont typeface="Arial" pitchFamily="34" charset="0"/>
              <a:buChar char="•"/>
            </a:pPr>
            <a:r>
              <a:rPr lang="en-US" sz="4400" dirty="0" smtClean="0"/>
              <a:t> Time Shared Operating System</a:t>
            </a:r>
          </a:p>
          <a:p>
            <a:pPr>
              <a:buFont typeface="Arial" pitchFamily="34" charset="0"/>
              <a:buChar char="•"/>
            </a:pPr>
            <a:r>
              <a:rPr lang="en-US" sz="4400" dirty="0" smtClean="0"/>
              <a:t> Distributed Operating System</a:t>
            </a:r>
          </a:p>
          <a:p>
            <a:pPr>
              <a:buFont typeface="Arial" pitchFamily="34" charset="0"/>
              <a:buChar char="•"/>
            </a:pPr>
            <a:r>
              <a:rPr lang="en-US" sz="4400" dirty="0" smtClean="0"/>
              <a:t> Real Time Operating System</a:t>
            </a:r>
            <a:endParaRPr lang="en-US" sz="4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Real time System</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12</a:t>
            </a:fld>
            <a:endParaRPr lang="en-IN"/>
          </a:p>
        </p:txBody>
      </p:sp>
      <p:sp>
        <p:nvSpPr>
          <p:cNvPr id="5" name="Rectangle 4"/>
          <p:cNvSpPr/>
          <p:nvPr/>
        </p:nvSpPr>
        <p:spPr>
          <a:xfrm>
            <a:off x="467544" y="3645024"/>
            <a:ext cx="7920880" cy="2831544"/>
          </a:xfrm>
          <a:prstGeom prst="rect">
            <a:avLst/>
          </a:prstGeom>
          <a:solidFill>
            <a:schemeClr val="bg1">
              <a:lumMod val="75000"/>
            </a:schemeClr>
          </a:solidFill>
          <a:ln w="3175">
            <a:noFill/>
          </a:ln>
          <a:effectLst>
            <a:glow rad="101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endParaRPr lang="en-US" dirty="0" smtClean="0"/>
          </a:p>
          <a:p>
            <a:pPr algn="just"/>
            <a:r>
              <a:rPr lang="en-US" sz="3200" dirty="0" smtClean="0"/>
              <a:t>Those systems in which the correctness of the system depends not only on the logical result of computation, but also on the definite time limits within which the results are to be produced </a:t>
            </a:r>
            <a:endParaRPr lang="en-US" sz="3200" dirty="0"/>
          </a:p>
        </p:txBody>
      </p:sp>
      <p:sp>
        <p:nvSpPr>
          <p:cNvPr id="6" name="Rectangle 5"/>
          <p:cNvSpPr/>
          <p:nvPr/>
        </p:nvSpPr>
        <p:spPr>
          <a:xfrm>
            <a:off x="539552" y="1628800"/>
            <a:ext cx="4104456" cy="1200329"/>
          </a:xfrm>
          <a:prstGeom prst="rect">
            <a:avLst/>
          </a:prstGeom>
          <a:ln w="317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endParaRPr lang="en-US" dirty="0" smtClean="0"/>
          </a:p>
          <a:p>
            <a:r>
              <a:rPr lang="en-US" b="1" dirty="0" smtClean="0"/>
              <a:t> Word Real means : Ability to process  events from “Real Word” which is related to a real time clock</a:t>
            </a:r>
            <a:endParaRPr lang="en-US" dirty="0" smtClean="0"/>
          </a:p>
        </p:txBody>
      </p:sp>
      <p:sp>
        <p:nvSpPr>
          <p:cNvPr id="2050" name="AutoShape 2" descr="Image result for Stop wat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Image result for Stop wat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4" name="Picture 6" descr="Image result for Stop watch"/>
          <p:cNvPicPr>
            <a:picLocks noChangeAspect="1" noChangeArrowheads="1"/>
          </p:cNvPicPr>
          <p:nvPr/>
        </p:nvPicPr>
        <p:blipFill>
          <a:blip r:embed="rId2" cstate="print"/>
          <a:srcRect/>
          <a:stretch>
            <a:fillRect/>
          </a:stretch>
        </p:blipFill>
        <p:spPr bwMode="auto">
          <a:xfrm>
            <a:off x="5364088" y="1268760"/>
            <a:ext cx="3029384" cy="201622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Classification of Real </a:t>
            </a:r>
            <a:r>
              <a:rPr lang="en-US" dirty="0" smtClean="0"/>
              <a:t>Time </a:t>
            </a:r>
            <a:r>
              <a:rPr lang="en-US" dirty="0" smtClean="0"/>
              <a:t>Systems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13</a:t>
            </a:fld>
            <a:endParaRPr lang="en-IN"/>
          </a:p>
        </p:txBody>
      </p:sp>
      <p:sp>
        <p:nvSpPr>
          <p:cNvPr id="5" name="TextBox 4"/>
          <p:cNvSpPr txBox="1"/>
          <p:nvPr/>
        </p:nvSpPr>
        <p:spPr>
          <a:xfrm>
            <a:off x="323528" y="1340768"/>
            <a:ext cx="8531695" cy="5262979"/>
          </a:xfrm>
          <a:prstGeom prst="rect">
            <a:avLst/>
          </a:prstGeom>
          <a:noFill/>
        </p:spPr>
        <p:txBody>
          <a:bodyPr wrap="none" rtlCol="0">
            <a:spAutoFit/>
          </a:bodyPr>
          <a:lstStyle/>
          <a:p>
            <a:r>
              <a:rPr lang="en-US" sz="2800" dirty="0" smtClean="0"/>
              <a:t>There are two types of real time Operating Systems</a:t>
            </a:r>
          </a:p>
          <a:p>
            <a:pPr>
              <a:buFont typeface="Arial" pitchFamily="34" charset="0"/>
              <a:buChar char="•"/>
            </a:pPr>
            <a:r>
              <a:rPr lang="en-US" sz="2800" dirty="0" smtClean="0"/>
              <a:t>Hard Real Time</a:t>
            </a:r>
          </a:p>
          <a:p>
            <a:pPr lvl="1">
              <a:buFont typeface="Arial" pitchFamily="34" charset="0"/>
              <a:buChar char="•"/>
            </a:pPr>
            <a:r>
              <a:rPr lang="en-US" sz="2800" dirty="0" smtClean="0"/>
              <a:t> An OS where </a:t>
            </a:r>
            <a:r>
              <a:rPr lang="en-US" sz="2800" b="1" u="sng" dirty="0" smtClean="0"/>
              <a:t>response time </a:t>
            </a:r>
            <a:r>
              <a:rPr lang="en-US" sz="2800" dirty="0" smtClean="0"/>
              <a:t>is very critical and it will </a:t>
            </a:r>
          </a:p>
          <a:p>
            <a:pPr lvl="1"/>
            <a:r>
              <a:rPr lang="en-US" sz="2800" dirty="0" smtClean="0"/>
              <a:t>   very short </a:t>
            </a:r>
          </a:p>
          <a:p>
            <a:pPr lvl="2">
              <a:buFont typeface="Arial" pitchFamily="34" charset="0"/>
              <a:buChar char="•"/>
            </a:pPr>
            <a:r>
              <a:rPr lang="en-US" sz="2800" dirty="0" smtClean="0"/>
              <a:t> Health monitoring devices</a:t>
            </a:r>
          </a:p>
          <a:p>
            <a:pPr lvl="2">
              <a:buFont typeface="Arial" pitchFamily="34" charset="0"/>
              <a:buChar char="•"/>
            </a:pPr>
            <a:r>
              <a:rPr lang="en-US" sz="2800" dirty="0" smtClean="0"/>
              <a:t> Air Craft Control</a:t>
            </a:r>
          </a:p>
          <a:p>
            <a:pPr lvl="2">
              <a:buFont typeface="Arial" pitchFamily="34" charset="0"/>
              <a:buChar char="•"/>
            </a:pPr>
            <a:r>
              <a:rPr lang="en-US" sz="2800" dirty="0" smtClean="0"/>
              <a:t> Weapons, Radar etc</a:t>
            </a:r>
          </a:p>
          <a:p>
            <a:pPr lvl="2"/>
            <a:endParaRPr lang="en-US" sz="2800" dirty="0" smtClean="0"/>
          </a:p>
          <a:p>
            <a:pPr>
              <a:buFont typeface="Arial" pitchFamily="34" charset="0"/>
              <a:buChar char="•"/>
            </a:pPr>
            <a:r>
              <a:rPr lang="en-US" sz="2800" dirty="0" smtClean="0"/>
              <a:t>Soft Real Time</a:t>
            </a:r>
          </a:p>
          <a:p>
            <a:pPr lvl="1">
              <a:buFont typeface="Arial" pitchFamily="34" charset="0"/>
              <a:buChar char="•"/>
            </a:pPr>
            <a:r>
              <a:rPr lang="en-US" sz="2800" dirty="0" smtClean="0"/>
              <a:t>An OS where </a:t>
            </a:r>
            <a:r>
              <a:rPr lang="en-US" sz="2800" b="1" u="sng" dirty="0" smtClean="0"/>
              <a:t>response time is less critical</a:t>
            </a:r>
          </a:p>
          <a:p>
            <a:pPr lvl="2">
              <a:buFont typeface="Arial" pitchFamily="34" charset="0"/>
              <a:buChar char="•"/>
            </a:pPr>
            <a:r>
              <a:rPr lang="en-US" sz="2800" dirty="0" smtClean="0"/>
              <a:t>  Multimedia devices</a:t>
            </a:r>
          </a:p>
          <a:p>
            <a:pPr lvl="2">
              <a:buFont typeface="Arial" pitchFamily="34" charset="0"/>
              <a:buChar char="•"/>
            </a:pPr>
            <a:r>
              <a:rPr lang="en-US" sz="2800" dirty="0" smtClean="0"/>
              <a:t>  Home entertainment </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14</a:t>
            </a:fld>
            <a:endParaRPr lang="en-IN"/>
          </a:p>
        </p:txBody>
      </p:sp>
      <p:sp>
        <p:nvSpPr>
          <p:cNvPr id="5" name="Rectangle 4"/>
          <p:cNvSpPr/>
          <p:nvPr/>
        </p:nvSpPr>
        <p:spPr>
          <a:xfrm>
            <a:off x="467544" y="1484784"/>
            <a:ext cx="8064896" cy="2677656"/>
          </a:xfrm>
          <a:prstGeom prst="rect">
            <a:avLst/>
          </a:prstGeom>
        </p:spPr>
        <p:txBody>
          <a:bodyPr wrap="square">
            <a:spAutoFit/>
          </a:bodyPr>
          <a:lstStyle/>
          <a:p>
            <a:pPr>
              <a:buFont typeface="Arial" pitchFamily="34" charset="0"/>
              <a:buChar char="•"/>
            </a:pPr>
            <a:r>
              <a:rPr lang="en-US" sz="2800" dirty="0" smtClean="0"/>
              <a:t> </a:t>
            </a:r>
            <a:r>
              <a:rPr lang="en-US" sz="2800" dirty="0" smtClean="0"/>
              <a:t>Firm </a:t>
            </a:r>
            <a:r>
              <a:rPr lang="en-US" sz="2800" dirty="0" smtClean="0"/>
              <a:t>Real Time</a:t>
            </a:r>
          </a:p>
          <a:p>
            <a:pPr lvl="1">
              <a:buFont typeface="Arial" pitchFamily="34" charset="0"/>
              <a:buChar char="•"/>
            </a:pPr>
            <a:r>
              <a:rPr lang="en-US" sz="2800" dirty="0" smtClean="0"/>
              <a:t>An OS where </a:t>
            </a:r>
            <a:r>
              <a:rPr lang="en-US" sz="2800" b="1" u="sng" dirty="0" smtClean="0"/>
              <a:t>response time </a:t>
            </a:r>
            <a:r>
              <a:rPr lang="en-US" sz="2800" b="1" u="sng" dirty="0" smtClean="0"/>
              <a:t>has hard dead line after which the results are not useful</a:t>
            </a:r>
            <a:endParaRPr lang="en-US" sz="2800" b="1" u="sng" dirty="0" smtClean="0"/>
          </a:p>
          <a:p>
            <a:pPr lvl="2">
              <a:buFont typeface="Arial" pitchFamily="34" charset="0"/>
              <a:buChar char="•"/>
            </a:pPr>
            <a:r>
              <a:rPr lang="en-US" sz="2800" dirty="0" smtClean="0"/>
              <a:t>  </a:t>
            </a:r>
            <a:r>
              <a:rPr lang="en-US" sz="2800" dirty="0" smtClean="0"/>
              <a:t>Weather Forecast</a:t>
            </a:r>
            <a:endParaRPr lang="en-US" sz="2800" dirty="0" smtClean="0"/>
          </a:p>
          <a:p>
            <a:pPr lvl="2">
              <a:buFont typeface="Arial" pitchFamily="34" charset="0"/>
              <a:buChar char="•"/>
            </a:pPr>
            <a:r>
              <a:rPr lang="en-US" sz="2800" dirty="0" smtClean="0"/>
              <a:t>  </a:t>
            </a:r>
            <a:r>
              <a:rPr lang="en-US" sz="2800" dirty="0" smtClean="0"/>
              <a:t>Stock Prices</a:t>
            </a:r>
          </a:p>
          <a:p>
            <a:pPr lvl="2">
              <a:buFont typeface="Arial" pitchFamily="34" charset="0"/>
              <a:buChar char="•"/>
            </a:pPr>
            <a:r>
              <a:rPr lang="en-US" sz="2800" dirty="0" smtClean="0"/>
              <a:t>  </a:t>
            </a:r>
            <a:r>
              <a:rPr lang="en-US" sz="2800" dirty="0" smtClean="0"/>
              <a:t>Live Streaming</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Realization of Real time system </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5" name="TextBox 4"/>
          <p:cNvSpPr txBox="1"/>
          <p:nvPr/>
        </p:nvSpPr>
        <p:spPr>
          <a:xfrm>
            <a:off x="611560" y="3356992"/>
            <a:ext cx="8136904" cy="2677656"/>
          </a:xfrm>
          <a:prstGeom prst="rect">
            <a:avLst/>
          </a:prstGeom>
          <a:noFill/>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Arial" pitchFamily="34" charset="0"/>
              <a:buChar char="•"/>
            </a:pPr>
            <a:r>
              <a:rPr lang="en-US" sz="2400" dirty="0" smtClean="0"/>
              <a:t>Embedded (Usually hard real time)</a:t>
            </a:r>
          </a:p>
          <a:p>
            <a:pPr lvl="1">
              <a:buFont typeface="Arial" pitchFamily="34" charset="0"/>
              <a:buChar char="•"/>
            </a:pPr>
            <a:r>
              <a:rPr lang="en-US" sz="2400" dirty="0" smtClean="0"/>
              <a:t> Patient Monitoring applications</a:t>
            </a:r>
          </a:p>
          <a:p>
            <a:pPr lvl="1">
              <a:buFont typeface="Arial" pitchFamily="34" charset="0"/>
              <a:buChar char="•"/>
            </a:pPr>
            <a:r>
              <a:rPr lang="en-US" sz="2400" dirty="0" smtClean="0"/>
              <a:t>  Industrial Plant control</a:t>
            </a:r>
          </a:p>
          <a:p>
            <a:pPr lvl="1">
              <a:buFont typeface="Arial" pitchFamily="34" charset="0"/>
              <a:buChar char="•"/>
            </a:pPr>
            <a:r>
              <a:rPr lang="en-US" sz="2400" dirty="0" smtClean="0"/>
              <a:t> Mobile phone base stations and towers</a:t>
            </a:r>
          </a:p>
          <a:p>
            <a:pPr lvl="1">
              <a:buFont typeface="Arial" pitchFamily="34" charset="0"/>
              <a:buChar char="•"/>
            </a:pPr>
            <a:r>
              <a:rPr lang="en-US" sz="2400" dirty="0" smtClean="0"/>
              <a:t>  Weapons</a:t>
            </a:r>
          </a:p>
          <a:p>
            <a:pPr lvl="1">
              <a:buFont typeface="Arial" pitchFamily="34" charset="0"/>
              <a:buChar char="•"/>
            </a:pPr>
            <a:r>
              <a:rPr lang="en-US" sz="2400" dirty="0" smtClean="0"/>
              <a:t>  Air Craft Control and Monitoring</a:t>
            </a:r>
          </a:p>
          <a:p>
            <a:pPr lvl="1"/>
            <a:endParaRPr lang="en-US" sz="2400" dirty="0"/>
          </a:p>
        </p:txBody>
      </p:sp>
      <p:pic>
        <p:nvPicPr>
          <p:cNvPr id="1026" name="Picture 2" descr="Image result for Stop watch"/>
          <p:cNvPicPr>
            <a:picLocks noChangeAspect="1" noChangeArrowheads="1"/>
          </p:cNvPicPr>
          <p:nvPr/>
        </p:nvPicPr>
        <p:blipFill>
          <a:blip r:embed="rId2" cstate="print"/>
          <a:srcRect/>
          <a:stretch>
            <a:fillRect/>
          </a:stretch>
        </p:blipFill>
        <p:spPr bwMode="auto">
          <a:xfrm>
            <a:off x="6660232" y="3556218"/>
            <a:ext cx="1800200" cy="2249046"/>
          </a:xfrm>
          <a:prstGeom prst="rect">
            <a:avLst/>
          </a:prstGeom>
          <a:noFill/>
        </p:spPr>
      </p:pic>
      <p:sp>
        <p:nvSpPr>
          <p:cNvPr id="7" name="TextBox 6"/>
          <p:cNvSpPr txBox="1"/>
          <p:nvPr/>
        </p:nvSpPr>
        <p:spPr>
          <a:xfrm>
            <a:off x="611560" y="1196753"/>
            <a:ext cx="8136904" cy="1569660"/>
          </a:xfrm>
          <a:prstGeom prst="rect">
            <a:avLst/>
          </a:prstGeom>
          <a:noFill/>
          <a:ln w="3175">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a:buFont typeface="Arial" pitchFamily="34" charset="0"/>
              <a:buChar char="•"/>
            </a:pPr>
            <a:r>
              <a:rPr lang="en-US" sz="2400" dirty="0" smtClean="0"/>
              <a:t>General  (Soft in most  cases, but can be hard too)</a:t>
            </a:r>
          </a:p>
          <a:p>
            <a:pPr lvl="1">
              <a:buFont typeface="Arial" pitchFamily="34" charset="0"/>
              <a:buChar char="•"/>
            </a:pPr>
            <a:r>
              <a:rPr lang="en-US" sz="2400" dirty="0" smtClean="0"/>
              <a:t> Responds to real time events like</a:t>
            </a:r>
          </a:p>
          <a:p>
            <a:pPr lvl="2">
              <a:buFont typeface="Arial" pitchFamily="34" charset="0"/>
              <a:buChar char="•"/>
            </a:pPr>
            <a:r>
              <a:rPr lang="en-US" sz="2400" dirty="0" smtClean="0"/>
              <a:t> Stock market price which changes in less than sec</a:t>
            </a:r>
          </a:p>
          <a:p>
            <a:pPr lvl="2">
              <a:buFont typeface="Arial" pitchFamily="34" charset="0"/>
              <a:buChar char="•"/>
            </a:pPr>
            <a:r>
              <a:rPr lang="en-US" sz="2400" dirty="0" smtClean="0"/>
              <a:t> Online Train reservation system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16</a:t>
            </a:fld>
            <a:endParaRPr lang="en-IN"/>
          </a:p>
        </p:txBody>
      </p:sp>
      <p:sp>
        <p:nvSpPr>
          <p:cNvPr id="5" name="TextBox 4"/>
          <p:cNvSpPr txBox="1"/>
          <p:nvPr/>
        </p:nvSpPr>
        <p:spPr>
          <a:xfrm>
            <a:off x="323528" y="1628800"/>
            <a:ext cx="8568952" cy="1384995"/>
          </a:xfrm>
          <a:prstGeom prst="rect">
            <a:avLst/>
          </a:prstGeom>
          <a:noFill/>
        </p:spPr>
        <p:txBody>
          <a:bodyPr wrap="square" rtlCol="0">
            <a:spAutoFit/>
          </a:bodyPr>
          <a:lstStyle/>
          <a:p>
            <a:pPr marL="514350" indent="-514350">
              <a:buFont typeface="+mj-lt"/>
              <a:buAutoNum type="arabicPeriod"/>
            </a:pPr>
            <a:r>
              <a:rPr lang="en-US" sz="2800" dirty="0" smtClean="0"/>
              <a:t>In a Real time how small the response time can be ?</a:t>
            </a:r>
          </a:p>
          <a:p>
            <a:pPr marL="514350" indent="-514350">
              <a:buFont typeface="+mj-lt"/>
              <a:buAutoNum type="arabicPeriod"/>
            </a:pPr>
            <a:r>
              <a:rPr lang="en-US" sz="2800" dirty="0" smtClean="0"/>
              <a:t>How do we fix the response time of a OS </a:t>
            </a:r>
          </a:p>
          <a:p>
            <a:pPr marL="514350" indent="-514350">
              <a:buFont typeface="+mj-lt"/>
              <a:buAutoNum type="arabicPeriod"/>
            </a:pPr>
            <a:r>
              <a:rPr lang="en-US" sz="2800" dirty="0" smtClean="0"/>
              <a:t>What type of OS is Android ?</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How does a Radar works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17</a:t>
            </a:fld>
            <a:endParaRPr lang="en-IN"/>
          </a:p>
        </p:txBody>
      </p:sp>
      <p:pic>
        <p:nvPicPr>
          <p:cNvPr id="32770" name="Picture 2" descr="Image result for radar"/>
          <p:cNvPicPr>
            <a:picLocks noChangeAspect="1" noChangeArrowheads="1"/>
          </p:cNvPicPr>
          <p:nvPr/>
        </p:nvPicPr>
        <p:blipFill>
          <a:blip r:embed="rId2" cstate="print"/>
          <a:srcRect/>
          <a:stretch>
            <a:fillRect/>
          </a:stretch>
        </p:blipFill>
        <p:spPr bwMode="auto">
          <a:xfrm>
            <a:off x="395536" y="4293096"/>
            <a:ext cx="1905000" cy="2066925"/>
          </a:xfrm>
          <a:prstGeom prst="rect">
            <a:avLst/>
          </a:prstGeom>
          <a:noFill/>
        </p:spPr>
      </p:pic>
      <p:sp>
        <p:nvSpPr>
          <p:cNvPr id="32772" name="AutoShape 4" descr="Image result for rad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4" name="AutoShape 6" descr="Image result for rad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6" name="AutoShape 8" descr="Image result for rad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778" name="Picture 10" descr="Related image"/>
          <p:cNvPicPr>
            <a:picLocks noChangeAspect="1" noChangeArrowheads="1"/>
          </p:cNvPicPr>
          <p:nvPr/>
        </p:nvPicPr>
        <p:blipFill>
          <a:blip r:embed="rId3" cstate="print"/>
          <a:srcRect/>
          <a:stretch>
            <a:fillRect/>
          </a:stretch>
        </p:blipFill>
        <p:spPr bwMode="auto">
          <a:xfrm>
            <a:off x="6156176" y="3717032"/>
            <a:ext cx="2143125" cy="2143125"/>
          </a:xfrm>
          <a:prstGeom prst="rect">
            <a:avLst/>
          </a:prstGeom>
          <a:noFill/>
        </p:spPr>
      </p:pic>
      <p:pic>
        <p:nvPicPr>
          <p:cNvPr id="32780" name="Picture 12" descr="Related image"/>
          <p:cNvPicPr>
            <a:picLocks noChangeAspect="1" noChangeArrowheads="1"/>
          </p:cNvPicPr>
          <p:nvPr/>
        </p:nvPicPr>
        <p:blipFill>
          <a:blip r:embed="rId4" cstate="print"/>
          <a:srcRect/>
          <a:stretch>
            <a:fillRect/>
          </a:stretch>
        </p:blipFill>
        <p:spPr bwMode="auto">
          <a:xfrm>
            <a:off x="1763688" y="1700808"/>
            <a:ext cx="1591791" cy="1368152"/>
          </a:xfrm>
          <a:prstGeom prst="rect">
            <a:avLst/>
          </a:prstGeom>
          <a:noFill/>
        </p:spPr>
      </p:pic>
      <p:cxnSp>
        <p:nvCxnSpPr>
          <p:cNvPr id="14" name="Straight Arrow Connector 13"/>
          <p:cNvCxnSpPr/>
          <p:nvPr/>
        </p:nvCxnSpPr>
        <p:spPr>
          <a:xfrm flipV="1">
            <a:off x="755576" y="3068960"/>
            <a:ext cx="1296144"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2780" idx="2"/>
          </p:cNvCxnSpPr>
          <p:nvPr/>
        </p:nvCxnSpPr>
        <p:spPr>
          <a:xfrm flipH="1">
            <a:off x="1763688" y="3068960"/>
            <a:ext cx="795896"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2339752" y="5517232"/>
            <a:ext cx="381642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List of Real time  Operating Systems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18</a:t>
            </a:fld>
            <a:endParaRPr lang="en-IN"/>
          </a:p>
        </p:txBody>
      </p:sp>
      <p:graphicFrame>
        <p:nvGraphicFramePr>
          <p:cNvPr id="5" name="Table 4"/>
          <p:cNvGraphicFramePr>
            <a:graphicFrameLocks noGrp="1"/>
          </p:cNvGraphicFramePr>
          <p:nvPr/>
        </p:nvGraphicFramePr>
        <p:xfrm>
          <a:off x="1524000" y="1397000"/>
          <a:ext cx="6096000" cy="3708400"/>
        </p:xfrm>
        <a:graphic>
          <a:graphicData uri="http://schemas.openxmlformats.org/drawingml/2006/table">
            <a:tbl>
              <a:tblPr firstRow="1" bandRow="1">
                <a:tableStyleId>{5C22544A-7EE6-4342-B048-85BDC9FD1C3A}</a:tableStyleId>
              </a:tblPr>
              <a:tblGrid>
                <a:gridCol w="527720"/>
                <a:gridCol w="5568280"/>
              </a:tblGrid>
              <a:tr h="370840">
                <a:tc>
                  <a:txBody>
                    <a:bodyPr/>
                    <a:lstStyle/>
                    <a:p>
                      <a:r>
                        <a:rPr lang="en-US" dirty="0" smtClean="0"/>
                        <a:t>No</a:t>
                      </a:r>
                      <a:endParaRPr lang="en-US" dirty="0"/>
                    </a:p>
                  </a:txBody>
                  <a:tcPr/>
                </a:tc>
                <a:tc>
                  <a:txBody>
                    <a:bodyPr/>
                    <a:lstStyle/>
                    <a:p>
                      <a:pPr algn="ctr"/>
                      <a:r>
                        <a:rPr lang="en-US" dirty="0" smtClean="0"/>
                        <a:t>Name of OS</a:t>
                      </a:r>
                      <a:endParaRPr lang="en-US" dirty="0"/>
                    </a:p>
                  </a:txBody>
                  <a:tcPr/>
                </a:tc>
              </a:tr>
              <a:tr h="370840">
                <a:tc>
                  <a:txBody>
                    <a:bodyPr/>
                    <a:lstStyle/>
                    <a:p>
                      <a:r>
                        <a:rPr lang="en-US" dirty="0" smtClean="0"/>
                        <a:t>1</a:t>
                      </a:r>
                      <a:endParaRPr lang="en-US" dirty="0"/>
                    </a:p>
                  </a:txBody>
                  <a:tcPr/>
                </a:tc>
                <a:tc>
                  <a:txBody>
                    <a:bodyPr/>
                    <a:lstStyle/>
                    <a:p>
                      <a:r>
                        <a:rPr lang="en-US" dirty="0" err="1" smtClean="0"/>
                        <a:t>Andriod</a:t>
                      </a:r>
                      <a:endParaRPr lang="en-US" dirty="0"/>
                    </a:p>
                  </a:txBody>
                  <a:tcPr/>
                </a:tc>
              </a:tr>
              <a:tr h="370840">
                <a:tc>
                  <a:txBody>
                    <a:bodyPr/>
                    <a:lstStyle/>
                    <a:p>
                      <a:r>
                        <a:rPr lang="en-US" dirty="0" smtClean="0"/>
                        <a:t>2</a:t>
                      </a:r>
                      <a:endParaRPr lang="en-US" dirty="0"/>
                    </a:p>
                  </a:txBody>
                  <a:tcPr/>
                </a:tc>
                <a:tc>
                  <a:txBody>
                    <a:bodyPr/>
                    <a:lstStyle/>
                    <a:p>
                      <a:r>
                        <a:rPr lang="en-US" dirty="0" smtClean="0"/>
                        <a:t>Free RTOS</a:t>
                      </a:r>
                      <a:endParaRPr lang="en-US" dirty="0"/>
                    </a:p>
                  </a:txBody>
                  <a:tcPr/>
                </a:tc>
              </a:tr>
              <a:tr h="370840">
                <a:tc>
                  <a:txBody>
                    <a:bodyPr/>
                    <a:lstStyle/>
                    <a:p>
                      <a:r>
                        <a:rPr lang="en-US" dirty="0" smtClean="0"/>
                        <a:t>3</a:t>
                      </a:r>
                      <a:endParaRPr lang="en-US" dirty="0"/>
                    </a:p>
                  </a:txBody>
                  <a:tcPr/>
                </a:tc>
                <a:tc>
                  <a:txBody>
                    <a:bodyPr/>
                    <a:lstStyle/>
                    <a:p>
                      <a:r>
                        <a:rPr lang="en-US" dirty="0" err="1" smtClean="0"/>
                        <a:t>Debian</a:t>
                      </a:r>
                      <a:r>
                        <a:rPr lang="en-US" dirty="0" smtClean="0"/>
                        <a:t> Linux</a:t>
                      </a:r>
                      <a:endParaRPr lang="en-US" dirty="0"/>
                    </a:p>
                  </a:txBody>
                  <a:tcPr/>
                </a:tc>
              </a:tr>
              <a:tr h="370840">
                <a:tc>
                  <a:txBody>
                    <a:bodyPr/>
                    <a:lstStyle/>
                    <a:p>
                      <a:r>
                        <a:rPr lang="en-US" dirty="0" smtClean="0"/>
                        <a:t>4</a:t>
                      </a:r>
                      <a:endParaRPr lang="en-US" dirty="0"/>
                    </a:p>
                  </a:txBody>
                  <a:tcPr/>
                </a:tc>
                <a:tc>
                  <a:txBody>
                    <a:bodyPr/>
                    <a:lstStyle/>
                    <a:p>
                      <a:r>
                        <a:rPr lang="en-US" dirty="0" err="1" smtClean="0"/>
                        <a:t>Ubuntu</a:t>
                      </a:r>
                      <a:endParaRPr lang="en-US" dirty="0"/>
                    </a:p>
                  </a:txBody>
                  <a:tcPr/>
                </a:tc>
              </a:tr>
              <a:tr h="370840">
                <a:tc>
                  <a:txBody>
                    <a:bodyPr/>
                    <a:lstStyle/>
                    <a:p>
                      <a:r>
                        <a:rPr lang="en-US" dirty="0" smtClean="0"/>
                        <a:t>5</a:t>
                      </a:r>
                      <a:endParaRPr lang="en-US" dirty="0"/>
                    </a:p>
                  </a:txBody>
                  <a:tcPr/>
                </a:tc>
                <a:tc>
                  <a:txBody>
                    <a:bodyPr/>
                    <a:lstStyle/>
                    <a:p>
                      <a:r>
                        <a:rPr lang="en-US" dirty="0" smtClean="0"/>
                        <a:t>Green Hills Software INTEGRITY</a:t>
                      </a:r>
                      <a:endParaRPr lang="en-US" dirty="0"/>
                    </a:p>
                  </a:txBody>
                  <a:tcPr/>
                </a:tc>
              </a:tr>
              <a:tr h="370840">
                <a:tc>
                  <a:txBody>
                    <a:bodyPr/>
                    <a:lstStyle/>
                    <a:p>
                      <a:r>
                        <a:rPr lang="en-US" dirty="0" smtClean="0"/>
                        <a:t>6</a:t>
                      </a:r>
                      <a:endParaRPr lang="en-US" dirty="0"/>
                    </a:p>
                  </a:txBody>
                  <a:tcPr/>
                </a:tc>
                <a:tc>
                  <a:txBody>
                    <a:bodyPr/>
                    <a:lstStyle/>
                    <a:p>
                      <a:r>
                        <a:rPr lang="en-US" dirty="0" err="1" smtClean="0"/>
                        <a:t>VxWorks</a:t>
                      </a:r>
                      <a:r>
                        <a:rPr lang="en-US" dirty="0" smtClean="0"/>
                        <a:t> from Wind River</a:t>
                      </a:r>
                      <a:endParaRPr lang="en-US" dirty="0"/>
                    </a:p>
                  </a:txBody>
                  <a:tcPr/>
                </a:tc>
              </a:tr>
              <a:tr h="370840">
                <a:tc>
                  <a:txBody>
                    <a:bodyPr/>
                    <a:lstStyle/>
                    <a:p>
                      <a:r>
                        <a:rPr lang="en-US" dirty="0" smtClean="0"/>
                        <a:t>7</a:t>
                      </a:r>
                      <a:endParaRPr lang="en-US" dirty="0"/>
                    </a:p>
                  </a:txBody>
                  <a:tcPr/>
                </a:tc>
                <a:tc>
                  <a:txBody>
                    <a:bodyPr/>
                    <a:lstStyle/>
                    <a:p>
                      <a:r>
                        <a:rPr lang="en-US" dirty="0" smtClean="0"/>
                        <a:t>QNX Neutrino</a:t>
                      </a:r>
                      <a:endParaRPr lang="en-US" dirty="0"/>
                    </a:p>
                  </a:txBody>
                  <a:tcPr/>
                </a:tc>
              </a:tr>
              <a:tr h="370840">
                <a:tc>
                  <a:txBody>
                    <a:bodyPr/>
                    <a:lstStyle/>
                    <a:p>
                      <a:r>
                        <a:rPr lang="en-US" dirty="0" smtClean="0"/>
                        <a:t>8</a:t>
                      </a:r>
                      <a:endParaRPr lang="en-US" dirty="0"/>
                    </a:p>
                  </a:txBody>
                  <a:tcPr/>
                </a:tc>
                <a:tc>
                  <a:txBody>
                    <a:bodyPr/>
                    <a:lstStyle/>
                    <a:p>
                      <a:r>
                        <a:rPr lang="en-US" dirty="0" smtClean="0"/>
                        <a:t>Windows CE</a:t>
                      </a:r>
                      <a:endParaRPr lang="en-US" dirty="0"/>
                    </a:p>
                  </a:txBody>
                  <a:tcPr/>
                </a:tc>
              </a:tr>
              <a:tr h="370840">
                <a:tc>
                  <a:txBody>
                    <a:bodyPr/>
                    <a:lstStyle/>
                    <a:p>
                      <a:r>
                        <a:rPr lang="en-US" dirty="0" smtClean="0"/>
                        <a:t>9</a:t>
                      </a:r>
                      <a:endParaRPr lang="en-US" dirty="0"/>
                    </a:p>
                  </a:txBody>
                  <a:tcPr/>
                </a:tc>
                <a:tc>
                  <a:txBody>
                    <a:bodyPr/>
                    <a:lstStyle/>
                    <a:p>
                      <a:r>
                        <a:rPr lang="en-US" dirty="0" smtClean="0"/>
                        <a:t>TI RTOS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19</a:t>
            </a:fld>
            <a:endParaRPr lang="en-IN"/>
          </a:p>
        </p:txBody>
      </p:sp>
      <p:sp>
        <p:nvSpPr>
          <p:cNvPr id="5" name="Rectangle 4"/>
          <p:cNvSpPr/>
          <p:nvPr/>
        </p:nvSpPr>
        <p:spPr>
          <a:xfrm>
            <a:off x="179512" y="1916832"/>
            <a:ext cx="4608512" cy="923330"/>
          </a:xfrm>
          <a:prstGeom prst="rect">
            <a:avLst/>
          </a:prstGeom>
          <a:ln w="31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dirty="0" smtClean="0"/>
              <a:t>It's running 2.5 million lines of C on a RAD750 processor manufactured by BAE. </a:t>
            </a:r>
          </a:p>
          <a:p>
            <a:endParaRPr lang="en-US" dirty="0"/>
          </a:p>
        </p:txBody>
      </p:sp>
      <p:sp>
        <p:nvSpPr>
          <p:cNvPr id="8" name="Rectangle 7"/>
          <p:cNvSpPr/>
          <p:nvPr/>
        </p:nvSpPr>
        <p:spPr>
          <a:xfrm>
            <a:off x="251520" y="4005064"/>
            <a:ext cx="4572000" cy="258532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r>
              <a:rPr lang="en-US" dirty="0" smtClean="0"/>
              <a:t>The underlying chipset is almost absurdly robust. Its specs may not seem like much at first but it is allowed to have one and only one "blue screen" every 15 years. Bear in mind, this is under bombardment from radiation that would kill a human many times over. In space, robustness wins out over speed. Of course, robustness like that comes at a cost. In this case, it's a cool $200,000 to $500,000.</a:t>
            </a:r>
            <a:endParaRPr lang="en-US" dirty="0"/>
          </a:p>
        </p:txBody>
      </p:sp>
      <p:pic>
        <p:nvPicPr>
          <p:cNvPr id="38914" name="Picture 2" descr="Image result for mars curiosity software"/>
          <p:cNvPicPr>
            <a:picLocks noChangeAspect="1" noChangeArrowheads="1"/>
          </p:cNvPicPr>
          <p:nvPr/>
        </p:nvPicPr>
        <p:blipFill>
          <a:blip r:embed="rId2" cstate="print"/>
          <a:srcRect/>
          <a:stretch>
            <a:fillRect/>
          </a:stretch>
        </p:blipFill>
        <p:spPr bwMode="auto">
          <a:xfrm>
            <a:off x="4932040" y="1772816"/>
            <a:ext cx="3893660" cy="2304256"/>
          </a:xfrm>
          <a:prstGeom prst="rect">
            <a:avLst/>
          </a:prstGeom>
          <a:noFill/>
        </p:spPr>
      </p:pic>
      <p:sp>
        <p:nvSpPr>
          <p:cNvPr id="10" name="Title 1"/>
          <p:cNvSpPr txBox="1">
            <a:spLocks/>
          </p:cNvSpPr>
          <p:nvPr/>
        </p:nvSpPr>
        <p:spPr>
          <a:xfrm>
            <a:off x="457200" y="274638"/>
            <a:ext cx="8229600" cy="114300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Mars Curiosity</a:t>
            </a:r>
            <a:r>
              <a:rPr kumimoji="0" lang="en-US" sz="4400" b="0" i="0" u="none" strike="noStrike" kern="1200" cap="none" spc="0" normalizeH="0" noProof="0" dirty="0" smtClean="0">
                <a:ln>
                  <a:noFill/>
                </a:ln>
                <a:solidFill>
                  <a:schemeClr val="tx1"/>
                </a:solidFill>
                <a:effectLst/>
                <a:uLnTx/>
                <a:uFillTx/>
                <a:latin typeface="+mj-lt"/>
                <a:ea typeface="+mj-ea"/>
                <a:cs typeface="+mj-cs"/>
              </a:rPr>
              <a:t> Facts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CC8D4CE-93F6-4BFF-95A0-EE98CBE3B034}" type="slidenum">
              <a:rPr lang="en-IN" smtClean="0"/>
              <a:pPr/>
              <a:t>2</a:t>
            </a:fld>
            <a:endParaRPr lang="en-IN"/>
          </a:p>
        </p:txBody>
      </p:sp>
      <p:sp>
        <p:nvSpPr>
          <p:cNvPr id="4" name="Footer Placeholder 3"/>
          <p:cNvSpPr>
            <a:spLocks noGrp="1"/>
          </p:cNvSpPr>
          <p:nvPr>
            <p:ph type="ftr" sz="quarter" idx="11"/>
          </p:nvPr>
        </p:nvSpPr>
        <p:spPr/>
        <p:txBody>
          <a:bodyPr/>
          <a:lstStyle/>
          <a:p>
            <a:r>
              <a:rPr lang="en-IN" smtClean="0"/>
              <a:t>Copyright Reserved - Do not reproduce</a:t>
            </a:r>
            <a:endParaRPr lang="en-IN"/>
          </a:p>
        </p:txBody>
      </p:sp>
      <p:sp>
        <p:nvSpPr>
          <p:cNvPr id="5" name="Rectangle 4"/>
          <p:cNvSpPr/>
          <p:nvPr/>
        </p:nvSpPr>
        <p:spPr>
          <a:xfrm>
            <a:off x="467544" y="1340768"/>
            <a:ext cx="8424936" cy="4401205"/>
          </a:xfrm>
          <a:prstGeom prst="rect">
            <a:avLst/>
          </a:prstGeom>
        </p:spPr>
        <p:txBody>
          <a:bodyPr wrap="square">
            <a:spAutoFit/>
          </a:bodyPr>
          <a:lstStyle/>
          <a:p>
            <a:pPr>
              <a:buFont typeface="Arial" pitchFamily="34" charset="0"/>
              <a:buChar char="•"/>
            </a:pPr>
            <a:r>
              <a:rPr lang="en-US" sz="2000" dirty="0" smtClean="0"/>
              <a:t>Introduction to  OS and real-time OS</a:t>
            </a:r>
          </a:p>
          <a:p>
            <a:pPr>
              <a:buFont typeface="Arial" pitchFamily="34" charset="0"/>
              <a:buChar char="•"/>
            </a:pPr>
            <a:r>
              <a:rPr lang="en-US" sz="2000" dirty="0" smtClean="0"/>
              <a:t>Embedded HW/SW, basics of processor architecture, memory mgt and cache </a:t>
            </a:r>
          </a:p>
          <a:p>
            <a:pPr>
              <a:buFont typeface="Arial" pitchFamily="34" charset="0"/>
              <a:buChar char="•"/>
            </a:pPr>
            <a:r>
              <a:rPr lang="en-US" sz="2000" dirty="0" smtClean="0"/>
              <a:t>Processes and threads, SMP, process states </a:t>
            </a:r>
          </a:p>
          <a:p>
            <a:pPr>
              <a:buFont typeface="Arial" pitchFamily="34" charset="0"/>
              <a:buChar char="•"/>
            </a:pPr>
            <a:r>
              <a:rPr lang="en-US" sz="2000" dirty="0" smtClean="0"/>
              <a:t>Types of Schedulers, scheduler parameters and scheduler classifications </a:t>
            </a:r>
          </a:p>
          <a:p>
            <a:pPr>
              <a:buFont typeface="Arial" pitchFamily="34" charset="0"/>
              <a:buChar char="•"/>
            </a:pPr>
            <a:r>
              <a:rPr lang="en-US" sz="2000" dirty="0" smtClean="0"/>
              <a:t>Scheduling algorithms, FCFS, SJF, RR and priority scheduling </a:t>
            </a:r>
          </a:p>
          <a:p>
            <a:pPr>
              <a:buFont typeface="Arial" pitchFamily="34" charset="0"/>
              <a:buChar char="•"/>
            </a:pPr>
            <a:r>
              <a:rPr lang="en-US" sz="2000" dirty="0" smtClean="0"/>
              <a:t>Scheduling algorithms for periodic, </a:t>
            </a:r>
            <a:r>
              <a:rPr lang="en-US" sz="2000" dirty="0" err="1" smtClean="0"/>
              <a:t>aperiodic</a:t>
            </a:r>
            <a:r>
              <a:rPr lang="en-US" sz="2000" dirty="0" smtClean="0"/>
              <a:t> and sporadic tasks </a:t>
            </a:r>
          </a:p>
          <a:p>
            <a:pPr>
              <a:buFont typeface="Arial" pitchFamily="34" charset="0"/>
              <a:buChar char="•"/>
            </a:pPr>
            <a:r>
              <a:rPr lang="en-US" sz="2000" dirty="0" smtClean="0"/>
              <a:t>Fixed and dynamic priority algorithms (RMS, DMS, EDF, LST), MLFQ </a:t>
            </a:r>
          </a:p>
          <a:p>
            <a:pPr>
              <a:buFont typeface="Arial" pitchFamily="34" charset="0"/>
              <a:buChar char="•"/>
            </a:pPr>
            <a:r>
              <a:rPr lang="en-US" sz="2000" dirty="0" smtClean="0"/>
              <a:t>Inter-process communication (IPC) and Synchronizations </a:t>
            </a:r>
          </a:p>
          <a:p>
            <a:pPr>
              <a:buFont typeface="Arial" pitchFamily="34" charset="0"/>
              <a:buChar char="•"/>
            </a:pPr>
            <a:r>
              <a:rPr lang="en-US" sz="2000" dirty="0" err="1" smtClean="0"/>
              <a:t>Semphores</a:t>
            </a:r>
            <a:r>
              <a:rPr lang="en-US" sz="2000" dirty="0" smtClean="0"/>
              <a:t>, </a:t>
            </a:r>
            <a:r>
              <a:rPr lang="en-US" sz="2000" dirty="0" err="1" smtClean="0"/>
              <a:t>mutex</a:t>
            </a:r>
            <a:r>
              <a:rPr lang="en-US" sz="2000" dirty="0" smtClean="0"/>
              <a:t>, Semaphores and spinlocks implementation in Linux </a:t>
            </a:r>
          </a:p>
          <a:p>
            <a:pPr>
              <a:buFont typeface="Arial" pitchFamily="34" charset="0"/>
              <a:buChar char="•"/>
            </a:pPr>
            <a:r>
              <a:rPr lang="en-US" sz="2000" dirty="0" smtClean="0"/>
              <a:t>Priority inversion, Priority Inheritance and Ceiling protocols (PIP/PCP) </a:t>
            </a:r>
          </a:p>
          <a:p>
            <a:pPr>
              <a:buFont typeface="Arial" pitchFamily="34" charset="0"/>
              <a:buChar char="•"/>
            </a:pPr>
            <a:r>
              <a:rPr lang="en-US" sz="2000" dirty="0" smtClean="0"/>
              <a:t>Message queues, pipes, shared memory, signals and events, Deadlocks </a:t>
            </a:r>
          </a:p>
          <a:p>
            <a:pPr>
              <a:buFont typeface="Arial" pitchFamily="34" charset="0"/>
              <a:buChar char="•"/>
            </a:pPr>
            <a:r>
              <a:rPr lang="en-US" sz="2000" dirty="0" smtClean="0"/>
              <a:t>Device Drivers and Interrupts </a:t>
            </a:r>
          </a:p>
          <a:p>
            <a:pPr>
              <a:buFont typeface="Arial" pitchFamily="34" charset="0"/>
              <a:buChar char="•"/>
            </a:pPr>
            <a:r>
              <a:rPr lang="en-US" sz="2000" dirty="0" smtClean="0"/>
              <a:t>POSIX standard and its role in RTOS </a:t>
            </a:r>
          </a:p>
          <a:p>
            <a:pPr>
              <a:buFont typeface="Arial" pitchFamily="34" charset="0"/>
              <a:buChar char="•"/>
            </a:pPr>
            <a:r>
              <a:rPr lang="en-US" sz="2000" dirty="0" err="1" smtClean="0"/>
              <a:t>IoT</a:t>
            </a:r>
            <a:r>
              <a:rPr lang="en-US" sz="2000" dirty="0" smtClean="0"/>
              <a:t> requirements and design of RTOS for </a:t>
            </a:r>
            <a:r>
              <a:rPr lang="en-US" sz="2000" dirty="0" err="1" smtClean="0"/>
              <a:t>IoT</a:t>
            </a:r>
            <a:r>
              <a:rPr lang="en-US" sz="2000" dirty="0" smtClean="0"/>
              <a:t> systems </a:t>
            </a:r>
          </a:p>
        </p:txBody>
      </p:sp>
      <p:sp>
        <p:nvSpPr>
          <p:cNvPr id="6" name="TextBox 5"/>
          <p:cNvSpPr txBox="1"/>
          <p:nvPr/>
        </p:nvSpPr>
        <p:spPr>
          <a:xfrm>
            <a:off x="2627784" y="332656"/>
            <a:ext cx="3990195" cy="707886"/>
          </a:xfrm>
          <a:prstGeom prst="rect">
            <a:avLst/>
          </a:prstGeom>
          <a:noFill/>
        </p:spPr>
        <p:txBody>
          <a:bodyPr wrap="none" rtlCol="0">
            <a:spAutoFit/>
          </a:bodyPr>
          <a:lstStyle/>
          <a:p>
            <a:r>
              <a:rPr lang="en-US" sz="4000" dirty="0" smtClean="0">
                <a:latin typeface="Bookman Old Style" pitchFamily="18" charset="0"/>
              </a:rPr>
              <a:t>Course Outline</a:t>
            </a:r>
            <a:endParaRPr lang="en-IN" sz="4000" dirty="0">
              <a:latin typeface="Bookman Old Style"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fontScale="90000"/>
          </a:bodyPr>
          <a:lstStyle/>
          <a:p>
            <a:r>
              <a:rPr lang="en-US" dirty="0" smtClean="0"/>
              <a:t>Real time OS used for</a:t>
            </a:r>
            <a:br>
              <a:rPr lang="en-US" dirty="0" smtClean="0"/>
            </a:br>
            <a:r>
              <a:rPr lang="en-US" dirty="0" smtClean="0"/>
              <a:t>Mars Exploration by NASA</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20</a:t>
            </a:fld>
            <a:endParaRPr lang="en-IN"/>
          </a:p>
        </p:txBody>
      </p:sp>
      <p:graphicFrame>
        <p:nvGraphicFramePr>
          <p:cNvPr id="5" name="Table 4"/>
          <p:cNvGraphicFramePr>
            <a:graphicFrameLocks noGrp="1"/>
          </p:cNvGraphicFramePr>
          <p:nvPr/>
        </p:nvGraphicFramePr>
        <p:xfrm>
          <a:off x="323529" y="1196752"/>
          <a:ext cx="8424934" cy="5520441"/>
        </p:xfrm>
        <a:graphic>
          <a:graphicData uri="http://schemas.openxmlformats.org/drawingml/2006/table">
            <a:tbl>
              <a:tblPr/>
              <a:tblGrid>
                <a:gridCol w="1203562"/>
                <a:gridCol w="1203562"/>
                <a:gridCol w="1203562"/>
                <a:gridCol w="1203562"/>
                <a:gridCol w="1203562"/>
                <a:gridCol w="1203562"/>
                <a:gridCol w="1203562"/>
              </a:tblGrid>
              <a:tr h="777266">
                <a:tc>
                  <a:txBody>
                    <a:bodyPr/>
                    <a:lstStyle/>
                    <a:p>
                      <a:pPr algn="ctr"/>
                      <a:r>
                        <a:rPr lang="en-US" sz="1400" dirty="0"/>
                        <a:t>Rover (mission, organization, year)</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u="none" strike="noStrike">
                          <a:solidFill>
                            <a:srgbClr val="0B0080"/>
                          </a:solidFill>
                          <a:hlinkClick r:id="rId2" tooltip="Central processing unit"/>
                        </a:rPr>
                        <a:t>CPUs</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u="none" strike="noStrike">
                          <a:solidFill>
                            <a:srgbClr val="0B0080"/>
                          </a:solidFill>
                          <a:hlinkClick r:id="rId3" tooltip="Random access memory"/>
                        </a:rPr>
                        <a:t>RAM</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u="none" strike="noStrike">
                          <a:solidFill>
                            <a:srgbClr val="0B0080"/>
                          </a:solidFill>
                          <a:hlinkClick r:id="rId4" tooltip="Flash memory"/>
                        </a:rPr>
                        <a:t>Flash</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u="none" strike="noStrike">
                          <a:solidFill>
                            <a:srgbClr val="0B0080"/>
                          </a:solidFill>
                          <a:hlinkClick r:id="rId5" tooltip="EEPROM"/>
                        </a:rPr>
                        <a:t>EEPROM</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u="none" strike="noStrike">
                          <a:solidFill>
                            <a:srgbClr val="0B0080"/>
                          </a:solidFill>
                          <a:hlinkClick r:id="rId6" tooltip="Operating system"/>
                        </a:rPr>
                        <a:t>Operating system</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u="none" strike="noStrike">
                          <a:solidFill>
                            <a:srgbClr val="0B0080"/>
                          </a:solidFill>
                          <a:hlinkClick r:id="rId7" tooltip="CPU time"/>
                        </a:rPr>
                        <a:t>CPU time</a:t>
                      </a:r>
                      <a:r>
                        <a:rPr lang="en-US" sz="1400"/>
                        <a:t> available for the autonomy software</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777266">
                <a:tc>
                  <a:txBody>
                    <a:bodyPr/>
                    <a:lstStyle/>
                    <a:p>
                      <a:r>
                        <a:rPr lang="en-US" sz="1400" i="1" u="none" strike="noStrike">
                          <a:solidFill>
                            <a:srgbClr val="0B0080"/>
                          </a:solidFill>
                          <a:hlinkClick r:id="rId8" tooltip="Mars Pathfinder"/>
                        </a:rPr>
                        <a:t>Sojourner</a:t>
                      </a:r>
                      <a:r>
                        <a:rPr lang="en-US" sz="1400" u="none" strike="noStrike">
                          <a:solidFill>
                            <a:srgbClr val="0B0080"/>
                          </a:solidFill>
                          <a:hlinkClick r:id="rId8" tooltip="Mars Pathfinder"/>
                        </a:rPr>
                        <a:t> Rover</a:t>
                      </a:r>
                      <a:r>
                        <a:rPr lang="en-US" sz="1400"/>
                        <a:t> (</a:t>
                      </a:r>
                      <a:r>
                        <a:rPr lang="en-US" sz="1400" u="none" strike="noStrike">
                          <a:solidFill>
                            <a:srgbClr val="0B0080"/>
                          </a:solidFill>
                          <a:hlinkClick r:id="rId9" tooltip="Pathfinder mission"/>
                        </a:rPr>
                        <a:t>Pathfinder</a:t>
                      </a:r>
                      <a:r>
                        <a:rPr lang="en-US" sz="1400"/>
                        <a:t>, NASA, 1997)</a:t>
                      </a:r>
                      <a:r>
                        <a:rPr lang="en-US" sz="1400" b="0" i="0" u="none" strike="noStrike" baseline="30000">
                          <a:solidFill>
                            <a:srgbClr val="0B0080"/>
                          </a:solidFill>
                          <a:hlinkClick r:id="rId10"/>
                        </a:rPr>
                        <a:t>[1][2][3][4]</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2 MHz</a:t>
                      </a:r>
                      <a:r>
                        <a:rPr lang="en-US" sz="1400" b="0" i="0" u="none" strike="noStrike" baseline="30000">
                          <a:solidFill>
                            <a:srgbClr val="0B0080"/>
                          </a:solidFill>
                          <a:hlinkClick r:id="rId10"/>
                        </a:rPr>
                        <a:t>[5]</a:t>
                      </a:r>
                      <a:r>
                        <a:rPr lang="en-US" sz="1400"/>
                        <a:t> </a:t>
                      </a:r>
                      <a:r>
                        <a:rPr lang="en-US" sz="1400" u="none" strike="noStrike">
                          <a:solidFill>
                            <a:srgbClr val="0B0080"/>
                          </a:solidFill>
                          <a:hlinkClick r:id="rId11" tooltip="Intel 80C85"/>
                        </a:rPr>
                        <a:t>Intel 80C85</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512 </a:t>
                      </a:r>
                      <a:r>
                        <a:rPr lang="en-US" sz="1400" u="none" strike="noStrike">
                          <a:solidFill>
                            <a:srgbClr val="0B0080"/>
                          </a:solidFill>
                          <a:hlinkClick r:id="rId12" tooltip="Kilobyte"/>
                        </a:rPr>
                        <a:t>KB</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176 KB</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None</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Custom </a:t>
                      </a:r>
                      <a:r>
                        <a:rPr lang="en-US" sz="1400" u="none" strike="noStrike">
                          <a:solidFill>
                            <a:srgbClr val="0B0080"/>
                          </a:solidFill>
                          <a:hlinkClick r:id="rId13" tooltip="Cyclic executive"/>
                        </a:rPr>
                        <a:t>cyclic executive</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Not applicable to Cyclic Executives</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150353">
                <a:tc>
                  <a:txBody>
                    <a:bodyPr/>
                    <a:lstStyle/>
                    <a:p>
                      <a:r>
                        <a:rPr lang="da-DK" sz="1400" u="none" strike="noStrike">
                          <a:solidFill>
                            <a:srgbClr val="0B0080"/>
                          </a:solidFill>
                          <a:hlinkClick r:id="rId9" tooltip="Pathfinder mission"/>
                        </a:rPr>
                        <a:t>Pathfinder Lander</a:t>
                      </a:r>
                      <a:r>
                        <a:rPr lang="da-DK" sz="1400"/>
                        <a:t> (NASA, 1997)</a:t>
                      </a:r>
                      <a:r>
                        <a:rPr lang="da-DK" sz="1400" b="0" i="0" u="none" strike="noStrike" baseline="30000">
                          <a:solidFill>
                            <a:srgbClr val="0B0080"/>
                          </a:solidFill>
                          <a:hlinkClick r:id="rId10"/>
                        </a:rPr>
                        <a:t>[1]</a:t>
                      </a:r>
                      <a:r>
                        <a:rPr lang="da-DK" sz="1400"/>
                        <a:t/>
                      </a:r>
                      <a:br>
                        <a:rPr lang="da-DK" sz="1400"/>
                      </a:br>
                      <a:r>
                        <a:rPr lang="da-DK" sz="1400"/>
                        <a:t>(Base station for </a:t>
                      </a:r>
                      <a:r>
                        <a:rPr lang="da-DK" sz="1400" i="1"/>
                        <a:t>Sojourner</a:t>
                      </a:r>
                      <a:r>
                        <a:rPr lang="da-DK" sz="1400"/>
                        <a:t> rover)</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20 MHz MFC (</a:t>
                      </a:r>
                      <a:r>
                        <a:rPr lang="en-US" sz="1400" u="none" strike="noStrike">
                          <a:solidFill>
                            <a:srgbClr val="0B0080"/>
                          </a:solidFill>
                          <a:hlinkClick r:id="rId14" tooltip="RAD6000"/>
                        </a:rPr>
                        <a:t>IBM RAD6000</a:t>
                      </a:r>
                      <a:r>
                        <a:rPr lang="en-US" sz="1400"/>
                        <a:t> Precursor)</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128 </a:t>
                      </a:r>
                      <a:r>
                        <a:rPr lang="en-US" sz="1400" u="none" strike="noStrike">
                          <a:solidFill>
                            <a:srgbClr val="0B0080"/>
                          </a:solidFill>
                          <a:hlinkClick r:id="rId15" tooltip="Megabyte"/>
                        </a:rPr>
                        <a:t>MB</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None</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6 MB</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u="none" strike="noStrike">
                          <a:solidFill>
                            <a:srgbClr val="0B0080"/>
                          </a:solidFill>
                          <a:hlinkClick r:id="rId16" tooltip="VxWorks"/>
                        </a:rPr>
                        <a:t>VxWorks</a:t>
                      </a:r>
                      <a:r>
                        <a:rPr lang="en-US" sz="1400" b="0" i="0" u="none" strike="noStrike" baseline="30000">
                          <a:solidFill>
                            <a:srgbClr val="0B0080"/>
                          </a:solidFill>
                          <a:hlinkClick r:id="rId10"/>
                        </a:rPr>
                        <a:t>[6]</a:t>
                      </a:r>
                      <a:r>
                        <a:rPr lang="en-US" sz="1400"/>
                        <a:t>(</a:t>
                      </a:r>
                      <a:r>
                        <a:rPr lang="en-US" sz="1400" u="none" strike="noStrike">
                          <a:solidFill>
                            <a:srgbClr val="0B0080"/>
                          </a:solidFill>
                          <a:hlinkClick r:id="rId17" tooltip="Computer multitasking"/>
                        </a:rPr>
                        <a:t>multitasking</a:t>
                      </a:r>
                      <a:r>
                        <a:rPr lang="en-US" sz="1400"/>
                        <a:t>)</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less than 75%</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150353">
                <a:tc>
                  <a:txBody>
                    <a:bodyPr/>
                    <a:lstStyle/>
                    <a:p>
                      <a:r>
                        <a:rPr lang="en-US" sz="1400" i="1" u="none" strike="noStrike">
                          <a:solidFill>
                            <a:srgbClr val="0B0080"/>
                          </a:solidFill>
                          <a:hlinkClick r:id="rId18" tooltip="Spirit (rover)"/>
                        </a:rPr>
                        <a:t>Spirit</a:t>
                      </a:r>
                      <a:r>
                        <a:rPr lang="en-US" sz="1400"/>
                        <a:t> and </a:t>
                      </a:r>
                      <a:r>
                        <a:rPr lang="en-US" sz="1400" i="1" u="none" strike="noStrike">
                          <a:solidFill>
                            <a:srgbClr val="0B0080"/>
                          </a:solidFill>
                          <a:hlinkClick r:id="rId19" tooltip="Opportunity (rover)"/>
                        </a:rPr>
                        <a:t>Opportunity</a:t>
                      </a:r>
                      <a:r>
                        <a:rPr lang="en-US" sz="1400"/>
                        <a:t> (</a:t>
                      </a:r>
                      <a:r>
                        <a:rPr lang="en-US" sz="1400" u="none" strike="noStrike">
                          <a:solidFill>
                            <a:srgbClr val="0B0080"/>
                          </a:solidFill>
                          <a:hlinkClick r:id="rId20" tooltip="Mars Exploration Rover"/>
                        </a:rPr>
                        <a:t>Mars Exploration Rover</a:t>
                      </a:r>
                      <a:r>
                        <a:rPr lang="en-US" sz="1400"/>
                        <a:t> (MER), NASA, 2004)</a:t>
                      </a:r>
                      <a:r>
                        <a:rPr lang="en-US" sz="1400" b="0" i="0" u="none" strike="noStrike" baseline="30000">
                          <a:solidFill>
                            <a:srgbClr val="0B0080"/>
                          </a:solidFill>
                          <a:hlinkClick r:id="rId10"/>
                        </a:rPr>
                        <a:t>[1]</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20 MHz </a:t>
                      </a:r>
                      <a:r>
                        <a:rPr lang="en-US" sz="1400" u="none" strike="noStrike">
                          <a:solidFill>
                            <a:srgbClr val="0B0080"/>
                          </a:solidFill>
                          <a:hlinkClick r:id="rId14" tooltip="RAD6000"/>
                        </a:rPr>
                        <a:t>BAE RAD6000</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128 </a:t>
                      </a:r>
                      <a:r>
                        <a:rPr lang="en-US" sz="1400" u="none" strike="noStrike">
                          <a:solidFill>
                            <a:srgbClr val="0B0080"/>
                          </a:solidFill>
                          <a:hlinkClick r:id="rId15" tooltip="Megabyte"/>
                        </a:rPr>
                        <a:t>MB</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256 MB</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3 MB</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VxWorks (multitasking)</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less than 75%</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057082">
                <a:tc>
                  <a:txBody>
                    <a:bodyPr/>
                    <a:lstStyle/>
                    <a:p>
                      <a:r>
                        <a:rPr lang="en-US" sz="1400" i="1" u="none" strike="noStrike">
                          <a:solidFill>
                            <a:srgbClr val="0B0080"/>
                          </a:solidFill>
                          <a:hlinkClick r:id="rId21" tooltip="Curiosity rover"/>
                        </a:rPr>
                        <a:t>Curiosity</a:t>
                      </a:r>
                      <a:r>
                        <a:rPr lang="en-US" sz="1400"/>
                        <a:t> (</a:t>
                      </a:r>
                      <a:r>
                        <a:rPr lang="en-US" sz="1400" u="none" strike="noStrike">
                          <a:solidFill>
                            <a:srgbClr val="0B0080"/>
                          </a:solidFill>
                          <a:hlinkClick r:id="rId22" tooltip="Mars Science Laboratory"/>
                        </a:rPr>
                        <a:t>Mars Science Laboratory</a:t>
                      </a:r>
                      <a:r>
                        <a:rPr lang="en-US" sz="1400"/>
                        <a:t> (MSL), NASA, 2011)</a:t>
                      </a:r>
                      <a:r>
                        <a:rPr lang="en-US" sz="1400" b="0" i="0" u="none" strike="noStrike" baseline="30000">
                          <a:solidFill>
                            <a:srgbClr val="0B0080"/>
                          </a:solidFill>
                          <a:hlinkClick r:id="rId10"/>
                        </a:rPr>
                        <a:t>[1][7][8]</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200 MHz </a:t>
                      </a:r>
                      <a:r>
                        <a:rPr lang="en-US" sz="1400" u="none" strike="noStrike">
                          <a:solidFill>
                            <a:srgbClr val="0B0080"/>
                          </a:solidFill>
                          <a:hlinkClick r:id="rId23" tooltip="RAD750"/>
                        </a:rPr>
                        <a:t>BAE RAD750</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256 MB</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2 </a:t>
                      </a:r>
                      <a:r>
                        <a:rPr lang="en-US" sz="1400" u="none" strike="noStrike" dirty="0">
                          <a:solidFill>
                            <a:srgbClr val="0B0080"/>
                          </a:solidFill>
                          <a:hlinkClick r:id="rId24" tooltip="Gigabyte"/>
                        </a:rPr>
                        <a:t>GB</a:t>
                      </a:r>
                      <a:endParaRPr lang="en-US" sz="1400" dirty="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256 KB</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VxWorks (multitasking)</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less than 75%</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was the OS used by Apollo -11</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21</a:t>
            </a:fld>
            <a:endParaRPr lang="en-IN"/>
          </a:p>
        </p:txBody>
      </p:sp>
      <p:sp>
        <p:nvSpPr>
          <p:cNvPr id="5" name="TextBox 4"/>
          <p:cNvSpPr txBox="1"/>
          <p:nvPr/>
        </p:nvSpPr>
        <p:spPr>
          <a:xfrm>
            <a:off x="467544" y="1484784"/>
            <a:ext cx="8352928" cy="1323439"/>
          </a:xfrm>
          <a:prstGeom prst="rect">
            <a:avLst/>
          </a:prstGeom>
          <a:noFill/>
        </p:spPr>
        <p:txBody>
          <a:bodyPr wrap="square" rtlCol="0">
            <a:spAutoFit/>
          </a:bodyPr>
          <a:lstStyle/>
          <a:p>
            <a:r>
              <a:rPr lang="en-US" sz="1600" dirty="0" smtClean="0"/>
              <a:t>The so-called Apollo Guidance Computer (AGC) used a real time operating system, </a:t>
            </a:r>
          </a:p>
          <a:p>
            <a:r>
              <a:rPr lang="en-US" sz="1600" dirty="0" smtClean="0"/>
              <a:t>which enabled astronauts to enter simple commands by typing in pairs of nouns and </a:t>
            </a:r>
          </a:p>
          <a:p>
            <a:r>
              <a:rPr lang="en-US" sz="1600" dirty="0" smtClean="0"/>
              <a:t>verbs, to control the spacecraft. It was more basic than the electronics in modern</a:t>
            </a:r>
          </a:p>
          <a:p>
            <a:r>
              <a:rPr lang="en-US" sz="1600" dirty="0" smtClean="0"/>
              <a:t> toasters that have computer controlled stop/start/defrost buttons. </a:t>
            </a:r>
          </a:p>
          <a:p>
            <a:r>
              <a:rPr lang="en-US" sz="1600" dirty="0" smtClean="0"/>
              <a:t>It had approximately 64Kbyte of memory and operated at 0.043MHz.</a:t>
            </a:r>
            <a:endParaRPr lang="en-US" sz="1600" dirty="0"/>
          </a:p>
        </p:txBody>
      </p:sp>
      <p:pic>
        <p:nvPicPr>
          <p:cNvPr id="41986" name="Picture 2" descr="http://www.computerweekly.com/assets/getAsset.aspx?ItemID=42196"/>
          <p:cNvPicPr>
            <a:picLocks noChangeAspect="1" noChangeArrowheads="1"/>
          </p:cNvPicPr>
          <p:nvPr/>
        </p:nvPicPr>
        <p:blipFill>
          <a:blip r:embed="rId2" cstate="print"/>
          <a:srcRect/>
          <a:stretch>
            <a:fillRect/>
          </a:stretch>
        </p:blipFill>
        <p:spPr bwMode="auto">
          <a:xfrm>
            <a:off x="6444208" y="2996952"/>
            <a:ext cx="1980220" cy="3600400"/>
          </a:xfrm>
          <a:prstGeom prst="rect">
            <a:avLst/>
          </a:prstGeom>
          <a:noFill/>
        </p:spPr>
      </p:pic>
      <p:sp>
        <p:nvSpPr>
          <p:cNvPr id="7" name="Rectangle 6"/>
          <p:cNvSpPr/>
          <p:nvPr/>
        </p:nvSpPr>
        <p:spPr>
          <a:xfrm>
            <a:off x="467544" y="2996952"/>
            <a:ext cx="4572000" cy="1077218"/>
          </a:xfrm>
          <a:prstGeom prst="rect">
            <a:avLst/>
          </a:prstGeom>
        </p:spPr>
        <p:txBody>
          <a:bodyPr>
            <a:spAutoFit/>
          </a:bodyPr>
          <a:lstStyle/>
          <a:p>
            <a:r>
              <a:rPr lang="en-US" sz="1600" dirty="0" smtClean="0"/>
              <a:t>The AGC was designed to be fault-tolerant and was able to run several sub programs in priority order. Each of these sub programs was given a time slot to use the computer's sparse resources.</a:t>
            </a:r>
            <a:endParaRPr lang="en-US" sz="1600" dirty="0"/>
          </a:p>
        </p:txBody>
      </p:sp>
      <p:sp>
        <p:nvSpPr>
          <p:cNvPr id="8" name="Rectangle 7"/>
          <p:cNvSpPr/>
          <p:nvPr/>
        </p:nvSpPr>
        <p:spPr>
          <a:xfrm>
            <a:off x="395536" y="4437112"/>
            <a:ext cx="5616624" cy="1569660"/>
          </a:xfrm>
          <a:prstGeom prst="rect">
            <a:avLst/>
          </a:prstGeom>
        </p:spPr>
        <p:txBody>
          <a:bodyPr wrap="square">
            <a:spAutoFit/>
          </a:bodyPr>
          <a:lstStyle/>
          <a:p>
            <a:r>
              <a:rPr lang="en-US" sz="1600" dirty="0" smtClean="0"/>
              <a:t>Neil Armstrong </a:t>
            </a:r>
            <a:r>
              <a:rPr lang="en-US" sz="1600" dirty="0" smtClean="0">
                <a:hlinkClick r:id="rId3"/>
              </a:rPr>
              <a:t>asked Mission Control for clarification</a:t>
            </a:r>
            <a:r>
              <a:rPr lang="en-US" sz="1600" dirty="0" smtClean="0"/>
              <a:t> on the 1202 error. Jack Garman, a computer engineer at NASA, who worked on the Apollo Guidance Program Section, told mission control that the error could be ignored in this instance, which meant the mission could continue. Apollo 11 landed  on moon a few seconds later.</a:t>
            </a:r>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22</a:t>
            </a:fld>
            <a:endParaRPr lang="en-IN"/>
          </a:p>
        </p:txBody>
      </p:sp>
      <p:sp>
        <p:nvSpPr>
          <p:cNvPr id="5" name="TextBox 4"/>
          <p:cNvSpPr txBox="1"/>
          <p:nvPr/>
        </p:nvSpPr>
        <p:spPr>
          <a:xfrm>
            <a:off x="1043608" y="1700808"/>
            <a:ext cx="5875391" cy="707886"/>
          </a:xfrm>
          <a:prstGeom prst="rect">
            <a:avLst/>
          </a:prstGeom>
          <a:noFill/>
        </p:spPr>
        <p:txBody>
          <a:bodyPr wrap="none" rtlCol="0">
            <a:spAutoFit/>
          </a:bodyPr>
          <a:lstStyle/>
          <a:p>
            <a:r>
              <a:rPr lang="en-US" sz="4000" dirty="0" smtClean="0"/>
              <a:t>What type of  OS  is used in</a:t>
            </a:r>
            <a:endParaRPr lang="en-US" sz="4000" dirty="0"/>
          </a:p>
        </p:txBody>
      </p:sp>
      <p:pic>
        <p:nvPicPr>
          <p:cNvPr id="39938" name="Picture 2" descr="Image result for ATM"/>
          <p:cNvPicPr>
            <a:picLocks noChangeAspect="1" noChangeArrowheads="1"/>
          </p:cNvPicPr>
          <p:nvPr/>
        </p:nvPicPr>
        <p:blipFill>
          <a:blip r:embed="rId2" cstate="print"/>
          <a:srcRect/>
          <a:stretch>
            <a:fillRect/>
          </a:stretch>
        </p:blipFill>
        <p:spPr bwMode="auto">
          <a:xfrm>
            <a:off x="4932040" y="1772816"/>
            <a:ext cx="4680520" cy="4680520"/>
          </a:xfrm>
          <a:prstGeom prst="rect">
            <a:avLst/>
          </a:prstGeom>
          <a:noFill/>
        </p:spPr>
      </p:pic>
      <p:sp>
        <p:nvSpPr>
          <p:cNvPr id="7" name="TextBox 6"/>
          <p:cNvSpPr txBox="1"/>
          <p:nvPr/>
        </p:nvSpPr>
        <p:spPr>
          <a:xfrm>
            <a:off x="1043608" y="3501008"/>
            <a:ext cx="3182025" cy="369332"/>
          </a:xfrm>
          <a:prstGeom prst="rect">
            <a:avLst/>
          </a:prstGeom>
          <a:noFill/>
        </p:spPr>
        <p:txBody>
          <a:bodyPr wrap="none" rtlCol="0">
            <a:spAutoFit/>
          </a:bodyPr>
          <a:lstStyle/>
          <a:p>
            <a:r>
              <a:rPr lang="en-US" dirty="0" smtClean="0"/>
              <a:t>Have you noticed  it any time ?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Devices and OS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23</a:t>
            </a:fld>
            <a:endParaRPr lang="en-IN"/>
          </a:p>
        </p:txBody>
      </p:sp>
      <p:sp>
        <p:nvSpPr>
          <p:cNvPr id="6" name="Rectangle 5"/>
          <p:cNvSpPr/>
          <p:nvPr/>
        </p:nvSpPr>
        <p:spPr>
          <a:xfrm>
            <a:off x="323528" y="2996952"/>
            <a:ext cx="3024336" cy="3139321"/>
          </a:xfrm>
          <a:prstGeom prst="rect">
            <a:avLst/>
          </a:prstGeom>
          <a:ln w="19050">
            <a:solidFill>
              <a:schemeClr val="tx1"/>
            </a:solidFill>
          </a:ln>
        </p:spPr>
        <p:txBody>
          <a:bodyPr wrap="square">
            <a:spAutoFit/>
          </a:bodyPr>
          <a:lstStyle/>
          <a:p>
            <a:r>
              <a:rPr lang="en-US" dirty="0" smtClean="0"/>
              <a:t>The Kindle Fire is a tablet computer developed by Amazon.com. Built with Quanta Computer, the Kindle Fire was first released in November 2011, featuring a color 7-inch multi-touch display with IPS technology and running a custom version of Google's Android operating system called Fire OS.</a:t>
            </a:r>
            <a:endParaRPr lang="en-US" dirty="0"/>
          </a:p>
        </p:txBody>
      </p:sp>
      <p:sp>
        <p:nvSpPr>
          <p:cNvPr id="7" name="Rectangle 6"/>
          <p:cNvSpPr/>
          <p:nvPr/>
        </p:nvSpPr>
        <p:spPr>
          <a:xfrm>
            <a:off x="4355976" y="2924944"/>
            <a:ext cx="4572000" cy="3384376"/>
          </a:xfrm>
          <a:prstGeom prst="rect">
            <a:avLst/>
          </a:prstGeom>
          <a:ln w="19050">
            <a:solidFill>
              <a:schemeClr val="tx1"/>
            </a:solidFill>
          </a:ln>
        </p:spPr>
        <p:txBody>
          <a:bodyPr wrap="square">
            <a:spAutoFit/>
          </a:bodyPr>
          <a:lstStyle/>
          <a:p>
            <a:r>
              <a:rPr lang="en-US" dirty="0" smtClean="0"/>
              <a:t>Cisco IOS (originally Internetwork Operating System) is a family of software used on most Cisco Systems routers and current Cisco network switches. (Earlier switches ran </a:t>
            </a:r>
            <a:r>
              <a:rPr lang="en-US" dirty="0" err="1" smtClean="0"/>
              <a:t>CatOS</a:t>
            </a:r>
            <a:r>
              <a:rPr lang="en-US" dirty="0" smtClean="0"/>
              <a:t>.) IOS is a package of routing, switching, internetworking and telecommunications functions integrated into a multitasking operating system. Although the IOS code base includes a cooperative multitasking kernel, most IOS features have been ported to other kernels such as QNX and Linux for use in Cisco products or simulators such as Cisco VIRL.</a:t>
            </a:r>
            <a:endParaRPr lang="en-US" dirty="0"/>
          </a:p>
        </p:txBody>
      </p:sp>
      <p:pic>
        <p:nvPicPr>
          <p:cNvPr id="40962" name="Picture 2" descr="Image result for cisco routers"/>
          <p:cNvPicPr>
            <a:picLocks noChangeAspect="1" noChangeArrowheads="1"/>
          </p:cNvPicPr>
          <p:nvPr/>
        </p:nvPicPr>
        <p:blipFill>
          <a:blip r:embed="rId2" cstate="print"/>
          <a:srcRect/>
          <a:stretch>
            <a:fillRect/>
          </a:stretch>
        </p:blipFill>
        <p:spPr bwMode="auto">
          <a:xfrm>
            <a:off x="5364088" y="1556792"/>
            <a:ext cx="2160240" cy="1296144"/>
          </a:xfrm>
          <a:prstGeom prst="rect">
            <a:avLst/>
          </a:prstGeom>
          <a:noFill/>
        </p:spPr>
      </p:pic>
      <p:pic>
        <p:nvPicPr>
          <p:cNvPr id="40964" name="Picture 4" descr="Image result for kindel"/>
          <p:cNvPicPr>
            <a:picLocks noChangeAspect="1" noChangeArrowheads="1"/>
          </p:cNvPicPr>
          <p:nvPr/>
        </p:nvPicPr>
        <p:blipFill>
          <a:blip r:embed="rId3" cstate="print"/>
          <a:srcRect/>
          <a:stretch>
            <a:fillRect/>
          </a:stretch>
        </p:blipFill>
        <p:spPr bwMode="auto">
          <a:xfrm>
            <a:off x="827584" y="1412776"/>
            <a:ext cx="1224136" cy="153017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3</a:t>
            </a:fld>
            <a:endParaRPr lang="en-IN"/>
          </a:p>
        </p:txBody>
      </p:sp>
      <p:sp>
        <p:nvSpPr>
          <p:cNvPr id="4" name="Rectangle 3"/>
          <p:cNvSpPr/>
          <p:nvPr/>
        </p:nvSpPr>
        <p:spPr>
          <a:xfrm>
            <a:off x="3275856" y="3368824"/>
            <a:ext cx="2808312" cy="1584176"/>
          </a:xfrm>
          <a:prstGeom prst="rect">
            <a:avLst/>
          </a:prstGeom>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5" name="Rectangle 4"/>
          <p:cNvSpPr/>
          <p:nvPr/>
        </p:nvSpPr>
        <p:spPr>
          <a:xfrm>
            <a:off x="3482752" y="1108720"/>
            <a:ext cx="2232248" cy="576064"/>
          </a:xfrm>
          <a:prstGeom prst="rect">
            <a:avLst/>
          </a:prstGeom>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Memory</a:t>
            </a:r>
          </a:p>
          <a:p>
            <a:pPr algn="ctr"/>
            <a:r>
              <a:rPr lang="en-US" dirty="0" smtClean="0"/>
              <a:t>(RAM)</a:t>
            </a:r>
            <a:endParaRPr lang="en-IN" dirty="0"/>
          </a:p>
        </p:txBody>
      </p:sp>
      <p:pic>
        <p:nvPicPr>
          <p:cNvPr id="6" name="Picture 6" descr="C:\Users\Admin\AppData\Local\Microsoft\Windows\Temporary Internet Files\Content.IE5\L6KRA0SS\3_5_SATA_HDD_MD-Series_03[1].jpg"/>
          <p:cNvPicPr>
            <a:picLocks noChangeAspect="1" noChangeArrowheads="1"/>
          </p:cNvPicPr>
          <p:nvPr/>
        </p:nvPicPr>
        <p:blipFill>
          <a:blip r:embed="rId2" cstate="print"/>
          <a:srcRect/>
          <a:stretch>
            <a:fillRect/>
          </a:stretch>
        </p:blipFill>
        <p:spPr bwMode="auto">
          <a:xfrm>
            <a:off x="7086600" y="768581"/>
            <a:ext cx="990600" cy="1320800"/>
          </a:xfrm>
          <a:prstGeom prst="rect">
            <a:avLst/>
          </a:prstGeom>
          <a:noFill/>
        </p:spPr>
      </p:pic>
      <p:cxnSp>
        <p:nvCxnSpPr>
          <p:cNvPr id="7" name="Straight Arrow Connector 6"/>
          <p:cNvCxnSpPr/>
          <p:nvPr/>
        </p:nvCxnSpPr>
        <p:spPr>
          <a:xfrm>
            <a:off x="3657600" y="1718320"/>
            <a:ext cx="0" cy="160020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867400" y="1946920"/>
            <a:ext cx="1219200" cy="1371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084168" y="4304928"/>
            <a:ext cx="10081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979712" y="4016896"/>
            <a:ext cx="1296144"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37589" y="2708920"/>
            <a:ext cx="1406411" cy="461665"/>
          </a:xfrm>
          <a:prstGeom prst="rect">
            <a:avLst/>
          </a:prstGeom>
          <a:noFill/>
        </p:spPr>
        <p:txBody>
          <a:bodyPr wrap="none" rtlCol="0">
            <a:spAutoFit/>
          </a:bodyPr>
          <a:lstStyle/>
          <a:p>
            <a:r>
              <a:rPr lang="en-US" sz="1200" dirty="0" smtClean="0"/>
              <a:t>Secondary Memory</a:t>
            </a:r>
          </a:p>
          <a:p>
            <a:r>
              <a:rPr lang="en-US" sz="1200" dirty="0" smtClean="0"/>
              <a:t>(Hard Disk)</a:t>
            </a:r>
            <a:endParaRPr lang="en-IN" sz="1200" dirty="0"/>
          </a:p>
        </p:txBody>
      </p:sp>
      <p:pic>
        <p:nvPicPr>
          <p:cNvPr id="12"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a:off x="827584" y="3440832"/>
            <a:ext cx="1152128" cy="817148"/>
          </a:xfrm>
          <a:prstGeom prst="rect">
            <a:avLst/>
          </a:prstGeom>
          <a:noFill/>
        </p:spPr>
      </p:pic>
      <p:pic>
        <p:nvPicPr>
          <p:cNvPr id="13" name="Picture 8" descr="C:\Users\Admin\AppData\Local\Microsoft\Windows\Temporary Internet Files\Content.IE5\BM4YNP21\mono-display[1].png"/>
          <p:cNvPicPr>
            <a:picLocks noChangeAspect="1" noChangeArrowheads="1"/>
          </p:cNvPicPr>
          <p:nvPr/>
        </p:nvPicPr>
        <p:blipFill>
          <a:blip r:embed="rId4" cstate="print"/>
          <a:srcRect/>
          <a:stretch>
            <a:fillRect/>
          </a:stretch>
        </p:blipFill>
        <p:spPr bwMode="auto">
          <a:xfrm>
            <a:off x="7164288" y="4016896"/>
            <a:ext cx="609601" cy="609601"/>
          </a:xfrm>
          <a:prstGeom prst="rect">
            <a:avLst/>
          </a:prstGeom>
          <a:noFill/>
        </p:spPr>
      </p:pic>
      <p:sp>
        <p:nvSpPr>
          <p:cNvPr id="14" name="Rectangle 13"/>
          <p:cNvSpPr/>
          <p:nvPr/>
        </p:nvSpPr>
        <p:spPr>
          <a:xfrm>
            <a:off x="838200" y="5791200"/>
            <a:ext cx="7774884"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Basic Computer Architecture</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cxnSp>
        <p:nvCxnSpPr>
          <p:cNvPr id="15" name="Straight Arrow Connector 14"/>
          <p:cNvCxnSpPr/>
          <p:nvPr/>
        </p:nvCxnSpPr>
        <p:spPr>
          <a:xfrm>
            <a:off x="3962400" y="1718320"/>
            <a:ext cx="0" cy="160020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05400" y="1718320"/>
            <a:ext cx="0" cy="1600200"/>
          </a:xfrm>
          <a:prstGeom prst="straightConnector1">
            <a:avLst/>
          </a:prstGeom>
          <a:ln cmpd="sng">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10200" y="1718320"/>
            <a:ext cx="0" cy="1600200"/>
          </a:xfrm>
          <a:prstGeom prst="straightConnector1">
            <a:avLst/>
          </a:prstGeom>
          <a:ln>
            <a:solidFill>
              <a:srgbClr val="0070C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38400" y="2327920"/>
            <a:ext cx="1100942" cy="369332"/>
          </a:xfrm>
          <a:prstGeom prst="rect">
            <a:avLst/>
          </a:prstGeom>
          <a:noFill/>
        </p:spPr>
        <p:txBody>
          <a:bodyPr wrap="none" rtlCol="0">
            <a:spAutoFit/>
          </a:bodyPr>
          <a:lstStyle/>
          <a:p>
            <a:r>
              <a:rPr lang="en-US" dirty="0" smtClean="0"/>
              <a:t>Instruction</a:t>
            </a:r>
            <a:endParaRPr lang="en-US" dirty="0"/>
          </a:p>
        </p:txBody>
      </p:sp>
      <p:sp>
        <p:nvSpPr>
          <p:cNvPr id="19" name="TextBox 18"/>
          <p:cNvSpPr txBox="1"/>
          <p:nvPr/>
        </p:nvSpPr>
        <p:spPr>
          <a:xfrm rot="5400000">
            <a:off x="5367136" y="2308409"/>
            <a:ext cx="607859" cy="307777"/>
          </a:xfrm>
          <a:prstGeom prst="rect">
            <a:avLst/>
          </a:prstGeom>
          <a:noFill/>
        </p:spPr>
        <p:txBody>
          <a:bodyPr wrap="none" rtlCol="0">
            <a:spAutoFit/>
          </a:bodyPr>
          <a:lstStyle/>
          <a:p>
            <a:r>
              <a:rPr lang="en-US" sz="1400" dirty="0" smtClean="0"/>
              <a:t>Data</a:t>
            </a:r>
            <a:endParaRPr lang="en-US" dirty="0"/>
          </a:p>
        </p:txBody>
      </p:sp>
      <p:sp>
        <p:nvSpPr>
          <p:cNvPr id="20" name="TextBox 19"/>
          <p:cNvSpPr txBox="1"/>
          <p:nvPr/>
        </p:nvSpPr>
        <p:spPr>
          <a:xfrm rot="-5400000">
            <a:off x="4328997" y="2300403"/>
            <a:ext cx="1220206" cy="276999"/>
          </a:xfrm>
          <a:prstGeom prst="rect">
            <a:avLst/>
          </a:prstGeom>
          <a:noFill/>
        </p:spPr>
        <p:txBody>
          <a:bodyPr wrap="none" rtlCol="0">
            <a:spAutoFit/>
          </a:bodyPr>
          <a:lstStyle/>
          <a:p>
            <a:r>
              <a:rPr lang="en-US" sz="1200" dirty="0" smtClean="0"/>
              <a:t>Data Address</a:t>
            </a:r>
            <a:endParaRPr 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4</a:t>
            </a:fld>
            <a:endParaRPr lang="en-IN"/>
          </a:p>
        </p:txBody>
      </p:sp>
      <p:sp>
        <p:nvSpPr>
          <p:cNvPr id="4" name="Rectangle 3"/>
          <p:cNvSpPr/>
          <p:nvPr/>
        </p:nvSpPr>
        <p:spPr>
          <a:xfrm>
            <a:off x="3275856" y="2564904"/>
            <a:ext cx="2808312" cy="1584176"/>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5" name="Rectangle 4"/>
          <p:cNvSpPr/>
          <p:nvPr/>
        </p:nvSpPr>
        <p:spPr>
          <a:xfrm>
            <a:off x="1835696" y="764704"/>
            <a:ext cx="2232248" cy="576064"/>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Memory</a:t>
            </a:r>
          </a:p>
          <a:p>
            <a:pPr algn="ctr"/>
            <a:r>
              <a:rPr lang="en-US" dirty="0" smtClean="0"/>
              <a:t>(RAM)</a:t>
            </a:r>
            <a:endParaRPr lang="en-IN" dirty="0"/>
          </a:p>
        </p:txBody>
      </p:sp>
      <p:pic>
        <p:nvPicPr>
          <p:cNvPr id="6" name="Picture 9" descr="C:\Users\Admin\AppData\Local\Microsoft\Windows\Temporary Internet Files\Content.IE5\D45FKAQH\Bus_Network_Topology[1].png"/>
          <p:cNvPicPr>
            <a:picLocks noChangeAspect="1" noChangeArrowheads="1"/>
          </p:cNvPicPr>
          <p:nvPr/>
        </p:nvPicPr>
        <p:blipFill>
          <a:blip r:embed="rId2" cstate="print"/>
          <a:srcRect/>
          <a:stretch>
            <a:fillRect/>
          </a:stretch>
        </p:blipFill>
        <p:spPr bwMode="auto">
          <a:xfrm>
            <a:off x="107504" y="5229200"/>
            <a:ext cx="1656184" cy="1154666"/>
          </a:xfrm>
          <a:prstGeom prst="rect">
            <a:avLst/>
          </a:prstGeom>
          <a:noFill/>
        </p:spPr>
      </p:pic>
      <p:cxnSp>
        <p:nvCxnSpPr>
          <p:cNvPr id="7" name="Straight Arrow Connector 6"/>
          <p:cNvCxnSpPr/>
          <p:nvPr/>
        </p:nvCxnSpPr>
        <p:spPr>
          <a:xfrm>
            <a:off x="3131840" y="1412776"/>
            <a:ext cx="720080" cy="11521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364088" y="1844824"/>
            <a:ext cx="576064" cy="64807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084168" y="3501008"/>
            <a:ext cx="1008112" cy="0"/>
          </a:xfrm>
          <a:prstGeom prst="straightConnector1">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652120" y="4221088"/>
            <a:ext cx="864096" cy="151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24128" y="908720"/>
            <a:ext cx="2053767" cy="430887"/>
          </a:xfrm>
          <a:prstGeom prst="rect">
            <a:avLst/>
          </a:prstGeom>
          <a:noFill/>
        </p:spPr>
        <p:txBody>
          <a:bodyPr wrap="none" rtlCol="0">
            <a:spAutoFit/>
          </a:bodyPr>
          <a:lstStyle/>
          <a:p>
            <a:r>
              <a:rPr lang="en-US" sz="1100" dirty="0" smtClean="0"/>
              <a:t>Secondary Memory</a:t>
            </a:r>
          </a:p>
          <a:p>
            <a:r>
              <a:rPr lang="en-US" sz="1100" dirty="0" smtClean="0"/>
              <a:t>Memory Card (16 GB, 32 GB etc)</a:t>
            </a:r>
            <a:endParaRPr lang="en-IN" sz="1100" dirty="0"/>
          </a:p>
        </p:txBody>
      </p:sp>
      <p:sp>
        <p:nvSpPr>
          <p:cNvPr id="12" name="TextBox 11"/>
          <p:cNvSpPr txBox="1"/>
          <p:nvPr/>
        </p:nvSpPr>
        <p:spPr>
          <a:xfrm>
            <a:off x="6876256" y="5805264"/>
            <a:ext cx="1229824" cy="261610"/>
          </a:xfrm>
          <a:prstGeom prst="rect">
            <a:avLst/>
          </a:prstGeom>
          <a:noFill/>
        </p:spPr>
        <p:txBody>
          <a:bodyPr wrap="none" rtlCol="0">
            <a:spAutoFit/>
          </a:bodyPr>
          <a:lstStyle/>
          <a:p>
            <a:r>
              <a:rPr lang="en-US" sz="1100" dirty="0" smtClean="0"/>
              <a:t>Network Interface</a:t>
            </a:r>
            <a:endParaRPr lang="en-IN" sz="1100" dirty="0"/>
          </a:p>
        </p:txBody>
      </p:sp>
      <p:sp>
        <p:nvSpPr>
          <p:cNvPr id="13" name="Left-Right Arrow 12"/>
          <p:cNvSpPr/>
          <p:nvPr/>
        </p:nvSpPr>
        <p:spPr>
          <a:xfrm>
            <a:off x="2051720" y="5589240"/>
            <a:ext cx="4320480" cy="216024"/>
          </a:xfrm>
          <a:prstGeom prst="leftRightArrow">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3059832" y="5733256"/>
            <a:ext cx="2975494" cy="120032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cap="rnd">
                  <a:solidFill>
                    <a:schemeClr val="accent1">
                      <a:shade val="50000"/>
                    </a:schemeClr>
                  </a:solidFill>
                  <a:bevel/>
                </a:ln>
                <a:gradFill>
                  <a:gsLst>
                    <a:gs pos="25000">
                      <a:schemeClr val="accent2">
                        <a:satMod val="155000"/>
                      </a:schemeClr>
                    </a:gs>
                    <a:gs pos="100000">
                      <a:schemeClr val="accent2">
                        <a:shade val="45000"/>
                        <a:satMod val="165000"/>
                      </a:schemeClr>
                    </a:gs>
                  </a:gsLst>
                  <a:lin ang="5400000"/>
                </a:gradFill>
                <a:effectLst>
                  <a:outerShdw blurRad="60007" dist="310007" dir="7680000" sy="30000" kx="1300200" algn="ctr" rotWithShape="0">
                    <a:prstClr val="black">
                      <a:alpha val="32000"/>
                    </a:prstClr>
                  </a:outerShdw>
                </a:effectLst>
              </a:rPr>
              <a:t>Embedded Systems</a:t>
            </a:r>
            <a:endParaRPr lang="en-US" sz="4800" b="1" cap="none" spc="50" dirty="0">
              <a:ln w="11430" cap="rnd">
                <a:solidFill>
                  <a:schemeClr val="accent1">
                    <a:shade val="50000"/>
                  </a:schemeClr>
                </a:solidFill>
                <a:bevel/>
              </a:ln>
              <a:gradFill>
                <a:gsLst>
                  <a:gs pos="25000">
                    <a:schemeClr val="accent2">
                      <a:satMod val="155000"/>
                    </a:schemeClr>
                  </a:gs>
                  <a:gs pos="100000">
                    <a:schemeClr val="accent2">
                      <a:shade val="45000"/>
                      <a:satMod val="165000"/>
                    </a:schemeClr>
                  </a:gs>
                </a:gsLst>
                <a:lin ang="5400000"/>
              </a:gradFill>
              <a:effectLst>
                <a:outerShdw blurRad="60007" dist="310007" dir="7680000" sy="30000" kx="1300200" algn="ctr" rotWithShape="0">
                  <a:prstClr val="black">
                    <a:alpha val="32000"/>
                  </a:prstClr>
                </a:outerShdw>
              </a:effectLst>
            </a:endParaRPr>
          </a:p>
        </p:txBody>
      </p:sp>
      <p:pic>
        <p:nvPicPr>
          <p:cNvPr id="15"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a:off x="1475656" y="2420888"/>
            <a:ext cx="609161" cy="432048"/>
          </a:xfrm>
          <a:prstGeom prst="rect">
            <a:avLst/>
          </a:prstGeom>
          <a:noFill/>
        </p:spPr>
      </p:pic>
      <p:pic>
        <p:nvPicPr>
          <p:cNvPr id="16" name="Picture 2" descr="C:\Users\Admin\AppData\Local\Microsoft\Windows\Temporary Internet Files\Content.IE5\DCACVMC0\large_366_SoilMoisture1-450[1].jpg"/>
          <p:cNvPicPr>
            <a:picLocks noChangeAspect="1" noChangeArrowheads="1"/>
          </p:cNvPicPr>
          <p:nvPr/>
        </p:nvPicPr>
        <p:blipFill>
          <a:blip r:embed="rId4" cstate="print"/>
          <a:srcRect/>
          <a:stretch>
            <a:fillRect/>
          </a:stretch>
        </p:blipFill>
        <p:spPr bwMode="auto">
          <a:xfrm>
            <a:off x="1475656" y="3068960"/>
            <a:ext cx="609369" cy="523503"/>
          </a:xfrm>
          <a:prstGeom prst="rect">
            <a:avLst/>
          </a:prstGeom>
          <a:noFill/>
        </p:spPr>
      </p:pic>
      <p:pic>
        <p:nvPicPr>
          <p:cNvPr id="17" name="Picture 3" descr="C:\Users\Admin\AppData\Local\Microsoft\Windows\Temporary Internet Files\Content.IE5\T7TECUYH\temperature-icon[1].png"/>
          <p:cNvPicPr>
            <a:picLocks noChangeAspect="1" noChangeArrowheads="1"/>
          </p:cNvPicPr>
          <p:nvPr/>
        </p:nvPicPr>
        <p:blipFill>
          <a:blip r:embed="rId5" cstate="print"/>
          <a:srcRect/>
          <a:stretch>
            <a:fillRect/>
          </a:stretch>
        </p:blipFill>
        <p:spPr bwMode="auto">
          <a:xfrm>
            <a:off x="1403648" y="3717032"/>
            <a:ext cx="626665" cy="626665"/>
          </a:xfrm>
          <a:prstGeom prst="rect">
            <a:avLst/>
          </a:prstGeom>
          <a:noFill/>
        </p:spPr>
      </p:pic>
      <p:sp>
        <p:nvSpPr>
          <p:cNvPr id="18" name="Left Brace 17"/>
          <p:cNvSpPr/>
          <p:nvPr/>
        </p:nvSpPr>
        <p:spPr>
          <a:xfrm>
            <a:off x="683568" y="2564904"/>
            <a:ext cx="648072" cy="16561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9" name="Straight Arrow Connector 18"/>
          <p:cNvCxnSpPr/>
          <p:nvPr/>
        </p:nvCxnSpPr>
        <p:spPr>
          <a:xfrm flipH="1">
            <a:off x="2123728" y="3356992"/>
            <a:ext cx="100811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123728" y="2708920"/>
            <a:ext cx="1008112" cy="43204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979712" y="3573016"/>
            <a:ext cx="1152128" cy="50405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5" descr="C:\Users\Admin\AppData\Local\Microsoft\Windows\Temporary Internet Files\Content.IE5\CWW9D739\1024px-Multitouch_screen.svg[1].png"/>
          <p:cNvPicPr>
            <a:picLocks noChangeAspect="1" noChangeArrowheads="1"/>
          </p:cNvPicPr>
          <p:nvPr/>
        </p:nvPicPr>
        <p:blipFill>
          <a:blip r:embed="rId6" cstate="print"/>
          <a:srcRect/>
          <a:stretch>
            <a:fillRect/>
          </a:stretch>
        </p:blipFill>
        <p:spPr bwMode="auto">
          <a:xfrm>
            <a:off x="7092280" y="3140968"/>
            <a:ext cx="1080120" cy="783720"/>
          </a:xfrm>
          <a:prstGeom prst="rect">
            <a:avLst/>
          </a:prstGeom>
          <a:noFill/>
        </p:spPr>
      </p:pic>
      <p:pic>
        <p:nvPicPr>
          <p:cNvPr id="23" name="Picture 22" descr="C:\Users\Admin\AppData\Local\Microsoft\Windows\Temporary Internet Files\Content.IE5\BM4YNP21\radio_wireless_tower_cor_.svg_.med_[1].png"/>
          <p:cNvPicPr>
            <a:picLocks noChangeAspect="1" noChangeArrowheads="1"/>
          </p:cNvPicPr>
          <p:nvPr/>
        </p:nvPicPr>
        <p:blipFill>
          <a:blip r:embed="rId7" cstate="print"/>
          <a:srcRect/>
          <a:stretch>
            <a:fillRect/>
          </a:stretch>
        </p:blipFill>
        <p:spPr bwMode="auto">
          <a:xfrm>
            <a:off x="6444208" y="5301208"/>
            <a:ext cx="562173" cy="659175"/>
          </a:xfrm>
          <a:prstGeom prst="rect">
            <a:avLst/>
          </a:prstGeom>
          <a:noFill/>
        </p:spPr>
      </p:pic>
      <p:pic>
        <p:nvPicPr>
          <p:cNvPr id="24" name="Picture 2" descr="C:\Users\Admin\AppData\Local\Microsoft\Windows\Temporary Internet Files\Content.IE5\D45FKAQH\relais_offen[1].png"/>
          <p:cNvPicPr>
            <a:picLocks noChangeAspect="1" noChangeArrowheads="1"/>
          </p:cNvPicPr>
          <p:nvPr/>
        </p:nvPicPr>
        <p:blipFill>
          <a:blip r:embed="rId8" cstate="print"/>
          <a:srcRect/>
          <a:stretch>
            <a:fillRect/>
          </a:stretch>
        </p:blipFill>
        <p:spPr bwMode="auto">
          <a:xfrm>
            <a:off x="6588224" y="2132856"/>
            <a:ext cx="632264" cy="692696"/>
          </a:xfrm>
          <a:prstGeom prst="rect">
            <a:avLst/>
          </a:prstGeom>
          <a:noFill/>
        </p:spPr>
      </p:pic>
      <p:cxnSp>
        <p:nvCxnSpPr>
          <p:cNvPr id="25" name="Straight Arrow Connector 24"/>
          <p:cNvCxnSpPr/>
          <p:nvPr/>
        </p:nvCxnSpPr>
        <p:spPr>
          <a:xfrm flipH="1">
            <a:off x="6084168" y="2708920"/>
            <a:ext cx="432048" cy="216024"/>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pic>
        <p:nvPicPr>
          <p:cNvPr id="26" name="Picture 5" descr="C:\Users\Admin\AppData\Local\Microsoft\Windows\Temporary Internet Files\Content.IE5\D45FKAQH\stepper-motor[1].gif"/>
          <p:cNvPicPr>
            <a:picLocks noChangeAspect="1" noChangeArrowheads="1" noCrop="1"/>
          </p:cNvPicPr>
          <p:nvPr/>
        </p:nvPicPr>
        <p:blipFill>
          <a:blip r:embed="rId9" cstate="print"/>
          <a:srcRect/>
          <a:stretch>
            <a:fillRect/>
          </a:stretch>
        </p:blipFill>
        <p:spPr bwMode="auto">
          <a:xfrm>
            <a:off x="6804248" y="3933056"/>
            <a:ext cx="720080" cy="720080"/>
          </a:xfrm>
          <a:prstGeom prst="rect">
            <a:avLst/>
          </a:prstGeom>
          <a:noFill/>
        </p:spPr>
      </p:pic>
      <p:cxnSp>
        <p:nvCxnSpPr>
          <p:cNvPr id="27" name="Straight Arrow Connector 26"/>
          <p:cNvCxnSpPr>
            <a:stCxn id="26" idx="1"/>
          </p:cNvCxnSpPr>
          <p:nvPr/>
        </p:nvCxnSpPr>
        <p:spPr>
          <a:xfrm flipH="1" flipV="1">
            <a:off x="6084168" y="3933056"/>
            <a:ext cx="720080" cy="360040"/>
          </a:xfrm>
          <a:prstGeom prst="straightConnector1">
            <a:avLst/>
          </a:prstGeom>
          <a:ln>
            <a:solidFill>
              <a:srgbClr val="FF0000"/>
            </a:solidFill>
            <a:headEnd type="stealth" w="med" len="lg"/>
            <a:tailEnd type="none"/>
          </a:ln>
        </p:spPr>
        <p:style>
          <a:lnRef idx="1">
            <a:schemeClr val="accent1"/>
          </a:lnRef>
          <a:fillRef idx="0">
            <a:schemeClr val="accent1"/>
          </a:fillRef>
          <a:effectRef idx="0">
            <a:schemeClr val="accent1"/>
          </a:effectRef>
          <a:fontRef idx="minor">
            <a:schemeClr val="tx1"/>
          </a:fontRef>
        </p:style>
      </p:cxnSp>
      <p:pic>
        <p:nvPicPr>
          <p:cNvPr id="28" name="Picture 6" descr="C:\Users\Admin\AppData\Local\Microsoft\Windows\Temporary Internet Files\Content.IE5\D45FKAQH\micro-sd-card[1].jpg"/>
          <p:cNvPicPr>
            <a:picLocks noChangeAspect="1" noChangeArrowheads="1"/>
          </p:cNvPicPr>
          <p:nvPr/>
        </p:nvPicPr>
        <p:blipFill>
          <a:blip r:embed="rId10" cstate="print"/>
          <a:srcRect/>
          <a:stretch>
            <a:fillRect/>
          </a:stretch>
        </p:blipFill>
        <p:spPr bwMode="auto">
          <a:xfrm>
            <a:off x="5940152" y="1340768"/>
            <a:ext cx="756084" cy="504056"/>
          </a:xfrm>
          <a:prstGeom prst="rect">
            <a:avLst/>
          </a:prstGeom>
          <a:noFill/>
        </p:spPr>
      </p:pic>
      <p:sp>
        <p:nvSpPr>
          <p:cNvPr id="29" name="Rectangle 28"/>
          <p:cNvSpPr/>
          <p:nvPr/>
        </p:nvSpPr>
        <p:spPr>
          <a:xfrm>
            <a:off x="140024" y="2348880"/>
            <a:ext cx="615553" cy="2160240"/>
          </a:xfrm>
          <a:prstGeom prst="rect">
            <a:avLst/>
          </a:prstGeom>
          <a:noFill/>
        </p:spPr>
        <p:txBody>
          <a:bodyPr vert="vert" wrap="square" lIns="91440" tIns="45720" rIns="91440" bIns="45720">
            <a:spAutoFit/>
          </a:bodyPr>
          <a:lstStyle/>
          <a:p>
            <a:pPr algn="ctr"/>
            <a:r>
              <a:rPr lang="en-US"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Input </a:t>
            </a:r>
            <a:endParaRPr 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0" name="Slide Number Placeholder 4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CC8D4CE-93F6-4BFF-95A0-EE98CBE3B034}" type="slidenum">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1" name="TextBox 30"/>
          <p:cNvSpPr txBox="1"/>
          <p:nvPr/>
        </p:nvSpPr>
        <p:spPr>
          <a:xfrm>
            <a:off x="7164288" y="2060848"/>
            <a:ext cx="1112805" cy="430887"/>
          </a:xfrm>
          <a:prstGeom prst="rect">
            <a:avLst/>
          </a:prstGeom>
          <a:noFill/>
        </p:spPr>
        <p:txBody>
          <a:bodyPr wrap="none" rtlCol="0">
            <a:spAutoFit/>
          </a:bodyPr>
          <a:lstStyle/>
          <a:p>
            <a:pPr algn="ctr"/>
            <a:r>
              <a:rPr lang="en-US" sz="1100" dirty="0" smtClean="0"/>
              <a:t>Electromagnetic</a:t>
            </a:r>
          </a:p>
          <a:p>
            <a:pPr algn="ctr"/>
            <a:r>
              <a:rPr lang="en-US" sz="1100" dirty="0" smtClean="0"/>
              <a:t>Relay</a:t>
            </a:r>
            <a:endParaRPr lang="en-IN" sz="1100" dirty="0"/>
          </a:p>
        </p:txBody>
      </p:sp>
      <p:sp>
        <p:nvSpPr>
          <p:cNvPr id="32" name="TextBox 31"/>
          <p:cNvSpPr txBox="1"/>
          <p:nvPr/>
        </p:nvSpPr>
        <p:spPr>
          <a:xfrm>
            <a:off x="7524328" y="4221088"/>
            <a:ext cx="635109" cy="430887"/>
          </a:xfrm>
          <a:prstGeom prst="rect">
            <a:avLst/>
          </a:prstGeom>
          <a:noFill/>
        </p:spPr>
        <p:txBody>
          <a:bodyPr wrap="none" rtlCol="0">
            <a:spAutoFit/>
          </a:bodyPr>
          <a:lstStyle/>
          <a:p>
            <a:pPr algn="ctr"/>
            <a:r>
              <a:rPr lang="en-US" sz="1100" dirty="0" smtClean="0"/>
              <a:t>Electric </a:t>
            </a:r>
          </a:p>
          <a:p>
            <a:pPr algn="ctr"/>
            <a:r>
              <a:rPr lang="en-US" sz="1100" dirty="0" smtClean="0"/>
              <a:t>Motor</a:t>
            </a:r>
          </a:p>
        </p:txBody>
      </p:sp>
      <p:sp>
        <p:nvSpPr>
          <p:cNvPr id="33" name="TextBox 32"/>
          <p:cNvSpPr txBox="1"/>
          <p:nvPr/>
        </p:nvSpPr>
        <p:spPr>
          <a:xfrm>
            <a:off x="8100392" y="3140968"/>
            <a:ext cx="681597" cy="577081"/>
          </a:xfrm>
          <a:prstGeom prst="rect">
            <a:avLst/>
          </a:prstGeom>
          <a:noFill/>
        </p:spPr>
        <p:txBody>
          <a:bodyPr wrap="none" rtlCol="0">
            <a:spAutoFit/>
          </a:bodyPr>
          <a:lstStyle/>
          <a:p>
            <a:r>
              <a:rPr lang="en-US" sz="1050" dirty="0" smtClean="0"/>
              <a:t>Touch</a:t>
            </a:r>
          </a:p>
          <a:p>
            <a:r>
              <a:rPr lang="en-US" sz="1050" dirty="0" smtClean="0"/>
              <a:t>Screen</a:t>
            </a:r>
          </a:p>
          <a:p>
            <a:r>
              <a:rPr lang="en-US" sz="1050" dirty="0" smtClean="0"/>
              <a:t>LCD (I/O)</a:t>
            </a:r>
            <a:endParaRPr lang="en-IN" sz="1050" dirty="0"/>
          </a:p>
        </p:txBody>
      </p:sp>
      <p:pic>
        <p:nvPicPr>
          <p:cNvPr id="34" name="Picture 2" descr="https://camo.githubusercontent.com/1cbab2ee0fc2062201c7e4b7b5ad2fcf16d19570/687474703a2f2f692e696d6775722e636f6d2f4539764e4d6e712e706e67"/>
          <p:cNvPicPr>
            <a:picLocks noChangeAspect="1" noChangeArrowheads="1"/>
          </p:cNvPicPr>
          <p:nvPr/>
        </p:nvPicPr>
        <p:blipFill>
          <a:blip r:embed="rId11" cstate="print"/>
          <a:srcRect/>
          <a:stretch>
            <a:fillRect/>
          </a:stretch>
        </p:blipFill>
        <p:spPr bwMode="auto">
          <a:xfrm>
            <a:off x="3275856" y="4149080"/>
            <a:ext cx="1368152" cy="1034844"/>
          </a:xfrm>
          <a:prstGeom prst="rect">
            <a:avLst/>
          </a:prstGeom>
          <a:noFill/>
        </p:spPr>
      </p:pic>
      <p:sp>
        <p:nvSpPr>
          <p:cNvPr id="35" name="TextBox 34"/>
          <p:cNvSpPr txBox="1"/>
          <p:nvPr/>
        </p:nvSpPr>
        <p:spPr>
          <a:xfrm>
            <a:off x="4427984" y="5157192"/>
            <a:ext cx="513282" cy="261610"/>
          </a:xfrm>
          <a:prstGeom prst="rect">
            <a:avLst/>
          </a:prstGeom>
          <a:noFill/>
        </p:spPr>
        <p:txBody>
          <a:bodyPr wrap="none" rtlCol="0">
            <a:spAutoFit/>
          </a:bodyPr>
          <a:lstStyle/>
          <a:p>
            <a:r>
              <a:rPr lang="en-US" sz="1100" dirty="0" smtClean="0"/>
              <a:t>Ports </a:t>
            </a:r>
            <a:endParaRPr lang="en-IN" sz="1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5</a:t>
            </a:fld>
            <a:endParaRPr lang="en-IN"/>
          </a:p>
        </p:txBody>
      </p:sp>
      <p:sp>
        <p:nvSpPr>
          <p:cNvPr id="4" name="Rounded Rectangle 3"/>
          <p:cNvSpPr/>
          <p:nvPr/>
        </p:nvSpPr>
        <p:spPr>
          <a:xfrm>
            <a:off x="251520" y="5661248"/>
            <a:ext cx="72728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179512" y="2204864"/>
            <a:ext cx="7272808" cy="158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Applications</a:t>
            </a:r>
            <a:endParaRPr lang="en-IN" dirty="0"/>
          </a:p>
        </p:txBody>
      </p:sp>
      <p:pic>
        <p:nvPicPr>
          <p:cNvPr id="7" name="Picture 2" descr="C:\Users\Admin\AppData\Local\Microsoft\Windows\Temporary Internet Files\Content.IE5\WG4VRYZV\pgb-chip-generic[1].png"/>
          <p:cNvPicPr>
            <a:picLocks noChangeAspect="1" noChangeArrowheads="1"/>
          </p:cNvPicPr>
          <p:nvPr/>
        </p:nvPicPr>
        <p:blipFill>
          <a:blip r:embed="rId2" cstate="print"/>
          <a:srcRect/>
          <a:stretch>
            <a:fillRect/>
          </a:stretch>
        </p:blipFill>
        <p:spPr bwMode="auto">
          <a:xfrm>
            <a:off x="611560" y="5681840"/>
            <a:ext cx="720080" cy="720080"/>
          </a:xfrm>
          <a:prstGeom prst="rect">
            <a:avLst/>
          </a:prstGeom>
          <a:noFill/>
        </p:spPr>
      </p:pic>
      <p:pic>
        <p:nvPicPr>
          <p:cNvPr id="8" name="Picture 3" descr="C:\Users\Admin\AppData\Local\Microsoft\Windows\Temporary Internet Files\Content.IE5\ZHS12FCO\jcartier-chip[1].png"/>
          <p:cNvPicPr>
            <a:picLocks noChangeAspect="1" noChangeArrowheads="1"/>
          </p:cNvPicPr>
          <p:nvPr/>
        </p:nvPicPr>
        <p:blipFill>
          <a:blip r:embed="rId3" cstate="print"/>
          <a:srcRect/>
          <a:stretch>
            <a:fillRect/>
          </a:stretch>
        </p:blipFill>
        <p:spPr bwMode="auto">
          <a:xfrm flipH="1" flipV="1">
            <a:off x="1763688" y="5661248"/>
            <a:ext cx="864096" cy="616748"/>
          </a:xfrm>
          <a:prstGeom prst="rect">
            <a:avLst/>
          </a:prstGeom>
          <a:noFill/>
        </p:spPr>
      </p:pic>
      <p:sp>
        <p:nvSpPr>
          <p:cNvPr id="9" name="Oval 8"/>
          <p:cNvSpPr/>
          <p:nvPr/>
        </p:nvSpPr>
        <p:spPr>
          <a:xfrm>
            <a:off x="3347864" y="5877272"/>
            <a:ext cx="1152128" cy="432048"/>
          </a:xfrm>
          <a:prstGeom prst="ellipse">
            <a:avLst/>
          </a:prstGeom>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10" name="Oval 9"/>
          <p:cNvSpPr/>
          <p:nvPr/>
        </p:nvSpPr>
        <p:spPr>
          <a:xfrm>
            <a:off x="4644008" y="5877272"/>
            <a:ext cx="1152128" cy="432048"/>
          </a:xfrm>
          <a:prstGeom prst="ellipse">
            <a:avLst/>
          </a:prstGeom>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Memory</a:t>
            </a:r>
            <a:endParaRPr lang="en-IN" sz="1400" dirty="0"/>
          </a:p>
        </p:txBody>
      </p:sp>
      <p:sp>
        <p:nvSpPr>
          <p:cNvPr id="11" name="Oval 10"/>
          <p:cNvSpPr/>
          <p:nvPr/>
        </p:nvSpPr>
        <p:spPr>
          <a:xfrm>
            <a:off x="6084168" y="5877272"/>
            <a:ext cx="1152128" cy="432048"/>
          </a:xfrm>
          <a:prstGeom prst="ellipse">
            <a:avLst/>
          </a:prstGeom>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a:t>
            </a:r>
            <a:endParaRPr lang="en-IN" dirty="0"/>
          </a:p>
        </p:txBody>
      </p:sp>
      <p:pic>
        <p:nvPicPr>
          <p:cNvPr id="12" name="Picture 6" descr="C:\Users\Admin\AppData\Local\Microsoft\Windows\Temporary Internet Files\Content.IE5\W8RCKVKF\user-512x5121[1].png"/>
          <p:cNvPicPr>
            <a:picLocks noChangeAspect="1" noChangeArrowheads="1"/>
          </p:cNvPicPr>
          <p:nvPr/>
        </p:nvPicPr>
        <p:blipFill>
          <a:blip r:embed="rId4" cstate="print"/>
          <a:srcRect/>
          <a:stretch>
            <a:fillRect/>
          </a:stretch>
        </p:blipFill>
        <p:spPr bwMode="auto">
          <a:xfrm rot="10800000" flipV="1">
            <a:off x="1763688" y="1412776"/>
            <a:ext cx="667950" cy="667950"/>
          </a:xfrm>
          <a:prstGeom prst="rect">
            <a:avLst/>
          </a:prstGeom>
          <a:noFill/>
        </p:spPr>
      </p:pic>
      <p:pic>
        <p:nvPicPr>
          <p:cNvPr id="13" name="Picture 7" descr="C:\Users\Admin\AppData\Local\Microsoft\Windows\Temporary Internet Files\Content.IE5\ZHS12FCO\large-multiple-user-icons-different-colors-166.6-16122[1].gif"/>
          <p:cNvPicPr>
            <a:picLocks noChangeAspect="1" noChangeArrowheads="1"/>
          </p:cNvPicPr>
          <p:nvPr/>
        </p:nvPicPr>
        <p:blipFill>
          <a:blip r:embed="rId5" cstate="print"/>
          <a:srcRect/>
          <a:stretch>
            <a:fillRect/>
          </a:stretch>
        </p:blipFill>
        <p:spPr bwMode="auto">
          <a:xfrm>
            <a:off x="6516216" y="1268760"/>
            <a:ext cx="822672" cy="884281"/>
          </a:xfrm>
          <a:prstGeom prst="rect">
            <a:avLst/>
          </a:prstGeom>
          <a:noFill/>
        </p:spPr>
      </p:pic>
      <p:cxnSp>
        <p:nvCxnSpPr>
          <p:cNvPr id="14" name="Straight Arrow Connector 13"/>
          <p:cNvCxnSpPr/>
          <p:nvPr/>
        </p:nvCxnSpPr>
        <p:spPr>
          <a:xfrm>
            <a:off x="755576" y="1916832"/>
            <a:ext cx="432048" cy="28803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p:cNvCxnSpPr>
          <p:nvPr/>
        </p:nvCxnSpPr>
        <p:spPr>
          <a:xfrm>
            <a:off x="2431638" y="1746751"/>
            <a:ext cx="628194" cy="3861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1"/>
          </p:cNvCxnSpPr>
          <p:nvPr/>
        </p:nvCxnSpPr>
        <p:spPr>
          <a:xfrm flipH="1">
            <a:off x="5364088" y="1710901"/>
            <a:ext cx="1152128" cy="4939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07904" y="1628800"/>
            <a:ext cx="703269" cy="369332"/>
          </a:xfrm>
          <a:prstGeom prst="rect">
            <a:avLst/>
          </a:prstGeom>
          <a:noFill/>
        </p:spPr>
        <p:txBody>
          <a:bodyPr wrap="none" rtlCol="0">
            <a:spAutoFit/>
          </a:bodyPr>
          <a:lstStyle/>
          <a:p>
            <a:r>
              <a:rPr lang="en-US" dirty="0" smtClean="0"/>
              <a:t>Users</a:t>
            </a:r>
            <a:endParaRPr lang="en-IN" dirty="0"/>
          </a:p>
        </p:txBody>
      </p:sp>
      <p:sp>
        <p:nvSpPr>
          <p:cNvPr id="21" name="Up-Down Arrow 20"/>
          <p:cNvSpPr/>
          <p:nvPr/>
        </p:nvSpPr>
        <p:spPr>
          <a:xfrm>
            <a:off x="2627784" y="3803173"/>
            <a:ext cx="504056" cy="180020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Up-Down Arrow 21"/>
          <p:cNvSpPr/>
          <p:nvPr/>
        </p:nvSpPr>
        <p:spPr>
          <a:xfrm>
            <a:off x="5148064" y="3789040"/>
            <a:ext cx="432048" cy="1872208"/>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Brace 22"/>
          <p:cNvSpPr/>
          <p:nvPr/>
        </p:nvSpPr>
        <p:spPr>
          <a:xfrm>
            <a:off x="7812360" y="1988840"/>
            <a:ext cx="288032" cy="18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TextBox 23"/>
          <p:cNvSpPr txBox="1"/>
          <p:nvPr/>
        </p:nvSpPr>
        <p:spPr>
          <a:xfrm>
            <a:off x="8172400" y="2852936"/>
            <a:ext cx="839140" cy="307777"/>
          </a:xfrm>
          <a:prstGeom prst="rect">
            <a:avLst/>
          </a:prstGeom>
          <a:noFill/>
        </p:spPr>
        <p:txBody>
          <a:bodyPr wrap="none" rtlCol="0">
            <a:spAutoFit/>
          </a:bodyPr>
          <a:lstStyle/>
          <a:p>
            <a:r>
              <a:rPr lang="en-US" sz="1400" dirty="0" smtClean="0"/>
              <a:t>Software</a:t>
            </a:r>
            <a:endParaRPr lang="en-IN" sz="1400" dirty="0"/>
          </a:p>
        </p:txBody>
      </p:sp>
      <p:sp>
        <p:nvSpPr>
          <p:cNvPr id="25" name="TextBox 24"/>
          <p:cNvSpPr txBox="1"/>
          <p:nvPr/>
        </p:nvSpPr>
        <p:spPr>
          <a:xfrm>
            <a:off x="7668344" y="5949280"/>
            <a:ext cx="900824" cy="307777"/>
          </a:xfrm>
          <a:prstGeom prst="rect">
            <a:avLst/>
          </a:prstGeom>
          <a:noFill/>
        </p:spPr>
        <p:txBody>
          <a:bodyPr wrap="none" rtlCol="0">
            <a:spAutoFit/>
          </a:bodyPr>
          <a:lstStyle/>
          <a:p>
            <a:r>
              <a:rPr lang="en-US" sz="1400" dirty="0" smtClean="0"/>
              <a:t>Hardware</a:t>
            </a:r>
            <a:endParaRPr lang="en-IN" sz="1400" dirty="0"/>
          </a:p>
        </p:txBody>
      </p:sp>
      <p:sp>
        <p:nvSpPr>
          <p:cNvPr id="26" name="TextBox 25"/>
          <p:cNvSpPr txBox="1"/>
          <p:nvPr/>
        </p:nvSpPr>
        <p:spPr>
          <a:xfrm>
            <a:off x="179512" y="404664"/>
            <a:ext cx="8485015" cy="646331"/>
          </a:xfrm>
          <a:prstGeom prst="rect">
            <a:avLst/>
          </a:prstGeom>
          <a:noFill/>
        </p:spPr>
        <p:txBody>
          <a:bodyPr wrap="none" rtlCol="0">
            <a:spAutoFit/>
          </a:bodyPr>
          <a:lstStyle/>
          <a:p>
            <a:r>
              <a:rPr lang="en-US" sz="3600" dirty="0" smtClean="0">
                <a:latin typeface="Bookman Old Style" pitchFamily="18" charset="0"/>
              </a:rPr>
              <a:t>Computer without Operating System</a:t>
            </a:r>
            <a:endParaRPr lang="en-IN" sz="3600" dirty="0">
              <a:latin typeface="Bookman Old Style" pitchFamily="18" charset="0"/>
            </a:endParaRPr>
          </a:p>
        </p:txBody>
      </p:sp>
      <p:pic>
        <p:nvPicPr>
          <p:cNvPr id="27" name="Picture 5" descr="C:\Users\Admin\AppData\Local\Microsoft\Windows\Temporary Internet Files\Content.IE5\WG4VRYZV\Crystal_Clear_kdm_user_female[1].png"/>
          <p:cNvPicPr>
            <a:picLocks noChangeAspect="1" noChangeArrowheads="1"/>
          </p:cNvPicPr>
          <p:nvPr/>
        </p:nvPicPr>
        <p:blipFill>
          <a:blip r:embed="rId6" cstate="print"/>
          <a:srcRect/>
          <a:stretch>
            <a:fillRect/>
          </a:stretch>
        </p:blipFill>
        <p:spPr bwMode="auto">
          <a:xfrm rot="10605568" flipV="1">
            <a:off x="195333" y="1356589"/>
            <a:ext cx="576064" cy="57606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was the motivation to build an Operating system</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6</a:t>
            </a:fld>
            <a:endParaRPr lang="en-IN"/>
          </a:p>
        </p:txBody>
      </p:sp>
      <p:sp>
        <p:nvSpPr>
          <p:cNvPr id="5" name="TextBox 4"/>
          <p:cNvSpPr txBox="1"/>
          <p:nvPr/>
        </p:nvSpPr>
        <p:spPr>
          <a:xfrm>
            <a:off x="395536" y="1700808"/>
            <a:ext cx="8208912" cy="646331"/>
          </a:xfrm>
          <a:prstGeom prst="rect">
            <a:avLst/>
          </a:prstGeom>
          <a:noFill/>
          <a:ln w="19050">
            <a:solidFill>
              <a:schemeClr val="tx1"/>
            </a:solidFill>
          </a:ln>
        </p:spPr>
        <p:txBody>
          <a:bodyPr wrap="square" rtlCol="0">
            <a:spAutoFit/>
          </a:bodyPr>
          <a:lstStyle/>
          <a:p>
            <a:r>
              <a:rPr lang="en-US" dirty="0" smtClean="0"/>
              <a:t>Operating System was not build over night to solve a problem instead it evolved to the solve the growing needs to computer industry</a:t>
            </a:r>
            <a:endParaRPr lang="en-US" dirty="0"/>
          </a:p>
        </p:txBody>
      </p:sp>
      <p:sp>
        <p:nvSpPr>
          <p:cNvPr id="6" name="TextBox 5"/>
          <p:cNvSpPr txBox="1"/>
          <p:nvPr/>
        </p:nvSpPr>
        <p:spPr>
          <a:xfrm>
            <a:off x="395536" y="2636912"/>
            <a:ext cx="8064896" cy="646331"/>
          </a:xfrm>
          <a:prstGeom prst="rect">
            <a:avLst/>
          </a:prstGeom>
          <a:noFill/>
          <a:ln w="19050">
            <a:solidFill>
              <a:schemeClr val="tx1"/>
            </a:solidFill>
          </a:ln>
        </p:spPr>
        <p:txBody>
          <a:bodyPr wrap="square" rtlCol="0">
            <a:spAutoFit/>
          </a:bodyPr>
          <a:lstStyle/>
          <a:p>
            <a:r>
              <a:rPr lang="en-US" dirty="0" smtClean="0"/>
              <a:t>Computer can work with out Operating  system even today we have computer which work with out OS. Still why an OS evolved ?</a:t>
            </a:r>
            <a:endParaRPr lang="en-US" dirty="0"/>
          </a:p>
        </p:txBody>
      </p:sp>
      <p:sp>
        <p:nvSpPr>
          <p:cNvPr id="7" name="TextBox 6"/>
          <p:cNvSpPr txBox="1"/>
          <p:nvPr/>
        </p:nvSpPr>
        <p:spPr>
          <a:xfrm>
            <a:off x="395536" y="3501008"/>
            <a:ext cx="8053871" cy="923330"/>
          </a:xfrm>
          <a:prstGeom prst="rect">
            <a:avLst/>
          </a:prstGeom>
          <a:noFill/>
          <a:ln w="19050">
            <a:solidFill>
              <a:schemeClr val="tx1"/>
            </a:solidFill>
          </a:ln>
        </p:spPr>
        <p:txBody>
          <a:bodyPr wrap="square" rtlCol="0">
            <a:spAutoFit/>
          </a:bodyPr>
          <a:lstStyle/>
          <a:p>
            <a:r>
              <a:rPr lang="en-US" dirty="0" smtClean="0"/>
              <a:t>For Early day Computer without OS</a:t>
            </a:r>
          </a:p>
          <a:p>
            <a:r>
              <a:rPr lang="en-US" dirty="0" smtClean="0"/>
              <a:t> S/w Developers need to know the H/W in details </a:t>
            </a:r>
          </a:p>
          <a:p>
            <a:r>
              <a:rPr lang="en-US" dirty="0" smtClean="0"/>
              <a:t>They need to take care of everything from memory management, I/O, scheduling ….</a:t>
            </a:r>
          </a:p>
        </p:txBody>
      </p:sp>
      <p:sp>
        <p:nvSpPr>
          <p:cNvPr id="8" name="TextBox 7"/>
          <p:cNvSpPr txBox="1"/>
          <p:nvPr/>
        </p:nvSpPr>
        <p:spPr>
          <a:xfrm>
            <a:off x="323528" y="4797152"/>
            <a:ext cx="8280920" cy="1477328"/>
          </a:xfrm>
          <a:prstGeom prst="rect">
            <a:avLst/>
          </a:prstGeom>
          <a:noFill/>
          <a:ln w="19050">
            <a:solidFill>
              <a:schemeClr val="tx1"/>
            </a:solidFill>
          </a:ln>
        </p:spPr>
        <p:txBody>
          <a:bodyPr wrap="square" rtlCol="0">
            <a:spAutoFit/>
          </a:bodyPr>
          <a:lstStyle/>
          <a:p>
            <a:r>
              <a:rPr lang="en-US" dirty="0" smtClean="0"/>
              <a:t>Over time  s/w developer found that there are lot of module they developed are common across may applications  and they can be reused. So developed a layer  with all these common modules between h/w and s/w applications, this made life very easy.</a:t>
            </a:r>
          </a:p>
          <a:p>
            <a:r>
              <a:rPr lang="en-US" dirty="0" smtClean="0"/>
              <a:t>Over time  this layer which interfaced between h/w and s/w  underwent lot of </a:t>
            </a:r>
            <a:r>
              <a:rPr lang="en-US" dirty="0" err="1" smtClean="0"/>
              <a:t>reseach</a:t>
            </a:r>
            <a:r>
              <a:rPr lang="en-US" dirty="0" smtClean="0"/>
              <a:t> and evolved into a well defined called Operating System.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Operating System</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7</a:t>
            </a:fld>
            <a:endParaRPr lang="en-IN"/>
          </a:p>
        </p:txBody>
      </p:sp>
      <p:sp>
        <p:nvSpPr>
          <p:cNvPr id="5" name="Rectangle 4"/>
          <p:cNvSpPr/>
          <p:nvPr/>
        </p:nvSpPr>
        <p:spPr>
          <a:xfrm>
            <a:off x="0" y="3964900"/>
            <a:ext cx="4104456" cy="2893100"/>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buFont typeface="Arial" pitchFamily="34" charset="0"/>
              <a:buChar char="•"/>
            </a:pPr>
            <a:r>
              <a:rPr lang="en-US" sz="1400" dirty="0" smtClean="0"/>
              <a:t>1961: The dawn of minicomputers</a:t>
            </a:r>
          </a:p>
          <a:p>
            <a:pPr>
              <a:buFont typeface="Arial" pitchFamily="34" charset="0"/>
              <a:buChar char="•"/>
            </a:pPr>
            <a:r>
              <a:rPr lang="en-US" sz="1400" dirty="0" smtClean="0"/>
              <a:t>1962 Compatible Time-Sharing System (CTSS) from MIT</a:t>
            </a:r>
          </a:p>
          <a:p>
            <a:pPr>
              <a:buFont typeface="Arial" pitchFamily="34" charset="0"/>
              <a:buChar char="•"/>
            </a:pPr>
            <a:r>
              <a:rPr lang="en-US" sz="1400" dirty="0" smtClean="0"/>
              <a:t>1963 Burroughs Master Control Program (MCP) for the B5000 system</a:t>
            </a:r>
          </a:p>
          <a:p>
            <a:pPr>
              <a:buFont typeface="Arial" pitchFamily="34" charset="0"/>
              <a:buChar char="•"/>
            </a:pPr>
            <a:r>
              <a:rPr lang="en-US" sz="1400" dirty="0" smtClean="0"/>
              <a:t>1964: IBM System/360</a:t>
            </a:r>
          </a:p>
          <a:p>
            <a:pPr>
              <a:buFont typeface="Arial" pitchFamily="34" charset="0"/>
              <a:buChar char="•"/>
            </a:pPr>
            <a:r>
              <a:rPr lang="en-US" sz="1400" dirty="0" smtClean="0"/>
              <a:t>1960s: Disks become mainstream</a:t>
            </a:r>
          </a:p>
          <a:p>
            <a:pPr>
              <a:buFont typeface="Arial" pitchFamily="34" charset="0"/>
              <a:buChar char="•"/>
            </a:pPr>
            <a:r>
              <a:rPr lang="en-US" sz="1400" dirty="0" smtClean="0"/>
              <a:t>1966: Minicomputers get cheaper, more powerful, and really useful</a:t>
            </a:r>
          </a:p>
          <a:p>
            <a:pPr>
              <a:buFont typeface="Arial" pitchFamily="34" charset="0"/>
              <a:buChar char="•"/>
            </a:pPr>
            <a:r>
              <a:rPr lang="en-US" sz="1400" dirty="0" smtClean="0"/>
              <a:t>1967-1968: The mouse</a:t>
            </a:r>
          </a:p>
          <a:p>
            <a:pPr>
              <a:buFont typeface="Arial" pitchFamily="34" charset="0"/>
              <a:buChar char="•"/>
            </a:pPr>
            <a:r>
              <a:rPr lang="en-US" sz="1400" dirty="0" smtClean="0"/>
              <a:t>1964 and onward: </a:t>
            </a:r>
            <a:r>
              <a:rPr lang="en-US" sz="1400" dirty="0" err="1" smtClean="0"/>
              <a:t>Multics</a:t>
            </a:r>
            <a:endParaRPr lang="en-US" sz="1400" dirty="0" smtClean="0"/>
          </a:p>
          <a:p>
            <a:pPr>
              <a:buFont typeface="Arial" pitchFamily="34" charset="0"/>
              <a:buChar char="•"/>
            </a:pPr>
            <a:r>
              <a:rPr lang="en-US" sz="1400" dirty="0" smtClean="0"/>
              <a:t>1969: The UNIX Time-Sharing System from Bell Telephone Laboratories</a:t>
            </a:r>
            <a:endParaRPr lang="en-US" sz="1400" dirty="0"/>
          </a:p>
        </p:txBody>
      </p:sp>
      <p:sp>
        <p:nvSpPr>
          <p:cNvPr id="6" name="Rectangle 5"/>
          <p:cNvSpPr/>
          <p:nvPr/>
        </p:nvSpPr>
        <p:spPr>
          <a:xfrm>
            <a:off x="4175448" y="1268760"/>
            <a:ext cx="4968552" cy="4185761"/>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400" dirty="0" smtClean="0"/>
              <a:t>1971: Intel announces the microprocessor</a:t>
            </a:r>
          </a:p>
          <a:p>
            <a:r>
              <a:rPr lang="en-US" sz="1400" dirty="0" smtClean="0"/>
              <a:t>1972: IBM comes out with VM: the Virtual Machine Operating System</a:t>
            </a:r>
          </a:p>
          <a:p>
            <a:r>
              <a:rPr lang="en-US" sz="1400" dirty="0" smtClean="0"/>
              <a:t>1973: UNIX 4th Edition is published</a:t>
            </a:r>
          </a:p>
          <a:p>
            <a:r>
              <a:rPr lang="en-US" sz="1400" dirty="0" smtClean="0"/>
              <a:t>1973: Ethernet</a:t>
            </a:r>
          </a:p>
          <a:p>
            <a:r>
              <a:rPr lang="en-US" sz="1400" dirty="0" smtClean="0"/>
              <a:t>1974 The Personal Computer Age begins</a:t>
            </a:r>
          </a:p>
          <a:p>
            <a:r>
              <a:rPr lang="en-US" sz="1400" dirty="0" smtClean="0"/>
              <a:t>1974: Gates and Allen wrote BASIC for the Altair</a:t>
            </a:r>
          </a:p>
          <a:p>
            <a:r>
              <a:rPr lang="en-US" sz="1400" dirty="0" smtClean="0"/>
              <a:t>1976: Apple II</a:t>
            </a:r>
          </a:p>
          <a:p>
            <a:r>
              <a:rPr lang="en-US" sz="1400" dirty="0" smtClean="0"/>
              <a:t>1981: IBM introduces the IBM PC</a:t>
            </a:r>
          </a:p>
          <a:p>
            <a:r>
              <a:rPr lang="en-US" sz="1400" dirty="0" smtClean="0"/>
              <a:t>1983 Microsoft begins work on MS-Windows</a:t>
            </a:r>
          </a:p>
          <a:p>
            <a:r>
              <a:rPr lang="en-US" sz="1400" dirty="0" smtClean="0"/>
              <a:t>1984 Apple Macintosh comes out</a:t>
            </a:r>
          </a:p>
          <a:p>
            <a:r>
              <a:rPr lang="en-US" sz="1400" dirty="0" smtClean="0"/>
              <a:t>1990 Microsoft Windows 3.0 comes out</a:t>
            </a:r>
          </a:p>
          <a:p>
            <a:r>
              <a:rPr lang="en-US" sz="1400" dirty="0" smtClean="0"/>
              <a:t>1991 GNU/Linux</a:t>
            </a:r>
          </a:p>
          <a:p>
            <a:r>
              <a:rPr lang="en-US" sz="1400" dirty="0" smtClean="0"/>
              <a:t>1992 The first Windows virus comes out</a:t>
            </a:r>
          </a:p>
          <a:p>
            <a:r>
              <a:rPr lang="en-US" sz="1400" dirty="0" smtClean="0"/>
              <a:t>1993 Windows NT</a:t>
            </a:r>
          </a:p>
          <a:p>
            <a:r>
              <a:rPr lang="en-US" sz="1400" dirty="0" smtClean="0"/>
              <a:t>2007: </a:t>
            </a:r>
            <a:r>
              <a:rPr lang="en-US" sz="1400" dirty="0" err="1" smtClean="0"/>
              <a:t>iOS</a:t>
            </a:r>
            <a:endParaRPr lang="en-US" sz="1400" dirty="0" smtClean="0"/>
          </a:p>
          <a:p>
            <a:r>
              <a:rPr lang="en-US" sz="1400" dirty="0" smtClean="0"/>
              <a:t>2008: Android OS</a:t>
            </a:r>
          </a:p>
          <a:p>
            <a:r>
              <a:rPr lang="en-US" sz="1400" dirty="0" smtClean="0"/>
              <a:t/>
            </a:r>
            <a:br>
              <a:rPr lang="en-US" sz="1400" dirty="0" smtClean="0"/>
            </a:b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96752"/>
            <a:ext cx="8568952" cy="1169551"/>
          </a:xfrm>
          <a:prstGeom prst="rect">
            <a:avLst/>
          </a:prstGeom>
          <a:noFill/>
          <a:ln>
            <a:solidFill>
              <a:schemeClr val="accent1"/>
            </a:solidFill>
          </a:ln>
        </p:spPr>
        <p:txBody>
          <a:bodyPr wrap="square" rtlCol="0">
            <a:spAutoFit/>
          </a:bodyPr>
          <a:lstStyle/>
          <a:p>
            <a:pPr algn="just">
              <a:buFont typeface="Arial" pitchFamily="34" charset="0"/>
              <a:buChar char="•"/>
            </a:pPr>
            <a:r>
              <a:rPr lang="en-IN" sz="1400" dirty="0" smtClean="0">
                <a:latin typeface="Century Schoolbook" pitchFamily="18" charset="0"/>
                <a:ea typeface="Batang" pitchFamily="18" charset="-127"/>
              </a:rPr>
              <a:t>A underlying Computer program which basic hardware-management, software-scheduling  and memory management, resource management etc.</a:t>
            </a:r>
            <a:r>
              <a:rPr lang="en-IN" sz="1400" dirty="0" smtClean="0">
                <a:latin typeface="Century Schoolbook" pitchFamily="18" charset="0"/>
              </a:rPr>
              <a:t> </a:t>
            </a:r>
          </a:p>
          <a:p>
            <a:pPr algn="just">
              <a:buFont typeface="Arial" pitchFamily="34" charset="0"/>
              <a:buChar char="•"/>
            </a:pPr>
            <a:endParaRPr lang="en-IN" sz="1400" dirty="0" smtClean="0">
              <a:latin typeface="Century Schoolbook" pitchFamily="18" charset="0"/>
            </a:endParaRPr>
          </a:p>
          <a:p>
            <a:pPr algn="just">
              <a:buFont typeface="Arial" pitchFamily="34" charset="0"/>
              <a:buChar char="•"/>
            </a:pPr>
            <a:r>
              <a:rPr lang="en-IN" sz="1400" dirty="0" smtClean="0">
                <a:latin typeface="Century Schoolbook" pitchFamily="18" charset="0"/>
              </a:rPr>
              <a:t>It acts as an interface between the user and the computer hardware and controls the execution of all instructions (programs)</a:t>
            </a:r>
            <a:endParaRPr lang="en-IN" sz="1400" dirty="0" smtClean="0">
              <a:latin typeface="Century Schoolbook" pitchFamily="18" charset="0"/>
              <a:ea typeface="Batang" pitchFamily="18" charset="-127"/>
            </a:endParaRPr>
          </a:p>
        </p:txBody>
      </p:sp>
      <p:sp>
        <p:nvSpPr>
          <p:cNvPr id="3" name="TextBox 2"/>
          <p:cNvSpPr txBox="1"/>
          <p:nvPr/>
        </p:nvSpPr>
        <p:spPr>
          <a:xfrm>
            <a:off x="539552" y="188640"/>
            <a:ext cx="7528023" cy="707886"/>
          </a:xfrm>
          <a:prstGeom prst="rect">
            <a:avLst/>
          </a:prstGeom>
          <a:noFill/>
        </p:spPr>
        <p:txBody>
          <a:bodyPr wrap="none" rtlCol="0">
            <a:spAutoFit/>
          </a:bodyPr>
          <a:lstStyle/>
          <a:p>
            <a:r>
              <a:rPr lang="en-US" sz="4000" dirty="0" smtClean="0">
                <a:latin typeface="Bookman Old Style" pitchFamily="18" charset="0"/>
              </a:rPr>
              <a:t>What is an Operating System</a:t>
            </a:r>
            <a:endParaRPr lang="en-IN" sz="4000" dirty="0">
              <a:latin typeface="Bookman Old Style" pitchFamily="18" charset="0"/>
            </a:endParaRPr>
          </a:p>
        </p:txBody>
      </p:sp>
      <p:sp>
        <p:nvSpPr>
          <p:cNvPr id="4" name="Rounded Rectangle 3"/>
          <p:cNvSpPr/>
          <p:nvPr/>
        </p:nvSpPr>
        <p:spPr>
          <a:xfrm>
            <a:off x="251520" y="5661248"/>
            <a:ext cx="72728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251520" y="4509120"/>
            <a:ext cx="72728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Operating System</a:t>
            </a:r>
            <a:endParaRPr lang="en-IN" dirty="0"/>
          </a:p>
        </p:txBody>
      </p:sp>
      <p:sp>
        <p:nvSpPr>
          <p:cNvPr id="6" name="Rounded Rectangle 5"/>
          <p:cNvSpPr/>
          <p:nvPr/>
        </p:nvSpPr>
        <p:spPr>
          <a:xfrm>
            <a:off x="179512" y="3284984"/>
            <a:ext cx="72728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Applications</a:t>
            </a:r>
            <a:endParaRPr lang="en-IN" dirty="0"/>
          </a:p>
        </p:txBody>
      </p:sp>
      <p:pic>
        <p:nvPicPr>
          <p:cNvPr id="1026" name="Picture 2" descr="C:\Users\Admin\AppData\Local\Microsoft\Windows\Temporary Internet Files\Content.IE5\WG4VRYZV\pgb-chip-generic[1].png"/>
          <p:cNvPicPr>
            <a:picLocks noChangeAspect="1" noChangeArrowheads="1"/>
          </p:cNvPicPr>
          <p:nvPr/>
        </p:nvPicPr>
        <p:blipFill>
          <a:blip r:embed="rId3" cstate="print"/>
          <a:srcRect/>
          <a:stretch>
            <a:fillRect/>
          </a:stretch>
        </p:blipFill>
        <p:spPr bwMode="auto">
          <a:xfrm>
            <a:off x="611560" y="5681840"/>
            <a:ext cx="720080" cy="720080"/>
          </a:xfrm>
          <a:prstGeom prst="rect">
            <a:avLst/>
          </a:prstGeom>
          <a:noFill/>
        </p:spPr>
      </p:pic>
      <p:pic>
        <p:nvPicPr>
          <p:cNvPr id="1027" name="Picture 3" descr="C:\Users\Admin\AppData\Local\Microsoft\Windows\Temporary Internet Files\Content.IE5\ZHS12FCO\jcartier-chip[1].png"/>
          <p:cNvPicPr>
            <a:picLocks noChangeAspect="1" noChangeArrowheads="1"/>
          </p:cNvPicPr>
          <p:nvPr/>
        </p:nvPicPr>
        <p:blipFill>
          <a:blip r:embed="rId4" cstate="print"/>
          <a:srcRect/>
          <a:stretch>
            <a:fillRect/>
          </a:stretch>
        </p:blipFill>
        <p:spPr bwMode="auto">
          <a:xfrm flipH="1" flipV="1">
            <a:off x="1763688" y="5661248"/>
            <a:ext cx="864096" cy="616748"/>
          </a:xfrm>
          <a:prstGeom prst="rect">
            <a:avLst/>
          </a:prstGeom>
          <a:noFill/>
        </p:spPr>
      </p:pic>
      <p:sp>
        <p:nvSpPr>
          <p:cNvPr id="9" name="Oval 8"/>
          <p:cNvSpPr/>
          <p:nvPr/>
        </p:nvSpPr>
        <p:spPr>
          <a:xfrm>
            <a:off x="3347864" y="5877272"/>
            <a:ext cx="1152128" cy="432048"/>
          </a:xfrm>
          <a:prstGeom prst="ellipse">
            <a:avLst/>
          </a:prstGeom>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10" name="Oval 9"/>
          <p:cNvSpPr/>
          <p:nvPr/>
        </p:nvSpPr>
        <p:spPr>
          <a:xfrm>
            <a:off x="4644008" y="5877272"/>
            <a:ext cx="1152128" cy="432048"/>
          </a:xfrm>
          <a:prstGeom prst="ellipse">
            <a:avLst/>
          </a:prstGeom>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Memory</a:t>
            </a:r>
            <a:endParaRPr lang="en-IN" sz="1400" dirty="0"/>
          </a:p>
        </p:txBody>
      </p:sp>
      <p:sp>
        <p:nvSpPr>
          <p:cNvPr id="11" name="Oval 10"/>
          <p:cNvSpPr/>
          <p:nvPr/>
        </p:nvSpPr>
        <p:spPr>
          <a:xfrm>
            <a:off x="6084168" y="5877272"/>
            <a:ext cx="1152128" cy="432048"/>
          </a:xfrm>
          <a:prstGeom prst="ellipse">
            <a:avLst/>
          </a:prstGeom>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a:t>
            </a:r>
            <a:endParaRPr lang="en-IN" dirty="0"/>
          </a:p>
        </p:txBody>
      </p:sp>
      <p:pic>
        <p:nvPicPr>
          <p:cNvPr id="1029" name="Picture 5" descr="C:\Users\Admin\AppData\Local\Microsoft\Windows\Temporary Internet Files\Content.IE5\WG4VRYZV\Crystal_Clear_kdm_user_female[1].png"/>
          <p:cNvPicPr>
            <a:picLocks noChangeAspect="1" noChangeArrowheads="1"/>
          </p:cNvPicPr>
          <p:nvPr/>
        </p:nvPicPr>
        <p:blipFill>
          <a:blip r:embed="rId5" cstate="print"/>
          <a:srcRect/>
          <a:stretch>
            <a:fillRect/>
          </a:stretch>
        </p:blipFill>
        <p:spPr bwMode="auto">
          <a:xfrm rot="10605568" flipV="1">
            <a:off x="195333" y="2436709"/>
            <a:ext cx="576064" cy="576064"/>
          </a:xfrm>
          <a:prstGeom prst="rect">
            <a:avLst/>
          </a:prstGeom>
          <a:noFill/>
        </p:spPr>
      </p:pic>
      <p:pic>
        <p:nvPicPr>
          <p:cNvPr id="1030" name="Picture 6" descr="C:\Users\Admin\AppData\Local\Microsoft\Windows\Temporary Internet Files\Content.IE5\W8RCKVKF\user-512x5121[1].png"/>
          <p:cNvPicPr>
            <a:picLocks noChangeAspect="1" noChangeArrowheads="1"/>
          </p:cNvPicPr>
          <p:nvPr/>
        </p:nvPicPr>
        <p:blipFill>
          <a:blip r:embed="rId6" cstate="print"/>
          <a:srcRect/>
          <a:stretch>
            <a:fillRect/>
          </a:stretch>
        </p:blipFill>
        <p:spPr bwMode="auto">
          <a:xfrm rot="10800000" flipV="1">
            <a:off x="1763688" y="2492896"/>
            <a:ext cx="667950" cy="667950"/>
          </a:xfrm>
          <a:prstGeom prst="rect">
            <a:avLst/>
          </a:prstGeom>
          <a:noFill/>
        </p:spPr>
      </p:pic>
      <p:pic>
        <p:nvPicPr>
          <p:cNvPr id="1031" name="Picture 7" descr="C:\Users\Admin\AppData\Local\Microsoft\Windows\Temporary Internet Files\Content.IE5\ZHS12FCO\large-multiple-user-icons-different-colors-166.6-16122[1].gif"/>
          <p:cNvPicPr>
            <a:picLocks noChangeAspect="1" noChangeArrowheads="1"/>
          </p:cNvPicPr>
          <p:nvPr/>
        </p:nvPicPr>
        <p:blipFill>
          <a:blip r:embed="rId7" cstate="print"/>
          <a:srcRect/>
          <a:stretch>
            <a:fillRect/>
          </a:stretch>
        </p:blipFill>
        <p:spPr bwMode="auto">
          <a:xfrm>
            <a:off x="6516216" y="2348880"/>
            <a:ext cx="822672" cy="884281"/>
          </a:xfrm>
          <a:prstGeom prst="rect">
            <a:avLst/>
          </a:prstGeom>
          <a:noFill/>
        </p:spPr>
      </p:pic>
      <p:cxnSp>
        <p:nvCxnSpPr>
          <p:cNvPr id="17" name="Straight Arrow Connector 16"/>
          <p:cNvCxnSpPr/>
          <p:nvPr/>
        </p:nvCxnSpPr>
        <p:spPr>
          <a:xfrm>
            <a:off x="755576" y="2996952"/>
            <a:ext cx="432048" cy="28803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30" idx="1"/>
          </p:cNvCxnSpPr>
          <p:nvPr/>
        </p:nvCxnSpPr>
        <p:spPr>
          <a:xfrm>
            <a:off x="2431638" y="2826871"/>
            <a:ext cx="628194" cy="3861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31" idx="1"/>
          </p:cNvCxnSpPr>
          <p:nvPr/>
        </p:nvCxnSpPr>
        <p:spPr>
          <a:xfrm flipH="1">
            <a:off x="5364088" y="2791021"/>
            <a:ext cx="1152128" cy="4939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07904" y="2708920"/>
            <a:ext cx="703269" cy="369332"/>
          </a:xfrm>
          <a:prstGeom prst="rect">
            <a:avLst/>
          </a:prstGeom>
          <a:noFill/>
        </p:spPr>
        <p:txBody>
          <a:bodyPr wrap="none" rtlCol="0">
            <a:spAutoFit/>
          </a:bodyPr>
          <a:lstStyle/>
          <a:p>
            <a:r>
              <a:rPr lang="en-US" dirty="0" smtClean="0"/>
              <a:t>Users</a:t>
            </a:r>
            <a:endParaRPr lang="en-IN" dirty="0"/>
          </a:p>
        </p:txBody>
      </p:sp>
      <p:sp>
        <p:nvSpPr>
          <p:cNvPr id="24" name="Up-Down Arrow 23"/>
          <p:cNvSpPr/>
          <p:nvPr/>
        </p:nvSpPr>
        <p:spPr>
          <a:xfrm>
            <a:off x="3923928" y="4077072"/>
            <a:ext cx="216024" cy="432048"/>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Up-Down Arrow 24"/>
          <p:cNvSpPr/>
          <p:nvPr/>
        </p:nvSpPr>
        <p:spPr>
          <a:xfrm>
            <a:off x="5796136" y="4077072"/>
            <a:ext cx="216024" cy="432048"/>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Up-Down Arrow 25"/>
          <p:cNvSpPr/>
          <p:nvPr/>
        </p:nvSpPr>
        <p:spPr>
          <a:xfrm>
            <a:off x="1763688" y="4077072"/>
            <a:ext cx="216024" cy="432048"/>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Up-Down Arrow 26"/>
          <p:cNvSpPr/>
          <p:nvPr/>
        </p:nvSpPr>
        <p:spPr>
          <a:xfrm>
            <a:off x="2627784" y="5229200"/>
            <a:ext cx="216024" cy="432048"/>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Up-Down Arrow 27"/>
          <p:cNvSpPr/>
          <p:nvPr/>
        </p:nvSpPr>
        <p:spPr>
          <a:xfrm>
            <a:off x="5076056" y="5229200"/>
            <a:ext cx="207640" cy="432048"/>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ight Brace 28"/>
          <p:cNvSpPr/>
          <p:nvPr/>
        </p:nvSpPr>
        <p:spPr>
          <a:xfrm>
            <a:off x="7668344" y="3356992"/>
            <a:ext cx="288032" cy="18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TextBox 29"/>
          <p:cNvSpPr txBox="1"/>
          <p:nvPr/>
        </p:nvSpPr>
        <p:spPr>
          <a:xfrm>
            <a:off x="8028384" y="4077072"/>
            <a:ext cx="839140" cy="307777"/>
          </a:xfrm>
          <a:prstGeom prst="rect">
            <a:avLst/>
          </a:prstGeom>
          <a:noFill/>
        </p:spPr>
        <p:txBody>
          <a:bodyPr wrap="none" rtlCol="0">
            <a:spAutoFit/>
          </a:bodyPr>
          <a:lstStyle/>
          <a:p>
            <a:r>
              <a:rPr lang="en-US" sz="1400" dirty="0" smtClean="0"/>
              <a:t>Software</a:t>
            </a:r>
            <a:endParaRPr lang="en-IN" sz="1400" dirty="0"/>
          </a:p>
        </p:txBody>
      </p:sp>
      <p:sp>
        <p:nvSpPr>
          <p:cNvPr id="31" name="TextBox 30"/>
          <p:cNvSpPr txBox="1"/>
          <p:nvPr/>
        </p:nvSpPr>
        <p:spPr>
          <a:xfrm>
            <a:off x="7812360" y="5877272"/>
            <a:ext cx="900824" cy="307777"/>
          </a:xfrm>
          <a:prstGeom prst="rect">
            <a:avLst/>
          </a:prstGeom>
          <a:noFill/>
        </p:spPr>
        <p:txBody>
          <a:bodyPr wrap="none" rtlCol="0">
            <a:spAutoFit/>
          </a:bodyPr>
          <a:lstStyle/>
          <a:p>
            <a:r>
              <a:rPr lang="en-US" sz="1400" dirty="0" smtClean="0"/>
              <a:t>Hardware</a:t>
            </a:r>
            <a:endParaRPr lang="en-IN"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916832"/>
            <a:ext cx="7609776" cy="4401205"/>
          </a:xfrm>
          <a:prstGeom prst="rect">
            <a:avLst/>
          </a:prstGeom>
          <a:noFill/>
        </p:spPr>
        <p:txBody>
          <a:bodyPr wrap="none" rtlCol="0">
            <a:spAutoFit/>
          </a:bodyPr>
          <a:lstStyle/>
          <a:p>
            <a:pPr>
              <a:buFont typeface="Wingdings" pitchFamily="2" charset="2"/>
              <a:buChar char="ü"/>
            </a:pPr>
            <a:r>
              <a:rPr lang="en-US" sz="2800" dirty="0" smtClean="0">
                <a:latin typeface="Century Schoolbook" pitchFamily="18" charset="0"/>
              </a:rPr>
              <a:t> Service to applications</a:t>
            </a:r>
            <a:endParaRPr lang="en-IN" sz="2800" dirty="0" smtClean="0">
              <a:latin typeface="Century Schoolbook" pitchFamily="18" charset="0"/>
            </a:endParaRPr>
          </a:p>
          <a:p>
            <a:pPr>
              <a:buFont typeface="Wingdings" pitchFamily="2" charset="2"/>
              <a:buChar char="ü"/>
            </a:pPr>
            <a:r>
              <a:rPr lang="en-IN" sz="2800" dirty="0" smtClean="0">
                <a:latin typeface="Century Schoolbook" pitchFamily="18" charset="0"/>
              </a:rPr>
              <a:t> CPU  Management</a:t>
            </a:r>
          </a:p>
          <a:p>
            <a:pPr>
              <a:buFont typeface="Wingdings" pitchFamily="2" charset="2"/>
              <a:buChar char="ü"/>
            </a:pPr>
            <a:r>
              <a:rPr lang="en-IN" sz="2800" dirty="0" smtClean="0">
                <a:latin typeface="Century Schoolbook" pitchFamily="18" charset="0"/>
              </a:rPr>
              <a:t> Memory Management</a:t>
            </a:r>
          </a:p>
          <a:p>
            <a:pPr>
              <a:buFont typeface="Wingdings" pitchFamily="2" charset="2"/>
              <a:buChar char="ü"/>
            </a:pPr>
            <a:r>
              <a:rPr lang="en-IN" sz="2800" dirty="0" smtClean="0">
                <a:latin typeface="Century Schoolbook" pitchFamily="18" charset="0"/>
              </a:rPr>
              <a:t>  Management of attached devices.</a:t>
            </a:r>
          </a:p>
          <a:p>
            <a:pPr>
              <a:buFont typeface="Wingdings" pitchFamily="2" charset="2"/>
              <a:buChar char="ü"/>
            </a:pPr>
            <a:r>
              <a:rPr lang="en-IN" sz="2800" dirty="0" smtClean="0">
                <a:latin typeface="Century Schoolbook" pitchFamily="18" charset="0"/>
              </a:rPr>
              <a:t>  File Management.</a:t>
            </a:r>
          </a:p>
          <a:p>
            <a:pPr>
              <a:buFont typeface="Wingdings" pitchFamily="2" charset="2"/>
              <a:buChar char="ü"/>
            </a:pPr>
            <a:r>
              <a:rPr lang="en-IN" sz="2800" dirty="0" smtClean="0">
                <a:latin typeface="Century Schoolbook" pitchFamily="18" charset="0"/>
              </a:rPr>
              <a:t>  System performance handling.</a:t>
            </a:r>
          </a:p>
          <a:p>
            <a:pPr>
              <a:buFont typeface="Wingdings" pitchFamily="2" charset="2"/>
              <a:buChar char="ü"/>
            </a:pPr>
            <a:r>
              <a:rPr lang="en-US" sz="2800" dirty="0" smtClean="0">
                <a:latin typeface="Century Schoolbook" pitchFamily="18" charset="0"/>
              </a:rPr>
              <a:t>  </a:t>
            </a:r>
            <a:r>
              <a:rPr lang="en-IN" sz="2800" dirty="0" smtClean="0">
                <a:latin typeface="Century Schoolbook" pitchFamily="18" charset="0"/>
              </a:rPr>
              <a:t>Security.</a:t>
            </a:r>
          </a:p>
          <a:p>
            <a:pPr>
              <a:buFont typeface="Wingdings" pitchFamily="2" charset="2"/>
              <a:buChar char="ü"/>
            </a:pPr>
            <a:r>
              <a:rPr lang="en-IN" sz="2800" dirty="0" smtClean="0">
                <a:latin typeface="Century Schoolbook" pitchFamily="18" charset="0"/>
              </a:rPr>
              <a:t>  Diagnostics &amp; Error handling.</a:t>
            </a:r>
          </a:p>
          <a:p>
            <a:pPr>
              <a:buFont typeface="Wingdings" pitchFamily="2" charset="2"/>
              <a:buChar char="ü"/>
            </a:pPr>
            <a:r>
              <a:rPr lang="en-US" sz="2800" dirty="0" smtClean="0">
                <a:latin typeface="Century Schoolbook" pitchFamily="18" charset="0"/>
              </a:rPr>
              <a:t>  User Management (in Multi User system)</a:t>
            </a:r>
            <a:endParaRPr lang="en-IN" sz="2800" dirty="0" smtClean="0">
              <a:latin typeface="Century Schoolbook" pitchFamily="18" charset="0"/>
            </a:endParaRPr>
          </a:p>
          <a:p>
            <a:pPr>
              <a:buFont typeface="Wingdings" pitchFamily="2" charset="2"/>
              <a:buChar char="ü"/>
            </a:pPr>
            <a:endParaRPr lang="en-IN" sz="2800" dirty="0">
              <a:latin typeface="Century Schoolbook" pitchFamily="18" charset="0"/>
            </a:endParaRPr>
          </a:p>
        </p:txBody>
      </p:sp>
      <p:sp>
        <p:nvSpPr>
          <p:cNvPr id="3" name="TextBox 2"/>
          <p:cNvSpPr txBox="1"/>
          <p:nvPr/>
        </p:nvSpPr>
        <p:spPr>
          <a:xfrm>
            <a:off x="683568" y="548680"/>
            <a:ext cx="7996100" cy="707886"/>
          </a:xfrm>
          <a:prstGeom prst="rect">
            <a:avLst/>
          </a:prstGeom>
          <a:noFill/>
        </p:spPr>
        <p:txBody>
          <a:bodyPr wrap="none" rtlCol="0">
            <a:spAutoFit/>
          </a:bodyPr>
          <a:lstStyle/>
          <a:p>
            <a:r>
              <a:rPr lang="en-US" sz="4000" dirty="0" smtClean="0">
                <a:latin typeface="Century Schoolbook" pitchFamily="18" charset="0"/>
              </a:rPr>
              <a:t>Functions of a Operating System</a:t>
            </a:r>
            <a:endParaRPr lang="en-IN" sz="4000" dirty="0">
              <a:latin typeface="Century Schoolbook"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TotalTime>
  <Words>1550</Words>
  <Application>Microsoft Office PowerPoint</Application>
  <PresentationFormat>On-screen Show (4:3)</PresentationFormat>
  <Paragraphs>274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What was the motivation to build an Operating system</vt:lpstr>
      <vt:lpstr>Evolution of Operating System</vt:lpstr>
      <vt:lpstr>Slide 8</vt:lpstr>
      <vt:lpstr>Slide 9</vt:lpstr>
      <vt:lpstr>Slide 10</vt:lpstr>
      <vt:lpstr>Types of Operating System</vt:lpstr>
      <vt:lpstr>What is a Real time System</vt:lpstr>
      <vt:lpstr>Classification of Real Time Systems</vt:lpstr>
      <vt:lpstr>Classification</vt:lpstr>
      <vt:lpstr>Realization of Real time system </vt:lpstr>
      <vt:lpstr>QUIZ</vt:lpstr>
      <vt:lpstr>How does a Radar works</vt:lpstr>
      <vt:lpstr>List of Real time  Operating Systems</vt:lpstr>
      <vt:lpstr>Slide 19</vt:lpstr>
      <vt:lpstr>Real time OS used for Mars Exploration by NASA</vt:lpstr>
      <vt:lpstr>What was the OS used by Apollo -11</vt:lpstr>
      <vt:lpstr>QUIZ</vt:lpstr>
      <vt:lpstr>Example of Devices and 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Admin</dc:creator>
  <cp:lastModifiedBy>user</cp:lastModifiedBy>
  <cp:revision>58</cp:revision>
  <dcterms:created xsi:type="dcterms:W3CDTF">2016-05-13T05:28:05Z</dcterms:created>
  <dcterms:modified xsi:type="dcterms:W3CDTF">2017-01-12T04:46:01Z</dcterms:modified>
</cp:coreProperties>
</file>